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0"/>
  </p:notesMasterIdLst>
  <p:sldIdLst>
    <p:sldId id="256" r:id="rId2"/>
    <p:sldId id="301" r:id="rId3"/>
    <p:sldId id="281" r:id="rId4"/>
    <p:sldId id="341" r:id="rId5"/>
    <p:sldId id="268" r:id="rId6"/>
    <p:sldId id="269" r:id="rId7"/>
    <p:sldId id="294" r:id="rId8"/>
    <p:sldId id="344" r:id="rId9"/>
    <p:sldId id="315" r:id="rId10"/>
    <p:sldId id="321" r:id="rId11"/>
    <p:sldId id="323" r:id="rId12"/>
    <p:sldId id="288" r:id="rId13"/>
    <p:sldId id="285" r:id="rId14"/>
    <p:sldId id="339" r:id="rId15"/>
    <p:sldId id="311" r:id="rId16"/>
    <p:sldId id="340" r:id="rId17"/>
    <p:sldId id="289" r:id="rId18"/>
    <p:sldId id="34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30" autoAdjust="0"/>
    <p:restoredTop sz="96970" autoAdjust="0"/>
  </p:normalViewPr>
  <p:slideViewPr>
    <p:cSldViewPr>
      <p:cViewPr>
        <p:scale>
          <a:sx n="73" d="100"/>
          <a:sy n="73" d="100"/>
        </p:scale>
        <p:origin x="-804" y="-8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41753-51E7-714D-AE4B-3DB1BECBFC43}" type="datetimeFigureOut">
              <a:rPr lang="en-US" smtClean="0"/>
              <a:t>10/16/2014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52AB4-22C4-5C41-B158-C1ED5BCAEDB9}" type="slidenum">
              <a:rPr lang="en-US" smtClean="0"/>
              <a:t>‹#›</a:t>
            </a:fld>
            <a:endParaRPr lang="en-US"/>
          </a:p>
        </p:txBody>
      </p:sp>
    </p:spTree>
    <p:extLst>
      <p:ext uri="{BB962C8B-B14F-4D97-AF65-F5344CB8AC3E}">
        <p14:creationId xmlns:p14="http://schemas.microsoft.com/office/powerpoint/2010/main" val="22772179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Presentation</a:t>
            </a:r>
            <a:r>
              <a:rPr lang="en-US" baseline="0" dirty="0" smtClean="0"/>
              <a:t> today is on the Right Based Strategy for Accelerating Access to Family Planning Services.</a:t>
            </a:r>
          </a:p>
          <a:p>
            <a:pPr marL="171450" indent="-171450">
              <a:buFont typeface="Arial"/>
              <a:buChar char="•"/>
            </a:pPr>
            <a:r>
              <a:rPr lang="en-US" baseline="0" dirty="0" smtClean="0"/>
              <a:t>The strategy is developed by the working group on FP strategy with technical assistance from UNFPA.</a:t>
            </a:r>
          </a:p>
          <a:p>
            <a:pPr marL="171450" indent="-171450">
              <a:buFont typeface="Arial"/>
              <a:buChar char="•"/>
            </a:pPr>
            <a:r>
              <a:rPr lang="en-US" baseline="0" dirty="0" smtClean="0"/>
              <a:t>The working group itself consists of representative from BKKBN, MOH, professional organization (IBI and IDI), representative from the Rights &amp; Empowerment working group and UNFPA.</a:t>
            </a:r>
          </a:p>
          <a:p>
            <a:pPr marL="171450" indent="-171450">
              <a:buFont typeface="Arial"/>
              <a:buChar char="•"/>
            </a:pPr>
            <a:r>
              <a:rPr lang="en-US" baseline="0" dirty="0" smtClean="0"/>
              <a:t>Several workshops have been conducted, the last one was done in September where the detail of activities are completed. </a:t>
            </a:r>
          </a:p>
          <a:p>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1</a:t>
            </a:fld>
            <a:endParaRPr lang="en-US"/>
          </a:p>
        </p:txBody>
      </p:sp>
    </p:spTree>
    <p:extLst>
      <p:ext uri="{BB962C8B-B14F-4D97-AF65-F5344CB8AC3E}">
        <p14:creationId xmlns:p14="http://schemas.microsoft.com/office/powerpoint/2010/main" val="1206064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Here</a:t>
            </a:r>
            <a:r>
              <a:rPr lang="en-US" baseline="0" dirty="0" smtClean="0"/>
              <a:t> are the presentation outline</a:t>
            </a:r>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2</a:t>
            </a:fld>
            <a:endParaRPr lang="en-US"/>
          </a:p>
        </p:txBody>
      </p:sp>
    </p:spTree>
    <p:extLst>
      <p:ext uri="{BB962C8B-B14F-4D97-AF65-F5344CB8AC3E}">
        <p14:creationId xmlns:p14="http://schemas.microsoft.com/office/powerpoint/2010/main" val="3026699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Right based FP</a:t>
            </a:r>
            <a:r>
              <a:rPr lang="en-US" baseline="0" dirty="0" smtClean="0"/>
              <a:t> Strategy is developed to be in line with RPJMN. </a:t>
            </a:r>
          </a:p>
          <a:p>
            <a:pPr marL="171450" indent="-171450">
              <a:buFont typeface="Arial"/>
              <a:buChar char="•"/>
            </a:pPr>
            <a:r>
              <a:rPr lang="en-US" baseline="0" dirty="0" smtClean="0"/>
              <a:t>It is developed to response to the need to have a comprehensive operational FP strategy that link all the stakeholders, both in demand and supply side as well as other stakeholders including BPJS and  NGOs. </a:t>
            </a:r>
          </a:p>
          <a:p>
            <a:pPr marL="171450" indent="-171450">
              <a:buFont typeface="Arial"/>
              <a:buChar char="•"/>
            </a:pPr>
            <a:r>
              <a:rPr lang="en-US" baseline="0" dirty="0" smtClean="0"/>
              <a:t>It is expected that this document can be used as inputs for BKKBN and MOH </a:t>
            </a:r>
            <a:r>
              <a:rPr lang="en-US" baseline="0" dirty="0" err="1" smtClean="0"/>
              <a:t>Renstra</a:t>
            </a:r>
            <a:r>
              <a:rPr lang="en-US" baseline="0" dirty="0" smtClean="0"/>
              <a:t> as well as provincial and district </a:t>
            </a:r>
            <a:r>
              <a:rPr lang="en-US" baseline="0" dirty="0" err="1" smtClean="0"/>
              <a:t>Renstra</a:t>
            </a:r>
            <a:r>
              <a:rPr lang="en-US" baseline="0" dirty="0" smtClean="0"/>
              <a:t> on FP.</a:t>
            </a:r>
          </a:p>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F0952AB4-22C4-5C41-B158-C1ED5BCAEDB9}" type="slidenum">
              <a:rPr lang="en-US" smtClean="0"/>
              <a:t>3</a:t>
            </a:fld>
            <a:endParaRPr lang="en-US"/>
          </a:p>
        </p:txBody>
      </p:sp>
    </p:spTree>
    <p:extLst>
      <p:ext uri="{BB962C8B-B14F-4D97-AF65-F5344CB8AC3E}">
        <p14:creationId xmlns:p14="http://schemas.microsoft.com/office/powerpoint/2010/main" val="1117479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These</a:t>
            </a:r>
            <a:r>
              <a:rPr lang="en-US" baseline="0" dirty="0" smtClean="0"/>
              <a:t> are the strategic objectives…..</a:t>
            </a:r>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6</a:t>
            </a:fld>
            <a:endParaRPr lang="en-US"/>
          </a:p>
        </p:txBody>
      </p:sp>
    </p:spTree>
    <p:extLst>
      <p:ext uri="{BB962C8B-B14F-4D97-AF65-F5344CB8AC3E}">
        <p14:creationId xmlns:p14="http://schemas.microsoft.com/office/powerpoint/2010/main" val="396600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This table shows how the strategic objectives of the right-based FP strategy are in line and addressing</a:t>
            </a:r>
            <a:r>
              <a:rPr lang="en-US" baseline="0" dirty="0" smtClean="0"/>
              <a:t> the strategic issues of RPJMN. </a:t>
            </a:r>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7</a:t>
            </a:fld>
            <a:endParaRPr lang="en-US"/>
          </a:p>
        </p:txBody>
      </p:sp>
    </p:spTree>
    <p:extLst>
      <p:ext uri="{BB962C8B-B14F-4D97-AF65-F5344CB8AC3E}">
        <p14:creationId xmlns:p14="http://schemas.microsoft.com/office/powerpoint/2010/main" val="3066891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This figure shows the outline of the right-based FP strategy.</a:t>
            </a:r>
          </a:p>
          <a:p>
            <a:pPr marL="171450" indent="-171450">
              <a:buFont typeface="Arial"/>
              <a:buChar char="•"/>
            </a:pPr>
            <a:r>
              <a:rPr lang="en-US" dirty="0" smtClean="0"/>
              <a:t>There</a:t>
            </a:r>
            <a:r>
              <a:rPr lang="en-US" baseline="0" dirty="0" smtClean="0"/>
              <a:t> are 4 strategic objectives.</a:t>
            </a:r>
          </a:p>
          <a:p>
            <a:pPr marL="171450" indent="-171450">
              <a:buFont typeface="Arial"/>
              <a:buChar char="•"/>
            </a:pPr>
            <a:r>
              <a:rPr lang="en-US" baseline="0" dirty="0" smtClean="0"/>
              <a:t>Strategic objective 1 is mainly on ensuring equitable and quality FP services, it consists of 6 outputs.</a:t>
            </a:r>
          </a:p>
          <a:p>
            <a:pPr marL="171450" indent="-171450">
              <a:buFont typeface="Arial"/>
              <a:buChar char="•"/>
            </a:pPr>
            <a:r>
              <a:rPr lang="en-US" baseline="0" dirty="0" smtClean="0"/>
              <a:t>Strategic objective 2 is on Increased Demand, it consists of 2 outputs.</a:t>
            </a:r>
          </a:p>
          <a:p>
            <a:pPr marL="171450" indent="-171450">
              <a:buFont typeface="Arial"/>
              <a:buChar char="•"/>
            </a:pPr>
            <a:r>
              <a:rPr lang="en-US" baseline="0" dirty="0" smtClean="0"/>
              <a:t>Strategic objective 3 is on governance and enabling environment, it consists of 6 outputs.</a:t>
            </a:r>
          </a:p>
          <a:p>
            <a:pPr marL="171450" indent="-171450">
              <a:buFont typeface="Arial"/>
              <a:buChar char="•"/>
            </a:pPr>
            <a:r>
              <a:rPr lang="en-US" baseline="0" dirty="0" smtClean="0"/>
              <a:t>And, Strategic Objective 4 is on innovations and operational research. </a:t>
            </a:r>
          </a:p>
          <a:p>
            <a:pPr marL="171450" indent="-171450">
              <a:buFont typeface="Arial"/>
              <a:buChar char="•"/>
            </a:pPr>
            <a:r>
              <a:rPr lang="en-US" baseline="0" dirty="0" smtClean="0"/>
              <a:t>Each output has number of activities to operationalize the output.</a:t>
            </a:r>
          </a:p>
          <a:p>
            <a:pPr marL="171450" indent="-171450">
              <a:buFont typeface="Arial"/>
              <a:buChar char="•"/>
            </a:pPr>
            <a:endParaRPr lang="en-US" baseline="0" dirty="0" smtClean="0"/>
          </a:p>
          <a:p>
            <a:pPr marL="171450" indent="-171450">
              <a:buFont typeface="Arial"/>
              <a:buChar char="•"/>
            </a:pPr>
            <a:endParaRPr lang="en-US" dirty="0" smtClean="0"/>
          </a:p>
          <a:p>
            <a:pPr marL="171450" indent="-171450">
              <a:buFont typeface="Arial"/>
              <a:buChar char="•"/>
            </a:pP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8</a:t>
            </a:fld>
            <a:endParaRPr lang="en-US"/>
          </a:p>
        </p:txBody>
      </p:sp>
    </p:spTree>
    <p:extLst>
      <p:ext uri="{BB962C8B-B14F-4D97-AF65-F5344CB8AC3E}">
        <p14:creationId xmlns:p14="http://schemas.microsoft.com/office/powerpoint/2010/main" val="232115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After</a:t>
            </a:r>
            <a:r>
              <a:rPr lang="en-US" baseline="0" dirty="0" smtClean="0"/>
              <a:t> detail description of the outputs and activities that have been discussed before, we come to result matrix,</a:t>
            </a:r>
          </a:p>
          <a:p>
            <a:pPr marL="171450" indent="-171450">
              <a:buFont typeface="Arial"/>
              <a:buChar char="•"/>
            </a:pPr>
            <a:r>
              <a:rPr lang="en-US" baseline="0" dirty="0" smtClean="0"/>
              <a:t>Here is an example of result matrix that detail the performance indicators for strategic objective 1, output 1. This is just an example to give us an idea of the matrix</a:t>
            </a:r>
          </a:p>
          <a:p>
            <a:pPr marL="171450" indent="-171450">
              <a:buFont typeface="Arial"/>
              <a:buChar char="•"/>
            </a:pPr>
            <a:r>
              <a:rPr lang="en-US" baseline="0" dirty="0" smtClean="0"/>
              <a:t>For each performance indicator, the annual target will need to be determine to ensure that we can monitor progress easily, the mean of verification (or source of data) and more importantly which institution will be responsible to monitor this).</a:t>
            </a:r>
          </a:p>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F0952AB4-22C4-5C41-B158-C1ED5BCAEDB9}" type="slidenum">
              <a:rPr lang="en-US" smtClean="0"/>
              <a:t>16</a:t>
            </a:fld>
            <a:endParaRPr lang="en-US"/>
          </a:p>
        </p:txBody>
      </p:sp>
    </p:spTree>
    <p:extLst>
      <p:ext uri="{BB962C8B-B14F-4D97-AF65-F5344CB8AC3E}">
        <p14:creationId xmlns:p14="http://schemas.microsoft.com/office/powerpoint/2010/main" val="2809392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Finally,</a:t>
            </a:r>
            <a:r>
              <a:rPr lang="en-US" baseline="0" dirty="0" smtClean="0"/>
              <a:t> the next steps for finalization of the document.</a:t>
            </a:r>
          </a:p>
          <a:p>
            <a:pPr marL="171450" indent="-171450">
              <a:buFont typeface="Arial"/>
              <a:buChar char="•"/>
            </a:pPr>
            <a:r>
              <a:rPr lang="en-US" baseline="0" dirty="0" smtClean="0"/>
              <a:t>This document is working document, we are still expecting inputs and comments from all of you for improvement of the document.</a:t>
            </a:r>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F0952AB4-22C4-5C41-B158-C1ED5BCAEDB9}" type="slidenum">
              <a:rPr lang="en-US" smtClean="0"/>
              <a:t>17</a:t>
            </a:fld>
            <a:endParaRPr lang="en-US"/>
          </a:p>
        </p:txBody>
      </p:sp>
    </p:spTree>
    <p:extLst>
      <p:ext uri="{BB962C8B-B14F-4D97-AF65-F5344CB8AC3E}">
        <p14:creationId xmlns:p14="http://schemas.microsoft.com/office/powerpoint/2010/main" val="1016982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a:t>
            </a:r>
            <a:r>
              <a:rPr lang="en-US" smtClean="0"/>
              <a:t>your attention.</a:t>
            </a:r>
          </a:p>
          <a:p>
            <a:endParaRPr lang="en-US"/>
          </a:p>
        </p:txBody>
      </p:sp>
      <p:sp>
        <p:nvSpPr>
          <p:cNvPr id="4" name="Slide Number Placeholder 3"/>
          <p:cNvSpPr>
            <a:spLocks noGrp="1"/>
          </p:cNvSpPr>
          <p:nvPr>
            <p:ph type="sldNum" sz="quarter" idx="10"/>
          </p:nvPr>
        </p:nvSpPr>
        <p:spPr/>
        <p:txBody>
          <a:bodyPr/>
          <a:lstStyle/>
          <a:p>
            <a:fld id="{F0952AB4-22C4-5C41-B158-C1ED5BCAEDB9}" type="slidenum">
              <a:rPr lang="en-US" smtClean="0"/>
              <a:t>18</a:t>
            </a:fld>
            <a:endParaRPr lang="en-US"/>
          </a:p>
        </p:txBody>
      </p:sp>
    </p:spTree>
    <p:extLst>
      <p:ext uri="{BB962C8B-B14F-4D97-AF65-F5344CB8AC3E}">
        <p14:creationId xmlns:p14="http://schemas.microsoft.com/office/powerpoint/2010/main" val="27605223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TitleSlide.png"/>
          <p:cNvPicPr>
            <a:picLocks noChangeAspect="1"/>
          </p:cNvPicPr>
          <p:nvPr/>
        </p:nvPicPr>
        <p:blipFill>
          <a:blip r:embed="rId2"/>
          <a:stretch>
            <a:fillRect/>
          </a:stretch>
        </p:blipFill>
        <p:spPr>
          <a:xfrm>
            <a:off x="158367" y="187452"/>
            <a:ext cx="8827266" cy="6483096"/>
          </a:xfrm>
          <a:prstGeom prst="rect">
            <a:avLst/>
          </a:prstGeom>
        </p:spPr>
      </p:pic>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
        <p:nvSpPr>
          <p:cNvPr id="2" name="Title 1"/>
          <p:cNvSpPr>
            <a:spLocks noGrp="1"/>
          </p:cNvSpPr>
          <p:nvPr>
            <p:ph type="ctrTitle"/>
          </p:nvPr>
        </p:nvSpPr>
        <p:spPr>
          <a:xfrm>
            <a:off x="1600200" y="2492375"/>
            <a:ext cx="6762749" cy="1470025"/>
          </a:xfrm>
        </p:spPr>
        <p:txBody>
          <a:bodyPr/>
          <a:lstStyle>
            <a:lvl1pPr algn="r">
              <a:defRPr sz="4400"/>
            </a:lvl1pPr>
          </a:lstStyle>
          <a:p>
            <a:r>
              <a:rPr lang="en-US" smtClean="0"/>
              <a:t>Click to edit Master title style</a:t>
            </a:r>
            <a:endParaRPr/>
          </a:p>
        </p:txBody>
      </p:sp>
      <p:sp>
        <p:nvSpPr>
          <p:cNvPr id="3" name="Subtitle 2"/>
          <p:cNvSpPr>
            <a:spLocks noGrp="1"/>
          </p:cNvSpPr>
          <p:nvPr>
            <p:ph type="subTitle" idx="1"/>
          </p:nvPr>
        </p:nvSpPr>
        <p:spPr>
          <a:xfrm>
            <a:off x="1600201" y="3966882"/>
            <a:ext cx="6762749" cy="1752600"/>
          </a:xfrm>
        </p:spPr>
        <p:txBody>
          <a:bodyPr>
            <a:normAutofit/>
          </a:bodyPr>
          <a:lstStyle>
            <a:lvl1pPr marL="0" indent="0" algn="r">
              <a:spcBef>
                <a:spcPts val="6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E601ACA-8EB3-4C2B-9B99-1E11C1348CC4}" type="datetimeFigureOut">
              <a:rPr lang="en-GB" smtClean="0"/>
              <a:t>16/10/2014</a:t>
            </a:fld>
            <a:endParaRPr lang="en-GB"/>
          </a:p>
        </p:txBody>
      </p:sp>
      <p:sp>
        <p:nvSpPr>
          <p:cNvPr id="5" name="Footer Placeholder 4"/>
          <p:cNvSpPr>
            <a:spLocks noGrp="1"/>
          </p:cNvSpPr>
          <p:nvPr>
            <p:ph type="ftr" sz="quarter" idx="11"/>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Date Placeholder 1"/>
          <p:cNvSpPr>
            <a:spLocks noGrp="1"/>
          </p:cNvSpPr>
          <p:nvPr>
            <p:ph type="dt" sz="half" idx="10"/>
          </p:nvPr>
        </p:nvSpPr>
        <p:spPr/>
        <p:txBody>
          <a:bodyPr/>
          <a:lstStyle/>
          <a:p>
            <a:fld id="{BE601ACA-8EB3-4C2B-9B99-1E11C1348CC4}" type="datetimeFigureOut">
              <a:rPr lang="en-GB" smtClean="0"/>
              <a:t>16/10/2014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Overlay-ContentCaption.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4" y="590550"/>
            <a:ext cx="365760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693023" y="739588"/>
            <a:ext cx="3657600" cy="5308787"/>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779464" y="1816100"/>
            <a:ext cx="3657600" cy="3822700"/>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Overlay-PictureCaption.png"/>
          <p:cNvPicPr>
            <a:picLocks noChangeAspect="1"/>
          </p:cNvPicPr>
          <p:nvPr/>
        </p:nvPicPr>
        <p:blipFill>
          <a:blip r:embed="rId2"/>
          <a:stretch>
            <a:fillRect/>
          </a:stretch>
        </p:blipFill>
        <p:spPr>
          <a:xfrm>
            <a:off x="448977" y="187452"/>
            <a:ext cx="8536656" cy="6483096"/>
          </a:xfrm>
          <a:prstGeom prst="rect">
            <a:avLst/>
          </a:prstGeom>
        </p:spPr>
      </p:pic>
      <p:sp>
        <p:nvSpPr>
          <p:cNvPr id="2" name="Title 1"/>
          <p:cNvSpPr>
            <a:spLocks noGrp="1"/>
          </p:cNvSpPr>
          <p:nvPr>
            <p:ph type="title"/>
          </p:nvPr>
        </p:nvSpPr>
        <p:spPr>
          <a:xfrm>
            <a:off x="3886200" y="533400"/>
            <a:ext cx="4476750" cy="1252538"/>
          </a:xfrm>
        </p:spPr>
        <p:txBody>
          <a:bodyPr anchor="b"/>
          <a:lstStyle>
            <a:lvl1pPr algn="l">
              <a:defRPr sz="3600" b="0"/>
            </a:lvl1pPr>
          </a:lstStyle>
          <a:p>
            <a:r>
              <a:rPr lang="en-US" smtClean="0"/>
              <a:t>Click to edit Master title style</a:t>
            </a:r>
            <a:endParaRPr/>
          </a:p>
        </p:txBody>
      </p:sp>
      <p:sp>
        <p:nvSpPr>
          <p:cNvPr id="4" name="Text Placeholder 3"/>
          <p:cNvSpPr>
            <a:spLocks noGrp="1"/>
          </p:cNvSpPr>
          <p:nvPr>
            <p:ph type="body" sz="half" idx="2"/>
          </p:nvPr>
        </p:nvSpPr>
        <p:spPr>
          <a:xfrm>
            <a:off x="3886124" y="1828800"/>
            <a:ext cx="4474539"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6124" y="6288741"/>
            <a:ext cx="1887537" cy="365125"/>
          </a:xfrm>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a:xfrm>
            <a:off x="5867399" y="6288741"/>
            <a:ext cx="2675965" cy="365125"/>
          </a:xfrm>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
        <p:nvSpPr>
          <p:cNvPr id="3" name="Picture Placeholder 2"/>
          <p:cNvSpPr>
            <a:spLocks noGrp="1"/>
          </p:cNvSpPr>
          <p:nvPr>
            <p:ph type="pic" idx="1"/>
          </p:nvPr>
        </p:nvSpPr>
        <p:spPr>
          <a:xfrm flipH="1">
            <a:off x="188253" y="179292"/>
            <a:ext cx="3281087" cy="6483096"/>
          </a:xfrm>
          <a:prstGeom prst="round1Rect">
            <a:avLst>
              <a:gd name="adj" fmla="val 17325"/>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4710953" y="533400"/>
            <a:ext cx="3657600" cy="125253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596153" y="1600199"/>
            <a:ext cx="3657600" cy="3657601"/>
          </a:xfrm>
          <a:prstGeom prst="ellipse">
            <a:avLst/>
          </a:prstGeom>
          <a:blipFill dpi="0" rotWithShape="0">
            <a:blip r:embed="rId3" cstate="print"/>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710412" y="1828800"/>
            <a:ext cx="3657600" cy="3810000"/>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a:xfrm>
            <a:off x="3325813" y="6288741"/>
            <a:ext cx="5217551" cy="365125"/>
          </a:xfrm>
        </p:spPr>
        <p:txBody>
          <a:bodyPr/>
          <a:lstStyle/>
          <a:p>
            <a:endParaRPr lang="en-GB"/>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10" name="Picture 9" descr="Overlay-PictureCaption-Extras.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808038" y="3778624"/>
            <a:ext cx="7560515" cy="1102658"/>
          </a:xfrm>
        </p:spPr>
        <p:txBody>
          <a:bodyPr anchor="b"/>
          <a:lstStyle>
            <a:lvl1pPr algn="l">
              <a:defRPr sz="3600" b="0"/>
            </a:lvl1pPr>
          </a:lstStyle>
          <a:p>
            <a:r>
              <a:rPr lang="en-US" smtClean="0"/>
              <a:t>Click to edit Master title style</a:t>
            </a:r>
            <a:endParaRPr/>
          </a:p>
        </p:txBody>
      </p:sp>
      <p:sp>
        <p:nvSpPr>
          <p:cNvPr id="3" name="Picture Placeholder 2"/>
          <p:cNvSpPr>
            <a:spLocks noGrp="1"/>
          </p:cNvSpPr>
          <p:nvPr>
            <p:ph type="pic" idx="1"/>
          </p:nvPr>
        </p:nvSpPr>
        <p:spPr>
          <a:xfrm flipH="1">
            <a:off x="871584" y="762000"/>
            <a:ext cx="7427726" cy="2989730"/>
          </a:xfrm>
          <a:prstGeom prst="roundRect">
            <a:avLst>
              <a:gd name="adj" fmla="val 7476"/>
            </a:avLst>
          </a:prstGeom>
          <a:blipFill dpi="0" rotWithShape="0">
            <a:blip r:embed="rId3"/>
            <a:srcRect/>
            <a:stretch>
              <a:fillRect/>
            </a:stretch>
          </a:blipFill>
          <a:ln w="28575">
            <a:solidFill>
              <a:schemeClr val="bg1"/>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808034" y="4827493"/>
            <a:ext cx="7559977" cy="1220881"/>
          </a:xfrm>
        </p:spPr>
        <p:txBody>
          <a:bodyPr>
            <a:normAutofit/>
          </a:bodyPr>
          <a:lstStyle>
            <a:lvl1pPr marL="0" indent="0">
              <a:spcBef>
                <a:spcPts val="3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1000" y="6288741"/>
            <a:ext cx="1865125" cy="365125"/>
          </a:xfrm>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a:xfrm>
            <a:off x="3325813" y="6288741"/>
            <a:ext cx="5217551" cy="365125"/>
          </a:xfrm>
        </p:spPr>
        <p:txBody>
          <a:bodyPr/>
          <a:lstStyle/>
          <a:p>
            <a:endParaRPr lang="en-GB"/>
          </a:p>
        </p:txBody>
      </p:sp>
      <p:sp>
        <p:nvSpPr>
          <p:cNvPr id="7" name="Slide Number Placeholder 6"/>
          <p:cNvSpPr>
            <a:spLocks noGrp="1"/>
          </p:cNvSpPr>
          <p:nvPr>
            <p:ph type="sldNum" sz="quarter" idx="12"/>
          </p:nvPr>
        </p:nvSpPr>
        <p:spPr/>
        <p:txBody>
          <a:bodyPr/>
          <a:lstStyle/>
          <a:p>
            <a:fld id="{93E4AAA4-6363-4581-962D-1ACCC2D600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E601ACA-8EB3-4C2B-9B99-1E11C1348CC4}" type="datetimeFigureOut">
              <a:rPr lang="en-GB" smtClean="0"/>
              <a:t>16/10/2014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Vertical Title 1"/>
          <p:cNvSpPr>
            <a:spLocks noGrp="1"/>
          </p:cNvSpPr>
          <p:nvPr>
            <p:ph type="title" orient="vert"/>
          </p:nvPr>
        </p:nvSpPr>
        <p:spPr>
          <a:xfrm>
            <a:off x="7328646" y="779463"/>
            <a:ext cx="1358153" cy="526891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779464"/>
            <a:ext cx="6170613" cy="5268911"/>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E601ACA-8EB3-4C2B-9B99-1E11C1348CC4}" type="datetimeFigureOut">
              <a:rPr lang="en-GB" smtClean="0"/>
              <a:t>16/10/2014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E601ACA-8EB3-4C2B-9B99-1E11C1348CC4}" type="datetimeFigureOut">
              <a:rPr lang="en-GB" smtClean="0"/>
              <a:t>16/10/2014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SectionHeader.png"/>
          <p:cNvPicPr>
            <a:picLocks noChangeAspect="1"/>
          </p:cNvPicPr>
          <p:nvPr/>
        </p:nvPicPr>
        <p:blipFill>
          <a:blip r:embed="rId2"/>
          <a:stretch>
            <a:fillRect/>
          </a:stretch>
        </p:blipFill>
        <p:spPr>
          <a:xfrm>
            <a:off x="158367" y="187452"/>
            <a:ext cx="8827266" cy="6483096"/>
          </a:xfrm>
          <a:prstGeom prst="rect">
            <a:avLst/>
          </a:prstGeom>
        </p:spPr>
      </p:pic>
      <p:sp>
        <p:nvSpPr>
          <p:cNvPr id="2" name="Title 1"/>
          <p:cNvSpPr>
            <a:spLocks noGrp="1"/>
          </p:cNvSpPr>
          <p:nvPr>
            <p:ph type="title"/>
          </p:nvPr>
        </p:nvSpPr>
        <p:spPr>
          <a:xfrm>
            <a:off x="779463" y="2591360"/>
            <a:ext cx="7583487" cy="1362075"/>
          </a:xfrm>
        </p:spPr>
        <p:txBody>
          <a:bodyPr anchor="b" anchorCtr="0">
            <a:noAutofit/>
          </a:bodyPr>
          <a:lstStyle>
            <a:lvl1pPr algn="l">
              <a:defRPr sz="4400" b="1"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779463" y="3950354"/>
            <a:ext cx="7583487" cy="1500187"/>
          </a:xfrm>
        </p:spPr>
        <p:txBody>
          <a:bodyPr anchor="t" anchorCtr="0"/>
          <a:lstStyle>
            <a:lvl1pPr marL="0" indent="0" algn="l">
              <a:spcBef>
                <a:spcPts val="600"/>
              </a:spcBef>
              <a:buNone/>
              <a:defRPr sz="20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601ACA-8EB3-4C2B-9B99-1E11C1348CC4}" type="datetimeFigureOut">
              <a:rPr lang="en-GB" smtClean="0"/>
              <a:t>16/10/2014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88541"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4" name="Picture 13"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a:xfrm>
            <a:off x="779463" y="381000"/>
            <a:ext cx="7583487" cy="104438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0" y="1438835"/>
            <a:ext cx="3657600" cy="789828"/>
          </a:xfrm>
        </p:spPr>
        <p:txBody>
          <a:bodyPr anchor="b">
            <a:noAutofit/>
          </a:bodyPr>
          <a:lstStyle>
            <a:lvl1pPr marL="0" indent="0" algn="ctr">
              <a:lnSpc>
                <a:spcPts val="3000"/>
              </a:lnSpc>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0" y="2362199"/>
            <a:ext cx="3657600" cy="368617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E601ACA-8EB3-4C2B-9B99-1E11C1348CC4}" type="datetimeFigureOut">
              <a:rPr lang="en-GB" smtClean="0"/>
              <a:t>16/10/2014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9686DF-4102-4D8A-91C4-957B8613AFC1}" type="slidenum">
              <a:rPr lang="en-GB" smtClean="0"/>
              <a:t>‹#›</a:t>
            </a:fld>
            <a:endParaRPr lang="en-GB"/>
          </a:p>
        </p:txBody>
      </p:sp>
      <p:cxnSp>
        <p:nvCxnSpPr>
          <p:cNvPr id="12" name="Straight Connector 11"/>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74059" y="2286000"/>
            <a:ext cx="3563003"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815840" y="2286000"/>
            <a:ext cx="3566160" cy="158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79462" y="1828801"/>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
        <p:nvSpPr>
          <p:cNvPr id="10" name="Content Placeholder 2"/>
          <p:cNvSpPr>
            <a:spLocks noGrp="1"/>
          </p:cNvSpPr>
          <p:nvPr>
            <p:ph sz="half" idx="13"/>
          </p:nvPr>
        </p:nvSpPr>
        <p:spPr>
          <a:xfrm>
            <a:off x="779462" y="3991816"/>
            <a:ext cx="7585076"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
        <p:nvSpPr>
          <p:cNvPr id="10"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779462" y="1828800"/>
            <a:ext cx="3657600" cy="42195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pic>
        <p:nvPicPr>
          <p:cNvPr id="9" name="Picture 8"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BE601ACA-8EB3-4C2B-9B99-1E11C1348CC4}" type="datetimeFigureOut">
              <a:rPr lang="en-GB" smtClean="0"/>
              <a:t>16/10/2014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9686DF-4102-4D8A-91C4-957B8613AFC1}" type="slidenum">
              <a:rPr lang="en-GB" smtClean="0"/>
              <a:t>‹#›</a:t>
            </a:fld>
            <a:endParaRPr lang="en-GB"/>
          </a:p>
        </p:txBody>
      </p:sp>
      <p:sp>
        <p:nvSpPr>
          <p:cNvPr id="12" name="Content Placeholder 2"/>
          <p:cNvSpPr>
            <a:spLocks noGrp="1"/>
          </p:cNvSpPr>
          <p:nvPr>
            <p:ph sz="half" idx="14"/>
          </p:nvPr>
        </p:nvSpPr>
        <p:spPr>
          <a:xfrm>
            <a:off x="77946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5"/>
          </p:nvPr>
        </p:nvSpPr>
        <p:spPr>
          <a:xfrm>
            <a:off x="77946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
          </p:nvPr>
        </p:nvSpPr>
        <p:spPr>
          <a:xfrm>
            <a:off x="4710953" y="1828801"/>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3"/>
          </p:nvPr>
        </p:nvSpPr>
        <p:spPr>
          <a:xfrm>
            <a:off x="4710953" y="3991816"/>
            <a:ext cx="3657600" cy="2057400"/>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Overlay-ContentSlides.png"/>
          <p:cNvPicPr>
            <a:picLocks noChangeAspect="1"/>
          </p:cNvPicPr>
          <p:nvPr/>
        </p:nvPicPr>
        <p:blipFill>
          <a:blip r:embed="rId2"/>
          <a:stretch>
            <a:fillRect/>
          </a:stretch>
        </p:blipFill>
        <p:spPr>
          <a:xfrm>
            <a:off x="150887" y="186645"/>
            <a:ext cx="8827266" cy="648309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E601ACA-8EB3-4C2B-9B99-1E11C1348CC4}" type="datetimeFigureOut">
              <a:rPr lang="en-GB" smtClean="0"/>
              <a:t>16/10/2014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9686DF-4102-4D8A-91C4-957B8613AFC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 Diagonal Corner Rectangle 7"/>
          <p:cNvSpPr/>
          <p:nvPr/>
        </p:nvSpPr>
        <p:spPr>
          <a:xfrm>
            <a:off x="189707" y="189707"/>
            <a:ext cx="8764587" cy="6478587"/>
          </a:xfrm>
          <a:prstGeom prst="round2DiagRect">
            <a:avLst>
              <a:gd name="adj1" fmla="val 9416"/>
              <a:gd name="adj2" fmla="val 0"/>
            </a:avLst>
          </a:prstGeom>
          <a:gradFill>
            <a:gsLst>
              <a:gs pos="1700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779463" y="381000"/>
            <a:ext cx="7583487" cy="104438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7" cy="42089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381000" y="6288741"/>
            <a:ext cx="1887537" cy="365125"/>
          </a:xfrm>
          <a:prstGeom prst="rect">
            <a:avLst/>
          </a:prstGeom>
        </p:spPr>
        <p:txBody>
          <a:bodyPr vert="horz" lIns="91440" tIns="45720" rIns="91440" bIns="45720" rtlCol="0" anchor="ctr"/>
          <a:lstStyle>
            <a:lvl1pPr algn="l">
              <a:defRPr sz="1200">
                <a:solidFill>
                  <a:schemeClr val="bg2"/>
                </a:solidFill>
              </a:defRPr>
            </a:lvl1pPr>
          </a:lstStyle>
          <a:p>
            <a:fld id="{BE601ACA-8EB3-4C2B-9B99-1E11C1348CC4}" type="datetimeFigureOut">
              <a:rPr lang="en-GB" smtClean="0"/>
              <a:t>16/10/2014</a:t>
            </a:fld>
            <a:endParaRPr lang="en-GB"/>
          </a:p>
        </p:txBody>
      </p:sp>
      <p:sp>
        <p:nvSpPr>
          <p:cNvPr id="5" name="Footer Placeholder 4"/>
          <p:cNvSpPr>
            <a:spLocks noGrp="1"/>
          </p:cNvSpPr>
          <p:nvPr>
            <p:ph type="ftr" sz="quarter" idx="3"/>
          </p:nvPr>
        </p:nvSpPr>
        <p:spPr>
          <a:xfrm>
            <a:off x="3304615" y="6288741"/>
            <a:ext cx="5238750" cy="365125"/>
          </a:xfrm>
          <a:prstGeom prst="rect">
            <a:avLst/>
          </a:prstGeom>
        </p:spPr>
        <p:txBody>
          <a:bodyPr vert="horz" lIns="91440" tIns="45720" rIns="91440" bIns="45720" rtlCol="0" anchor="ctr"/>
          <a:lstStyle>
            <a:lvl1pPr algn="r">
              <a:defRPr sz="1200">
                <a:solidFill>
                  <a:schemeClr val="bg2"/>
                </a:solidFill>
              </a:defRPr>
            </a:lvl1pPr>
          </a:lstStyle>
          <a:p>
            <a:endParaRPr lang="en-GB"/>
          </a:p>
        </p:txBody>
      </p:sp>
      <p:sp>
        <p:nvSpPr>
          <p:cNvPr id="6" name="Slide Number Placeholder 5"/>
          <p:cNvSpPr>
            <a:spLocks noGrp="1"/>
          </p:cNvSpPr>
          <p:nvPr>
            <p:ph type="sldNum" sz="quarter" idx="4"/>
          </p:nvPr>
        </p:nvSpPr>
        <p:spPr>
          <a:xfrm>
            <a:off x="8404411" y="219635"/>
            <a:ext cx="493059" cy="365125"/>
          </a:xfrm>
          <a:prstGeom prst="rect">
            <a:avLst/>
          </a:prstGeom>
        </p:spPr>
        <p:txBody>
          <a:bodyPr vert="horz" lIns="91440" tIns="45720" rIns="91440" bIns="45720" rtlCol="0" anchor="ctr"/>
          <a:lstStyle>
            <a:lvl1pPr algn="r">
              <a:defRPr sz="1200">
                <a:solidFill>
                  <a:schemeClr val="tx2"/>
                </a:solidFill>
              </a:defRPr>
            </a:lvl1pPr>
          </a:lstStyle>
          <a:p>
            <a:fld id="{A99686DF-4102-4D8A-91C4-957B8613AFC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914400" rtl="0" eaLnBrk="1" latinLnBrk="0" hangingPunct="1">
        <a:spcBef>
          <a:spcPct val="0"/>
        </a:spcBef>
        <a:buNone/>
        <a:defRPr sz="3800" kern="1200">
          <a:solidFill>
            <a:schemeClr val="bg1"/>
          </a:solidFill>
          <a:latin typeface="+mj-lt"/>
          <a:ea typeface="+mj-ea"/>
          <a:cs typeface="+mj-cs"/>
        </a:defRPr>
      </a:lvl1pPr>
    </p:titleStyle>
    <p:bodyStyle>
      <a:lvl1pPr marL="282575" indent="-282575" algn="l" defTabSz="914400" rtl="0" eaLnBrk="1" latinLnBrk="0" hangingPunct="1">
        <a:spcBef>
          <a:spcPts val="2000"/>
        </a:spcBef>
        <a:buFont typeface="Wingdings 2" pitchFamily="18" charset="2"/>
        <a:buChar char=""/>
        <a:defRPr sz="2200" kern="1200">
          <a:solidFill>
            <a:schemeClr val="bg1"/>
          </a:solidFill>
          <a:latin typeface="+mn-lt"/>
          <a:ea typeface="+mn-ea"/>
          <a:cs typeface="+mn-cs"/>
        </a:defRPr>
      </a:lvl1pPr>
      <a:lvl2pPr marL="577850" indent="-295275" algn="l" defTabSz="914400" rtl="0" eaLnBrk="1" latinLnBrk="0" hangingPunct="1">
        <a:spcBef>
          <a:spcPts val="600"/>
        </a:spcBef>
        <a:buFont typeface="Wingdings 2" pitchFamily="18" charset="2"/>
        <a:buChar char=""/>
        <a:defRPr sz="2000" kern="1200">
          <a:solidFill>
            <a:schemeClr val="bg1"/>
          </a:solidFill>
          <a:latin typeface="+mn-lt"/>
          <a:ea typeface="+mn-ea"/>
          <a:cs typeface="+mn-cs"/>
        </a:defRPr>
      </a:lvl2pPr>
      <a:lvl3pPr marL="86042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3pPr>
      <a:lvl4pPr marL="1143000"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4pPr>
      <a:lvl5pPr marL="1425575" indent="-282575" algn="l" defTabSz="914400" rtl="0" eaLnBrk="1" latinLnBrk="0" hangingPunct="1">
        <a:spcBef>
          <a:spcPts val="600"/>
        </a:spcBef>
        <a:buFont typeface="Wingdings 2" pitchFamily="18" charset="2"/>
        <a:buChar char=""/>
        <a:defRPr sz="1800" kern="1200">
          <a:solidFill>
            <a:schemeClr val="bg1"/>
          </a:solidFill>
          <a:latin typeface="+mn-lt"/>
          <a:ea typeface="+mn-ea"/>
          <a:cs typeface="+mn-cs"/>
        </a:defRPr>
      </a:lvl5pPr>
      <a:lvl6pPr marL="1711325"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6pPr>
      <a:lvl7pPr marL="2000250"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7pPr>
      <a:lvl8pPr marL="2290763" indent="-288925" algn="l" defTabSz="914400" rtl="0" eaLnBrk="1" latinLnBrk="0" hangingPunct="1">
        <a:spcBef>
          <a:spcPct val="20000"/>
        </a:spcBef>
        <a:buFont typeface="Wingdings 2" pitchFamily="18" charset="2"/>
        <a:buChar char=""/>
        <a:defRPr lang="en-US" sz="1800" kern="1200" dirty="0" smtClean="0">
          <a:solidFill>
            <a:schemeClr val="bg1"/>
          </a:solidFill>
          <a:latin typeface="+mn-lt"/>
          <a:ea typeface="+mn-ea"/>
          <a:cs typeface="+mn-cs"/>
        </a:defRPr>
      </a:lvl8pPr>
      <a:lvl9pPr marL="2571750" indent="-288925" algn="l" defTabSz="914400" rtl="0" eaLnBrk="1" latinLnBrk="0" hangingPunct="1">
        <a:spcBef>
          <a:spcPct val="20000"/>
        </a:spcBef>
        <a:buFont typeface="Wingdings 2" pitchFamily="18" charset="2"/>
        <a:buChar char=""/>
        <a:defRPr lang="en-US" sz="1800" kern="1200" dirty="0">
          <a:solidFill>
            <a:schemeClr val="bg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8229600" cy="2971801"/>
          </a:xfrm>
        </p:spPr>
        <p:txBody>
          <a:bodyPr>
            <a:noAutofit/>
          </a:bodyPr>
          <a:lstStyle/>
          <a:p>
            <a:r>
              <a:rPr lang="en-US" sz="3600" b="1" dirty="0" smtClean="0">
                <a:solidFill>
                  <a:srgbClr val="000000"/>
                </a:solidFill>
                <a:latin typeface="Calibri"/>
                <a:cs typeface="Calibri"/>
              </a:rPr>
              <a:t>A Rights-Based Strategy </a:t>
            </a:r>
            <a:r>
              <a:rPr lang="en-US" sz="3600" b="1" dirty="0">
                <a:solidFill>
                  <a:srgbClr val="000000"/>
                </a:solidFill>
                <a:latin typeface="Calibri"/>
                <a:cs typeface="Calibri"/>
              </a:rPr>
              <a:t>for </a:t>
            </a:r>
            <a:r>
              <a:rPr lang="en-US" sz="3600" b="1" dirty="0" smtClean="0">
                <a:solidFill>
                  <a:srgbClr val="000000"/>
                </a:solidFill>
                <a:latin typeface="Calibri"/>
                <a:cs typeface="Calibri"/>
              </a:rPr>
              <a:t>Accelerating Access </a:t>
            </a:r>
            <a:r>
              <a:rPr lang="en-US" sz="3600" b="1" dirty="0">
                <a:solidFill>
                  <a:srgbClr val="000000"/>
                </a:solidFill>
                <a:latin typeface="Calibri"/>
                <a:cs typeface="Calibri"/>
              </a:rPr>
              <a:t>to Family Planning </a:t>
            </a:r>
            <a:r>
              <a:rPr lang="en-US" sz="3600" b="1" dirty="0" smtClean="0">
                <a:solidFill>
                  <a:srgbClr val="000000"/>
                </a:solidFill>
                <a:latin typeface="Calibri"/>
                <a:cs typeface="Calibri"/>
              </a:rPr>
              <a:t>Services </a:t>
            </a:r>
            <a:br>
              <a:rPr lang="en-US" sz="3600" b="1" dirty="0" smtClean="0">
                <a:solidFill>
                  <a:srgbClr val="000000"/>
                </a:solidFill>
                <a:latin typeface="Calibri"/>
                <a:cs typeface="Calibri"/>
              </a:rPr>
            </a:br>
            <a:r>
              <a:rPr lang="en-US" sz="3600" b="1" dirty="0" smtClean="0">
                <a:solidFill>
                  <a:srgbClr val="000000"/>
                </a:solidFill>
                <a:latin typeface="Calibri"/>
                <a:cs typeface="Calibri"/>
              </a:rPr>
              <a:t>to Achieve Developmental Goals </a:t>
            </a:r>
            <a:r>
              <a:rPr lang="en-US" sz="3600" b="1" dirty="0">
                <a:solidFill>
                  <a:srgbClr val="000000"/>
                </a:solidFill>
                <a:latin typeface="Calibri"/>
                <a:cs typeface="Calibri"/>
              </a:rPr>
              <a:t>of Indonesia </a:t>
            </a:r>
            <a:r>
              <a:rPr lang="en-GB" sz="3600" b="1" dirty="0">
                <a:solidFill>
                  <a:srgbClr val="000000"/>
                </a:solidFill>
                <a:latin typeface="Calibri"/>
                <a:cs typeface="Calibri"/>
              </a:rPr>
              <a:t/>
            </a:r>
            <a:br>
              <a:rPr lang="en-GB" sz="3600" b="1" dirty="0">
                <a:solidFill>
                  <a:srgbClr val="000000"/>
                </a:solidFill>
                <a:latin typeface="Calibri"/>
                <a:cs typeface="Calibri"/>
              </a:rPr>
            </a:br>
            <a:endParaRPr lang="en-GB" sz="3600" b="1" dirty="0">
              <a:solidFill>
                <a:srgbClr val="000000"/>
              </a:solidFill>
              <a:latin typeface="Calibri"/>
              <a:cs typeface="Calibri"/>
            </a:endParaRPr>
          </a:p>
        </p:txBody>
      </p:sp>
      <p:sp>
        <p:nvSpPr>
          <p:cNvPr id="3" name="Subtitle 2"/>
          <p:cNvSpPr>
            <a:spLocks noGrp="1"/>
          </p:cNvSpPr>
          <p:nvPr>
            <p:ph type="subTitle" idx="1"/>
          </p:nvPr>
        </p:nvSpPr>
        <p:spPr>
          <a:xfrm>
            <a:off x="838200" y="3581400"/>
            <a:ext cx="7848600" cy="2209800"/>
          </a:xfrm>
        </p:spPr>
        <p:txBody>
          <a:bodyPr>
            <a:normAutofit/>
          </a:bodyPr>
          <a:lstStyle/>
          <a:p>
            <a:r>
              <a:rPr lang="en-US" sz="2400" dirty="0" smtClean="0">
                <a:solidFill>
                  <a:srgbClr val="000000"/>
                </a:solidFill>
              </a:rPr>
              <a:t>Ir. </a:t>
            </a:r>
            <a:r>
              <a:rPr lang="en-US" sz="2400" dirty="0" err="1" smtClean="0">
                <a:solidFill>
                  <a:srgbClr val="000000"/>
                </a:solidFill>
              </a:rPr>
              <a:t>Ambar</a:t>
            </a:r>
            <a:r>
              <a:rPr lang="en-US" sz="2400" dirty="0" smtClean="0">
                <a:solidFill>
                  <a:srgbClr val="000000"/>
                </a:solidFill>
              </a:rPr>
              <a:t> </a:t>
            </a:r>
            <a:r>
              <a:rPr lang="en-US" sz="2400" dirty="0" err="1" smtClean="0">
                <a:solidFill>
                  <a:srgbClr val="000000"/>
                </a:solidFill>
              </a:rPr>
              <a:t>Rahayu</a:t>
            </a:r>
            <a:r>
              <a:rPr lang="en-US" sz="2400" dirty="0" smtClean="0">
                <a:solidFill>
                  <a:srgbClr val="000000"/>
                </a:solidFill>
              </a:rPr>
              <a:t>, MNS</a:t>
            </a:r>
          </a:p>
          <a:p>
            <a:r>
              <a:rPr lang="en-US" sz="2400" dirty="0" smtClean="0">
                <a:solidFill>
                  <a:srgbClr val="000000"/>
                </a:solidFill>
              </a:rPr>
              <a:t>FP Strategy Working Group </a:t>
            </a:r>
          </a:p>
          <a:p>
            <a:r>
              <a:rPr lang="en-US" sz="2400" dirty="0" smtClean="0">
                <a:solidFill>
                  <a:srgbClr val="000000"/>
                </a:solidFill>
              </a:rPr>
              <a:t>with technical support from UNFPA</a:t>
            </a:r>
          </a:p>
          <a:p>
            <a:r>
              <a:rPr lang="en-US" sz="2400" dirty="0" smtClean="0">
                <a:solidFill>
                  <a:srgbClr val="000000"/>
                </a:solidFill>
              </a:rPr>
              <a:t>FP2020 Country Committee Meeting, October </a:t>
            </a:r>
            <a:r>
              <a:rPr lang="en-US" sz="2400" dirty="0">
                <a:solidFill>
                  <a:srgbClr val="000000"/>
                </a:solidFill>
              </a:rPr>
              <a:t>17, 2014</a:t>
            </a:r>
          </a:p>
          <a:p>
            <a:endParaRPr lang="en-GB" sz="2400" dirty="0">
              <a:solidFill>
                <a:srgbClr val="000000"/>
              </a:solidFill>
            </a:endParaRPr>
          </a:p>
        </p:txBody>
      </p:sp>
    </p:spTree>
    <p:extLst>
      <p:ext uri="{BB962C8B-B14F-4D97-AF65-F5344CB8AC3E}">
        <p14:creationId xmlns:p14="http://schemas.microsoft.com/office/powerpoint/2010/main" val="786906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600200"/>
          </a:xfrm>
        </p:spPr>
        <p:txBody>
          <a:bodyPr>
            <a:noAutofit/>
          </a:bodyPr>
          <a:lstStyle/>
          <a:p>
            <a:r>
              <a:rPr lang="en-US" sz="2800" b="1" dirty="0">
                <a:solidFill>
                  <a:srgbClr val="000000"/>
                </a:solidFill>
                <a:latin typeface="Calibri"/>
                <a:cs typeface="Calibri"/>
              </a:rPr>
              <a:t>Strategic objective 1: Equitable and quality FP service delivery system sustained in public and private sector to enable all to meet their reproductive </a:t>
            </a:r>
            <a:r>
              <a:rPr lang="en-US" sz="2800" b="1" dirty="0" smtClean="0">
                <a:solidFill>
                  <a:srgbClr val="000000"/>
                </a:solidFill>
                <a:latin typeface="Calibri"/>
                <a:cs typeface="Calibri"/>
              </a:rPr>
              <a:t>goals</a:t>
            </a:r>
            <a:r>
              <a:rPr lang="en-GB" sz="2800" b="1" dirty="0">
                <a:solidFill>
                  <a:srgbClr val="000000"/>
                </a:solidFill>
                <a:latin typeface="Calibri"/>
                <a:cs typeface="Calibri"/>
              </a:rPr>
              <a:t> </a:t>
            </a:r>
            <a:r>
              <a:rPr lang="en-GB" sz="2800" b="1" i="1" baseline="-25000" dirty="0" smtClean="0">
                <a:solidFill>
                  <a:srgbClr val="000000"/>
                </a:solidFill>
                <a:latin typeface="Calibri"/>
                <a:cs typeface="Calibri"/>
              </a:rPr>
              <a:t>(2)</a:t>
            </a:r>
            <a:endParaRPr lang="en-GB" sz="2800" b="1" i="1" baseline="-25000" dirty="0">
              <a:solidFill>
                <a:srgbClr val="000000"/>
              </a:solidFill>
              <a:latin typeface="Calibri"/>
              <a:cs typeface="Calibri"/>
            </a:endParaRPr>
          </a:p>
        </p:txBody>
      </p:sp>
      <p:sp>
        <p:nvSpPr>
          <p:cNvPr id="3" name="Content Placeholder 2"/>
          <p:cNvSpPr>
            <a:spLocks noGrp="1"/>
          </p:cNvSpPr>
          <p:nvPr>
            <p:ph idx="1"/>
          </p:nvPr>
        </p:nvSpPr>
        <p:spPr>
          <a:xfrm>
            <a:off x="457200" y="1722437"/>
            <a:ext cx="8229600" cy="4830763"/>
          </a:xfrm>
        </p:spPr>
        <p:txBody>
          <a:bodyPr>
            <a:normAutofit/>
          </a:bodyPr>
          <a:lstStyle/>
          <a:p>
            <a:pPr marL="0" indent="0">
              <a:buNone/>
            </a:pPr>
            <a:r>
              <a:rPr lang="en-US" sz="2200" b="1" dirty="0" smtClean="0">
                <a:solidFill>
                  <a:srgbClr val="000000"/>
                </a:solidFill>
                <a:latin typeface="Calibri"/>
                <a:cs typeface="Calibri"/>
              </a:rPr>
              <a:t>Output </a:t>
            </a:r>
            <a:r>
              <a:rPr lang="en-US" sz="2200" b="1" dirty="0">
                <a:solidFill>
                  <a:srgbClr val="000000"/>
                </a:solidFill>
                <a:latin typeface="Calibri"/>
                <a:cs typeface="Calibri"/>
              </a:rPr>
              <a:t>1.3: Improved contraceptive commodity security system with no </a:t>
            </a:r>
            <a:r>
              <a:rPr lang="en-US" sz="2200" b="1" dirty="0" smtClean="0">
                <a:solidFill>
                  <a:srgbClr val="000000"/>
                </a:solidFill>
                <a:latin typeface="Calibri"/>
                <a:cs typeface="Calibri"/>
              </a:rPr>
              <a:t>stock-outs</a:t>
            </a:r>
            <a:endParaRPr lang="en-GB" sz="2200" b="1" dirty="0">
              <a:solidFill>
                <a:srgbClr val="000000"/>
              </a:solidFill>
              <a:latin typeface="Calibri"/>
              <a:cs typeface="Calibri"/>
            </a:endParaRPr>
          </a:p>
          <a:p>
            <a:pPr lvl="0">
              <a:buFont typeface="Wingdings" panose="05000000000000000000" pitchFamily="2" charset="2"/>
              <a:buChar char="v"/>
            </a:pPr>
            <a:r>
              <a:rPr lang="en-US" sz="2200" dirty="0">
                <a:solidFill>
                  <a:srgbClr val="000000"/>
                </a:solidFill>
                <a:latin typeface="Calibri"/>
                <a:cs typeface="Calibri"/>
              </a:rPr>
              <a:t>Quality assured procurement of </a:t>
            </a:r>
            <a:r>
              <a:rPr lang="en-US" sz="2200" dirty="0" smtClean="0">
                <a:solidFill>
                  <a:srgbClr val="000000"/>
                </a:solidFill>
                <a:latin typeface="Calibri"/>
                <a:cs typeface="Calibri"/>
              </a:rPr>
              <a:t>contraceptives;</a:t>
            </a:r>
            <a:r>
              <a:rPr lang="en-GB" sz="2200" dirty="0">
                <a:solidFill>
                  <a:srgbClr val="000000"/>
                </a:solidFill>
                <a:latin typeface="Calibri"/>
                <a:cs typeface="Calibri"/>
              </a:rPr>
              <a:t> </a:t>
            </a:r>
            <a:r>
              <a:rPr lang="en-US" sz="2200" dirty="0" smtClean="0">
                <a:solidFill>
                  <a:srgbClr val="000000"/>
                </a:solidFill>
                <a:latin typeface="Calibri"/>
                <a:cs typeface="Calibri"/>
              </a:rPr>
              <a:t>quality </a:t>
            </a:r>
            <a:r>
              <a:rPr lang="en-US" sz="2200" dirty="0">
                <a:solidFill>
                  <a:srgbClr val="000000"/>
                </a:solidFill>
                <a:latin typeface="Calibri"/>
                <a:cs typeface="Calibri"/>
              </a:rPr>
              <a:t>contraceptive commodity security </a:t>
            </a:r>
            <a:r>
              <a:rPr lang="en-US" sz="2200" dirty="0" smtClean="0">
                <a:solidFill>
                  <a:srgbClr val="000000"/>
                </a:solidFill>
                <a:latin typeface="Calibri"/>
                <a:cs typeface="Calibri"/>
              </a:rPr>
              <a:t>system (warehousing, distribution and LMIS)</a:t>
            </a:r>
            <a:r>
              <a:rPr lang="en-GB" sz="2200" dirty="0" smtClean="0">
                <a:solidFill>
                  <a:srgbClr val="000000"/>
                </a:solidFill>
                <a:latin typeface="Calibri"/>
                <a:cs typeface="Calibri"/>
              </a:rPr>
              <a:t>; evaluation of the 3 models of SCM.</a:t>
            </a:r>
          </a:p>
          <a:p>
            <a:pPr marL="0" indent="0">
              <a:buNone/>
            </a:pPr>
            <a:r>
              <a:rPr lang="en-US" sz="2200" b="1" dirty="0">
                <a:solidFill>
                  <a:srgbClr val="000000"/>
                </a:solidFill>
                <a:latin typeface="Calibri"/>
                <a:cs typeface="Calibri"/>
              </a:rPr>
              <a:t>Output 1.4: Improved capacity of human resources to deliver quality FP services</a:t>
            </a:r>
          </a:p>
          <a:p>
            <a:pPr>
              <a:buFont typeface="Wingdings" panose="05000000000000000000" pitchFamily="2" charset="2"/>
              <a:buChar char="v"/>
            </a:pPr>
            <a:r>
              <a:rPr lang="en-US" sz="2200" dirty="0">
                <a:solidFill>
                  <a:srgbClr val="000000"/>
                </a:solidFill>
                <a:latin typeface="Calibri"/>
                <a:cs typeface="Calibri"/>
              </a:rPr>
              <a:t> In-service training; pre-service training of doctors and </a:t>
            </a:r>
            <a:r>
              <a:rPr lang="en-US" sz="2200" dirty="0" err="1">
                <a:solidFill>
                  <a:srgbClr val="000000"/>
                </a:solidFill>
                <a:latin typeface="Calibri"/>
                <a:cs typeface="Calibri"/>
              </a:rPr>
              <a:t>bidans</a:t>
            </a:r>
            <a:r>
              <a:rPr lang="en-US" sz="2200" dirty="0">
                <a:solidFill>
                  <a:srgbClr val="000000"/>
                </a:solidFill>
                <a:latin typeface="Calibri"/>
                <a:cs typeface="Calibri"/>
              </a:rPr>
              <a:t>, management of FP </a:t>
            </a:r>
            <a:r>
              <a:rPr lang="en-US" sz="2200" dirty="0" err="1">
                <a:solidFill>
                  <a:srgbClr val="000000"/>
                </a:solidFill>
                <a:latin typeface="Calibri"/>
                <a:cs typeface="Calibri"/>
              </a:rPr>
              <a:t>programme</a:t>
            </a:r>
            <a:r>
              <a:rPr lang="en-US" sz="2200" dirty="0">
                <a:solidFill>
                  <a:srgbClr val="000000"/>
                </a:solidFill>
                <a:latin typeface="Calibri"/>
                <a:cs typeface="Calibri"/>
              </a:rPr>
              <a:t>, logistic management training and quality assurance </a:t>
            </a:r>
            <a:r>
              <a:rPr lang="en-US" sz="2200" dirty="0" smtClean="0">
                <a:solidFill>
                  <a:srgbClr val="000000"/>
                </a:solidFill>
                <a:latin typeface="Calibri"/>
                <a:cs typeface="Calibri"/>
              </a:rPr>
              <a:t>training.</a:t>
            </a:r>
            <a:endParaRPr lang="en-US" sz="2200" dirty="0">
              <a:solidFill>
                <a:srgbClr val="000000"/>
              </a:solidFill>
              <a:latin typeface="Calibri"/>
              <a:cs typeface="Calibri"/>
            </a:endParaRPr>
          </a:p>
          <a:p>
            <a:pPr marL="0" indent="0">
              <a:buNone/>
            </a:pPr>
            <a:endParaRPr lang="en-GB" sz="2200" dirty="0">
              <a:solidFill>
                <a:srgbClr val="000000"/>
              </a:solidFill>
              <a:latin typeface="Calibri"/>
              <a:cs typeface="Calibri"/>
            </a:endParaRPr>
          </a:p>
        </p:txBody>
      </p:sp>
    </p:spTree>
    <p:extLst>
      <p:ext uri="{BB962C8B-B14F-4D97-AF65-F5344CB8AC3E}">
        <p14:creationId xmlns:p14="http://schemas.microsoft.com/office/powerpoint/2010/main" val="58935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838200"/>
          </a:xfrm>
        </p:spPr>
        <p:txBody>
          <a:bodyPr>
            <a:noAutofit/>
          </a:bodyPr>
          <a:lstStyle/>
          <a:p>
            <a:r>
              <a:rPr lang="en-US" sz="2800" b="1" dirty="0">
                <a:solidFill>
                  <a:srgbClr val="000000"/>
                </a:solidFill>
                <a:latin typeface="Calibri"/>
                <a:cs typeface="Calibri"/>
              </a:rPr>
              <a:t>Strategic objective 1: Equitable and quality FP service delivery system sustained in public and private sector to enable all to meet their reproductive </a:t>
            </a:r>
            <a:r>
              <a:rPr lang="en-US" sz="2800" b="1" dirty="0" smtClean="0">
                <a:solidFill>
                  <a:srgbClr val="000000"/>
                </a:solidFill>
                <a:latin typeface="Calibri"/>
                <a:cs typeface="Calibri"/>
              </a:rPr>
              <a:t>goals </a:t>
            </a:r>
            <a:r>
              <a:rPr lang="en-US" sz="2800" b="1" i="1" baseline="-25000" dirty="0" smtClean="0">
                <a:solidFill>
                  <a:srgbClr val="000000"/>
                </a:solidFill>
                <a:latin typeface="Calibri"/>
                <a:cs typeface="Calibri"/>
              </a:rPr>
              <a:t>(3)</a:t>
            </a:r>
            <a:endParaRPr lang="en-GB" sz="2800" b="1" i="1" baseline="-25000" dirty="0">
              <a:solidFill>
                <a:srgbClr val="000000"/>
              </a:solidFill>
              <a:latin typeface="Calibri"/>
              <a:cs typeface="Calibri"/>
            </a:endParaRPr>
          </a:p>
        </p:txBody>
      </p:sp>
      <p:sp>
        <p:nvSpPr>
          <p:cNvPr id="3" name="Content Placeholder 2"/>
          <p:cNvSpPr>
            <a:spLocks noGrp="1"/>
          </p:cNvSpPr>
          <p:nvPr>
            <p:ph idx="1"/>
          </p:nvPr>
        </p:nvSpPr>
        <p:spPr>
          <a:xfrm>
            <a:off x="457200" y="1646237"/>
            <a:ext cx="8229600" cy="4830763"/>
          </a:xfrm>
        </p:spPr>
        <p:txBody>
          <a:bodyPr>
            <a:normAutofit lnSpcReduction="10000"/>
          </a:bodyPr>
          <a:lstStyle/>
          <a:p>
            <a:pPr marL="0" indent="0">
              <a:buNone/>
            </a:pPr>
            <a:r>
              <a:rPr lang="en-US" sz="2200" b="1" dirty="0" smtClean="0">
                <a:solidFill>
                  <a:srgbClr val="000000"/>
                </a:solidFill>
                <a:latin typeface="Calibri"/>
                <a:cs typeface="Calibri"/>
              </a:rPr>
              <a:t>Output 1.5: Strengthened management information system ensuring quality, completeness and alignment integration with health system</a:t>
            </a:r>
          </a:p>
          <a:p>
            <a:pPr>
              <a:buFont typeface="Wingdings" panose="05000000000000000000" pitchFamily="2" charset="2"/>
              <a:buChar char="v"/>
            </a:pPr>
            <a:r>
              <a:rPr lang="en-US" sz="2200" dirty="0" smtClean="0">
                <a:solidFill>
                  <a:srgbClr val="000000"/>
                </a:solidFill>
                <a:latin typeface="Calibri"/>
                <a:cs typeface="Calibri"/>
              </a:rPr>
              <a:t>Review of current reporting and recording system, developing a system of integrated reporting of FP form health facilities including private sector, Capacity </a:t>
            </a:r>
            <a:r>
              <a:rPr lang="en-US" sz="2200" dirty="0" err="1" smtClean="0">
                <a:solidFill>
                  <a:srgbClr val="000000"/>
                </a:solidFill>
                <a:latin typeface="Calibri"/>
                <a:cs typeface="Calibri"/>
              </a:rPr>
              <a:t>buiding</a:t>
            </a:r>
            <a:r>
              <a:rPr lang="en-US" sz="2200" dirty="0" smtClean="0">
                <a:solidFill>
                  <a:srgbClr val="000000"/>
                </a:solidFill>
                <a:latin typeface="Calibri"/>
                <a:cs typeface="Calibri"/>
              </a:rPr>
              <a:t> of supervisors, developing system of tracking clients etc.</a:t>
            </a:r>
          </a:p>
          <a:p>
            <a:pPr marL="0" indent="0">
              <a:buNone/>
            </a:pPr>
            <a:r>
              <a:rPr lang="en-US" sz="2200" b="1" dirty="0" smtClean="0">
                <a:solidFill>
                  <a:srgbClr val="000000"/>
                </a:solidFill>
                <a:latin typeface="Calibri"/>
                <a:cs typeface="Calibri"/>
              </a:rPr>
              <a:t>Output 1.6: Improved quality of FP services with attention to client rights and integration of services across the continuum of reproductive cycle</a:t>
            </a:r>
            <a:endParaRPr lang="en-GB" sz="2200" b="1" dirty="0" smtClean="0">
              <a:solidFill>
                <a:srgbClr val="000000"/>
              </a:solidFill>
              <a:latin typeface="Calibri"/>
              <a:cs typeface="Calibri"/>
            </a:endParaRPr>
          </a:p>
          <a:p>
            <a:pPr>
              <a:buFont typeface="Wingdings" panose="05000000000000000000" pitchFamily="2" charset="2"/>
              <a:buChar char="v"/>
            </a:pPr>
            <a:r>
              <a:rPr lang="en-US" sz="2200" dirty="0" smtClean="0">
                <a:solidFill>
                  <a:srgbClr val="000000"/>
                </a:solidFill>
                <a:latin typeface="Calibri"/>
                <a:cs typeface="Calibri"/>
              </a:rPr>
              <a:t>Review of current standards of FP, establishment of/improving QA system for FP, supportive supervision, engagement of community based organizations in quality assurance.</a:t>
            </a:r>
          </a:p>
          <a:p>
            <a:pPr marL="0" indent="0">
              <a:buNone/>
            </a:pPr>
            <a:endParaRPr lang="en-GB" sz="2200" dirty="0" smtClean="0">
              <a:solidFill>
                <a:srgbClr val="000000"/>
              </a:solidFill>
              <a:latin typeface="Calibri"/>
              <a:cs typeface="Calibri"/>
            </a:endParaRPr>
          </a:p>
          <a:p>
            <a:pPr marL="0" indent="0">
              <a:buNone/>
            </a:pPr>
            <a:endParaRPr lang="en-GB" sz="2200" dirty="0" smtClean="0">
              <a:solidFill>
                <a:srgbClr val="000000"/>
              </a:solidFill>
              <a:latin typeface="Calibri"/>
              <a:cs typeface="Calibri"/>
            </a:endParaRPr>
          </a:p>
          <a:p>
            <a:pPr marL="0" indent="0">
              <a:buNone/>
            </a:pPr>
            <a:endParaRPr lang="en-GB" sz="2200" dirty="0">
              <a:solidFill>
                <a:srgbClr val="000000"/>
              </a:solidFill>
              <a:latin typeface="Calibri"/>
              <a:cs typeface="Calibri"/>
            </a:endParaRPr>
          </a:p>
        </p:txBody>
      </p:sp>
    </p:spTree>
    <p:extLst>
      <p:ext uri="{BB962C8B-B14F-4D97-AF65-F5344CB8AC3E}">
        <p14:creationId xmlns:p14="http://schemas.microsoft.com/office/powerpoint/2010/main" val="5893516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20762"/>
          </a:xfrm>
        </p:spPr>
        <p:txBody>
          <a:bodyPr>
            <a:noAutofit/>
          </a:bodyPr>
          <a:lstStyle/>
          <a:p>
            <a:r>
              <a:rPr lang="en-US" sz="2800" b="1" dirty="0">
                <a:solidFill>
                  <a:srgbClr val="000000"/>
                </a:solidFill>
                <a:latin typeface="Calibri"/>
                <a:cs typeface="Calibri"/>
              </a:rPr>
              <a:t>Strategic objective </a:t>
            </a:r>
            <a:r>
              <a:rPr lang="en-US" sz="2800" b="1" dirty="0" smtClean="0">
                <a:solidFill>
                  <a:srgbClr val="000000"/>
                </a:solidFill>
                <a:latin typeface="Calibri"/>
                <a:cs typeface="Calibri"/>
              </a:rPr>
              <a:t>2: </a:t>
            </a:r>
            <a:r>
              <a:rPr lang="en-US" sz="2800" b="1" dirty="0">
                <a:solidFill>
                  <a:srgbClr val="000000"/>
                </a:solidFill>
                <a:latin typeface="Calibri"/>
                <a:cs typeface="Calibri"/>
              </a:rPr>
              <a:t>Increased demand for modern methods of contraception met with sustained </a:t>
            </a:r>
            <a:r>
              <a:rPr lang="en-US" sz="2800" b="1" dirty="0" smtClean="0">
                <a:solidFill>
                  <a:srgbClr val="000000"/>
                </a:solidFill>
                <a:latin typeface="Calibri"/>
                <a:cs typeface="Calibri"/>
              </a:rPr>
              <a:t>use</a:t>
            </a:r>
            <a:endParaRPr lang="en-GB" sz="2800" b="1" dirty="0">
              <a:solidFill>
                <a:srgbClr val="000000"/>
              </a:solidFill>
              <a:latin typeface="Calibri"/>
              <a:cs typeface="Calibri"/>
            </a:endParaRPr>
          </a:p>
        </p:txBody>
      </p:sp>
      <p:sp>
        <p:nvSpPr>
          <p:cNvPr id="3" name="Content Placeholder 2"/>
          <p:cNvSpPr>
            <a:spLocks noGrp="1"/>
          </p:cNvSpPr>
          <p:nvPr>
            <p:ph idx="1"/>
          </p:nvPr>
        </p:nvSpPr>
        <p:spPr>
          <a:xfrm>
            <a:off x="457200" y="1752600"/>
            <a:ext cx="8229600" cy="4724400"/>
          </a:xfrm>
        </p:spPr>
        <p:txBody>
          <a:bodyPr>
            <a:noAutofit/>
          </a:bodyPr>
          <a:lstStyle/>
          <a:p>
            <a:pPr marL="0" indent="0">
              <a:buNone/>
            </a:pPr>
            <a:r>
              <a:rPr lang="en-GB" b="1" dirty="0" smtClean="0">
                <a:solidFill>
                  <a:srgbClr val="000000"/>
                </a:solidFill>
                <a:latin typeface="Calibri"/>
                <a:cs typeface="Calibri"/>
              </a:rPr>
              <a:t>Output 2.1</a:t>
            </a:r>
            <a:r>
              <a:rPr lang="en-GB" b="1" dirty="0">
                <a:solidFill>
                  <a:srgbClr val="000000"/>
                </a:solidFill>
                <a:latin typeface="Calibri"/>
                <a:cs typeface="Calibri"/>
              </a:rPr>
              <a:t>: Availability of a BCC strategy that ensures involvement of adolescents and males </a:t>
            </a:r>
            <a:endParaRPr lang="en-GB" b="1" dirty="0" smtClean="0">
              <a:solidFill>
                <a:srgbClr val="000000"/>
              </a:solidFill>
              <a:latin typeface="Calibri"/>
              <a:cs typeface="Calibri"/>
            </a:endParaRPr>
          </a:p>
          <a:p>
            <a:pPr>
              <a:buFont typeface="Wingdings" panose="05000000000000000000" pitchFamily="2" charset="2"/>
              <a:buChar char="v"/>
            </a:pPr>
            <a:r>
              <a:rPr lang="en-US" dirty="0" smtClean="0">
                <a:solidFill>
                  <a:srgbClr val="000000"/>
                </a:solidFill>
                <a:latin typeface="Calibri"/>
                <a:cs typeface="Calibri"/>
              </a:rPr>
              <a:t>Updating/developing new BCC strategy, orientation of the strategy; development of local specific material; printing and distribution of posters and booklets; system of using mobile phone.</a:t>
            </a:r>
            <a:endParaRPr lang="en-GB" dirty="0">
              <a:solidFill>
                <a:srgbClr val="000000"/>
              </a:solidFill>
              <a:latin typeface="Calibri"/>
              <a:cs typeface="Calibri"/>
            </a:endParaRPr>
          </a:p>
          <a:p>
            <a:pPr marL="0" indent="0">
              <a:buNone/>
            </a:pPr>
            <a:r>
              <a:rPr lang="en-GB" b="1" dirty="0">
                <a:solidFill>
                  <a:srgbClr val="000000"/>
                </a:solidFill>
                <a:latin typeface="Calibri"/>
                <a:cs typeface="Calibri"/>
              </a:rPr>
              <a:t>Output </a:t>
            </a:r>
            <a:r>
              <a:rPr lang="en-GB" b="1" dirty="0" smtClean="0">
                <a:solidFill>
                  <a:srgbClr val="000000"/>
                </a:solidFill>
                <a:latin typeface="Calibri"/>
                <a:cs typeface="Calibri"/>
              </a:rPr>
              <a:t>2.2</a:t>
            </a:r>
            <a:r>
              <a:rPr lang="en-GB" b="1" dirty="0">
                <a:solidFill>
                  <a:srgbClr val="000000"/>
                </a:solidFill>
                <a:latin typeface="Calibri"/>
                <a:cs typeface="Calibri"/>
              </a:rPr>
              <a:t>: Increased involvement of </a:t>
            </a:r>
            <a:r>
              <a:rPr lang="en-GB" b="1" i="1" dirty="0" err="1">
                <a:solidFill>
                  <a:srgbClr val="000000"/>
                </a:solidFill>
                <a:latin typeface="Calibri"/>
                <a:cs typeface="Calibri"/>
              </a:rPr>
              <a:t>Kaders</a:t>
            </a:r>
            <a:r>
              <a:rPr lang="en-GB" b="1" i="1" dirty="0">
                <a:solidFill>
                  <a:srgbClr val="000000"/>
                </a:solidFill>
                <a:latin typeface="Calibri"/>
                <a:cs typeface="Calibri"/>
              </a:rPr>
              <a:t>,</a:t>
            </a:r>
            <a:r>
              <a:rPr lang="en-GB" b="1" dirty="0">
                <a:solidFill>
                  <a:srgbClr val="000000"/>
                </a:solidFill>
                <a:latin typeface="Calibri"/>
                <a:cs typeface="Calibri"/>
              </a:rPr>
              <a:t>  women’s groups and religious leaders in mobilizing support for FP and addressing barriers to FP as well as equity </a:t>
            </a:r>
            <a:r>
              <a:rPr lang="en-GB" b="1" dirty="0" smtClean="0">
                <a:solidFill>
                  <a:srgbClr val="000000"/>
                </a:solidFill>
                <a:latin typeface="Calibri"/>
                <a:cs typeface="Calibri"/>
              </a:rPr>
              <a:t>issue</a:t>
            </a:r>
          </a:p>
          <a:p>
            <a:pPr>
              <a:buFont typeface="Wingdings" panose="05000000000000000000" pitchFamily="2" charset="2"/>
              <a:buChar char="v"/>
            </a:pPr>
            <a:r>
              <a:rPr lang="en-US" dirty="0" smtClean="0">
                <a:solidFill>
                  <a:srgbClr val="000000"/>
                </a:solidFill>
                <a:latin typeface="Calibri"/>
                <a:cs typeface="Calibri"/>
              </a:rPr>
              <a:t>Strengthening FP component in </a:t>
            </a:r>
            <a:r>
              <a:rPr lang="en-US" dirty="0" err="1" smtClean="0">
                <a:solidFill>
                  <a:srgbClr val="000000"/>
                </a:solidFill>
                <a:latin typeface="Calibri"/>
                <a:cs typeface="Calibri"/>
              </a:rPr>
              <a:t>posyandu</a:t>
            </a:r>
            <a:r>
              <a:rPr lang="en-US" dirty="0" smtClean="0">
                <a:solidFill>
                  <a:srgbClr val="000000"/>
                </a:solidFill>
                <a:latin typeface="Calibri"/>
                <a:cs typeface="Calibri"/>
              </a:rPr>
              <a:t>, supporting faith-based organization for FP, capacity building of youth leader to promote peer educator, etc.</a:t>
            </a:r>
            <a:endParaRPr lang="en-GB" dirty="0">
              <a:solidFill>
                <a:srgbClr val="000000"/>
              </a:solidFill>
              <a:latin typeface="Calibri"/>
              <a:cs typeface="Calibri"/>
            </a:endParaRPr>
          </a:p>
          <a:p>
            <a:pPr marL="0" indent="0">
              <a:buNone/>
            </a:pPr>
            <a:endParaRPr lang="en-GB" dirty="0">
              <a:solidFill>
                <a:srgbClr val="000000"/>
              </a:solidFill>
              <a:latin typeface="Calibri"/>
              <a:cs typeface="Calibri"/>
            </a:endParaRPr>
          </a:p>
        </p:txBody>
      </p:sp>
    </p:spTree>
    <p:extLst>
      <p:ext uri="{BB962C8B-B14F-4D97-AF65-F5344CB8AC3E}">
        <p14:creationId xmlns:p14="http://schemas.microsoft.com/office/powerpoint/2010/main" val="1229920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839200" cy="1143000"/>
          </a:xfrm>
        </p:spPr>
        <p:txBody>
          <a:bodyPr>
            <a:noAutofit/>
          </a:bodyPr>
          <a:lstStyle/>
          <a:p>
            <a:r>
              <a:rPr lang="en-US" sz="2400" b="1" dirty="0">
                <a:solidFill>
                  <a:srgbClr val="000000"/>
                </a:solidFill>
                <a:latin typeface="Calibri"/>
                <a:cs typeface="Calibri"/>
              </a:rPr>
              <a:t>Strategic objective </a:t>
            </a:r>
            <a:r>
              <a:rPr lang="en-US" sz="2400" b="1" dirty="0" smtClean="0">
                <a:solidFill>
                  <a:srgbClr val="000000"/>
                </a:solidFill>
                <a:latin typeface="Calibri"/>
                <a:cs typeface="Calibri"/>
              </a:rPr>
              <a:t>3: </a:t>
            </a:r>
            <a:r>
              <a:rPr lang="en-US" sz="2400" b="1" dirty="0">
                <a:solidFill>
                  <a:srgbClr val="000000"/>
                </a:solidFill>
                <a:latin typeface="Calibri"/>
                <a:cs typeface="Calibri"/>
              </a:rPr>
              <a:t>Enhanced </a:t>
            </a:r>
            <a:r>
              <a:rPr lang="en-US" sz="2400" b="1" dirty="0" smtClean="0">
                <a:solidFill>
                  <a:srgbClr val="000000"/>
                </a:solidFill>
                <a:latin typeface="Calibri"/>
                <a:cs typeface="Calibri"/>
              </a:rPr>
              <a:t>governance of &amp; strengthened </a:t>
            </a:r>
            <a:r>
              <a:rPr lang="en-US" sz="2400" b="1" dirty="0">
                <a:solidFill>
                  <a:srgbClr val="000000"/>
                </a:solidFill>
                <a:latin typeface="Calibri"/>
                <a:cs typeface="Calibri"/>
              </a:rPr>
              <a:t>enabling environment for effective, equitable and sustainable FP programming in public </a:t>
            </a:r>
            <a:r>
              <a:rPr lang="en-US" sz="2400" b="1" dirty="0" smtClean="0">
                <a:solidFill>
                  <a:srgbClr val="000000"/>
                </a:solidFill>
                <a:latin typeface="Calibri"/>
                <a:cs typeface="Calibri"/>
              </a:rPr>
              <a:t>&amp;private </a:t>
            </a:r>
            <a:r>
              <a:rPr lang="en-US" sz="2400" b="1" dirty="0">
                <a:solidFill>
                  <a:srgbClr val="000000"/>
                </a:solidFill>
                <a:latin typeface="Calibri"/>
                <a:cs typeface="Calibri"/>
              </a:rPr>
              <a:t>sector to enable all to meet their reproductive </a:t>
            </a:r>
            <a:r>
              <a:rPr lang="en-US" sz="2400" b="1" dirty="0" smtClean="0">
                <a:solidFill>
                  <a:srgbClr val="000000"/>
                </a:solidFill>
                <a:latin typeface="Calibri"/>
                <a:cs typeface="Calibri"/>
              </a:rPr>
              <a:t>goals </a:t>
            </a:r>
            <a:r>
              <a:rPr lang="en-US" sz="2400" b="1" i="1" baseline="-25000" dirty="0" smtClean="0">
                <a:solidFill>
                  <a:srgbClr val="000000"/>
                </a:solidFill>
                <a:latin typeface="Calibri"/>
                <a:cs typeface="Calibri"/>
              </a:rPr>
              <a:t>(1)</a:t>
            </a:r>
            <a:endParaRPr lang="en-GB" sz="2400" b="1" i="1" baseline="-25000" dirty="0">
              <a:solidFill>
                <a:srgbClr val="000000"/>
              </a:solidFill>
              <a:latin typeface="Calibri"/>
              <a:cs typeface="Calibri"/>
            </a:endParaRPr>
          </a:p>
        </p:txBody>
      </p:sp>
      <p:sp>
        <p:nvSpPr>
          <p:cNvPr id="3" name="Content Placeholder 2"/>
          <p:cNvSpPr>
            <a:spLocks noGrp="1"/>
          </p:cNvSpPr>
          <p:nvPr>
            <p:ph idx="1"/>
          </p:nvPr>
        </p:nvSpPr>
        <p:spPr>
          <a:xfrm>
            <a:off x="457200" y="1874837"/>
            <a:ext cx="8229600" cy="4983163"/>
          </a:xfrm>
        </p:spPr>
        <p:txBody>
          <a:bodyPr>
            <a:noAutofit/>
          </a:bodyPr>
          <a:lstStyle/>
          <a:p>
            <a:pPr marL="0" indent="0">
              <a:buNone/>
            </a:pPr>
            <a:r>
              <a:rPr lang="en-US" sz="1800" b="1" dirty="0" smtClean="0">
                <a:solidFill>
                  <a:srgbClr val="000000"/>
                </a:solidFill>
                <a:latin typeface="Calibri"/>
                <a:cs typeface="Calibri"/>
              </a:rPr>
              <a:t>Output 3.1</a:t>
            </a:r>
            <a:r>
              <a:rPr lang="en-US" sz="1800" b="1" dirty="0">
                <a:solidFill>
                  <a:srgbClr val="000000"/>
                </a:solidFill>
                <a:latin typeface="Calibri"/>
                <a:cs typeface="Calibri"/>
              </a:rPr>
              <a:t>: Enhanced capacity for stewardship within and between  sectors at BKBN and provincial level BKKBN for efficient and sustainable </a:t>
            </a:r>
            <a:r>
              <a:rPr lang="en-US" sz="1800" b="1" dirty="0" smtClean="0">
                <a:solidFill>
                  <a:srgbClr val="000000"/>
                </a:solidFill>
                <a:latin typeface="Calibri"/>
                <a:cs typeface="Calibri"/>
              </a:rPr>
              <a:t>programming</a:t>
            </a:r>
          </a:p>
          <a:p>
            <a:pPr>
              <a:spcBef>
                <a:spcPts val="800"/>
              </a:spcBef>
              <a:buFont typeface="Wingdings" panose="05000000000000000000" pitchFamily="2" charset="2"/>
              <a:buChar char="v"/>
            </a:pPr>
            <a:r>
              <a:rPr lang="en-US" sz="1800" dirty="0" smtClean="0">
                <a:solidFill>
                  <a:srgbClr val="000000"/>
                </a:solidFill>
                <a:latin typeface="Calibri"/>
                <a:cs typeface="Calibri"/>
              </a:rPr>
              <a:t>Development of guidance note on role of private sector, target setting, </a:t>
            </a:r>
            <a:r>
              <a:rPr lang="en-US" sz="1800" dirty="0" err="1" smtClean="0">
                <a:solidFill>
                  <a:srgbClr val="000000"/>
                </a:solidFill>
                <a:latin typeface="Calibri"/>
                <a:cs typeface="Calibri"/>
              </a:rPr>
              <a:t>etc</a:t>
            </a:r>
            <a:r>
              <a:rPr lang="en-US" sz="1800" dirty="0" smtClean="0">
                <a:solidFill>
                  <a:srgbClr val="000000"/>
                </a:solidFill>
                <a:latin typeface="Calibri"/>
                <a:cs typeface="Calibri"/>
              </a:rPr>
              <a:t>; system development; collaboration across sectors.</a:t>
            </a:r>
            <a:endParaRPr lang="en-GB" sz="1800" dirty="0">
              <a:solidFill>
                <a:srgbClr val="000000"/>
              </a:solidFill>
              <a:latin typeface="Calibri"/>
              <a:cs typeface="Calibri"/>
            </a:endParaRPr>
          </a:p>
          <a:p>
            <a:pPr marL="0" indent="0">
              <a:buNone/>
            </a:pPr>
            <a:r>
              <a:rPr lang="en-US" sz="1800" b="1" dirty="0">
                <a:solidFill>
                  <a:srgbClr val="000000"/>
                </a:solidFill>
                <a:latin typeface="Calibri"/>
                <a:cs typeface="Calibri"/>
              </a:rPr>
              <a:t>Output </a:t>
            </a:r>
            <a:r>
              <a:rPr lang="en-US" sz="1800" b="1" dirty="0" smtClean="0">
                <a:solidFill>
                  <a:srgbClr val="000000"/>
                </a:solidFill>
                <a:latin typeface="Calibri"/>
                <a:cs typeface="Calibri"/>
              </a:rPr>
              <a:t>3.2</a:t>
            </a:r>
            <a:r>
              <a:rPr lang="en-US" sz="1800" b="1" dirty="0">
                <a:solidFill>
                  <a:srgbClr val="000000"/>
                </a:solidFill>
                <a:latin typeface="Calibri"/>
                <a:cs typeface="Calibri"/>
              </a:rPr>
              <a:t>: Strengthened coordination with MOH at central, provincial and district levels for strengthening health system contribution to FP at appropriate points in reproductive life cycle </a:t>
            </a:r>
            <a:endParaRPr lang="en-US" sz="1800" b="1" dirty="0" smtClean="0">
              <a:solidFill>
                <a:srgbClr val="000000"/>
              </a:solidFill>
              <a:latin typeface="Calibri"/>
              <a:cs typeface="Calibri"/>
            </a:endParaRPr>
          </a:p>
          <a:p>
            <a:pPr>
              <a:spcBef>
                <a:spcPts val="800"/>
              </a:spcBef>
              <a:buFont typeface="Wingdings" panose="05000000000000000000" pitchFamily="2" charset="2"/>
              <a:buChar char="v"/>
            </a:pPr>
            <a:r>
              <a:rPr lang="en-US" sz="1800" dirty="0" smtClean="0">
                <a:solidFill>
                  <a:srgbClr val="000000"/>
                </a:solidFill>
                <a:latin typeface="Calibri"/>
                <a:cs typeface="Calibri"/>
              </a:rPr>
              <a:t>Strengthen health system contribution to FP; criteria for accreditation of facilities, coordinate district level planning.</a:t>
            </a:r>
            <a:endParaRPr lang="en-GB" sz="1800" dirty="0">
              <a:solidFill>
                <a:srgbClr val="000000"/>
              </a:solidFill>
              <a:latin typeface="Calibri"/>
              <a:cs typeface="Calibri"/>
            </a:endParaRPr>
          </a:p>
          <a:p>
            <a:pPr marL="0" indent="0">
              <a:buNone/>
            </a:pPr>
            <a:r>
              <a:rPr lang="en-US" sz="1800" b="1" dirty="0">
                <a:solidFill>
                  <a:srgbClr val="000000"/>
                </a:solidFill>
                <a:latin typeface="Calibri"/>
                <a:cs typeface="Calibri"/>
              </a:rPr>
              <a:t>Output </a:t>
            </a:r>
            <a:r>
              <a:rPr lang="en-US" sz="1800" b="1" dirty="0" smtClean="0">
                <a:solidFill>
                  <a:srgbClr val="000000"/>
                </a:solidFill>
                <a:latin typeface="Calibri"/>
                <a:cs typeface="Calibri"/>
              </a:rPr>
              <a:t>3.3</a:t>
            </a:r>
            <a:r>
              <a:rPr lang="en-US" sz="1800" b="1" dirty="0">
                <a:solidFill>
                  <a:srgbClr val="000000"/>
                </a:solidFill>
                <a:latin typeface="Calibri"/>
                <a:cs typeface="Calibri"/>
              </a:rPr>
              <a:t>: Enhanced leadership and capacity of SKPD KB Director and District Health Managers to effectively manage the FP </a:t>
            </a:r>
            <a:r>
              <a:rPr lang="en-US" sz="1800" b="1" dirty="0" err="1" smtClean="0">
                <a:solidFill>
                  <a:srgbClr val="000000"/>
                </a:solidFill>
                <a:latin typeface="Calibri"/>
                <a:cs typeface="Calibri"/>
              </a:rPr>
              <a:t>programme</a:t>
            </a:r>
            <a:endParaRPr lang="en-US" sz="1800" b="1" dirty="0" smtClean="0">
              <a:solidFill>
                <a:srgbClr val="000000"/>
              </a:solidFill>
              <a:latin typeface="Calibri"/>
              <a:cs typeface="Calibri"/>
            </a:endParaRPr>
          </a:p>
          <a:p>
            <a:pPr>
              <a:spcBef>
                <a:spcPts val="800"/>
              </a:spcBef>
              <a:buFont typeface="Wingdings" panose="05000000000000000000" pitchFamily="2" charset="2"/>
              <a:buChar char="v"/>
            </a:pPr>
            <a:r>
              <a:rPr lang="en-US" sz="1800" dirty="0" smtClean="0">
                <a:solidFill>
                  <a:srgbClr val="000000"/>
                </a:solidFill>
                <a:latin typeface="Calibri"/>
                <a:cs typeface="Calibri"/>
              </a:rPr>
              <a:t>Capacity building of SKPD-KB and District Health Office in management of FP </a:t>
            </a:r>
            <a:r>
              <a:rPr lang="en-US" sz="1800" dirty="0" err="1" smtClean="0">
                <a:solidFill>
                  <a:srgbClr val="000000"/>
                </a:solidFill>
                <a:latin typeface="Calibri"/>
                <a:cs typeface="Calibri"/>
              </a:rPr>
              <a:t>programme</a:t>
            </a:r>
            <a:r>
              <a:rPr lang="en-US" sz="1800" dirty="0" smtClean="0">
                <a:solidFill>
                  <a:srgbClr val="000000"/>
                </a:solidFill>
                <a:latin typeface="Calibri"/>
                <a:cs typeface="Calibri"/>
              </a:rPr>
              <a:t>; monitoring implementation of minimum standards.</a:t>
            </a:r>
            <a:endParaRPr lang="en-GB" sz="1800" dirty="0">
              <a:solidFill>
                <a:srgbClr val="000000"/>
              </a:solidFill>
              <a:latin typeface="Calibri"/>
              <a:cs typeface="Calibri"/>
            </a:endParaRPr>
          </a:p>
          <a:p>
            <a:pPr marL="0" indent="0">
              <a:buNone/>
            </a:pPr>
            <a:endParaRPr lang="en-GB" sz="1800" dirty="0">
              <a:solidFill>
                <a:srgbClr val="000000"/>
              </a:solidFill>
              <a:latin typeface="Calibri"/>
              <a:cs typeface="Calibri"/>
            </a:endParaRPr>
          </a:p>
        </p:txBody>
      </p:sp>
    </p:spTree>
    <p:extLst>
      <p:ext uri="{BB962C8B-B14F-4D97-AF65-F5344CB8AC3E}">
        <p14:creationId xmlns:p14="http://schemas.microsoft.com/office/powerpoint/2010/main" val="1292337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830763"/>
          </a:xfrm>
        </p:spPr>
        <p:txBody>
          <a:bodyPr>
            <a:noAutofit/>
          </a:bodyPr>
          <a:lstStyle/>
          <a:p>
            <a:pPr marL="0" indent="0">
              <a:buNone/>
            </a:pPr>
            <a:r>
              <a:rPr lang="en-US" sz="1800" b="1" dirty="0" smtClean="0">
                <a:solidFill>
                  <a:srgbClr val="000000"/>
                </a:solidFill>
                <a:latin typeface="Calibri"/>
                <a:cs typeface="Calibri"/>
              </a:rPr>
              <a:t>Output 3.4</a:t>
            </a:r>
            <a:r>
              <a:rPr lang="en-US" sz="1800" b="1" dirty="0">
                <a:solidFill>
                  <a:srgbClr val="000000"/>
                </a:solidFill>
                <a:latin typeface="Calibri"/>
                <a:cs typeface="Calibri"/>
              </a:rPr>
              <a:t>:  </a:t>
            </a:r>
            <a:r>
              <a:rPr lang="en-GB" sz="1800" b="1" dirty="0">
                <a:solidFill>
                  <a:srgbClr val="000000"/>
                </a:solidFill>
                <a:latin typeface="Calibri"/>
                <a:cs typeface="Calibri"/>
              </a:rPr>
              <a:t>Enhanced capacity for evidence-based advocacy at all levels of Government and community focusing on the centrality of FP in achieving MDGs for increased visibility of FP programmes and leveraging </a:t>
            </a:r>
            <a:r>
              <a:rPr lang="en-GB" sz="1800" b="1" dirty="0" smtClean="0">
                <a:solidFill>
                  <a:srgbClr val="000000"/>
                </a:solidFill>
                <a:latin typeface="Calibri"/>
                <a:cs typeface="Calibri"/>
              </a:rPr>
              <a:t>resources</a:t>
            </a:r>
          </a:p>
          <a:p>
            <a:pPr>
              <a:spcBef>
                <a:spcPts val="800"/>
              </a:spcBef>
              <a:buFont typeface="Wingdings" panose="05000000000000000000" pitchFamily="2" charset="2"/>
              <a:buChar char="v"/>
            </a:pPr>
            <a:r>
              <a:rPr lang="en-US" sz="1800" dirty="0" smtClean="0">
                <a:solidFill>
                  <a:srgbClr val="000000"/>
                </a:solidFill>
                <a:latin typeface="Calibri"/>
                <a:cs typeface="Calibri"/>
              </a:rPr>
              <a:t>District level comprehensive strategy for advocacy., development of training material for media personnel and parliamentarians, monitoring</a:t>
            </a:r>
            <a:endParaRPr lang="en-GB" sz="1800" dirty="0">
              <a:solidFill>
                <a:srgbClr val="000000"/>
              </a:solidFill>
              <a:latin typeface="Calibri"/>
              <a:cs typeface="Calibri"/>
            </a:endParaRPr>
          </a:p>
          <a:p>
            <a:pPr marL="0" indent="0">
              <a:buNone/>
            </a:pPr>
            <a:r>
              <a:rPr lang="en-US" sz="1800" b="1" dirty="0">
                <a:solidFill>
                  <a:srgbClr val="000000"/>
                </a:solidFill>
                <a:latin typeface="Calibri"/>
                <a:cs typeface="Calibri"/>
              </a:rPr>
              <a:t>Output </a:t>
            </a:r>
            <a:r>
              <a:rPr lang="en-US" sz="1800" b="1" dirty="0" smtClean="0">
                <a:solidFill>
                  <a:srgbClr val="000000"/>
                </a:solidFill>
                <a:latin typeface="Calibri"/>
                <a:cs typeface="Calibri"/>
              </a:rPr>
              <a:t>3.5</a:t>
            </a:r>
            <a:r>
              <a:rPr lang="en-US" sz="1800" b="1" dirty="0">
                <a:solidFill>
                  <a:srgbClr val="000000"/>
                </a:solidFill>
                <a:latin typeface="Calibri"/>
                <a:cs typeface="Calibri"/>
              </a:rPr>
              <a:t>: Strengthened capacity for evidence- based policies that improve the effectiveness of FP </a:t>
            </a:r>
            <a:r>
              <a:rPr lang="en-US" sz="1800" b="1" dirty="0" err="1">
                <a:solidFill>
                  <a:srgbClr val="000000"/>
                </a:solidFill>
                <a:latin typeface="Calibri"/>
                <a:cs typeface="Calibri"/>
              </a:rPr>
              <a:t>programme</a:t>
            </a:r>
            <a:r>
              <a:rPr lang="en-US" sz="1800" b="1" dirty="0">
                <a:solidFill>
                  <a:srgbClr val="000000"/>
                </a:solidFill>
                <a:latin typeface="Calibri"/>
                <a:cs typeface="Calibri"/>
              </a:rPr>
              <a:t> while ensuring equity and sustainability </a:t>
            </a:r>
            <a:endParaRPr lang="en-US" sz="1800" b="1" dirty="0" smtClean="0">
              <a:solidFill>
                <a:srgbClr val="000000"/>
              </a:solidFill>
              <a:latin typeface="Calibri"/>
              <a:cs typeface="Calibri"/>
            </a:endParaRPr>
          </a:p>
          <a:p>
            <a:pPr>
              <a:spcBef>
                <a:spcPts val="800"/>
              </a:spcBef>
              <a:buFont typeface="Wingdings" panose="05000000000000000000" pitchFamily="2" charset="2"/>
              <a:buChar char="v"/>
            </a:pPr>
            <a:r>
              <a:rPr lang="en-US" sz="1800" dirty="0" smtClean="0">
                <a:solidFill>
                  <a:srgbClr val="000000"/>
                </a:solidFill>
                <a:latin typeface="Calibri"/>
                <a:cs typeface="Calibri"/>
              </a:rPr>
              <a:t>Province  based study on contribution of FP,  developing local HR policies, orientation of </a:t>
            </a:r>
            <a:r>
              <a:rPr lang="en-US" sz="1800" dirty="0" err="1" smtClean="0">
                <a:solidFill>
                  <a:srgbClr val="000000"/>
                </a:solidFill>
                <a:latin typeface="Calibri"/>
                <a:cs typeface="Calibri"/>
              </a:rPr>
              <a:t>Bupati</a:t>
            </a:r>
            <a:r>
              <a:rPr lang="en-US" sz="1800" dirty="0" smtClean="0">
                <a:solidFill>
                  <a:srgbClr val="000000"/>
                </a:solidFill>
                <a:latin typeface="Calibri"/>
                <a:cs typeface="Calibri"/>
              </a:rPr>
              <a:t> on FP etc.</a:t>
            </a:r>
            <a:endParaRPr lang="en-GB" sz="1800" dirty="0">
              <a:solidFill>
                <a:srgbClr val="000000"/>
              </a:solidFill>
              <a:latin typeface="Calibri"/>
              <a:cs typeface="Calibri"/>
            </a:endParaRPr>
          </a:p>
          <a:p>
            <a:pPr marL="0" indent="0">
              <a:buNone/>
            </a:pPr>
            <a:r>
              <a:rPr lang="en-US" sz="1800" b="1" dirty="0">
                <a:solidFill>
                  <a:srgbClr val="000000"/>
                </a:solidFill>
                <a:latin typeface="Calibri"/>
                <a:cs typeface="Calibri"/>
              </a:rPr>
              <a:t>Output </a:t>
            </a:r>
            <a:r>
              <a:rPr lang="en-US" sz="1800" b="1" dirty="0" smtClean="0">
                <a:solidFill>
                  <a:srgbClr val="000000"/>
                </a:solidFill>
                <a:latin typeface="Calibri"/>
                <a:cs typeface="Calibri"/>
              </a:rPr>
              <a:t>3.6</a:t>
            </a:r>
            <a:r>
              <a:rPr lang="en-US" sz="1800" b="1" dirty="0">
                <a:solidFill>
                  <a:srgbClr val="000000"/>
                </a:solidFill>
                <a:latin typeface="Calibri"/>
                <a:cs typeface="Calibri"/>
              </a:rPr>
              <a:t>: Functional accountability systems in place that involves civil society.</a:t>
            </a:r>
            <a:endParaRPr lang="en-GB" sz="1800" b="1" dirty="0">
              <a:solidFill>
                <a:srgbClr val="000000"/>
              </a:solidFill>
              <a:latin typeface="Calibri"/>
              <a:cs typeface="Calibri"/>
            </a:endParaRPr>
          </a:p>
          <a:p>
            <a:pPr>
              <a:spcBef>
                <a:spcPts val="800"/>
              </a:spcBef>
              <a:buFont typeface="Wingdings" panose="05000000000000000000" pitchFamily="2" charset="2"/>
              <a:buChar char="v"/>
            </a:pPr>
            <a:r>
              <a:rPr lang="en-US" sz="1800" dirty="0" smtClean="0">
                <a:solidFill>
                  <a:srgbClr val="000000"/>
                </a:solidFill>
                <a:latin typeface="Calibri"/>
                <a:cs typeface="Calibri"/>
              </a:rPr>
              <a:t>Building capacity of women’s groups and other community-based organizations to monitor whether rights of clients are being violated</a:t>
            </a:r>
            <a:endParaRPr lang="en-GB" sz="1800" dirty="0">
              <a:solidFill>
                <a:srgbClr val="000000"/>
              </a:solidFill>
              <a:latin typeface="Calibri"/>
              <a:cs typeface="Calibri"/>
            </a:endParaRPr>
          </a:p>
          <a:p>
            <a:pPr marL="0" indent="0">
              <a:buNone/>
            </a:pPr>
            <a:endParaRPr lang="en-GB" sz="2300" dirty="0">
              <a:solidFill>
                <a:srgbClr val="000000"/>
              </a:solidFill>
              <a:latin typeface="Calibri"/>
              <a:cs typeface="Calibri"/>
            </a:endParaRPr>
          </a:p>
        </p:txBody>
      </p:sp>
      <p:sp>
        <p:nvSpPr>
          <p:cNvPr id="5" name="Title 1"/>
          <p:cNvSpPr txBox="1">
            <a:spLocks/>
          </p:cNvSpPr>
          <p:nvPr/>
        </p:nvSpPr>
        <p:spPr>
          <a:xfrm>
            <a:off x="304800" y="609600"/>
            <a:ext cx="8839200" cy="11430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800" kern="1200">
                <a:solidFill>
                  <a:schemeClr val="bg1"/>
                </a:solidFill>
                <a:latin typeface="+mj-lt"/>
                <a:ea typeface="+mj-ea"/>
                <a:cs typeface="+mj-cs"/>
              </a:defRPr>
            </a:lvl1pPr>
          </a:lstStyle>
          <a:p>
            <a:r>
              <a:rPr lang="en-US" sz="2400" b="1" dirty="0" smtClean="0">
                <a:solidFill>
                  <a:srgbClr val="000000"/>
                </a:solidFill>
                <a:latin typeface="Calibri"/>
                <a:cs typeface="Calibri"/>
              </a:rPr>
              <a:t>Strategic objective 3: Enhanced governance of &amp; strengthened enabling environment for effective, equitable and sustainable FP programming in public &amp;private sector to enable all to meet their reproductive goals </a:t>
            </a:r>
            <a:r>
              <a:rPr lang="en-US" sz="2400" b="1" i="1" baseline="-25000" dirty="0" smtClean="0">
                <a:solidFill>
                  <a:srgbClr val="000000"/>
                </a:solidFill>
                <a:latin typeface="Calibri"/>
                <a:cs typeface="Calibri"/>
              </a:rPr>
              <a:t>(2)</a:t>
            </a:r>
            <a:endParaRPr lang="en-GB" sz="2400" b="1" i="1" baseline="-25000" dirty="0">
              <a:solidFill>
                <a:srgbClr val="000000"/>
              </a:solidFill>
              <a:latin typeface="Calibri"/>
              <a:cs typeface="Calibri"/>
            </a:endParaRPr>
          </a:p>
        </p:txBody>
      </p:sp>
    </p:spTree>
    <p:extLst>
      <p:ext uri="{BB962C8B-B14F-4D97-AF65-F5344CB8AC3E}">
        <p14:creationId xmlns:p14="http://schemas.microsoft.com/office/powerpoint/2010/main" val="2514055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2838"/>
            <a:ext cx="8991600" cy="1173162"/>
          </a:xfrm>
        </p:spPr>
        <p:txBody>
          <a:bodyPr>
            <a:noAutofit/>
          </a:bodyPr>
          <a:lstStyle/>
          <a:p>
            <a:r>
              <a:rPr lang="en-US" sz="2800" b="1" dirty="0">
                <a:solidFill>
                  <a:srgbClr val="000000"/>
                </a:solidFill>
                <a:latin typeface="Calibri"/>
                <a:cs typeface="Calibri"/>
              </a:rPr>
              <a:t>Strategic Objective 4:  Fostered and applied innovations and operations research for improving efficiency and effectiveness of </a:t>
            </a:r>
            <a:r>
              <a:rPr lang="en-US" sz="2800" b="1" dirty="0" err="1">
                <a:solidFill>
                  <a:srgbClr val="000000"/>
                </a:solidFill>
                <a:latin typeface="Calibri"/>
                <a:cs typeface="Calibri"/>
              </a:rPr>
              <a:t>programmes</a:t>
            </a:r>
            <a:r>
              <a:rPr lang="en-US" sz="2800" b="1" dirty="0">
                <a:solidFill>
                  <a:srgbClr val="000000"/>
                </a:solidFill>
                <a:latin typeface="Calibri"/>
                <a:cs typeface="Calibri"/>
              </a:rPr>
              <a:t> and for sharing through </a:t>
            </a:r>
            <a:r>
              <a:rPr lang="en-US" sz="2800" b="1" dirty="0" smtClean="0">
                <a:solidFill>
                  <a:srgbClr val="000000"/>
                </a:solidFill>
                <a:latin typeface="Calibri"/>
                <a:cs typeface="Calibri"/>
              </a:rPr>
              <a:t>South-South collaboration</a:t>
            </a:r>
            <a:endParaRPr lang="en-GB" sz="2800" b="1" dirty="0">
              <a:solidFill>
                <a:srgbClr val="000000"/>
              </a:solidFill>
              <a:latin typeface="Calibri"/>
              <a:cs typeface="Calibri"/>
            </a:endParaRPr>
          </a:p>
        </p:txBody>
      </p:sp>
      <p:sp>
        <p:nvSpPr>
          <p:cNvPr id="3" name="Content Placeholder 2"/>
          <p:cNvSpPr>
            <a:spLocks noGrp="1"/>
          </p:cNvSpPr>
          <p:nvPr>
            <p:ph idx="1"/>
          </p:nvPr>
        </p:nvSpPr>
        <p:spPr>
          <a:xfrm>
            <a:off x="533400" y="2268070"/>
            <a:ext cx="7583487" cy="4208930"/>
          </a:xfrm>
        </p:spPr>
        <p:txBody>
          <a:bodyPr>
            <a:normAutofit/>
          </a:bodyPr>
          <a:lstStyle/>
          <a:p>
            <a:pPr marL="0" indent="0">
              <a:buNone/>
            </a:pPr>
            <a:endParaRPr lang="en-GB" sz="2400" dirty="0" smtClean="0">
              <a:solidFill>
                <a:srgbClr val="000000"/>
              </a:solidFill>
              <a:latin typeface="Calibri"/>
              <a:cs typeface="Calibri"/>
            </a:endParaRPr>
          </a:p>
          <a:p>
            <a:r>
              <a:rPr lang="en-US" sz="2400" b="1" dirty="0" smtClean="0">
                <a:solidFill>
                  <a:srgbClr val="000000"/>
                </a:solidFill>
                <a:latin typeface="Calibri"/>
                <a:cs typeface="Calibri"/>
              </a:rPr>
              <a:t>Output 4.1</a:t>
            </a:r>
            <a:r>
              <a:rPr lang="en-US" sz="2400" dirty="0" smtClean="0">
                <a:solidFill>
                  <a:srgbClr val="000000"/>
                </a:solidFill>
                <a:latin typeface="Calibri"/>
                <a:cs typeface="Calibri"/>
              </a:rPr>
              <a:t>: Best practices and models available for promoting South-South collaboration</a:t>
            </a:r>
            <a:endParaRPr lang="en-GB" sz="2400" dirty="0" smtClean="0">
              <a:solidFill>
                <a:srgbClr val="000000"/>
              </a:solidFill>
              <a:latin typeface="Calibri"/>
              <a:cs typeface="Calibri"/>
            </a:endParaRPr>
          </a:p>
          <a:p>
            <a:r>
              <a:rPr lang="en-US" sz="2400" b="1" dirty="0" smtClean="0">
                <a:solidFill>
                  <a:srgbClr val="000000"/>
                </a:solidFill>
                <a:latin typeface="Calibri"/>
                <a:cs typeface="Calibri"/>
              </a:rPr>
              <a:t>Output </a:t>
            </a:r>
            <a:r>
              <a:rPr lang="en-US" sz="2400" b="1" dirty="0">
                <a:solidFill>
                  <a:srgbClr val="000000"/>
                </a:solidFill>
                <a:latin typeface="Calibri"/>
                <a:cs typeface="Calibri"/>
              </a:rPr>
              <a:t>4.2</a:t>
            </a:r>
            <a:r>
              <a:rPr lang="en-US" sz="2400" dirty="0">
                <a:solidFill>
                  <a:srgbClr val="000000"/>
                </a:solidFill>
                <a:latin typeface="Calibri"/>
                <a:cs typeface="Calibri"/>
              </a:rPr>
              <a:t>: Operations research for improving efficiency and effectiveness of FP </a:t>
            </a:r>
            <a:r>
              <a:rPr lang="en-US" sz="2400" dirty="0" err="1">
                <a:solidFill>
                  <a:srgbClr val="000000"/>
                </a:solidFill>
                <a:latin typeface="Calibri"/>
                <a:cs typeface="Calibri"/>
              </a:rPr>
              <a:t>programmes</a:t>
            </a:r>
            <a:r>
              <a:rPr lang="en-US" sz="2400" dirty="0">
                <a:solidFill>
                  <a:srgbClr val="000000"/>
                </a:solidFill>
                <a:latin typeface="Calibri"/>
                <a:cs typeface="Calibri"/>
              </a:rPr>
              <a:t> are applied, evaluated and scaled up as indicated</a:t>
            </a:r>
            <a:endParaRPr lang="en-GB" sz="2400" dirty="0">
              <a:solidFill>
                <a:srgbClr val="000000"/>
              </a:solidFill>
              <a:latin typeface="Calibri"/>
              <a:cs typeface="Calibri"/>
            </a:endParaRPr>
          </a:p>
          <a:p>
            <a:pPr marL="0" indent="0">
              <a:buNone/>
            </a:pPr>
            <a:endParaRPr lang="en-GB" sz="2400" dirty="0">
              <a:solidFill>
                <a:srgbClr val="000000"/>
              </a:solidFill>
              <a:latin typeface="Calibri"/>
              <a:cs typeface="Calibri"/>
            </a:endParaRPr>
          </a:p>
        </p:txBody>
      </p:sp>
    </p:spTree>
    <p:extLst>
      <p:ext uri="{BB962C8B-B14F-4D97-AF65-F5344CB8AC3E}">
        <p14:creationId xmlns:p14="http://schemas.microsoft.com/office/powerpoint/2010/main" val="1559558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53400" cy="715962"/>
          </a:xfrm>
        </p:spPr>
        <p:txBody>
          <a:bodyPr/>
          <a:lstStyle/>
          <a:p>
            <a:pPr algn="ctr"/>
            <a:r>
              <a:rPr lang="en-US" dirty="0" smtClean="0">
                <a:solidFill>
                  <a:srgbClr val="000000"/>
                </a:solidFill>
                <a:latin typeface="Calibri"/>
                <a:cs typeface="Calibri"/>
              </a:rPr>
              <a:t>Example: Results Matrix</a:t>
            </a:r>
            <a:endParaRPr lang="en-GB" dirty="0">
              <a:solidFill>
                <a:srgbClr val="000000"/>
              </a:solidFill>
              <a:latin typeface="Calibri"/>
              <a:cs typeface="Calibri"/>
            </a:endParaRPr>
          </a:p>
        </p:txBody>
      </p:sp>
      <p:sp>
        <p:nvSpPr>
          <p:cNvPr id="3" name="Content Placeholder 2"/>
          <p:cNvSpPr>
            <a:spLocks noGrp="1"/>
          </p:cNvSpPr>
          <p:nvPr>
            <p:ph idx="1"/>
          </p:nvPr>
        </p:nvSpPr>
        <p:spPr>
          <a:xfrm>
            <a:off x="457200" y="1295400"/>
            <a:ext cx="8229600" cy="4830763"/>
          </a:xfrm>
        </p:spPr>
        <p:txBody>
          <a:bodyPr/>
          <a:lstStyle/>
          <a:p>
            <a:pPr marL="0" indent="0">
              <a:buNone/>
            </a:pPr>
            <a:r>
              <a:rPr lang="en-US" dirty="0" smtClean="0"/>
              <a:t>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270444616"/>
              </p:ext>
            </p:extLst>
          </p:nvPr>
        </p:nvGraphicFramePr>
        <p:xfrm>
          <a:off x="685800" y="1417321"/>
          <a:ext cx="7924800" cy="3810000"/>
        </p:xfrm>
        <a:graphic>
          <a:graphicData uri="http://schemas.openxmlformats.org/drawingml/2006/table">
            <a:tbl>
              <a:tblPr firstRow="1" bandRow="1">
                <a:tableStyleId>{5C22544A-7EE6-4342-B048-85BDC9FD1C3A}</a:tableStyleId>
              </a:tblPr>
              <a:tblGrid>
                <a:gridCol w="1447800"/>
                <a:gridCol w="1905000"/>
                <a:gridCol w="1402080"/>
                <a:gridCol w="1584960"/>
                <a:gridCol w="1584960"/>
              </a:tblGrid>
              <a:tr h="1009684">
                <a:tc>
                  <a:txBody>
                    <a:bodyPr/>
                    <a:lstStyle/>
                    <a:p>
                      <a:r>
                        <a:rPr lang="en-US" sz="1800" b="0" dirty="0" smtClean="0">
                          <a:solidFill>
                            <a:schemeClr val="bg1"/>
                          </a:solidFill>
                          <a:latin typeface="Calibri"/>
                          <a:cs typeface="Calibri"/>
                        </a:rPr>
                        <a:t>Outcomes</a:t>
                      </a:r>
                      <a:r>
                        <a:rPr lang="en-US" sz="1800" b="0" baseline="0" dirty="0" smtClean="0">
                          <a:solidFill>
                            <a:schemeClr val="bg1"/>
                          </a:solidFill>
                          <a:latin typeface="Calibri"/>
                          <a:cs typeface="Calibri"/>
                        </a:rPr>
                        <a:t> and outputs</a:t>
                      </a:r>
                      <a:endParaRPr lang="en-GB" sz="1800" b="0" dirty="0">
                        <a:solidFill>
                          <a:schemeClr val="bg1"/>
                        </a:solidFill>
                        <a:latin typeface="Calibri"/>
                        <a:cs typeface="Calibri"/>
                      </a:endParaRPr>
                    </a:p>
                  </a:txBody>
                  <a:tcPr/>
                </a:tc>
                <a:tc>
                  <a:txBody>
                    <a:bodyPr/>
                    <a:lstStyle/>
                    <a:p>
                      <a:r>
                        <a:rPr lang="en-US" sz="1800" b="0" dirty="0" smtClean="0">
                          <a:solidFill>
                            <a:schemeClr val="bg1"/>
                          </a:solidFill>
                          <a:latin typeface="Calibri"/>
                          <a:cs typeface="Calibri"/>
                        </a:rPr>
                        <a:t>Performance indicators</a:t>
                      </a:r>
                      <a:endParaRPr lang="en-GB" sz="1800" b="0" dirty="0">
                        <a:solidFill>
                          <a:schemeClr val="bg1"/>
                        </a:solidFill>
                        <a:latin typeface="Calibri"/>
                        <a:cs typeface="Calibri"/>
                      </a:endParaRPr>
                    </a:p>
                  </a:txBody>
                  <a:tcPr/>
                </a:tc>
                <a:tc>
                  <a:txBody>
                    <a:bodyPr/>
                    <a:lstStyle/>
                    <a:p>
                      <a:r>
                        <a:rPr lang="en-US" sz="1800" b="0" dirty="0" smtClean="0">
                          <a:solidFill>
                            <a:schemeClr val="bg1"/>
                          </a:solidFill>
                          <a:latin typeface="Calibri"/>
                          <a:cs typeface="Calibri"/>
                        </a:rPr>
                        <a:t>Annual targets</a:t>
                      </a:r>
                      <a:r>
                        <a:rPr lang="en-US" sz="1800" b="0" baseline="0" dirty="0" smtClean="0">
                          <a:solidFill>
                            <a:schemeClr val="bg1"/>
                          </a:solidFill>
                          <a:latin typeface="Calibri"/>
                          <a:cs typeface="Calibri"/>
                        </a:rPr>
                        <a:t> for coverage (to be finalized)</a:t>
                      </a:r>
                      <a:endParaRPr lang="en-GB" sz="1800" b="0" dirty="0">
                        <a:solidFill>
                          <a:schemeClr val="bg1"/>
                        </a:solidFill>
                        <a:latin typeface="Calibri"/>
                        <a:cs typeface="Calibri"/>
                      </a:endParaRPr>
                    </a:p>
                  </a:txBody>
                  <a:tcPr/>
                </a:tc>
                <a:tc>
                  <a:txBody>
                    <a:bodyPr/>
                    <a:lstStyle/>
                    <a:p>
                      <a:r>
                        <a:rPr lang="en-US" sz="1800" b="0" dirty="0" smtClean="0">
                          <a:solidFill>
                            <a:schemeClr val="bg1"/>
                          </a:solidFill>
                          <a:latin typeface="Calibri"/>
                          <a:cs typeface="Calibri"/>
                        </a:rPr>
                        <a:t>Means of verification</a:t>
                      </a:r>
                      <a:endParaRPr lang="en-GB" sz="1800" b="0" dirty="0">
                        <a:solidFill>
                          <a:schemeClr val="bg1"/>
                        </a:solidFill>
                        <a:latin typeface="Calibri"/>
                        <a:cs typeface="Calibri"/>
                      </a:endParaRPr>
                    </a:p>
                  </a:txBody>
                  <a:tcPr/>
                </a:tc>
                <a:tc>
                  <a:txBody>
                    <a:bodyPr/>
                    <a:lstStyle/>
                    <a:p>
                      <a:r>
                        <a:rPr lang="en-US" sz="1800" b="0" dirty="0" smtClean="0">
                          <a:solidFill>
                            <a:schemeClr val="bg1"/>
                          </a:solidFill>
                          <a:latin typeface="Calibri"/>
                          <a:cs typeface="Calibri"/>
                        </a:rPr>
                        <a:t>Responsible institution </a:t>
                      </a:r>
                    </a:p>
                    <a:p>
                      <a:r>
                        <a:rPr lang="en-US" sz="1800" b="0" dirty="0" smtClean="0">
                          <a:solidFill>
                            <a:schemeClr val="bg1"/>
                          </a:solidFill>
                          <a:latin typeface="Calibri"/>
                          <a:cs typeface="Calibri"/>
                        </a:rPr>
                        <a:t>(to be determined)</a:t>
                      </a:r>
                      <a:endParaRPr lang="en-GB" sz="1800" b="0" dirty="0">
                        <a:solidFill>
                          <a:schemeClr val="bg1"/>
                        </a:solidFill>
                        <a:latin typeface="Calibri"/>
                        <a:cs typeface="Calibri"/>
                      </a:endParaRPr>
                    </a:p>
                  </a:txBody>
                  <a:tcPr/>
                </a:tc>
              </a:tr>
              <a:tr h="669580">
                <a:tc>
                  <a:txBody>
                    <a:bodyPr/>
                    <a:lstStyle/>
                    <a:p>
                      <a:r>
                        <a:rPr lang="en-US" sz="1600" b="1" dirty="0" smtClean="0">
                          <a:solidFill>
                            <a:schemeClr val="tx2">
                              <a:lumMod val="50000"/>
                            </a:schemeClr>
                          </a:solidFill>
                          <a:latin typeface="Calibri"/>
                          <a:cs typeface="Calibri"/>
                        </a:rPr>
                        <a:t>Strategic</a:t>
                      </a:r>
                      <a:r>
                        <a:rPr lang="en-US" sz="1600" b="1" baseline="0" dirty="0" smtClean="0">
                          <a:solidFill>
                            <a:schemeClr val="tx2">
                              <a:lumMod val="50000"/>
                            </a:schemeClr>
                          </a:solidFill>
                          <a:latin typeface="Calibri"/>
                          <a:cs typeface="Calibri"/>
                        </a:rPr>
                        <a:t> Objective 1</a:t>
                      </a:r>
                      <a:endParaRPr lang="en-GB" sz="1600" b="1" dirty="0">
                        <a:solidFill>
                          <a:schemeClr val="tx2">
                            <a:lumMod val="50000"/>
                          </a:schemeClr>
                        </a:solidFill>
                        <a:latin typeface="Calibri"/>
                        <a:cs typeface="Calibri"/>
                      </a:endParaRPr>
                    </a:p>
                  </a:txBody>
                  <a:tcPr/>
                </a:tc>
                <a:tc>
                  <a:txBody>
                    <a:bodyPr/>
                    <a:lstStyle/>
                    <a:p>
                      <a:r>
                        <a:rPr lang="en-US" sz="1600" b="0" dirty="0" smtClean="0">
                          <a:solidFill>
                            <a:schemeClr val="tx2">
                              <a:lumMod val="50000"/>
                            </a:schemeClr>
                          </a:solidFill>
                          <a:latin typeface="Calibri"/>
                          <a:cs typeface="Calibri"/>
                        </a:rPr>
                        <a:t>Proportion of provinces/</a:t>
                      </a:r>
                      <a:r>
                        <a:rPr lang="en-US" sz="1600" b="0" dirty="0" err="1" smtClean="0">
                          <a:solidFill>
                            <a:schemeClr val="tx2">
                              <a:lumMod val="50000"/>
                            </a:schemeClr>
                          </a:solidFill>
                          <a:latin typeface="Calibri"/>
                          <a:cs typeface="Calibri"/>
                        </a:rPr>
                        <a:t>districs</a:t>
                      </a:r>
                      <a:r>
                        <a:rPr lang="en-US" sz="1600" b="0" baseline="0" dirty="0" smtClean="0">
                          <a:solidFill>
                            <a:schemeClr val="tx2">
                              <a:lumMod val="50000"/>
                            </a:schemeClr>
                          </a:solidFill>
                          <a:latin typeface="Calibri"/>
                          <a:cs typeface="Calibri"/>
                        </a:rPr>
                        <a:t> with increased proportion of 30-49 years using LAPM</a:t>
                      </a:r>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r>
              <a:tr h="519300">
                <a:tc>
                  <a:txBody>
                    <a:bodyPr/>
                    <a:lstStyle/>
                    <a:p>
                      <a:r>
                        <a:rPr lang="en-US" sz="1600" b="1" dirty="0" smtClean="0">
                          <a:solidFill>
                            <a:schemeClr val="tx2">
                              <a:lumMod val="50000"/>
                            </a:schemeClr>
                          </a:solidFill>
                          <a:latin typeface="Calibri"/>
                          <a:cs typeface="Calibri"/>
                        </a:rPr>
                        <a:t>Output1</a:t>
                      </a:r>
                      <a:endParaRPr lang="en-GB" sz="1600" b="1" dirty="0">
                        <a:solidFill>
                          <a:schemeClr val="tx2">
                            <a:lumMod val="50000"/>
                          </a:schemeClr>
                        </a:solidFill>
                        <a:latin typeface="Calibri"/>
                        <a:cs typeface="Calibri"/>
                      </a:endParaRPr>
                    </a:p>
                  </a:txBody>
                  <a:tcPr/>
                </a:tc>
                <a:tc>
                  <a:txBody>
                    <a:bodyPr/>
                    <a:lstStyle/>
                    <a:p>
                      <a:r>
                        <a:rPr lang="en-US" sz="1600" b="0" dirty="0" smtClean="0">
                          <a:solidFill>
                            <a:schemeClr val="tx2">
                              <a:lumMod val="50000"/>
                            </a:schemeClr>
                          </a:solidFill>
                          <a:latin typeface="Calibri"/>
                          <a:cs typeface="Calibri"/>
                        </a:rPr>
                        <a:t>Proportion of districts where the population have access to LAPM within 2 hours</a:t>
                      </a:r>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c>
                  <a:txBody>
                    <a:bodyPr/>
                    <a:lstStyle/>
                    <a:p>
                      <a:endParaRPr lang="en-GB" sz="1600" b="0" dirty="0">
                        <a:solidFill>
                          <a:schemeClr val="tx2">
                            <a:lumMod val="50000"/>
                          </a:schemeClr>
                        </a:solidFill>
                        <a:latin typeface="Calibri"/>
                        <a:cs typeface="Calibri"/>
                      </a:endParaRPr>
                    </a:p>
                  </a:txBody>
                  <a:tcPr/>
                </a:tc>
              </a:tr>
            </a:tbl>
          </a:graphicData>
        </a:graphic>
      </p:graphicFrame>
    </p:spTree>
    <p:extLst>
      <p:ext uri="{BB962C8B-B14F-4D97-AF65-F5344CB8AC3E}">
        <p14:creationId xmlns:p14="http://schemas.microsoft.com/office/powerpoint/2010/main" val="14771311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3657600" cy="487362"/>
          </a:xfrm>
        </p:spPr>
        <p:txBody>
          <a:bodyPr>
            <a:noAutofit/>
          </a:bodyPr>
          <a:lstStyle/>
          <a:p>
            <a:pPr algn="ctr"/>
            <a:r>
              <a:rPr lang="en-GB" sz="4000" b="1" dirty="0" smtClean="0">
                <a:solidFill>
                  <a:srgbClr val="000000"/>
                </a:solidFill>
                <a:latin typeface="Calibri"/>
                <a:cs typeface="Calibri"/>
              </a:rPr>
              <a:t>Next </a:t>
            </a:r>
            <a:r>
              <a:rPr lang="en-GB" sz="4000" b="1" dirty="0">
                <a:solidFill>
                  <a:srgbClr val="000000"/>
                </a:solidFill>
                <a:latin typeface="Calibri"/>
                <a:cs typeface="Calibri"/>
              </a:rPr>
              <a:t>S</a:t>
            </a:r>
            <a:r>
              <a:rPr lang="en-GB" sz="4000" b="1" dirty="0" smtClean="0">
                <a:solidFill>
                  <a:srgbClr val="000000"/>
                </a:solidFill>
                <a:latin typeface="Calibri"/>
                <a:cs typeface="Calibri"/>
              </a:rPr>
              <a:t>teps</a:t>
            </a:r>
            <a:endParaRPr lang="en-GB" sz="4000" b="1" dirty="0">
              <a:solidFill>
                <a:srgbClr val="000000"/>
              </a:solidFill>
              <a:latin typeface="Calibri"/>
              <a:cs typeface="Calibri"/>
            </a:endParaRPr>
          </a:p>
        </p:txBody>
      </p:sp>
      <p:sp>
        <p:nvSpPr>
          <p:cNvPr id="3" name="Content Placeholder 2"/>
          <p:cNvSpPr>
            <a:spLocks noGrp="1"/>
          </p:cNvSpPr>
          <p:nvPr>
            <p:ph idx="1"/>
          </p:nvPr>
        </p:nvSpPr>
        <p:spPr>
          <a:xfrm>
            <a:off x="457200" y="838200"/>
            <a:ext cx="8229600" cy="5638800"/>
          </a:xfrm>
        </p:spPr>
        <p:txBody>
          <a:bodyPr>
            <a:noAutofit/>
          </a:bodyPr>
          <a:lstStyle/>
          <a:p>
            <a:pPr marL="457200" indent="-457200">
              <a:spcBef>
                <a:spcPts val="800"/>
              </a:spcBef>
              <a:buFont typeface="+mj-lt"/>
              <a:buAutoNum type="arabicPeriod"/>
            </a:pPr>
            <a:r>
              <a:rPr lang="en-US" sz="2400" dirty="0" smtClean="0">
                <a:solidFill>
                  <a:srgbClr val="000000"/>
                </a:solidFill>
                <a:latin typeface="Calibri"/>
                <a:cs typeface="Calibri"/>
              </a:rPr>
              <a:t>Performance indicators and coverage targets</a:t>
            </a:r>
          </a:p>
          <a:p>
            <a:pPr lvl="2">
              <a:spcBef>
                <a:spcPts val="800"/>
              </a:spcBef>
              <a:buFont typeface="Wingdings" charset="2"/>
              <a:buChar char="§"/>
            </a:pPr>
            <a:r>
              <a:rPr lang="en-US" sz="2400" dirty="0" smtClean="0">
                <a:solidFill>
                  <a:srgbClr val="000000"/>
                </a:solidFill>
                <a:latin typeface="Calibri"/>
                <a:cs typeface="Calibri"/>
              </a:rPr>
              <a:t>Finalize list of performance indicators for each output (list developed)</a:t>
            </a:r>
          </a:p>
          <a:p>
            <a:pPr lvl="2">
              <a:spcBef>
                <a:spcPts val="800"/>
              </a:spcBef>
              <a:buFont typeface="Wingdings" charset="2"/>
              <a:buChar char="§"/>
            </a:pPr>
            <a:r>
              <a:rPr lang="en-US" sz="2400" dirty="0" smtClean="0">
                <a:solidFill>
                  <a:srgbClr val="000000"/>
                </a:solidFill>
                <a:latin typeface="Calibri"/>
                <a:cs typeface="Calibri"/>
              </a:rPr>
              <a:t>Targets for coverage of performance indicators to be determined</a:t>
            </a:r>
          </a:p>
          <a:p>
            <a:pPr marL="514350" indent="-514350">
              <a:spcBef>
                <a:spcPts val="800"/>
              </a:spcBef>
              <a:buFont typeface="+mj-lt"/>
              <a:buAutoNum type="arabicPeriod"/>
            </a:pPr>
            <a:r>
              <a:rPr lang="en-US" sz="2400" dirty="0" smtClean="0">
                <a:solidFill>
                  <a:srgbClr val="000000"/>
                </a:solidFill>
                <a:latin typeface="Calibri"/>
                <a:cs typeface="Calibri"/>
              </a:rPr>
              <a:t>Monitoring </a:t>
            </a:r>
            <a:r>
              <a:rPr lang="en-US" sz="2400" dirty="0">
                <a:solidFill>
                  <a:srgbClr val="000000"/>
                </a:solidFill>
                <a:latin typeface="Calibri"/>
                <a:cs typeface="Calibri"/>
              </a:rPr>
              <a:t>and Evaluation framework ( to be completed after finalizing the </a:t>
            </a:r>
            <a:r>
              <a:rPr lang="en-US" sz="2400" dirty="0" smtClean="0">
                <a:solidFill>
                  <a:srgbClr val="000000"/>
                </a:solidFill>
                <a:latin typeface="Calibri"/>
                <a:cs typeface="Calibri"/>
              </a:rPr>
              <a:t>indicators and targets)</a:t>
            </a:r>
          </a:p>
          <a:p>
            <a:pPr marL="514350" indent="-514350">
              <a:spcBef>
                <a:spcPts val="1400"/>
              </a:spcBef>
              <a:buFont typeface="+mj-lt"/>
              <a:buAutoNum type="arabicPeriod"/>
            </a:pPr>
            <a:r>
              <a:rPr lang="en-US" sz="2400" dirty="0" smtClean="0">
                <a:solidFill>
                  <a:srgbClr val="000000"/>
                </a:solidFill>
                <a:latin typeface="Calibri"/>
                <a:cs typeface="Calibri"/>
              </a:rPr>
              <a:t>Institutional framework</a:t>
            </a:r>
          </a:p>
          <a:p>
            <a:pPr lvl="2">
              <a:spcBef>
                <a:spcPts val="800"/>
              </a:spcBef>
              <a:buFont typeface="Wingdings" charset="2"/>
              <a:buChar char="§"/>
            </a:pPr>
            <a:r>
              <a:rPr lang="en-US" sz="2400" dirty="0" smtClean="0">
                <a:solidFill>
                  <a:srgbClr val="000000"/>
                </a:solidFill>
                <a:latin typeface="Calibri"/>
                <a:cs typeface="Calibri"/>
              </a:rPr>
              <a:t> BKKBN central and provincial</a:t>
            </a:r>
          </a:p>
          <a:p>
            <a:pPr lvl="2">
              <a:spcBef>
                <a:spcPts val="800"/>
              </a:spcBef>
              <a:buFont typeface="Wingdings" charset="2"/>
              <a:buChar char="§"/>
            </a:pPr>
            <a:r>
              <a:rPr lang="en-US" sz="2400" dirty="0" smtClean="0">
                <a:solidFill>
                  <a:srgbClr val="000000"/>
                </a:solidFill>
                <a:latin typeface="Calibri"/>
                <a:cs typeface="Calibri"/>
              </a:rPr>
              <a:t>District level</a:t>
            </a:r>
          </a:p>
          <a:p>
            <a:pPr lvl="2">
              <a:spcBef>
                <a:spcPts val="800"/>
              </a:spcBef>
              <a:buFont typeface="Wingdings" charset="2"/>
              <a:buChar char="§"/>
            </a:pPr>
            <a:r>
              <a:rPr lang="en-US" sz="2400" dirty="0" smtClean="0">
                <a:solidFill>
                  <a:srgbClr val="000000"/>
                </a:solidFill>
                <a:latin typeface="Calibri"/>
                <a:cs typeface="Calibri"/>
              </a:rPr>
              <a:t>MOH</a:t>
            </a:r>
            <a:endParaRPr lang="en-GB" sz="2400" dirty="0">
              <a:solidFill>
                <a:srgbClr val="000000"/>
              </a:solidFill>
              <a:latin typeface="Calibri"/>
              <a:cs typeface="Calibri"/>
            </a:endParaRPr>
          </a:p>
          <a:p>
            <a:pPr>
              <a:spcBef>
                <a:spcPts val="800"/>
              </a:spcBef>
              <a:buFont typeface="Wingdings" panose="05000000000000000000" pitchFamily="2" charset="2"/>
              <a:buChar char="q"/>
            </a:pPr>
            <a:endParaRPr lang="en-GB" sz="2400" dirty="0">
              <a:solidFill>
                <a:srgbClr val="000000"/>
              </a:solidFill>
              <a:latin typeface="Calibri"/>
              <a:cs typeface="Calibri"/>
            </a:endParaRPr>
          </a:p>
          <a:p>
            <a:pPr marL="0" indent="0">
              <a:spcBef>
                <a:spcPts val="800"/>
              </a:spcBef>
              <a:buNone/>
            </a:pPr>
            <a:r>
              <a:rPr lang="en-GB" sz="2400" i="1" dirty="0">
                <a:solidFill>
                  <a:srgbClr val="000000"/>
                </a:solidFill>
                <a:latin typeface="Calibri"/>
                <a:cs typeface="Calibri"/>
              </a:rPr>
              <a:t> </a:t>
            </a:r>
            <a:endParaRPr lang="en-GB" sz="2400" dirty="0">
              <a:solidFill>
                <a:srgbClr val="000000"/>
              </a:solidFill>
              <a:latin typeface="Calibri"/>
              <a:cs typeface="Calibri"/>
            </a:endParaRPr>
          </a:p>
          <a:p>
            <a:pPr marL="0" indent="0">
              <a:spcBef>
                <a:spcPts val="800"/>
              </a:spcBef>
              <a:buNone/>
            </a:pPr>
            <a:endParaRPr lang="en-GB" sz="2400" dirty="0">
              <a:solidFill>
                <a:srgbClr val="000000"/>
              </a:solidFill>
              <a:latin typeface="Calibri"/>
              <a:cs typeface="Calibri"/>
            </a:endParaRPr>
          </a:p>
        </p:txBody>
      </p:sp>
    </p:spTree>
    <p:extLst>
      <p:ext uri="{BB962C8B-B14F-4D97-AF65-F5344CB8AC3E}">
        <p14:creationId xmlns:p14="http://schemas.microsoft.com/office/powerpoint/2010/main" val="35477650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14600"/>
            <a:ext cx="5334000" cy="1371600"/>
          </a:xfrm>
        </p:spPr>
        <p:txBody>
          <a:bodyPr anchor="ctr">
            <a:noAutofit/>
          </a:bodyPr>
          <a:lstStyle/>
          <a:p>
            <a:pPr algn="ctr"/>
            <a:r>
              <a:rPr lang="en-GB" sz="6000" b="1" dirty="0" err="1" smtClean="0">
                <a:solidFill>
                  <a:srgbClr val="000000"/>
                </a:solidFill>
                <a:latin typeface="Calibri"/>
                <a:cs typeface="Calibri"/>
              </a:rPr>
              <a:t>Terima</a:t>
            </a:r>
            <a:r>
              <a:rPr lang="en-GB" sz="6000" b="1" dirty="0" smtClean="0">
                <a:solidFill>
                  <a:srgbClr val="000000"/>
                </a:solidFill>
                <a:latin typeface="Calibri"/>
                <a:cs typeface="Calibri"/>
              </a:rPr>
              <a:t> </a:t>
            </a:r>
            <a:r>
              <a:rPr lang="en-GB" sz="6000" b="1" dirty="0" err="1" smtClean="0">
                <a:solidFill>
                  <a:srgbClr val="000000"/>
                </a:solidFill>
                <a:latin typeface="Calibri"/>
                <a:cs typeface="Calibri"/>
              </a:rPr>
              <a:t>Kasih</a:t>
            </a:r>
            <a:endParaRPr lang="en-GB" sz="6000" b="1" dirty="0">
              <a:solidFill>
                <a:srgbClr val="000000"/>
              </a:solidFill>
              <a:latin typeface="Calibri"/>
              <a:cs typeface="Calibri"/>
            </a:endParaRPr>
          </a:p>
        </p:txBody>
      </p:sp>
    </p:spTree>
    <p:extLst>
      <p:ext uri="{BB962C8B-B14F-4D97-AF65-F5344CB8AC3E}">
        <p14:creationId xmlns:p14="http://schemas.microsoft.com/office/powerpoint/2010/main" val="3900812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5621337" cy="990600"/>
          </a:xfrm>
        </p:spPr>
        <p:txBody>
          <a:bodyPr/>
          <a:lstStyle/>
          <a:p>
            <a:pPr algn="ctr"/>
            <a:r>
              <a:rPr lang="en-US" b="1" dirty="0" smtClean="0">
                <a:solidFill>
                  <a:srgbClr val="000000"/>
                </a:solidFill>
                <a:latin typeface="Calibri"/>
                <a:cs typeface="Calibri"/>
              </a:rPr>
              <a:t>Outline of Presentation</a:t>
            </a:r>
            <a:endParaRPr lang="en-GB" b="1" dirty="0">
              <a:solidFill>
                <a:srgbClr val="000000"/>
              </a:solidFill>
              <a:latin typeface="Calibri"/>
              <a:cs typeface="Calibri"/>
            </a:endParaRPr>
          </a:p>
        </p:txBody>
      </p:sp>
      <p:sp>
        <p:nvSpPr>
          <p:cNvPr id="3" name="Content Placeholder 2"/>
          <p:cNvSpPr>
            <a:spLocks noGrp="1"/>
          </p:cNvSpPr>
          <p:nvPr>
            <p:ph idx="1"/>
          </p:nvPr>
        </p:nvSpPr>
        <p:spPr/>
        <p:txBody>
          <a:bodyPr>
            <a:normAutofit/>
          </a:bodyPr>
          <a:lstStyle/>
          <a:p>
            <a:pPr>
              <a:buFont typeface="Wingdings" charset="2"/>
              <a:buChar char="v"/>
            </a:pPr>
            <a:r>
              <a:rPr lang="en-US" sz="2800" dirty="0" smtClean="0">
                <a:solidFill>
                  <a:srgbClr val="000000"/>
                </a:solidFill>
                <a:latin typeface="Calibri"/>
                <a:cs typeface="Calibri"/>
              </a:rPr>
              <a:t> Vision, mission, goals and strategic objectives</a:t>
            </a:r>
          </a:p>
          <a:p>
            <a:pPr>
              <a:buFont typeface="Wingdings" charset="2"/>
              <a:buChar char="v"/>
            </a:pPr>
            <a:r>
              <a:rPr lang="en-US" sz="2800" dirty="0" smtClean="0">
                <a:solidFill>
                  <a:srgbClr val="000000"/>
                </a:solidFill>
                <a:latin typeface="Calibri"/>
                <a:cs typeface="Calibri"/>
              </a:rPr>
              <a:t> Strategic objectives and outputs</a:t>
            </a:r>
          </a:p>
          <a:p>
            <a:pPr>
              <a:buFont typeface="Wingdings" charset="2"/>
              <a:buChar char="v"/>
            </a:pPr>
            <a:r>
              <a:rPr lang="en-US" sz="2800" dirty="0" smtClean="0">
                <a:solidFill>
                  <a:srgbClr val="000000"/>
                </a:solidFill>
                <a:latin typeface="Calibri"/>
                <a:cs typeface="Calibri"/>
              </a:rPr>
              <a:t> Outputs and activities</a:t>
            </a:r>
          </a:p>
          <a:p>
            <a:pPr>
              <a:buFont typeface="Wingdings" charset="2"/>
              <a:buChar char="v"/>
            </a:pPr>
            <a:r>
              <a:rPr lang="en-US" sz="2800" dirty="0" smtClean="0">
                <a:solidFill>
                  <a:srgbClr val="000000"/>
                </a:solidFill>
                <a:latin typeface="Calibri"/>
                <a:cs typeface="Calibri"/>
              </a:rPr>
              <a:t> Suggested list of performance indicators </a:t>
            </a:r>
            <a:endParaRPr lang="en-GB" sz="2800" dirty="0">
              <a:solidFill>
                <a:srgbClr val="000000"/>
              </a:solidFill>
              <a:latin typeface="Calibri"/>
              <a:cs typeface="Calibri"/>
            </a:endParaRPr>
          </a:p>
        </p:txBody>
      </p:sp>
    </p:spTree>
    <p:extLst>
      <p:ext uri="{BB962C8B-B14F-4D97-AF65-F5344CB8AC3E}">
        <p14:creationId xmlns:p14="http://schemas.microsoft.com/office/powerpoint/2010/main" val="2797260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0"/>
            <a:ext cx="4724400" cy="914400"/>
          </a:xfrm>
        </p:spPr>
        <p:txBody>
          <a:bodyPr/>
          <a:lstStyle/>
          <a:p>
            <a:pPr algn="ctr"/>
            <a:r>
              <a:rPr lang="en-US" b="1" dirty="0" smtClean="0">
                <a:solidFill>
                  <a:srgbClr val="000000"/>
                </a:solidFill>
                <a:latin typeface="Calibri"/>
                <a:cs typeface="Calibri"/>
              </a:rPr>
              <a:t>The Strategy Context</a:t>
            </a:r>
            <a:endParaRPr lang="en-GB" b="1" dirty="0">
              <a:solidFill>
                <a:srgbClr val="000000"/>
              </a:solidFill>
              <a:latin typeface="Calibri"/>
              <a:cs typeface="Calibri"/>
            </a:endParaRPr>
          </a:p>
        </p:txBody>
      </p:sp>
      <p:sp>
        <p:nvSpPr>
          <p:cNvPr id="4" name="Oval 3"/>
          <p:cNvSpPr/>
          <p:nvPr/>
        </p:nvSpPr>
        <p:spPr>
          <a:xfrm>
            <a:off x="457200" y="1066800"/>
            <a:ext cx="8305800" cy="54102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819400" y="1420445"/>
            <a:ext cx="2590800" cy="477054"/>
          </a:xfrm>
          <a:prstGeom prst="rect">
            <a:avLst/>
          </a:prstGeom>
          <a:noFill/>
        </p:spPr>
        <p:txBody>
          <a:bodyPr wrap="square" rtlCol="0">
            <a:spAutoFit/>
          </a:bodyPr>
          <a:lstStyle/>
          <a:p>
            <a:pPr algn="ctr"/>
            <a:r>
              <a:rPr lang="en-US" sz="2500" b="1" dirty="0" smtClean="0">
                <a:solidFill>
                  <a:srgbClr val="142B4B"/>
                </a:solidFill>
                <a:latin typeface="Calibri"/>
                <a:cs typeface="Calibri"/>
              </a:rPr>
              <a:t>RPJMN 2015-2019</a:t>
            </a:r>
            <a:endParaRPr lang="en-GB" sz="2500" b="1" dirty="0">
              <a:solidFill>
                <a:srgbClr val="142B4B"/>
              </a:solidFill>
              <a:latin typeface="Calibri"/>
              <a:cs typeface="Calibri"/>
            </a:endParaRPr>
          </a:p>
        </p:txBody>
      </p:sp>
      <p:sp>
        <p:nvSpPr>
          <p:cNvPr id="6" name="Oval 5"/>
          <p:cNvSpPr/>
          <p:nvPr/>
        </p:nvSpPr>
        <p:spPr>
          <a:xfrm>
            <a:off x="1600200" y="1905000"/>
            <a:ext cx="1676400" cy="1609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2667000" y="3325445"/>
            <a:ext cx="1981200" cy="1752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971800" y="3858845"/>
            <a:ext cx="1295400" cy="769441"/>
          </a:xfrm>
          <a:prstGeom prst="rect">
            <a:avLst/>
          </a:prstGeom>
          <a:noFill/>
        </p:spPr>
        <p:txBody>
          <a:bodyPr wrap="square" rtlCol="0">
            <a:spAutoFit/>
          </a:bodyPr>
          <a:lstStyle/>
          <a:p>
            <a:pPr algn="ctr"/>
            <a:r>
              <a:rPr lang="en-US" sz="2200" dirty="0" smtClean="0">
                <a:solidFill>
                  <a:srgbClr val="FFFFFF"/>
                </a:solidFill>
                <a:latin typeface="Calibri"/>
                <a:cs typeface="Calibri"/>
              </a:rPr>
              <a:t>BKKBN </a:t>
            </a:r>
            <a:r>
              <a:rPr lang="en-US" sz="2200" dirty="0" err="1" smtClean="0">
                <a:solidFill>
                  <a:srgbClr val="FFFFFF"/>
                </a:solidFill>
                <a:latin typeface="Calibri"/>
                <a:cs typeface="Calibri"/>
              </a:rPr>
              <a:t>Renstra</a:t>
            </a:r>
            <a:endParaRPr lang="en-GB" sz="2200" dirty="0">
              <a:solidFill>
                <a:srgbClr val="FFFFFF"/>
              </a:solidFill>
              <a:latin typeface="Calibri"/>
              <a:cs typeface="Calibri"/>
            </a:endParaRPr>
          </a:p>
        </p:txBody>
      </p:sp>
      <p:sp>
        <p:nvSpPr>
          <p:cNvPr id="10" name="TextBox 9"/>
          <p:cNvSpPr txBox="1"/>
          <p:nvPr/>
        </p:nvSpPr>
        <p:spPr>
          <a:xfrm>
            <a:off x="1828800" y="2286000"/>
            <a:ext cx="1066800" cy="769441"/>
          </a:xfrm>
          <a:prstGeom prst="rect">
            <a:avLst/>
          </a:prstGeom>
          <a:noFill/>
        </p:spPr>
        <p:txBody>
          <a:bodyPr wrap="square" rtlCol="0">
            <a:spAutoFit/>
          </a:bodyPr>
          <a:lstStyle/>
          <a:p>
            <a:pPr algn="ctr"/>
            <a:r>
              <a:rPr lang="en-US" sz="2200" dirty="0" smtClean="0">
                <a:solidFill>
                  <a:schemeClr val="bg1"/>
                </a:solidFill>
                <a:latin typeface="Calibri"/>
                <a:cs typeface="Calibri"/>
              </a:rPr>
              <a:t>MOH </a:t>
            </a:r>
            <a:r>
              <a:rPr lang="en-US" sz="2200" dirty="0" err="1" smtClean="0">
                <a:solidFill>
                  <a:schemeClr val="bg1"/>
                </a:solidFill>
                <a:latin typeface="Calibri"/>
                <a:cs typeface="Calibri"/>
              </a:rPr>
              <a:t>Renstra</a:t>
            </a:r>
            <a:endParaRPr lang="en-GB" sz="2200" dirty="0">
              <a:solidFill>
                <a:schemeClr val="bg1"/>
              </a:solidFill>
              <a:latin typeface="Calibri"/>
              <a:cs typeface="Calibri"/>
            </a:endParaRPr>
          </a:p>
        </p:txBody>
      </p:sp>
      <p:sp>
        <p:nvSpPr>
          <p:cNvPr id="11" name="Rectangle 10"/>
          <p:cNvSpPr/>
          <p:nvPr/>
        </p:nvSpPr>
        <p:spPr>
          <a:xfrm>
            <a:off x="5181600" y="1920907"/>
            <a:ext cx="1447800" cy="181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181600" y="2057400"/>
            <a:ext cx="1504952" cy="1446550"/>
          </a:xfrm>
          <a:prstGeom prst="rect">
            <a:avLst/>
          </a:prstGeom>
          <a:noFill/>
        </p:spPr>
        <p:txBody>
          <a:bodyPr wrap="square" rtlCol="0">
            <a:spAutoFit/>
          </a:bodyPr>
          <a:lstStyle/>
          <a:p>
            <a:pPr algn="ctr"/>
            <a:r>
              <a:rPr lang="en-US" sz="2200" dirty="0" smtClean="0">
                <a:solidFill>
                  <a:srgbClr val="FFFFFF"/>
                </a:solidFill>
              </a:rPr>
              <a:t>Right</a:t>
            </a:r>
          </a:p>
          <a:p>
            <a:pPr algn="ctr"/>
            <a:r>
              <a:rPr lang="en-US" sz="2200" dirty="0" smtClean="0">
                <a:solidFill>
                  <a:srgbClr val="FFFFFF"/>
                </a:solidFill>
              </a:rPr>
              <a:t>Based</a:t>
            </a:r>
          </a:p>
          <a:p>
            <a:pPr algn="ctr"/>
            <a:r>
              <a:rPr lang="en-US" sz="2200" dirty="0" smtClean="0">
                <a:solidFill>
                  <a:srgbClr val="FFFFFF"/>
                </a:solidFill>
              </a:rPr>
              <a:t>FP Strategy</a:t>
            </a:r>
            <a:endParaRPr lang="en-GB" sz="2200" dirty="0">
              <a:solidFill>
                <a:srgbClr val="FFFFFF"/>
              </a:solidFill>
            </a:endParaRPr>
          </a:p>
        </p:txBody>
      </p:sp>
      <p:sp>
        <p:nvSpPr>
          <p:cNvPr id="12" name="Rounded Rectangle 11"/>
          <p:cNvSpPr/>
          <p:nvPr/>
        </p:nvSpPr>
        <p:spPr>
          <a:xfrm>
            <a:off x="4648200" y="4544645"/>
            <a:ext cx="2895600" cy="10179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FFFF"/>
                </a:solidFill>
                <a:latin typeface="Calibri"/>
                <a:cs typeface="Calibri"/>
              </a:rPr>
              <a:t>Local Government </a:t>
            </a:r>
          </a:p>
          <a:p>
            <a:pPr algn="ctr"/>
            <a:r>
              <a:rPr lang="en-US" sz="2000" dirty="0" smtClean="0">
                <a:solidFill>
                  <a:srgbClr val="FFFFFF"/>
                </a:solidFill>
                <a:latin typeface="Calibri"/>
                <a:cs typeface="Calibri"/>
              </a:rPr>
              <a:t> through Ministry of Internal Affairs</a:t>
            </a:r>
            <a:endParaRPr lang="en-GB" sz="2000" dirty="0">
              <a:solidFill>
                <a:srgbClr val="FFFFFF"/>
              </a:solidFill>
              <a:latin typeface="Calibri"/>
              <a:cs typeface="Calibri"/>
            </a:endParaRPr>
          </a:p>
        </p:txBody>
      </p:sp>
      <p:sp>
        <p:nvSpPr>
          <p:cNvPr id="17" name="Left-Right Arrow 16"/>
          <p:cNvSpPr/>
          <p:nvPr/>
        </p:nvSpPr>
        <p:spPr>
          <a:xfrm>
            <a:off x="3239301" y="2334844"/>
            <a:ext cx="2170899" cy="255955"/>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eft-Right Arrow 17"/>
          <p:cNvSpPr/>
          <p:nvPr/>
        </p:nvSpPr>
        <p:spPr>
          <a:xfrm>
            <a:off x="3893883" y="3401645"/>
            <a:ext cx="1508633" cy="246964"/>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5791200" y="3913555"/>
            <a:ext cx="281268" cy="582245"/>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3779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5181600" cy="1066800"/>
          </a:xfrm>
        </p:spPr>
        <p:txBody>
          <a:bodyPr anchor="ctr"/>
          <a:lstStyle/>
          <a:p>
            <a:pPr algn="ctr"/>
            <a:r>
              <a:rPr lang="en-US" b="1" dirty="0" smtClean="0">
                <a:solidFill>
                  <a:srgbClr val="000000"/>
                </a:solidFill>
                <a:latin typeface="Calibri"/>
                <a:cs typeface="Calibri"/>
              </a:rPr>
              <a:t>Vision and Mission</a:t>
            </a:r>
            <a:endParaRPr lang="en-GB" b="1" dirty="0">
              <a:solidFill>
                <a:srgbClr val="000000"/>
              </a:solidFill>
              <a:latin typeface="Calibri"/>
              <a:cs typeface="Calibri"/>
            </a:endParaRPr>
          </a:p>
        </p:txBody>
      </p:sp>
      <p:sp>
        <p:nvSpPr>
          <p:cNvPr id="3" name="Content Placeholder 2"/>
          <p:cNvSpPr>
            <a:spLocks noGrp="1"/>
          </p:cNvSpPr>
          <p:nvPr>
            <p:ph idx="1"/>
          </p:nvPr>
        </p:nvSpPr>
        <p:spPr>
          <a:xfrm>
            <a:off x="228600" y="1371600"/>
            <a:ext cx="8610600" cy="4800600"/>
          </a:xfrm>
        </p:spPr>
        <p:txBody>
          <a:bodyPr>
            <a:noAutofit/>
          </a:bodyPr>
          <a:lstStyle/>
          <a:p>
            <a:pPr marL="0" indent="0">
              <a:lnSpc>
                <a:spcPct val="80000"/>
              </a:lnSpc>
              <a:buNone/>
            </a:pPr>
            <a:r>
              <a:rPr lang="en-US" sz="2800" b="1" i="1" dirty="0">
                <a:solidFill>
                  <a:srgbClr val="000000"/>
                </a:solidFill>
                <a:latin typeface="Calibri"/>
                <a:cs typeface="Calibri"/>
              </a:rPr>
              <a:t>Vision</a:t>
            </a:r>
            <a:r>
              <a:rPr lang="en-US" sz="2800" b="1" dirty="0">
                <a:solidFill>
                  <a:srgbClr val="000000"/>
                </a:solidFill>
                <a:latin typeface="Calibri"/>
                <a:cs typeface="Calibri"/>
              </a:rPr>
              <a:t> </a:t>
            </a:r>
          </a:p>
          <a:p>
            <a:pPr marL="0" indent="0">
              <a:lnSpc>
                <a:spcPct val="80000"/>
              </a:lnSpc>
              <a:buNone/>
            </a:pPr>
            <a:r>
              <a:rPr lang="en-US" sz="2800" dirty="0" smtClean="0">
                <a:solidFill>
                  <a:srgbClr val="000000"/>
                </a:solidFill>
                <a:latin typeface="Calibri"/>
                <a:cs typeface="Calibri"/>
              </a:rPr>
              <a:t>(</a:t>
            </a:r>
            <a:r>
              <a:rPr lang="en-US" sz="2800" dirty="0">
                <a:solidFill>
                  <a:srgbClr val="000000"/>
                </a:solidFill>
                <a:latin typeface="Calibri"/>
                <a:cs typeface="Calibri"/>
              </a:rPr>
              <a:t>to be aligned to </a:t>
            </a:r>
            <a:r>
              <a:rPr lang="en-US" sz="2800" i="1" dirty="0">
                <a:solidFill>
                  <a:srgbClr val="000000"/>
                </a:solidFill>
                <a:latin typeface="Calibri"/>
                <a:cs typeface="Calibri"/>
              </a:rPr>
              <a:t>RPJMN</a:t>
            </a:r>
            <a:r>
              <a:rPr lang="en-US" sz="2800" dirty="0">
                <a:solidFill>
                  <a:srgbClr val="000000"/>
                </a:solidFill>
                <a:latin typeface="Calibri"/>
                <a:cs typeface="Calibri"/>
              </a:rPr>
              <a:t>  2015-2019 and BKKBN </a:t>
            </a:r>
            <a:r>
              <a:rPr lang="en-US" sz="2800" dirty="0" smtClean="0">
                <a:solidFill>
                  <a:srgbClr val="000000"/>
                </a:solidFill>
                <a:latin typeface="Calibri"/>
                <a:cs typeface="Calibri"/>
              </a:rPr>
              <a:t>vision and </a:t>
            </a:r>
            <a:r>
              <a:rPr lang="en-US" sz="2800" dirty="0">
                <a:solidFill>
                  <a:srgbClr val="000000"/>
                </a:solidFill>
                <a:latin typeface="Calibri"/>
                <a:cs typeface="Calibri"/>
              </a:rPr>
              <a:t>MDGs)</a:t>
            </a:r>
            <a:endParaRPr lang="en-GB" sz="2800" dirty="0">
              <a:solidFill>
                <a:srgbClr val="000000"/>
              </a:solidFill>
              <a:latin typeface="Calibri"/>
              <a:cs typeface="Calibri"/>
            </a:endParaRPr>
          </a:p>
          <a:p>
            <a:pPr marL="0" indent="0">
              <a:lnSpc>
                <a:spcPct val="80000"/>
              </a:lnSpc>
              <a:buNone/>
            </a:pPr>
            <a:endParaRPr lang="en-US" sz="2800" i="1" dirty="0" smtClean="0">
              <a:solidFill>
                <a:srgbClr val="000000"/>
              </a:solidFill>
              <a:latin typeface="Calibri"/>
              <a:cs typeface="Calibri"/>
            </a:endParaRPr>
          </a:p>
          <a:p>
            <a:pPr marL="0" indent="0">
              <a:lnSpc>
                <a:spcPct val="80000"/>
              </a:lnSpc>
              <a:buNone/>
            </a:pPr>
            <a:r>
              <a:rPr lang="en-US" sz="2800" b="1" i="1" dirty="0" smtClean="0">
                <a:solidFill>
                  <a:srgbClr val="000000"/>
                </a:solidFill>
                <a:latin typeface="Calibri"/>
                <a:cs typeface="Calibri"/>
              </a:rPr>
              <a:t>Mission</a:t>
            </a:r>
            <a:endParaRPr lang="en-GB" sz="2800" b="1" dirty="0">
              <a:solidFill>
                <a:srgbClr val="000000"/>
              </a:solidFill>
              <a:latin typeface="Calibri"/>
              <a:cs typeface="Calibri"/>
            </a:endParaRPr>
          </a:p>
          <a:p>
            <a:pPr marL="295275" lvl="1" indent="0">
              <a:lnSpc>
                <a:spcPct val="80000"/>
              </a:lnSpc>
              <a:buNone/>
            </a:pPr>
            <a:r>
              <a:rPr lang="en-GB" sz="2800" dirty="0">
                <a:solidFill>
                  <a:srgbClr val="000000"/>
                </a:solidFill>
                <a:latin typeface="Calibri"/>
                <a:cs typeface="Calibri"/>
              </a:rPr>
              <a:t>To catalyse collective action between BKKBN, MOH</a:t>
            </a:r>
            <a:r>
              <a:rPr lang="en-GB" sz="2800" dirty="0" smtClean="0">
                <a:solidFill>
                  <a:srgbClr val="000000"/>
                </a:solidFill>
                <a:latin typeface="Calibri"/>
                <a:cs typeface="Calibri"/>
              </a:rPr>
              <a:t>, BPJS, NGOs</a:t>
            </a:r>
            <a:r>
              <a:rPr lang="en-GB" sz="2800" dirty="0">
                <a:solidFill>
                  <a:srgbClr val="000000"/>
                </a:solidFill>
                <a:latin typeface="Calibri"/>
                <a:cs typeface="Calibri"/>
              </a:rPr>
              <a:t>, private sector partners, professional </a:t>
            </a:r>
            <a:r>
              <a:rPr lang="en-GB" sz="2800" dirty="0" smtClean="0">
                <a:solidFill>
                  <a:srgbClr val="000000"/>
                </a:solidFill>
                <a:latin typeface="Calibri"/>
                <a:cs typeface="Calibri"/>
              </a:rPr>
              <a:t>associations, donor </a:t>
            </a:r>
            <a:r>
              <a:rPr lang="en-GB" sz="2800" dirty="0">
                <a:solidFill>
                  <a:srgbClr val="000000"/>
                </a:solidFill>
                <a:latin typeface="Calibri"/>
                <a:cs typeface="Calibri"/>
              </a:rPr>
              <a:t>agencies </a:t>
            </a:r>
            <a:r>
              <a:rPr lang="en-GB" sz="2800" dirty="0" smtClean="0">
                <a:solidFill>
                  <a:srgbClr val="000000"/>
                </a:solidFill>
                <a:latin typeface="Calibri"/>
                <a:cs typeface="Calibri"/>
              </a:rPr>
              <a:t>and local governments to </a:t>
            </a:r>
            <a:r>
              <a:rPr lang="en-GB" sz="2800" dirty="0">
                <a:solidFill>
                  <a:srgbClr val="000000"/>
                </a:solidFill>
                <a:latin typeface="Calibri"/>
                <a:cs typeface="Calibri"/>
              </a:rPr>
              <a:t>achieve universal access to high quality family planning services according to the needs of individuals and couples and to meet their reproductive intentions</a:t>
            </a:r>
            <a:r>
              <a:rPr lang="en-GB" sz="2800" dirty="0" smtClean="0">
                <a:solidFill>
                  <a:srgbClr val="000000"/>
                </a:solidFill>
                <a:latin typeface="Calibri"/>
                <a:cs typeface="Calibri"/>
              </a:rPr>
              <a:t>.</a:t>
            </a:r>
            <a:endParaRPr lang="en-GB" sz="2800" dirty="0">
              <a:solidFill>
                <a:srgbClr val="000000"/>
              </a:solidFill>
              <a:latin typeface="Calibri"/>
              <a:cs typeface="Calibri"/>
            </a:endParaRPr>
          </a:p>
        </p:txBody>
      </p:sp>
    </p:spTree>
    <p:extLst>
      <p:ext uri="{BB962C8B-B14F-4D97-AF65-F5344CB8AC3E}">
        <p14:creationId xmlns:p14="http://schemas.microsoft.com/office/powerpoint/2010/main" val="3011384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04800"/>
            <a:ext cx="1600199" cy="990600"/>
          </a:xfrm>
        </p:spPr>
        <p:txBody>
          <a:bodyPr anchor="ctr"/>
          <a:lstStyle/>
          <a:p>
            <a:r>
              <a:rPr lang="en-US" sz="4400" b="1" dirty="0" smtClean="0">
                <a:solidFill>
                  <a:srgbClr val="000000"/>
                </a:solidFill>
                <a:latin typeface="Calibri"/>
                <a:cs typeface="Calibri"/>
              </a:rPr>
              <a:t>Goal</a:t>
            </a:r>
            <a:endParaRPr lang="en-GB" sz="4400" b="1" dirty="0">
              <a:solidFill>
                <a:srgbClr val="000000"/>
              </a:solidFill>
              <a:latin typeface="Calibri"/>
              <a:cs typeface="Calibri"/>
            </a:endParaRPr>
          </a:p>
        </p:txBody>
      </p:sp>
      <p:sp>
        <p:nvSpPr>
          <p:cNvPr id="3" name="Content Placeholder 2"/>
          <p:cNvSpPr>
            <a:spLocks noGrp="1"/>
          </p:cNvSpPr>
          <p:nvPr>
            <p:ph idx="1"/>
          </p:nvPr>
        </p:nvSpPr>
        <p:spPr>
          <a:xfrm>
            <a:off x="228600" y="1447800"/>
            <a:ext cx="8458200" cy="4038600"/>
          </a:xfrm>
        </p:spPr>
        <p:txBody>
          <a:bodyPr>
            <a:noAutofit/>
          </a:bodyPr>
          <a:lstStyle/>
          <a:p>
            <a:pPr marL="0" indent="0">
              <a:lnSpc>
                <a:spcPct val="80000"/>
              </a:lnSpc>
              <a:buNone/>
            </a:pPr>
            <a:endParaRPr lang="en-US" sz="2800" i="1" dirty="0" smtClean="0">
              <a:solidFill>
                <a:srgbClr val="000000"/>
              </a:solidFill>
              <a:latin typeface="Calibri"/>
              <a:cs typeface="Calibri"/>
            </a:endParaRPr>
          </a:p>
          <a:p>
            <a:pPr marL="0" indent="0">
              <a:lnSpc>
                <a:spcPct val="80000"/>
              </a:lnSpc>
              <a:buNone/>
            </a:pPr>
            <a:r>
              <a:rPr lang="en-US" sz="2800" dirty="0" smtClean="0">
                <a:solidFill>
                  <a:srgbClr val="000000"/>
                </a:solidFill>
                <a:latin typeface="Calibri"/>
                <a:cs typeface="Calibri"/>
              </a:rPr>
              <a:t>To </a:t>
            </a:r>
            <a:r>
              <a:rPr lang="en-US" sz="2800" dirty="0">
                <a:solidFill>
                  <a:srgbClr val="000000"/>
                </a:solidFill>
                <a:latin typeface="Calibri"/>
                <a:cs typeface="Calibri"/>
              </a:rPr>
              <a:t>contribute to reduced population growth and fertility </a:t>
            </a:r>
            <a:r>
              <a:rPr lang="en-US" sz="2800" dirty="0" smtClean="0">
                <a:solidFill>
                  <a:srgbClr val="000000"/>
                </a:solidFill>
                <a:latin typeface="Calibri"/>
                <a:cs typeface="Calibri"/>
              </a:rPr>
              <a:t>rate and maternal mortality </a:t>
            </a:r>
            <a:r>
              <a:rPr lang="en-US" sz="2800" dirty="0">
                <a:solidFill>
                  <a:srgbClr val="000000"/>
                </a:solidFill>
                <a:latin typeface="Calibri"/>
                <a:cs typeface="Calibri"/>
              </a:rPr>
              <a:t>by increased use of modern methods of contraception by women and men of Indonesia according to their choice and reducing the unmet needs by removing barriers to access and improving the quality of services. </a:t>
            </a:r>
            <a:endParaRPr lang="en-US" sz="2800" dirty="0" smtClean="0">
              <a:solidFill>
                <a:srgbClr val="000000"/>
              </a:solidFill>
              <a:latin typeface="Calibri"/>
              <a:cs typeface="Calibri"/>
            </a:endParaRPr>
          </a:p>
          <a:p>
            <a:pPr marL="0" indent="0">
              <a:lnSpc>
                <a:spcPct val="80000"/>
              </a:lnSpc>
              <a:buNone/>
            </a:pPr>
            <a:endParaRPr lang="en-US" sz="2800" dirty="0">
              <a:solidFill>
                <a:srgbClr val="000000"/>
              </a:solidFill>
              <a:latin typeface="Calibri"/>
              <a:cs typeface="Calibri"/>
            </a:endParaRPr>
          </a:p>
          <a:p>
            <a:pPr marL="0" indent="0">
              <a:lnSpc>
                <a:spcPct val="80000"/>
              </a:lnSpc>
              <a:buNone/>
            </a:pPr>
            <a:r>
              <a:rPr lang="en-US" sz="2800" b="1" dirty="0" smtClean="0">
                <a:solidFill>
                  <a:srgbClr val="000000"/>
                </a:solidFill>
                <a:latin typeface="Calibri"/>
                <a:cs typeface="Calibri"/>
              </a:rPr>
              <a:t>The </a:t>
            </a:r>
            <a:r>
              <a:rPr lang="en-US" sz="2800" b="1" dirty="0">
                <a:solidFill>
                  <a:srgbClr val="000000"/>
                </a:solidFill>
                <a:latin typeface="Calibri"/>
                <a:cs typeface="Calibri"/>
              </a:rPr>
              <a:t>targets set are as per RPJMN.</a:t>
            </a:r>
            <a:endParaRPr lang="en-GB" sz="2800" b="1" dirty="0">
              <a:solidFill>
                <a:srgbClr val="000000"/>
              </a:solidFill>
              <a:latin typeface="Calibri"/>
              <a:cs typeface="Calibri"/>
            </a:endParaRPr>
          </a:p>
          <a:p>
            <a:pPr marL="0" indent="0">
              <a:lnSpc>
                <a:spcPct val="80000"/>
              </a:lnSpc>
              <a:buNone/>
            </a:pPr>
            <a:endParaRPr lang="en-GB" sz="2800" dirty="0">
              <a:solidFill>
                <a:srgbClr val="000000"/>
              </a:solidFill>
              <a:latin typeface="Calibri"/>
              <a:cs typeface="Calibri"/>
            </a:endParaRPr>
          </a:p>
        </p:txBody>
      </p:sp>
    </p:spTree>
    <p:extLst>
      <p:ext uri="{BB962C8B-B14F-4D97-AF65-F5344CB8AC3E}">
        <p14:creationId xmlns:p14="http://schemas.microsoft.com/office/powerpoint/2010/main" val="3453422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76200"/>
            <a:ext cx="4325937" cy="838200"/>
          </a:xfrm>
        </p:spPr>
        <p:txBody>
          <a:bodyPr/>
          <a:lstStyle/>
          <a:p>
            <a:pPr algn="ctr"/>
            <a:r>
              <a:rPr lang="en-US" b="1" dirty="0" smtClean="0">
                <a:solidFill>
                  <a:srgbClr val="000000"/>
                </a:solidFill>
                <a:latin typeface="Calibri"/>
                <a:cs typeface="Calibri"/>
              </a:rPr>
              <a:t>Strategic Objectives</a:t>
            </a:r>
            <a:endParaRPr lang="en-GB" b="1" dirty="0">
              <a:solidFill>
                <a:srgbClr val="000000"/>
              </a:solidFill>
              <a:latin typeface="Calibri"/>
              <a:cs typeface="Calibri"/>
            </a:endParaRPr>
          </a:p>
        </p:txBody>
      </p:sp>
      <p:sp>
        <p:nvSpPr>
          <p:cNvPr id="3" name="Content Placeholder 2"/>
          <p:cNvSpPr>
            <a:spLocks noGrp="1"/>
          </p:cNvSpPr>
          <p:nvPr>
            <p:ph idx="1"/>
          </p:nvPr>
        </p:nvSpPr>
        <p:spPr>
          <a:xfrm>
            <a:off x="457200" y="838200"/>
            <a:ext cx="8229600" cy="5897563"/>
          </a:xfrm>
        </p:spPr>
        <p:txBody>
          <a:bodyPr>
            <a:noAutofit/>
          </a:bodyPr>
          <a:lstStyle/>
          <a:p>
            <a:pPr marL="0" indent="0">
              <a:spcBef>
                <a:spcPts val="800"/>
              </a:spcBef>
              <a:buNone/>
            </a:pPr>
            <a:r>
              <a:rPr lang="en-US" sz="2000" b="1" dirty="0" smtClean="0">
                <a:solidFill>
                  <a:srgbClr val="000000"/>
                </a:solidFill>
                <a:latin typeface="Calibri"/>
                <a:cs typeface="Calibri"/>
              </a:rPr>
              <a:t>Overall objective of the strategy</a:t>
            </a:r>
            <a:r>
              <a:rPr lang="en-US" sz="2000" dirty="0" smtClean="0">
                <a:solidFill>
                  <a:srgbClr val="000000"/>
                </a:solidFill>
                <a:latin typeface="Calibri"/>
                <a:cs typeface="Calibri"/>
              </a:rPr>
              <a:t>: </a:t>
            </a:r>
          </a:p>
          <a:p>
            <a:pPr marL="0" indent="0">
              <a:spcBef>
                <a:spcPts val="800"/>
              </a:spcBef>
              <a:buNone/>
            </a:pPr>
            <a:r>
              <a:rPr lang="en-GB" sz="2000" dirty="0" smtClean="0">
                <a:solidFill>
                  <a:srgbClr val="000000"/>
                </a:solidFill>
                <a:latin typeface="Calibri"/>
                <a:cs typeface="Calibri"/>
              </a:rPr>
              <a:t>To </a:t>
            </a:r>
            <a:r>
              <a:rPr lang="en-GB" sz="2000" dirty="0">
                <a:solidFill>
                  <a:srgbClr val="000000"/>
                </a:solidFill>
                <a:latin typeface="Calibri"/>
                <a:cs typeface="Calibri"/>
              </a:rPr>
              <a:t>provide directions to </a:t>
            </a:r>
            <a:r>
              <a:rPr lang="en-GB" sz="2000" dirty="0" smtClean="0">
                <a:solidFill>
                  <a:srgbClr val="000000"/>
                </a:solidFill>
                <a:latin typeface="Calibri"/>
                <a:cs typeface="Calibri"/>
              </a:rPr>
              <a:t>operationalize the national goals related to FP under RPJMN and translate </a:t>
            </a:r>
            <a:r>
              <a:rPr lang="en-GB" sz="2000" dirty="0">
                <a:solidFill>
                  <a:srgbClr val="000000"/>
                </a:solidFill>
                <a:latin typeface="Calibri"/>
                <a:cs typeface="Calibri"/>
              </a:rPr>
              <a:t>the </a:t>
            </a:r>
            <a:r>
              <a:rPr lang="en-GB" sz="2000" dirty="0" smtClean="0">
                <a:solidFill>
                  <a:srgbClr val="000000"/>
                </a:solidFill>
                <a:latin typeface="Calibri"/>
                <a:cs typeface="Calibri"/>
              </a:rPr>
              <a:t>commitments </a:t>
            </a:r>
            <a:r>
              <a:rPr lang="en-GB" sz="2000" dirty="0">
                <a:solidFill>
                  <a:srgbClr val="000000"/>
                </a:solidFill>
                <a:latin typeface="Calibri"/>
                <a:cs typeface="Calibri"/>
              </a:rPr>
              <a:t>made by the </a:t>
            </a:r>
            <a:r>
              <a:rPr lang="en-GB" sz="2000" dirty="0" smtClean="0">
                <a:solidFill>
                  <a:srgbClr val="000000"/>
                </a:solidFill>
                <a:latin typeface="Calibri"/>
                <a:cs typeface="Calibri"/>
              </a:rPr>
              <a:t>Government to ICPD, MDGs, post-development agenda and at  FP </a:t>
            </a:r>
            <a:r>
              <a:rPr lang="en-GB" sz="2000" dirty="0">
                <a:solidFill>
                  <a:srgbClr val="000000"/>
                </a:solidFill>
                <a:latin typeface="Calibri"/>
                <a:cs typeface="Calibri"/>
              </a:rPr>
              <a:t>2020 </a:t>
            </a:r>
            <a:r>
              <a:rPr lang="en-GB" sz="2000" dirty="0" smtClean="0">
                <a:solidFill>
                  <a:srgbClr val="000000"/>
                </a:solidFill>
                <a:latin typeface="Calibri"/>
                <a:cs typeface="Calibri"/>
              </a:rPr>
              <a:t>initiative </a:t>
            </a:r>
            <a:r>
              <a:rPr lang="en-GB" sz="2000" dirty="0">
                <a:solidFill>
                  <a:srgbClr val="000000"/>
                </a:solidFill>
                <a:latin typeface="Calibri"/>
                <a:cs typeface="Calibri"/>
              </a:rPr>
              <a:t>and to provide guidance for quality assurance, </a:t>
            </a:r>
            <a:r>
              <a:rPr lang="en-GB" sz="2000" dirty="0" smtClean="0">
                <a:solidFill>
                  <a:srgbClr val="000000"/>
                </a:solidFill>
                <a:latin typeface="Calibri"/>
                <a:cs typeface="Calibri"/>
              </a:rPr>
              <a:t>demand creation and stewardship.</a:t>
            </a:r>
            <a:endParaRPr lang="en-US" sz="2000" dirty="0" smtClean="0">
              <a:solidFill>
                <a:srgbClr val="000000"/>
              </a:solidFill>
              <a:latin typeface="Calibri"/>
              <a:cs typeface="Calibri"/>
            </a:endParaRPr>
          </a:p>
          <a:p>
            <a:pPr>
              <a:spcBef>
                <a:spcPts val="800"/>
              </a:spcBef>
              <a:buFont typeface="Wingdings" panose="05000000000000000000" pitchFamily="2" charset="2"/>
              <a:buChar char="v"/>
            </a:pPr>
            <a:r>
              <a:rPr lang="en-US" sz="2000" b="1" dirty="0" smtClean="0">
                <a:solidFill>
                  <a:srgbClr val="000000"/>
                </a:solidFill>
                <a:latin typeface="Calibri"/>
                <a:cs typeface="Calibri"/>
              </a:rPr>
              <a:t>Strategic objective 1: </a:t>
            </a:r>
            <a:r>
              <a:rPr lang="en-US" sz="2000" dirty="0" smtClean="0">
                <a:solidFill>
                  <a:srgbClr val="000000"/>
                </a:solidFill>
                <a:latin typeface="Calibri"/>
                <a:cs typeface="Calibri"/>
              </a:rPr>
              <a:t>Equitable and quality FP service delivery system sustained in public and private sector to enable all to meet their reproductive goals.</a:t>
            </a:r>
            <a:endParaRPr lang="en-GB" sz="2000" dirty="0" smtClean="0">
              <a:solidFill>
                <a:srgbClr val="000000"/>
              </a:solidFill>
              <a:latin typeface="Calibri"/>
              <a:cs typeface="Calibri"/>
            </a:endParaRPr>
          </a:p>
          <a:p>
            <a:pPr>
              <a:spcBef>
                <a:spcPts val="800"/>
              </a:spcBef>
              <a:buFont typeface="Wingdings" panose="05000000000000000000" pitchFamily="2" charset="2"/>
              <a:buChar char="v"/>
            </a:pPr>
            <a:r>
              <a:rPr lang="en-US" sz="2000" b="1" dirty="0" smtClean="0">
                <a:solidFill>
                  <a:srgbClr val="000000"/>
                </a:solidFill>
                <a:latin typeface="Calibri"/>
                <a:cs typeface="Calibri"/>
              </a:rPr>
              <a:t>Strategic objective 2: </a:t>
            </a:r>
            <a:r>
              <a:rPr lang="en-US" sz="2000" dirty="0" smtClean="0">
                <a:solidFill>
                  <a:srgbClr val="000000"/>
                </a:solidFill>
                <a:latin typeface="Calibri"/>
                <a:cs typeface="Calibri"/>
              </a:rPr>
              <a:t>Increased demand for modern methods of contraception met with sustained use.</a:t>
            </a:r>
            <a:endParaRPr lang="en-GB" sz="2000" dirty="0" smtClean="0">
              <a:solidFill>
                <a:srgbClr val="000000"/>
              </a:solidFill>
              <a:latin typeface="Calibri"/>
              <a:cs typeface="Calibri"/>
            </a:endParaRPr>
          </a:p>
          <a:p>
            <a:pPr>
              <a:spcBef>
                <a:spcPts val="800"/>
              </a:spcBef>
              <a:buFont typeface="Wingdings" panose="05000000000000000000" pitchFamily="2" charset="2"/>
              <a:buChar char="v"/>
            </a:pPr>
            <a:r>
              <a:rPr lang="en-US" sz="2000" b="1" dirty="0">
                <a:solidFill>
                  <a:srgbClr val="000000"/>
                </a:solidFill>
                <a:latin typeface="Calibri"/>
                <a:cs typeface="Calibri"/>
              </a:rPr>
              <a:t>Strategic objective </a:t>
            </a:r>
            <a:r>
              <a:rPr lang="en-US" sz="2000" b="1" dirty="0" smtClean="0">
                <a:solidFill>
                  <a:srgbClr val="000000"/>
                </a:solidFill>
                <a:latin typeface="Calibri"/>
                <a:cs typeface="Calibri"/>
              </a:rPr>
              <a:t>3:</a:t>
            </a:r>
            <a:r>
              <a:rPr lang="en-US" sz="2000" dirty="0" smtClean="0">
                <a:solidFill>
                  <a:srgbClr val="000000"/>
                </a:solidFill>
                <a:latin typeface="Calibri"/>
                <a:cs typeface="Calibri"/>
              </a:rPr>
              <a:t> </a:t>
            </a:r>
            <a:r>
              <a:rPr lang="en-US" sz="2000" dirty="0">
                <a:solidFill>
                  <a:srgbClr val="000000"/>
                </a:solidFill>
                <a:latin typeface="Calibri"/>
                <a:cs typeface="Calibri"/>
              </a:rPr>
              <a:t>Enhanced stewardship </a:t>
            </a:r>
            <a:r>
              <a:rPr lang="en-US" sz="2000" dirty="0" smtClean="0">
                <a:solidFill>
                  <a:srgbClr val="000000"/>
                </a:solidFill>
                <a:latin typeface="Calibri"/>
                <a:cs typeface="Calibri"/>
              </a:rPr>
              <a:t>/ governance  at all levels of </a:t>
            </a:r>
            <a:r>
              <a:rPr lang="en-US" sz="2000" dirty="0">
                <a:solidFill>
                  <a:srgbClr val="000000"/>
                </a:solidFill>
                <a:latin typeface="Calibri"/>
                <a:cs typeface="Calibri"/>
              </a:rPr>
              <a:t>and strengthened enabling environment for effective, equitable and sustainable FP programming in public and private sector to enable all to meet their reproductive </a:t>
            </a:r>
            <a:r>
              <a:rPr lang="en-US" sz="2000" dirty="0" smtClean="0">
                <a:solidFill>
                  <a:srgbClr val="000000"/>
                </a:solidFill>
                <a:latin typeface="Calibri"/>
                <a:cs typeface="Calibri"/>
              </a:rPr>
              <a:t>goals.</a:t>
            </a:r>
            <a:endParaRPr lang="en-GB" sz="2000" dirty="0">
              <a:solidFill>
                <a:srgbClr val="000000"/>
              </a:solidFill>
              <a:latin typeface="Calibri"/>
              <a:cs typeface="Calibri"/>
            </a:endParaRPr>
          </a:p>
          <a:p>
            <a:pPr>
              <a:spcBef>
                <a:spcPts val="800"/>
              </a:spcBef>
              <a:buFont typeface="Wingdings" panose="05000000000000000000" pitchFamily="2" charset="2"/>
              <a:buChar char="v"/>
            </a:pPr>
            <a:r>
              <a:rPr lang="en-US" sz="2000" b="1" dirty="0" smtClean="0">
                <a:solidFill>
                  <a:srgbClr val="000000"/>
                </a:solidFill>
                <a:latin typeface="Calibri"/>
                <a:cs typeface="Calibri"/>
              </a:rPr>
              <a:t>Strategic objective 4: </a:t>
            </a:r>
            <a:r>
              <a:rPr lang="en-US" sz="2000" dirty="0" smtClean="0">
                <a:solidFill>
                  <a:srgbClr val="000000"/>
                </a:solidFill>
                <a:latin typeface="Calibri"/>
                <a:cs typeface="Calibri"/>
              </a:rPr>
              <a:t>Fostered</a:t>
            </a:r>
            <a:r>
              <a:rPr lang="en-US" sz="2000" b="1" dirty="0" smtClean="0">
                <a:solidFill>
                  <a:srgbClr val="000000"/>
                </a:solidFill>
                <a:latin typeface="Calibri"/>
                <a:cs typeface="Calibri"/>
              </a:rPr>
              <a:t> </a:t>
            </a:r>
            <a:r>
              <a:rPr lang="en-US" sz="2000" dirty="0" smtClean="0">
                <a:solidFill>
                  <a:srgbClr val="000000"/>
                </a:solidFill>
                <a:latin typeface="Calibri"/>
                <a:cs typeface="Calibri"/>
              </a:rPr>
              <a:t>and applied innovations and operations research for improving efficiency and effectiveness of </a:t>
            </a:r>
            <a:r>
              <a:rPr lang="en-US" sz="2000" dirty="0" err="1" smtClean="0">
                <a:solidFill>
                  <a:srgbClr val="000000"/>
                </a:solidFill>
                <a:latin typeface="Calibri"/>
                <a:cs typeface="Calibri"/>
              </a:rPr>
              <a:t>programmes</a:t>
            </a:r>
            <a:r>
              <a:rPr lang="en-US" sz="2000" dirty="0" smtClean="0">
                <a:solidFill>
                  <a:srgbClr val="000000"/>
                </a:solidFill>
                <a:latin typeface="Calibri"/>
                <a:cs typeface="Calibri"/>
              </a:rPr>
              <a:t> and for sharing through south-south collaboration.</a:t>
            </a:r>
            <a:r>
              <a:rPr lang="en-US" sz="2000" i="1" dirty="0" smtClean="0">
                <a:solidFill>
                  <a:srgbClr val="000000"/>
                </a:solidFill>
                <a:latin typeface="Calibri"/>
                <a:cs typeface="Calibri"/>
              </a:rPr>
              <a:t> </a:t>
            </a:r>
            <a:endParaRPr lang="en-GB" sz="2000" dirty="0" smtClean="0">
              <a:solidFill>
                <a:srgbClr val="000000"/>
              </a:solidFill>
              <a:latin typeface="Calibri"/>
              <a:cs typeface="Calibri"/>
            </a:endParaRPr>
          </a:p>
          <a:p>
            <a:pPr marL="0" indent="0">
              <a:spcBef>
                <a:spcPts val="800"/>
              </a:spcBef>
              <a:buNone/>
            </a:pPr>
            <a:endParaRPr lang="en-GB" sz="2000" dirty="0">
              <a:solidFill>
                <a:srgbClr val="000000"/>
              </a:solidFill>
              <a:latin typeface="Calibri"/>
              <a:cs typeface="Calibri"/>
            </a:endParaRPr>
          </a:p>
        </p:txBody>
      </p:sp>
    </p:spTree>
    <p:extLst>
      <p:ext uri="{BB962C8B-B14F-4D97-AF65-F5344CB8AC3E}">
        <p14:creationId xmlns:p14="http://schemas.microsoft.com/office/powerpoint/2010/main" val="3440828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077200" cy="563562"/>
          </a:xfrm>
        </p:spPr>
        <p:txBody>
          <a:bodyPr>
            <a:normAutofit/>
          </a:bodyPr>
          <a:lstStyle/>
          <a:p>
            <a:pPr algn="ctr"/>
            <a:r>
              <a:rPr lang="en-US" sz="2800" b="1" dirty="0" smtClean="0">
                <a:solidFill>
                  <a:srgbClr val="000000"/>
                </a:solidFill>
                <a:latin typeface="Calibri"/>
                <a:cs typeface="Calibri"/>
              </a:rPr>
              <a:t>Alignment with RPJMN Strategic issues</a:t>
            </a:r>
            <a:endParaRPr lang="en-GB" sz="2800" b="1" dirty="0">
              <a:solidFill>
                <a:srgbClr val="000000"/>
              </a:solidFill>
              <a:latin typeface="Calibri"/>
              <a:cs typeface="Calibri"/>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1336260"/>
              </p:ext>
            </p:extLst>
          </p:nvPr>
        </p:nvGraphicFramePr>
        <p:xfrm>
          <a:off x="381000" y="685800"/>
          <a:ext cx="8458200" cy="5702893"/>
        </p:xfrm>
        <a:graphic>
          <a:graphicData uri="http://schemas.openxmlformats.org/drawingml/2006/table">
            <a:tbl>
              <a:tblPr firstRow="1" firstCol="1" bandRow="1">
                <a:tableStyleId>{5C22544A-7EE6-4342-B048-85BDC9FD1C3A}</a:tableStyleId>
              </a:tblPr>
              <a:tblGrid>
                <a:gridCol w="4038600"/>
                <a:gridCol w="4419600"/>
              </a:tblGrid>
              <a:tr h="304800">
                <a:tc>
                  <a:txBody>
                    <a:bodyPr/>
                    <a:lstStyle/>
                    <a:p>
                      <a:pPr marL="0" marR="0" algn="ctr">
                        <a:lnSpc>
                          <a:spcPct val="115000"/>
                        </a:lnSpc>
                        <a:spcBef>
                          <a:spcPts val="0"/>
                        </a:spcBef>
                        <a:spcAft>
                          <a:spcPts val="0"/>
                        </a:spcAft>
                      </a:pPr>
                      <a:r>
                        <a:rPr lang="en-US" sz="1400" dirty="0">
                          <a:effectLst/>
                          <a:latin typeface="Calibri"/>
                          <a:cs typeface="Calibri"/>
                        </a:rPr>
                        <a:t>	</a:t>
                      </a:r>
                      <a:r>
                        <a:rPr lang="en-US" sz="1400" dirty="0" smtClean="0">
                          <a:effectLst/>
                          <a:latin typeface="Calibri"/>
                          <a:cs typeface="Calibri"/>
                        </a:rPr>
                        <a:t>Right Based FP Strategy</a:t>
                      </a:r>
                      <a:endParaRPr lang="en-GB" sz="1400" dirty="0">
                        <a:effectLst/>
                        <a:latin typeface="Calibri"/>
                        <a:ea typeface="Times New Roman"/>
                        <a:cs typeface="Calibri"/>
                      </a:endParaRPr>
                    </a:p>
                  </a:txBody>
                  <a:tcPr marL="30677" marR="30677" marT="4261" marB="0"/>
                </a:tc>
                <a:tc>
                  <a:txBody>
                    <a:bodyPr/>
                    <a:lstStyle/>
                    <a:p>
                      <a:pPr marL="0" marR="0" algn="ctr">
                        <a:lnSpc>
                          <a:spcPct val="115000"/>
                        </a:lnSpc>
                        <a:spcBef>
                          <a:spcPts val="0"/>
                        </a:spcBef>
                        <a:spcAft>
                          <a:spcPts val="0"/>
                        </a:spcAft>
                      </a:pPr>
                      <a:r>
                        <a:rPr lang="en-US" sz="1400" dirty="0" smtClean="0">
                          <a:effectLst/>
                          <a:latin typeface="Calibri"/>
                          <a:cs typeface="Calibri"/>
                        </a:rPr>
                        <a:t>RPJMN strategic  </a:t>
                      </a:r>
                      <a:r>
                        <a:rPr lang="en-US" sz="1400" dirty="0">
                          <a:effectLst/>
                          <a:latin typeface="Calibri"/>
                          <a:cs typeface="Calibri"/>
                        </a:rPr>
                        <a:t>issues </a:t>
                      </a:r>
                      <a:r>
                        <a:rPr lang="en-US" sz="1400" dirty="0" smtClean="0">
                          <a:effectLst/>
                          <a:latin typeface="Calibri"/>
                          <a:cs typeface="Calibri"/>
                        </a:rPr>
                        <a:t> related to FP</a:t>
                      </a:r>
                      <a:endParaRPr lang="en-GB" sz="1400" dirty="0">
                        <a:effectLst/>
                        <a:latin typeface="Calibri"/>
                        <a:ea typeface="Times New Roman"/>
                        <a:cs typeface="Calibri"/>
                      </a:endParaRPr>
                    </a:p>
                  </a:txBody>
                  <a:tcPr marL="30677" marR="30677" marT="4261" marB="0"/>
                </a:tc>
              </a:tr>
              <a:tr h="304800">
                <a:tc rowSpan="3">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0" i="0" dirty="0" smtClean="0">
                          <a:latin typeface="Calibri"/>
                          <a:cs typeface="Calibri"/>
                        </a:rPr>
                        <a:t>Strategic objective 1: Equitable and quality FP service delivery system sustained in public and private sector to enable all to meet their reproductive goals</a:t>
                      </a:r>
                      <a:endParaRPr lang="en-GB" sz="1400" b="0" i="0" dirty="0" smtClean="0">
                        <a:latin typeface="Calibri"/>
                        <a:cs typeface="Calibri"/>
                      </a:endParaRPr>
                    </a:p>
                    <a:p>
                      <a:pPr marL="0" marR="0" algn="just">
                        <a:lnSpc>
                          <a:spcPct val="115000"/>
                        </a:lnSpc>
                        <a:spcBef>
                          <a:spcPts val="0"/>
                        </a:spcBef>
                        <a:spcAft>
                          <a:spcPts val="0"/>
                        </a:spcAft>
                      </a:pPr>
                      <a:r>
                        <a:rPr lang="en-US" sz="1400" b="0" i="0" dirty="0">
                          <a:effectLst/>
                          <a:latin typeface="Calibri"/>
                          <a:cs typeface="Calibri"/>
                        </a:rPr>
                        <a:t> </a:t>
                      </a: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0"/>
                        </a:spcAft>
                      </a:pPr>
                      <a:r>
                        <a:rPr lang="en-US" sz="1400" i="0" dirty="0">
                          <a:solidFill>
                            <a:srgbClr val="000000"/>
                          </a:solidFill>
                          <a:effectLst/>
                          <a:latin typeface="Calibri"/>
                          <a:cs typeface="Calibri"/>
                        </a:rPr>
                        <a:t>Strategic Issue 2:  Improving access to and quality of FP services </a:t>
                      </a:r>
                      <a:endParaRPr lang="en-GB" sz="1400" i="0" dirty="0">
                        <a:solidFill>
                          <a:srgbClr val="000000"/>
                        </a:solidFill>
                        <a:effectLst/>
                        <a:latin typeface="Calibri"/>
                        <a:ea typeface="Times New Roman"/>
                        <a:cs typeface="Calibri"/>
                      </a:endParaRPr>
                    </a:p>
                  </a:txBody>
                  <a:tcPr marL="30677" marR="30677" marT="4261" marB="0"/>
                </a:tc>
              </a:tr>
              <a:tr h="744415">
                <a:tc vMerge="1">
                  <a:txBody>
                    <a:bodyPr/>
                    <a:lstStyle/>
                    <a:p>
                      <a:pPr>
                        <a:lnSpc>
                          <a:spcPct val="115000"/>
                        </a:lnSpc>
                      </a:pPr>
                      <a:endParaRPr lang="en-GB" sz="1400" dirty="0">
                        <a:effectLst/>
                        <a:latin typeface="Calibri"/>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Strategic Issue 3: Increase the understanding and awareness of adolescents regarding reproductive health and preparation for family life </a:t>
                      </a:r>
                      <a:endParaRPr lang="en-GB" sz="1400" i="0" dirty="0">
                        <a:solidFill>
                          <a:srgbClr val="000000"/>
                        </a:solidFill>
                        <a:effectLst/>
                        <a:latin typeface="Calibri"/>
                        <a:ea typeface="Times New Roman"/>
                        <a:cs typeface="Calibri"/>
                      </a:endParaRPr>
                    </a:p>
                  </a:txBody>
                  <a:tcPr marL="30677" marR="30677" marT="4261" marB="0"/>
                </a:tc>
              </a:tr>
              <a:tr h="250995">
                <a:tc vMerge="1">
                  <a:txBody>
                    <a:bodyPr/>
                    <a:lstStyle/>
                    <a:p>
                      <a:pPr marL="0" marR="0" algn="just">
                        <a:lnSpc>
                          <a:spcPct val="115000"/>
                        </a:lnSpc>
                        <a:spcBef>
                          <a:spcPts val="0"/>
                        </a:spcBef>
                        <a:spcAft>
                          <a:spcPts val="0"/>
                        </a:spcAft>
                      </a:pPr>
                      <a:endParaRPr lang="en-GB" sz="14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Strategic Issue 7:</a:t>
                      </a:r>
                      <a:r>
                        <a:rPr lang="id-ID" sz="1400" i="0" dirty="0">
                          <a:solidFill>
                            <a:srgbClr val="000000"/>
                          </a:solidFill>
                          <a:effectLst/>
                          <a:latin typeface="Calibri"/>
                          <a:cs typeface="Calibri"/>
                        </a:rPr>
                        <a:t> </a:t>
                      </a:r>
                      <a:r>
                        <a:rPr lang="id-ID" sz="1400" i="0" dirty="0" smtClean="0">
                          <a:solidFill>
                            <a:srgbClr val="000000"/>
                          </a:solidFill>
                          <a:effectLst/>
                          <a:latin typeface="Calibri"/>
                          <a:cs typeface="Calibri"/>
                        </a:rPr>
                        <a:t>Strengthening </a:t>
                      </a:r>
                      <a:r>
                        <a:rPr lang="id-ID" sz="1400" i="0" dirty="0">
                          <a:solidFill>
                            <a:srgbClr val="000000"/>
                          </a:solidFill>
                          <a:effectLst/>
                          <a:latin typeface="Calibri"/>
                          <a:cs typeface="Calibri"/>
                        </a:rPr>
                        <a:t>data and </a:t>
                      </a:r>
                      <a:r>
                        <a:rPr lang="id-ID" sz="1400" i="0" dirty="0" smtClean="0">
                          <a:solidFill>
                            <a:srgbClr val="000000"/>
                          </a:solidFill>
                          <a:effectLst/>
                          <a:latin typeface="Calibri"/>
                          <a:cs typeface="Calibri"/>
                        </a:rPr>
                        <a:t>information</a:t>
                      </a:r>
                      <a:endParaRPr lang="en-GB" sz="1400" i="0" dirty="0">
                        <a:solidFill>
                          <a:srgbClr val="000000"/>
                        </a:solidFill>
                        <a:effectLst/>
                        <a:latin typeface="Calibri"/>
                        <a:ea typeface="Times New Roman"/>
                        <a:cs typeface="Calibri"/>
                      </a:endParaRPr>
                    </a:p>
                  </a:txBody>
                  <a:tcPr marL="30677" marR="30677" marT="4261" marB="0"/>
                </a:tc>
              </a:tr>
              <a:tr h="638682">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0" i="0" dirty="0" smtClean="0">
                          <a:latin typeface="Calibri"/>
                          <a:cs typeface="Calibri"/>
                        </a:rPr>
                        <a:t>Strategic objective 2: Increased demand for modern methods of contraception met with sustained use</a:t>
                      </a: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Linked to Strategic Issues 1 and  </a:t>
                      </a:r>
                      <a:r>
                        <a:rPr lang="en-US" sz="1400" i="0" dirty="0" smtClean="0">
                          <a:solidFill>
                            <a:srgbClr val="000000"/>
                          </a:solidFill>
                          <a:effectLst/>
                          <a:latin typeface="Calibri"/>
                          <a:cs typeface="Calibri"/>
                        </a:rPr>
                        <a:t>3</a:t>
                      </a:r>
                    </a:p>
                    <a:p>
                      <a:pPr marL="0" marR="0">
                        <a:lnSpc>
                          <a:spcPct val="115000"/>
                        </a:lnSpc>
                        <a:spcBef>
                          <a:spcPts val="0"/>
                        </a:spcBef>
                        <a:spcAft>
                          <a:spcPts val="1000"/>
                        </a:spcAft>
                      </a:pPr>
                      <a:r>
                        <a:rPr lang="en-US" sz="1400" i="0" dirty="0" smtClean="0">
                          <a:solidFill>
                            <a:srgbClr val="000000"/>
                          </a:solidFill>
                          <a:effectLst/>
                          <a:latin typeface="Calibri"/>
                          <a:cs typeface="Calibri"/>
                        </a:rPr>
                        <a:t>Strategic </a:t>
                      </a:r>
                      <a:r>
                        <a:rPr lang="en-US" sz="1400" i="0" dirty="0">
                          <a:solidFill>
                            <a:srgbClr val="000000"/>
                          </a:solidFill>
                          <a:effectLst/>
                          <a:latin typeface="Calibri"/>
                          <a:cs typeface="Calibri"/>
                        </a:rPr>
                        <a:t>Issue  4: Family development </a:t>
                      </a:r>
                      <a:endParaRPr lang="en-GB" sz="1400" i="0" dirty="0">
                        <a:solidFill>
                          <a:srgbClr val="000000"/>
                        </a:solidFill>
                        <a:effectLst/>
                        <a:latin typeface="Calibri"/>
                        <a:ea typeface="Times New Roman"/>
                        <a:cs typeface="Calibri"/>
                      </a:endParaRPr>
                    </a:p>
                  </a:txBody>
                  <a:tcPr marL="30677" marR="30677" marT="4261" marB="0"/>
                </a:tc>
              </a:tr>
              <a:tr h="497705">
                <a:tc rowSpan="3">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0" i="0" kern="1200" dirty="0" smtClean="0">
                          <a:solidFill>
                            <a:schemeClr val="lt1"/>
                          </a:solidFill>
                          <a:effectLst/>
                          <a:latin typeface="Calibri"/>
                          <a:ea typeface="+mn-ea"/>
                          <a:cs typeface="Calibri"/>
                        </a:rPr>
                        <a:t>Strategic objective 3: Enhanced stewardship of and strengthened enabling environment for effective, equitable and sustainable FP programming in public and private sector to enable all to meet their reproductive goals</a:t>
                      </a:r>
                      <a:endParaRPr lang="en-GB" sz="1400" b="0" i="0" kern="1200" dirty="0" smtClean="0">
                        <a:solidFill>
                          <a:schemeClr val="lt1"/>
                        </a:solidFill>
                        <a:effectLst/>
                        <a:latin typeface="Calibri"/>
                        <a:ea typeface="+mn-ea"/>
                        <a:cs typeface="Calibri"/>
                      </a:endParaRPr>
                    </a:p>
                    <a:p>
                      <a:pPr marL="0" marR="0" algn="just">
                        <a:lnSpc>
                          <a:spcPct val="115000"/>
                        </a:lnSpc>
                        <a:spcBef>
                          <a:spcPts val="0"/>
                        </a:spcBef>
                        <a:spcAft>
                          <a:spcPts val="0"/>
                        </a:spcAft>
                      </a:pP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Strategic Issue  1: Strengthen advocacy for FP, reproductive health and family </a:t>
                      </a:r>
                      <a:r>
                        <a:rPr lang="en-US" sz="1400" i="0" dirty="0" smtClean="0">
                          <a:solidFill>
                            <a:srgbClr val="000000"/>
                          </a:solidFill>
                          <a:effectLst/>
                          <a:latin typeface="Calibri"/>
                          <a:cs typeface="Calibri"/>
                        </a:rPr>
                        <a:t>formulation</a:t>
                      </a:r>
                      <a:endParaRPr lang="en-GB" sz="1400" i="0" dirty="0">
                        <a:solidFill>
                          <a:srgbClr val="000000"/>
                        </a:solidFill>
                        <a:effectLst/>
                        <a:latin typeface="Calibri"/>
                        <a:ea typeface="Times New Roman"/>
                        <a:cs typeface="Calibri"/>
                      </a:endParaRPr>
                    </a:p>
                  </a:txBody>
                  <a:tcPr marL="30677" marR="30677" marT="4261" marB="0"/>
                </a:tc>
              </a:tr>
              <a:tr h="497705">
                <a:tc vMerge="1">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Strategic Issue 5: Strengthening the legal foundation and the policy on population and </a:t>
                      </a:r>
                      <a:r>
                        <a:rPr lang="en-US" sz="1400" i="0" dirty="0" smtClean="0">
                          <a:solidFill>
                            <a:srgbClr val="000000"/>
                          </a:solidFill>
                          <a:effectLst/>
                          <a:latin typeface="Calibri"/>
                          <a:cs typeface="Calibri"/>
                        </a:rPr>
                        <a:t>FP</a:t>
                      </a:r>
                      <a:endParaRPr lang="en-GB" sz="1400" i="0" dirty="0">
                        <a:solidFill>
                          <a:srgbClr val="000000"/>
                        </a:solidFill>
                        <a:effectLst/>
                        <a:latin typeface="Calibri"/>
                        <a:ea typeface="Times New Roman"/>
                        <a:cs typeface="Calibri"/>
                      </a:endParaRPr>
                    </a:p>
                  </a:txBody>
                  <a:tcPr marL="30677" marR="30677" marT="4261" marB="0"/>
                </a:tc>
              </a:tr>
              <a:tr h="489136">
                <a:tc vMerge="1">
                  <a:txBody>
                    <a:bodyPr/>
                    <a:lstStyle/>
                    <a:p>
                      <a:pPr marL="0" marR="0" algn="just">
                        <a:lnSpc>
                          <a:spcPct val="115000"/>
                        </a:lnSpc>
                        <a:spcBef>
                          <a:spcPts val="0"/>
                        </a:spcBef>
                        <a:spcAft>
                          <a:spcPts val="0"/>
                        </a:spcAft>
                      </a:pPr>
                      <a:endParaRPr lang="en-GB" sz="1200" dirty="0">
                        <a:effectLst/>
                        <a:latin typeface="Times New Roman"/>
                        <a:ea typeface="Times New Roman"/>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Strategic Issue 6: Strengthening the institution of </a:t>
                      </a:r>
                      <a:r>
                        <a:rPr lang="en-US" sz="1400" i="0" dirty="0" smtClean="0">
                          <a:solidFill>
                            <a:srgbClr val="000000"/>
                          </a:solidFill>
                          <a:effectLst/>
                          <a:latin typeface="Calibri"/>
                          <a:cs typeface="Calibri"/>
                        </a:rPr>
                        <a:t>FP</a:t>
                      </a:r>
                      <a:endParaRPr lang="en-GB" sz="1400" i="0" dirty="0">
                        <a:solidFill>
                          <a:srgbClr val="000000"/>
                        </a:solidFill>
                        <a:effectLst/>
                        <a:latin typeface="Calibri"/>
                        <a:ea typeface="Times New Roman"/>
                        <a:cs typeface="Calibri"/>
                      </a:endParaRPr>
                    </a:p>
                  </a:txBody>
                  <a:tcPr marL="30677" marR="30677" marT="4261" marB="0"/>
                </a:tc>
              </a:tr>
              <a:tr h="882173">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0" i="0" kern="1200" dirty="0" smtClean="0">
                          <a:solidFill>
                            <a:schemeClr val="lt1"/>
                          </a:solidFill>
                          <a:effectLst/>
                          <a:latin typeface="Calibri"/>
                          <a:ea typeface="+mn-ea"/>
                          <a:cs typeface="Calibri"/>
                        </a:rPr>
                        <a:t>Strategic objective 4: Fostered and applied innovations and operations research for improving efficiency and effectiveness of </a:t>
                      </a:r>
                      <a:r>
                        <a:rPr lang="en-US" sz="1400" b="0" i="0" kern="1200" dirty="0" err="1" smtClean="0">
                          <a:solidFill>
                            <a:schemeClr val="lt1"/>
                          </a:solidFill>
                          <a:effectLst/>
                          <a:latin typeface="Calibri"/>
                          <a:ea typeface="+mn-ea"/>
                          <a:cs typeface="Calibri"/>
                        </a:rPr>
                        <a:t>programmes</a:t>
                      </a:r>
                      <a:r>
                        <a:rPr lang="en-US" sz="1400" b="0" i="0" kern="1200" dirty="0" smtClean="0">
                          <a:solidFill>
                            <a:schemeClr val="lt1"/>
                          </a:solidFill>
                          <a:effectLst/>
                          <a:latin typeface="Calibri"/>
                          <a:ea typeface="+mn-ea"/>
                          <a:cs typeface="Calibri"/>
                        </a:rPr>
                        <a:t> and for sharing through south-south collaboration</a:t>
                      </a: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1000"/>
                        </a:spcAft>
                      </a:pPr>
                      <a:endParaRPr lang="en-GB" sz="1400" i="0" dirty="0">
                        <a:solidFill>
                          <a:srgbClr val="000000"/>
                        </a:solidFill>
                        <a:effectLst/>
                        <a:latin typeface="Calibri"/>
                        <a:ea typeface="Times New Roman"/>
                        <a:cs typeface="Calibri"/>
                      </a:endParaRPr>
                    </a:p>
                  </a:txBody>
                  <a:tcPr marL="30677" marR="30677" marT="4261" marB="0"/>
                </a:tc>
              </a:tr>
              <a:tr h="301044">
                <a:tc>
                  <a:txBody>
                    <a:bodyPr/>
                    <a:lstStyle/>
                    <a:p>
                      <a:pPr marL="0" marR="0" algn="just">
                        <a:lnSpc>
                          <a:spcPct val="115000"/>
                        </a:lnSpc>
                        <a:spcBef>
                          <a:spcPts val="0"/>
                        </a:spcBef>
                        <a:spcAft>
                          <a:spcPts val="0"/>
                        </a:spcAft>
                      </a:pPr>
                      <a:r>
                        <a:rPr lang="en-US" sz="1400" b="0" i="0" dirty="0" smtClean="0">
                          <a:effectLst/>
                          <a:latin typeface="Calibri"/>
                          <a:ea typeface="Times New Roman"/>
                          <a:cs typeface="Calibri"/>
                        </a:rPr>
                        <a:t>M&amp;E: Indicators</a:t>
                      </a:r>
                      <a:r>
                        <a:rPr lang="en-US" sz="1400" b="0" i="0" baseline="0" dirty="0" smtClean="0">
                          <a:effectLst/>
                          <a:latin typeface="Calibri"/>
                          <a:ea typeface="Times New Roman"/>
                          <a:cs typeface="Calibri"/>
                        </a:rPr>
                        <a:t> for each output</a:t>
                      </a: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1000"/>
                        </a:spcAft>
                      </a:pPr>
                      <a:r>
                        <a:rPr lang="en-US" sz="1400" i="0" dirty="0">
                          <a:solidFill>
                            <a:srgbClr val="000000"/>
                          </a:solidFill>
                          <a:effectLst/>
                          <a:latin typeface="Calibri"/>
                          <a:cs typeface="Calibri"/>
                        </a:rPr>
                        <a:t>Targets and indicators specified under each strategic issue</a:t>
                      </a:r>
                      <a:endParaRPr lang="en-GB" sz="1400" i="0" dirty="0">
                        <a:solidFill>
                          <a:srgbClr val="000000"/>
                        </a:solidFill>
                        <a:effectLst/>
                        <a:latin typeface="Calibri"/>
                        <a:ea typeface="Times New Roman"/>
                        <a:cs typeface="Calibri"/>
                      </a:endParaRPr>
                    </a:p>
                  </a:txBody>
                  <a:tcPr marL="30677" marR="30677" marT="4261" marB="0"/>
                </a:tc>
              </a:tr>
              <a:tr h="497705">
                <a:tc>
                  <a:txBody>
                    <a:bodyPr/>
                    <a:lstStyle/>
                    <a:p>
                      <a:pPr marL="0" marR="0" algn="just">
                        <a:lnSpc>
                          <a:spcPct val="115000"/>
                        </a:lnSpc>
                        <a:spcBef>
                          <a:spcPts val="0"/>
                        </a:spcBef>
                        <a:spcAft>
                          <a:spcPts val="0"/>
                        </a:spcAft>
                      </a:pPr>
                      <a:endParaRPr lang="en-GB" sz="1400" b="0" i="0" dirty="0">
                        <a:effectLst/>
                        <a:latin typeface="Calibri"/>
                        <a:ea typeface="Times New Roman"/>
                        <a:cs typeface="Calibri"/>
                      </a:endParaRPr>
                    </a:p>
                  </a:txBody>
                  <a:tcPr marL="30677" marR="30677" marT="4261" marB="0"/>
                </a:tc>
                <a:tc>
                  <a:txBody>
                    <a:bodyPr/>
                    <a:lstStyle/>
                    <a:p>
                      <a:pPr marL="0" marR="0">
                        <a:lnSpc>
                          <a:spcPct val="115000"/>
                        </a:lnSpc>
                        <a:spcBef>
                          <a:spcPts val="0"/>
                        </a:spcBef>
                        <a:spcAft>
                          <a:spcPts val="1000"/>
                        </a:spcAft>
                      </a:pPr>
                      <a:r>
                        <a:rPr lang="en-US" sz="1400" i="0" dirty="0" smtClean="0">
                          <a:solidFill>
                            <a:srgbClr val="000000"/>
                          </a:solidFill>
                          <a:effectLst/>
                          <a:latin typeface="Calibri"/>
                          <a:cs typeface="Calibri"/>
                        </a:rPr>
                        <a:t>FRAMEWORK:</a:t>
                      </a:r>
                      <a:r>
                        <a:rPr lang="en-US" sz="1400" i="0" baseline="0" dirty="0" smtClean="0">
                          <a:solidFill>
                            <a:srgbClr val="000000"/>
                          </a:solidFill>
                          <a:effectLst/>
                          <a:latin typeface="Calibri"/>
                          <a:cs typeface="Calibri"/>
                        </a:rPr>
                        <a:t> </a:t>
                      </a:r>
                      <a:r>
                        <a:rPr lang="en-US" sz="1400" i="0" dirty="0" smtClean="0">
                          <a:solidFill>
                            <a:srgbClr val="000000"/>
                          </a:solidFill>
                          <a:effectLst/>
                          <a:latin typeface="Calibri"/>
                          <a:cs typeface="Calibri"/>
                        </a:rPr>
                        <a:t>Regulatory framework, Financing</a:t>
                      </a:r>
                      <a:r>
                        <a:rPr lang="en-US" sz="1400" i="0" baseline="0" dirty="0" smtClean="0">
                          <a:solidFill>
                            <a:srgbClr val="000000"/>
                          </a:solidFill>
                          <a:effectLst/>
                          <a:latin typeface="Calibri"/>
                          <a:cs typeface="Calibri"/>
                        </a:rPr>
                        <a:t> framework, Institutional framework</a:t>
                      </a:r>
                      <a:endParaRPr lang="en-GB" sz="1400" i="0" dirty="0">
                        <a:solidFill>
                          <a:srgbClr val="000000"/>
                        </a:solidFill>
                        <a:effectLst/>
                        <a:latin typeface="Calibri"/>
                        <a:ea typeface="Times New Roman"/>
                        <a:cs typeface="Calibri"/>
                      </a:endParaRPr>
                    </a:p>
                  </a:txBody>
                  <a:tcPr marL="30677" marR="30677" marT="4261" marB="0"/>
                </a:tc>
              </a:tr>
            </a:tbl>
          </a:graphicData>
        </a:graphic>
      </p:graphicFrame>
    </p:spTree>
    <p:extLst>
      <p:ext uri="{BB962C8B-B14F-4D97-AF65-F5344CB8AC3E}">
        <p14:creationId xmlns:p14="http://schemas.microsoft.com/office/powerpoint/2010/main" val="962405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85800" y="152400"/>
            <a:ext cx="7848600" cy="762000"/>
          </a:xfrm>
          <a:prstGeom prst="rect">
            <a:avLst/>
          </a:prstGeom>
          <a:solidFill>
            <a:schemeClr val="tx1">
              <a:lumMod val="75000"/>
            </a:schemeClr>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2400" dirty="0" smtClean="0"/>
              <a:t>Medium Term Development Plan 2015-2019</a:t>
            </a:r>
          </a:p>
          <a:p>
            <a:pPr algn="ctr"/>
            <a:r>
              <a:rPr lang="en-US" dirty="0" smtClean="0"/>
              <a:t>Reduce TFR, Increase CPR, Decrease Unmet need, </a:t>
            </a:r>
            <a:r>
              <a:rPr lang="en-US" dirty="0" err="1" smtClean="0"/>
              <a:t>tc</a:t>
            </a:r>
            <a:r>
              <a:rPr lang="en-US" dirty="0" smtClean="0"/>
              <a:t>.</a:t>
            </a:r>
            <a:endParaRPr lang="en-US" dirty="0"/>
          </a:p>
        </p:txBody>
      </p:sp>
      <p:grpSp>
        <p:nvGrpSpPr>
          <p:cNvPr id="31" name="Group 30"/>
          <p:cNvGrpSpPr/>
          <p:nvPr/>
        </p:nvGrpSpPr>
        <p:grpSpPr>
          <a:xfrm>
            <a:off x="228600" y="1752600"/>
            <a:ext cx="8763000" cy="4800600"/>
            <a:chOff x="228600" y="1752600"/>
            <a:chExt cx="8763000" cy="4800600"/>
          </a:xfrm>
        </p:grpSpPr>
        <p:grpSp>
          <p:nvGrpSpPr>
            <p:cNvPr id="2" name="Group 1"/>
            <p:cNvGrpSpPr/>
            <p:nvPr/>
          </p:nvGrpSpPr>
          <p:grpSpPr>
            <a:xfrm>
              <a:off x="228600" y="1752600"/>
              <a:ext cx="2057400" cy="1981200"/>
              <a:chOff x="53413" y="234042"/>
              <a:chExt cx="1544806" cy="4789715"/>
            </a:xfrm>
          </p:grpSpPr>
          <p:sp>
            <p:nvSpPr>
              <p:cNvPr id="3" name="Rectangle 2"/>
              <p:cNvSpPr/>
              <p:nvPr/>
            </p:nvSpPr>
            <p:spPr>
              <a:xfrm>
                <a:off x="53413" y="234042"/>
                <a:ext cx="1544806" cy="4789715"/>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4" name="Rectangle 3"/>
              <p:cNvSpPr/>
              <p:nvPr/>
            </p:nvSpPr>
            <p:spPr>
              <a:xfrm>
                <a:off x="53413" y="234042"/>
                <a:ext cx="1544806" cy="4789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b="1" kern="1200" dirty="0" smtClean="0">
                    <a:effectLst/>
                    <a:latin typeface="Calibri"/>
                    <a:ea typeface="Calibri"/>
                    <a:cs typeface="Calibri"/>
                  </a:rPr>
                  <a:t>Strategic objective 1</a:t>
                </a:r>
              </a:p>
              <a:p>
                <a:pPr lvl="0" algn="ctr" defTabSz="800100">
                  <a:lnSpc>
                    <a:spcPct val="90000"/>
                  </a:lnSpc>
                  <a:spcBef>
                    <a:spcPct val="0"/>
                  </a:spcBef>
                  <a:spcAft>
                    <a:spcPct val="35000"/>
                  </a:spcAft>
                </a:pPr>
                <a:r>
                  <a:rPr lang="en-US" sz="1800" kern="1200" dirty="0" smtClean="0">
                    <a:latin typeface="Calibri"/>
                    <a:cs typeface="Calibri"/>
                  </a:rPr>
                  <a:t>Equitable and Quality FP Services</a:t>
                </a:r>
              </a:p>
              <a:p>
                <a:pPr lvl="0" algn="ctr" defTabSz="800100">
                  <a:lnSpc>
                    <a:spcPct val="90000"/>
                  </a:lnSpc>
                  <a:spcBef>
                    <a:spcPct val="0"/>
                  </a:spcBef>
                  <a:spcAft>
                    <a:spcPct val="35000"/>
                  </a:spcAft>
                </a:pPr>
                <a:endParaRPr lang="en-US" sz="1800" kern="1200" dirty="0">
                  <a:latin typeface="Calibri"/>
                  <a:cs typeface="Calibri"/>
                </a:endParaRPr>
              </a:p>
            </p:txBody>
          </p:sp>
        </p:grpSp>
        <p:grpSp>
          <p:nvGrpSpPr>
            <p:cNvPr id="5" name="Group 4"/>
            <p:cNvGrpSpPr/>
            <p:nvPr/>
          </p:nvGrpSpPr>
          <p:grpSpPr>
            <a:xfrm>
              <a:off x="2438400" y="1752600"/>
              <a:ext cx="2057400" cy="1981200"/>
              <a:chOff x="53413" y="234042"/>
              <a:chExt cx="1544806" cy="4789715"/>
            </a:xfrm>
          </p:grpSpPr>
          <p:sp>
            <p:nvSpPr>
              <p:cNvPr id="6" name="Rectangle 5"/>
              <p:cNvSpPr/>
              <p:nvPr/>
            </p:nvSpPr>
            <p:spPr>
              <a:xfrm>
                <a:off x="53413" y="234042"/>
                <a:ext cx="1544806" cy="4789715"/>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ectangle 6"/>
              <p:cNvSpPr/>
              <p:nvPr/>
            </p:nvSpPr>
            <p:spPr>
              <a:xfrm>
                <a:off x="53413" y="234042"/>
                <a:ext cx="1544806" cy="4789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a:r>
                  <a:rPr lang="en-US" dirty="0">
                    <a:latin typeface="Calibri"/>
                    <a:cs typeface="Calibri"/>
                  </a:rPr>
                  <a:t>Strategic Objective </a:t>
                </a:r>
                <a:r>
                  <a:rPr lang="en-US" dirty="0" smtClean="0">
                    <a:latin typeface="Calibri"/>
                    <a:cs typeface="Calibri"/>
                  </a:rPr>
                  <a:t>2</a:t>
                </a:r>
                <a:endParaRPr lang="en-US" dirty="0">
                  <a:latin typeface="Calibri"/>
                  <a:cs typeface="Calibri"/>
                </a:endParaRPr>
              </a:p>
              <a:p>
                <a:pPr lvl="0" algn="ctr"/>
                <a:r>
                  <a:rPr lang="en-US" dirty="0" smtClean="0">
                    <a:latin typeface="Calibri"/>
                    <a:cs typeface="Calibri"/>
                  </a:rPr>
                  <a:t>Increased Demand</a:t>
                </a:r>
                <a:endParaRPr lang="en-US" dirty="0">
                  <a:latin typeface="Calibri"/>
                  <a:cs typeface="Calibri"/>
                </a:endParaRPr>
              </a:p>
            </p:txBody>
          </p:sp>
        </p:grpSp>
        <p:grpSp>
          <p:nvGrpSpPr>
            <p:cNvPr id="8" name="Group 7"/>
            <p:cNvGrpSpPr/>
            <p:nvPr/>
          </p:nvGrpSpPr>
          <p:grpSpPr>
            <a:xfrm>
              <a:off x="4648200" y="1752600"/>
              <a:ext cx="2057400" cy="1981200"/>
              <a:chOff x="53413" y="234042"/>
              <a:chExt cx="1544806" cy="4789715"/>
            </a:xfrm>
          </p:grpSpPr>
          <p:sp>
            <p:nvSpPr>
              <p:cNvPr id="9" name="Rectangle 8"/>
              <p:cNvSpPr/>
              <p:nvPr/>
            </p:nvSpPr>
            <p:spPr>
              <a:xfrm>
                <a:off x="53413" y="234042"/>
                <a:ext cx="1544806" cy="4789715"/>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0" name="Rectangle 9"/>
              <p:cNvSpPr/>
              <p:nvPr/>
            </p:nvSpPr>
            <p:spPr>
              <a:xfrm>
                <a:off x="53413" y="234042"/>
                <a:ext cx="1544806" cy="4789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a:endParaRPr lang="en-US" dirty="0" smtClean="0">
                  <a:latin typeface="Calibri"/>
                  <a:cs typeface="Calibri"/>
                </a:endParaRPr>
              </a:p>
              <a:p>
                <a:pPr lvl="0" algn="ctr"/>
                <a:endParaRPr lang="en-US" dirty="0">
                  <a:latin typeface="Calibri"/>
                  <a:cs typeface="Calibri"/>
                </a:endParaRPr>
              </a:p>
              <a:p>
                <a:pPr lvl="0" algn="ctr"/>
                <a:r>
                  <a:rPr lang="en-US" dirty="0" smtClean="0">
                    <a:latin typeface="Calibri"/>
                    <a:cs typeface="Calibri"/>
                  </a:rPr>
                  <a:t>Strategic </a:t>
                </a:r>
                <a:r>
                  <a:rPr lang="en-US" dirty="0">
                    <a:latin typeface="Calibri"/>
                    <a:cs typeface="Calibri"/>
                  </a:rPr>
                  <a:t>Objective </a:t>
                </a:r>
                <a:r>
                  <a:rPr lang="en-US" dirty="0" smtClean="0">
                    <a:latin typeface="Calibri"/>
                    <a:cs typeface="Calibri"/>
                  </a:rPr>
                  <a:t>3</a:t>
                </a:r>
                <a:endParaRPr lang="en-US" dirty="0">
                  <a:latin typeface="Calibri"/>
                  <a:cs typeface="Calibri"/>
                </a:endParaRPr>
              </a:p>
              <a:p>
                <a:pPr lvl="0" algn="ctr"/>
                <a:r>
                  <a:rPr lang="en-US" dirty="0" smtClean="0">
                    <a:latin typeface="Calibri"/>
                    <a:cs typeface="Calibri"/>
                  </a:rPr>
                  <a:t>Governance and Enabling Environment</a:t>
                </a:r>
              </a:p>
              <a:p>
                <a:pPr lvl="0" algn="ctr"/>
                <a:endParaRPr lang="en-US" dirty="0">
                  <a:latin typeface="Calibri"/>
                  <a:cs typeface="Calibri"/>
                </a:endParaRPr>
              </a:p>
              <a:p>
                <a:pPr lvl="0" algn="ctr"/>
                <a:endParaRPr lang="en-US" dirty="0">
                  <a:latin typeface="Calibri"/>
                  <a:cs typeface="Calibri"/>
                </a:endParaRPr>
              </a:p>
            </p:txBody>
          </p:sp>
        </p:grpSp>
        <p:grpSp>
          <p:nvGrpSpPr>
            <p:cNvPr id="11" name="Group 10"/>
            <p:cNvGrpSpPr/>
            <p:nvPr/>
          </p:nvGrpSpPr>
          <p:grpSpPr>
            <a:xfrm>
              <a:off x="6858000" y="1752600"/>
              <a:ext cx="2133600" cy="2057400"/>
              <a:chOff x="-3802" y="49822"/>
              <a:chExt cx="1602021" cy="4973935"/>
            </a:xfrm>
          </p:grpSpPr>
          <p:sp>
            <p:nvSpPr>
              <p:cNvPr id="12" name="Rectangle 11"/>
              <p:cNvSpPr/>
              <p:nvPr/>
            </p:nvSpPr>
            <p:spPr>
              <a:xfrm>
                <a:off x="-3802" y="49822"/>
                <a:ext cx="1544806" cy="4789715"/>
              </a:xfrm>
              <a:prstGeom prst="rect">
                <a:avLst/>
              </a:prstGeom>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Rectangle 12"/>
              <p:cNvSpPr/>
              <p:nvPr/>
            </p:nvSpPr>
            <p:spPr>
              <a:xfrm>
                <a:off x="53413" y="234042"/>
                <a:ext cx="1544806" cy="47897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algn="ctr"/>
                <a:r>
                  <a:rPr lang="en-US" dirty="0">
                    <a:latin typeface="Calibri"/>
                    <a:cs typeface="Calibri"/>
                  </a:rPr>
                  <a:t>Strategic Objective </a:t>
                </a:r>
                <a:r>
                  <a:rPr lang="en-US" dirty="0" smtClean="0">
                    <a:latin typeface="Calibri"/>
                    <a:cs typeface="Calibri"/>
                  </a:rPr>
                  <a:t>4</a:t>
                </a:r>
                <a:endParaRPr lang="en-US" dirty="0">
                  <a:latin typeface="Calibri"/>
                  <a:cs typeface="Calibri"/>
                </a:endParaRPr>
              </a:p>
              <a:p>
                <a:pPr lvl="0" algn="ctr"/>
                <a:r>
                  <a:rPr lang="en-US" dirty="0" smtClean="0">
                    <a:latin typeface="Calibri"/>
                    <a:cs typeface="Calibri"/>
                  </a:rPr>
                  <a:t>Innovations and operational research</a:t>
                </a:r>
              </a:p>
              <a:p>
                <a:pPr lvl="0" algn="ctr"/>
                <a:endParaRPr lang="en-US" dirty="0">
                  <a:latin typeface="Calibri"/>
                  <a:cs typeface="Calibri"/>
                </a:endParaRPr>
              </a:p>
            </p:txBody>
          </p:sp>
        </p:grpSp>
        <p:grpSp>
          <p:nvGrpSpPr>
            <p:cNvPr id="19" name="Group 18"/>
            <p:cNvGrpSpPr/>
            <p:nvPr/>
          </p:nvGrpSpPr>
          <p:grpSpPr>
            <a:xfrm>
              <a:off x="228600" y="3733800"/>
              <a:ext cx="2057400" cy="2819400"/>
              <a:chOff x="53413" y="234042"/>
              <a:chExt cx="1544806" cy="4789715"/>
            </a:xfrm>
            <a:solidFill>
              <a:schemeClr val="bg1">
                <a:lumMod val="85000"/>
              </a:schemeClr>
            </a:solidFill>
          </p:grpSpPr>
          <p:sp>
            <p:nvSpPr>
              <p:cNvPr id="20" name="Rectangle 19"/>
              <p:cNvSpPr/>
              <p:nvPr/>
            </p:nvSpPr>
            <p:spPr>
              <a:xfrm>
                <a:off x="53413" y="234042"/>
                <a:ext cx="1544806" cy="4789715"/>
              </a:xfrm>
              <a:prstGeom prst="rect">
                <a:avLst/>
              </a:prstGeom>
              <a:grp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Rectangle 20"/>
              <p:cNvSpPr/>
              <p:nvPr/>
            </p:nvSpPr>
            <p:spPr>
              <a:xfrm>
                <a:off x="53413" y="234042"/>
                <a:ext cx="1544806" cy="47897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defTabSz="800100">
                  <a:lnSpc>
                    <a:spcPct val="90000"/>
                  </a:lnSpc>
                  <a:spcBef>
                    <a:spcPct val="0"/>
                  </a:spcBef>
                  <a:spcAft>
                    <a:spcPct val="35000"/>
                  </a:spcAft>
                </a:pPr>
                <a:r>
                  <a:rPr lang="en-US" sz="1100" kern="1200" dirty="0" smtClean="0">
                    <a:solidFill>
                      <a:srgbClr val="142B4B"/>
                    </a:solidFill>
                    <a:effectLst/>
                    <a:latin typeface="Calibri"/>
                    <a:ea typeface="Calibri"/>
                    <a:cs typeface="Calibri"/>
                  </a:rPr>
                  <a:t>Output 1: Increase availability of FP service </a:t>
                </a:r>
              </a:p>
              <a:p>
                <a:pPr lvl="0" defTabSz="800100">
                  <a:lnSpc>
                    <a:spcPct val="90000"/>
                  </a:lnSpc>
                  <a:spcBef>
                    <a:spcPct val="0"/>
                  </a:spcBef>
                  <a:spcAft>
                    <a:spcPct val="35000"/>
                  </a:spcAft>
                </a:pPr>
                <a:r>
                  <a:rPr lang="en-US" sz="1100" dirty="0" smtClean="0">
                    <a:solidFill>
                      <a:srgbClr val="142B4B"/>
                    </a:solidFill>
                    <a:latin typeface="Calibri"/>
                    <a:ea typeface="Calibri"/>
                    <a:cs typeface="Calibri"/>
                  </a:rPr>
                  <a:t>Output 2: Private sector resource harnessed</a:t>
                </a:r>
              </a:p>
              <a:p>
                <a:pPr lvl="0" defTabSz="800100">
                  <a:lnSpc>
                    <a:spcPct val="90000"/>
                  </a:lnSpc>
                  <a:spcBef>
                    <a:spcPct val="0"/>
                  </a:spcBef>
                  <a:spcAft>
                    <a:spcPct val="35000"/>
                  </a:spcAft>
                </a:pPr>
                <a:r>
                  <a:rPr lang="en-US" sz="1100" kern="1200" dirty="0" smtClean="0">
                    <a:solidFill>
                      <a:srgbClr val="142B4B"/>
                    </a:solidFill>
                    <a:latin typeface="Calibri"/>
                    <a:ea typeface="Calibri"/>
                    <a:cs typeface="Calibri"/>
                  </a:rPr>
                  <a:t>Output 3: Improve contraceptive commodity security</a:t>
                </a:r>
              </a:p>
              <a:p>
                <a:pPr lvl="0" defTabSz="800100">
                  <a:lnSpc>
                    <a:spcPct val="90000"/>
                  </a:lnSpc>
                  <a:spcBef>
                    <a:spcPct val="0"/>
                  </a:spcBef>
                  <a:spcAft>
                    <a:spcPct val="35000"/>
                  </a:spcAft>
                </a:pPr>
                <a:r>
                  <a:rPr lang="en-US" sz="1100" dirty="0" smtClean="0">
                    <a:solidFill>
                      <a:srgbClr val="142B4B"/>
                    </a:solidFill>
                    <a:latin typeface="Calibri"/>
                    <a:ea typeface="Calibri"/>
                    <a:cs typeface="Calibri"/>
                  </a:rPr>
                  <a:t>Output 4: Improve capacity of human resources to deliver quality services</a:t>
                </a:r>
              </a:p>
              <a:p>
                <a:pPr lvl="0" defTabSz="800100">
                  <a:lnSpc>
                    <a:spcPct val="90000"/>
                  </a:lnSpc>
                  <a:spcBef>
                    <a:spcPct val="0"/>
                  </a:spcBef>
                  <a:spcAft>
                    <a:spcPct val="35000"/>
                  </a:spcAft>
                </a:pPr>
                <a:r>
                  <a:rPr lang="en-US" sz="1100" dirty="0" smtClean="0">
                    <a:solidFill>
                      <a:srgbClr val="142B4B"/>
                    </a:solidFill>
                    <a:latin typeface="Calibri"/>
                    <a:ea typeface="Calibri"/>
                    <a:cs typeface="Calibri"/>
                  </a:rPr>
                  <a:t>Output 5: Strengthen management information system</a:t>
                </a:r>
              </a:p>
              <a:p>
                <a:pPr lvl="0" defTabSz="800100">
                  <a:lnSpc>
                    <a:spcPct val="90000"/>
                  </a:lnSpc>
                  <a:spcBef>
                    <a:spcPct val="0"/>
                  </a:spcBef>
                  <a:spcAft>
                    <a:spcPct val="35000"/>
                  </a:spcAft>
                </a:pPr>
                <a:r>
                  <a:rPr lang="en-US" sz="1100" dirty="0" smtClean="0">
                    <a:solidFill>
                      <a:srgbClr val="142B4B"/>
                    </a:solidFill>
                    <a:latin typeface="Calibri"/>
                    <a:ea typeface="Calibri"/>
                    <a:cs typeface="Calibri"/>
                  </a:rPr>
                  <a:t>Output 6: Improve quality of service with attention to clients rights</a:t>
                </a:r>
              </a:p>
            </p:txBody>
          </p:sp>
        </p:grpSp>
        <p:grpSp>
          <p:nvGrpSpPr>
            <p:cNvPr id="22" name="Group 21"/>
            <p:cNvGrpSpPr/>
            <p:nvPr/>
          </p:nvGrpSpPr>
          <p:grpSpPr>
            <a:xfrm>
              <a:off x="2438400" y="3733800"/>
              <a:ext cx="2057400" cy="2819400"/>
              <a:chOff x="53413" y="234042"/>
              <a:chExt cx="1544806" cy="4789715"/>
            </a:xfrm>
            <a:solidFill>
              <a:schemeClr val="bg1">
                <a:lumMod val="85000"/>
              </a:schemeClr>
            </a:solidFill>
          </p:grpSpPr>
          <p:sp>
            <p:nvSpPr>
              <p:cNvPr id="23" name="Rectangle 22"/>
              <p:cNvSpPr/>
              <p:nvPr/>
            </p:nvSpPr>
            <p:spPr>
              <a:xfrm>
                <a:off x="53413" y="234042"/>
                <a:ext cx="1544806" cy="4789715"/>
              </a:xfrm>
              <a:prstGeom prst="rect">
                <a:avLst/>
              </a:prstGeom>
              <a:grp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angle 23"/>
              <p:cNvSpPr/>
              <p:nvPr/>
            </p:nvSpPr>
            <p:spPr>
              <a:xfrm>
                <a:off x="53413" y="234042"/>
                <a:ext cx="1544806" cy="47897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defTabSz="800100">
                  <a:lnSpc>
                    <a:spcPct val="90000"/>
                  </a:lnSpc>
                  <a:spcBef>
                    <a:spcPct val="0"/>
                  </a:spcBef>
                  <a:spcAft>
                    <a:spcPct val="35000"/>
                  </a:spcAft>
                </a:pPr>
                <a:r>
                  <a:rPr lang="en-US" sz="1200" kern="1200" dirty="0" smtClean="0">
                    <a:solidFill>
                      <a:srgbClr val="142B4B"/>
                    </a:solidFill>
                    <a:effectLst/>
                    <a:latin typeface="Calibri"/>
                    <a:ea typeface="Calibri"/>
                    <a:cs typeface="Calibri"/>
                  </a:rPr>
                  <a:t>Output 1: availability of BCC strategy</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2: increase involvement of </a:t>
                </a:r>
                <a:r>
                  <a:rPr lang="en-US" sz="1200" dirty="0" err="1" smtClean="0">
                    <a:solidFill>
                      <a:srgbClr val="142B4B"/>
                    </a:solidFill>
                    <a:latin typeface="Calibri"/>
                    <a:ea typeface="Calibri"/>
                    <a:cs typeface="Calibri"/>
                  </a:rPr>
                  <a:t>kader</a:t>
                </a:r>
                <a:r>
                  <a:rPr lang="en-US" sz="1200" dirty="0" smtClean="0">
                    <a:solidFill>
                      <a:srgbClr val="142B4B"/>
                    </a:solidFill>
                    <a:latin typeface="Calibri"/>
                    <a:ea typeface="Calibri"/>
                    <a:cs typeface="Calibri"/>
                  </a:rPr>
                  <a:t>, women’s groups and religious leaders</a:t>
                </a:r>
              </a:p>
              <a:p>
                <a:pPr lvl="0" defTabSz="800100">
                  <a:lnSpc>
                    <a:spcPct val="90000"/>
                  </a:lnSpc>
                  <a:spcBef>
                    <a:spcPct val="0"/>
                  </a:spcBef>
                  <a:spcAft>
                    <a:spcPct val="35000"/>
                  </a:spcAft>
                </a:pPr>
                <a:endParaRPr lang="en-US" sz="1200" dirty="0">
                  <a:solidFill>
                    <a:srgbClr val="142B4B"/>
                  </a:solidFill>
                  <a:latin typeface="Calibri"/>
                  <a:ea typeface="Calibri"/>
                  <a:cs typeface="Calibri"/>
                </a:endParaRPr>
              </a:p>
              <a:p>
                <a:pPr lvl="0" defTabSz="800100">
                  <a:lnSpc>
                    <a:spcPct val="90000"/>
                  </a:lnSpc>
                  <a:spcBef>
                    <a:spcPct val="0"/>
                  </a:spcBef>
                  <a:spcAft>
                    <a:spcPct val="35000"/>
                  </a:spcAft>
                </a:pPr>
                <a:endParaRPr lang="en-US" sz="1200" dirty="0" smtClean="0">
                  <a:solidFill>
                    <a:srgbClr val="142B4B"/>
                  </a:solidFill>
                  <a:latin typeface="Calibri"/>
                  <a:ea typeface="Calibri"/>
                  <a:cs typeface="Calibri"/>
                </a:endParaRPr>
              </a:p>
              <a:p>
                <a:pPr lvl="0" defTabSz="800100">
                  <a:lnSpc>
                    <a:spcPct val="90000"/>
                  </a:lnSpc>
                  <a:spcBef>
                    <a:spcPct val="0"/>
                  </a:spcBef>
                  <a:spcAft>
                    <a:spcPct val="35000"/>
                  </a:spcAft>
                </a:pPr>
                <a:endParaRPr lang="en-US" sz="1200" dirty="0">
                  <a:solidFill>
                    <a:srgbClr val="142B4B"/>
                  </a:solidFill>
                  <a:latin typeface="Calibri"/>
                  <a:ea typeface="Calibri"/>
                  <a:cs typeface="Calibri"/>
                </a:endParaRPr>
              </a:p>
              <a:p>
                <a:pPr lvl="0" defTabSz="800100">
                  <a:lnSpc>
                    <a:spcPct val="90000"/>
                  </a:lnSpc>
                  <a:spcBef>
                    <a:spcPct val="0"/>
                  </a:spcBef>
                  <a:spcAft>
                    <a:spcPct val="35000"/>
                  </a:spcAft>
                </a:pPr>
                <a:endParaRPr lang="en-US" sz="1200" dirty="0" smtClean="0">
                  <a:solidFill>
                    <a:srgbClr val="142B4B"/>
                  </a:solidFill>
                  <a:latin typeface="Calibri"/>
                  <a:ea typeface="Calibri"/>
                  <a:cs typeface="Calibri"/>
                </a:endParaRPr>
              </a:p>
              <a:p>
                <a:pPr marL="285750" lvl="0" indent="-285750" defTabSz="800100">
                  <a:lnSpc>
                    <a:spcPct val="90000"/>
                  </a:lnSpc>
                  <a:spcBef>
                    <a:spcPct val="0"/>
                  </a:spcBef>
                  <a:spcAft>
                    <a:spcPct val="35000"/>
                  </a:spcAft>
                  <a:buFont typeface="Arial"/>
                  <a:buChar char="•"/>
                </a:pPr>
                <a:endParaRPr lang="en-US" sz="1200" kern="1200" dirty="0">
                  <a:solidFill>
                    <a:srgbClr val="142B4B"/>
                  </a:solidFill>
                  <a:latin typeface="Calibri"/>
                  <a:cs typeface="Calibri"/>
                </a:endParaRPr>
              </a:p>
            </p:txBody>
          </p:sp>
        </p:grpSp>
        <p:grpSp>
          <p:nvGrpSpPr>
            <p:cNvPr id="25" name="Group 24"/>
            <p:cNvGrpSpPr/>
            <p:nvPr/>
          </p:nvGrpSpPr>
          <p:grpSpPr>
            <a:xfrm>
              <a:off x="4648200" y="3733800"/>
              <a:ext cx="2057400" cy="2819400"/>
              <a:chOff x="53413" y="234042"/>
              <a:chExt cx="1544806" cy="4789715"/>
            </a:xfrm>
            <a:solidFill>
              <a:schemeClr val="bg1">
                <a:lumMod val="85000"/>
              </a:schemeClr>
            </a:solidFill>
          </p:grpSpPr>
          <p:sp>
            <p:nvSpPr>
              <p:cNvPr id="26" name="Rectangle 25"/>
              <p:cNvSpPr/>
              <p:nvPr/>
            </p:nvSpPr>
            <p:spPr>
              <a:xfrm>
                <a:off x="53413" y="234042"/>
                <a:ext cx="1544806" cy="4789715"/>
              </a:xfrm>
              <a:prstGeom prst="rect">
                <a:avLst/>
              </a:prstGeom>
              <a:grp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7" name="Rectangle 26"/>
              <p:cNvSpPr/>
              <p:nvPr/>
            </p:nvSpPr>
            <p:spPr>
              <a:xfrm>
                <a:off x="53413" y="234042"/>
                <a:ext cx="1544806" cy="47897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defTabSz="800100">
                  <a:lnSpc>
                    <a:spcPct val="90000"/>
                  </a:lnSpc>
                  <a:spcBef>
                    <a:spcPct val="0"/>
                  </a:spcBef>
                  <a:spcAft>
                    <a:spcPct val="35000"/>
                  </a:spcAft>
                </a:pPr>
                <a:r>
                  <a:rPr lang="en-US" sz="1200" kern="1200" dirty="0" smtClean="0">
                    <a:solidFill>
                      <a:srgbClr val="142B4B"/>
                    </a:solidFill>
                    <a:effectLst/>
                    <a:latin typeface="Calibri"/>
                    <a:ea typeface="Calibri"/>
                    <a:cs typeface="Calibri"/>
                  </a:rPr>
                  <a:t>Output 1: Enhance capacity for governance</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2: Strengthen coordination with MOH</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3: Enhance leadership and capacity</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4: Enhance capacity for evidence-based policy</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5: Strengthen capacity for evidence-based policy</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6: Functional accountability</a:t>
                </a:r>
              </a:p>
              <a:p>
                <a:pPr lvl="0" defTabSz="800100">
                  <a:lnSpc>
                    <a:spcPct val="90000"/>
                  </a:lnSpc>
                  <a:spcBef>
                    <a:spcPct val="0"/>
                  </a:spcBef>
                  <a:spcAft>
                    <a:spcPct val="35000"/>
                  </a:spcAft>
                </a:pPr>
                <a:endParaRPr lang="en-US" sz="1800" kern="1200" dirty="0">
                  <a:solidFill>
                    <a:srgbClr val="142B4B"/>
                  </a:solidFill>
                  <a:latin typeface="Calibri"/>
                  <a:cs typeface="Calibri"/>
                </a:endParaRPr>
              </a:p>
            </p:txBody>
          </p:sp>
        </p:grpSp>
        <p:grpSp>
          <p:nvGrpSpPr>
            <p:cNvPr id="28" name="Group 27"/>
            <p:cNvGrpSpPr/>
            <p:nvPr/>
          </p:nvGrpSpPr>
          <p:grpSpPr>
            <a:xfrm>
              <a:off x="6858000" y="3733800"/>
              <a:ext cx="2057400" cy="2819400"/>
              <a:chOff x="53413" y="234042"/>
              <a:chExt cx="1544806" cy="4789715"/>
            </a:xfrm>
            <a:solidFill>
              <a:schemeClr val="bg1">
                <a:lumMod val="85000"/>
              </a:schemeClr>
            </a:solidFill>
          </p:grpSpPr>
          <p:sp>
            <p:nvSpPr>
              <p:cNvPr id="29" name="Rectangle 28"/>
              <p:cNvSpPr/>
              <p:nvPr/>
            </p:nvSpPr>
            <p:spPr>
              <a:xfrm>
                <a:off x="53413" y="234042"/>
                <a:ext cx="1544806" cy="4789715"/>
              </a:xfrm>
              <a:prstGeom prst="rect">
                <a:avLst/>
              </a:prstGeom>
              <a:grp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0" name="Rectangle 29"/>
              <p:cNvSpPr/>
              <p:nvPr/>
            </p:nvSpPr>
            <p:spPr>
              <a:xfrm>
                <a:off x="53413" y="234042"/>
                <a:ext cx="1544806" cy="478971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8016" tIns="73152" rIns="128016" bIns="73152" numCol="1" spcCol="1270" anchor="ctr" anchorCtr="0">
                <a:noAutofit/>
              </a:bodyPr>
              <a:lstStyle/>
              <a:p>
                <a:pPr lvl="0" defTabSz="800100">
                  <a:lnSpc>
                    <a:spcPct val="90000"/>
                  </a:lnSpc>
                  <a:spcBef>
                    <a:spcPct val="0"/>
                  </a:spcBef>
                  <a:spcAft>
                    <a:spcPct val="35000"/>
                  </a:spcAft>
                </a:pPr>
                <a:r>
                  <a:rPr lang="en-US" sz="1200" kern="1200" dirty="0" smtClean="0">
                    <a:solidFill>
                      <a:srgbClr val="142B4B"/>
                    </a:solidFill>
                    <a:effectLst/>
                    <a:latin typeface="Calibri"/>
                    <a:ea typeface="Calibri"/>
                    <a:cs typeface="Calibri"/>
                  </a:rPr>
                  <a:t>Output 1: Best practice and models available for promoting South-South collaboration</a:t>
                </a:r>
              </a:p>
              <a:p>
                <a:pPr lvl="0" defTabSz="800100">
                  <a:lnSpc>
                    <a:spcPct val="90000"/>
                  </a:lnSpc>
                  <a:spcBef>
                    <a:spcPct val="0"/>
                  </a:spcBef>
                  <a:spcAft>
                    <a:spcPct val="35000"/>
                  </a:spcAft>
                </a:pPr>
                <a:r>
                  <a:rPr lang="en-US" sz="1200" dirty="0" smtClean="0">
                    <a:solidFill>
                      <a:srgbClr val="142B4B"/>
                    </a:solidFill>
                    <a:latin typeface="Calibri"/>
                    <a:ea typeface="Calibri"/>
                    <a:cs typeface="Calibri"/>
                  </a:rPr>
                  <a:t>Output 2: Operational research for improving efficiency and effectiveness of  the </a:t>
                </a:r>
                <a:r>
                  <a:rPr lang="en-US" sz="1200" dirty="0" err="1" smtClean="0">
                    <a:solidFill>
                      <a:srgbClr val="142B4B"/>
                    </a:solidFill>
                    <a:latin typeface="Calibri"/>
                    <a:ea typeface="Calibri"/>
                    <a:cs typeface="Calibri"/>
                  </a:rPr>
                  <a:t>programme</a:t>
                </a:r>
                <a:endParaRPr lang="en-US" sz="1200" dirty="0" smtClean="0">
                  <a:solidFill>
                    <a:srgbClr val="142B4B"/>
                  </a:solidFill>
                  <a:latin typeface="Calibri"/>
                  <a:ea typeface="Calibri"/>
                  <a:cs typeface="Calibri"/>
                </a:endParaRPr>
              </a:p>
              <a:p>
                <a:pPr marL="285750" lvl="0" indent="-285750" defTabSz="800100">
                  <a:lnSpc>
                    <a:spcPct val="90000"/>
                  </a:lnSpc>
                  <a:spcBef>
                    <a:spcPct val="0"/>
                  </a:spcBef>
                  <a:spcAft>
                    <a:spcPct val="35000"/>
                  </a:spcAft>
                  <a:buFont typeface="Arial"/>
                  <a:buChar char="•"/>
                </a:pPr>
                <a:endParaRPr lang="en-US" dirty="0">
                  <a:solidFill>
                    <a:srgbClr val="142B4B"/>
                  </a:solidFill>
                  <a:latin typeface="Calibri"/>
                  <a:ea typeface="Calibri"/>
                  <a:cs typeface="Calibri"/>
                </a:endParaRPr>
              </a:p>
              <a:p>
                <a:pPr lvl="0" defTabSz="800100">
                  <a:lnSpc>
                    <a:spcPct val="90000"/>
                  </a:lnSpc>
                  <a:spcBef>
                    <a:spcPct val="0"/>
                  </a:spcBef>
                  <a:spcAft>
                    <a:spcPct val="35000"/>
                  </a:spcAft>
                </a:pPr>
                <a:endParaRPr lang="en-US" dirty="0" smtClean="0">
                  <a:solidFill>
                    <a:srgbClr val="142B4B"/>
                  </a:solidFill>
                  <a:latin typeface="Calibri"/>
                  <a:ea typeface="Calibri"/>
                  <a:cs typeface="Calibri"/>
                </a:endParaRPr>
              </a:p>
              <a:p>
                <a:pPr marL="285750" lvl="0" indent="-285750" defTabSz="800100">
                  <a:lnSpc>
                    <a:spcPct val="90000"/>
                  </a:lnSpc>
                  <a:spcBef>
                    <a:spcPct val="0"/>
                  </a:spcBef>
                  <a:spcAft>
                    <a:spcPct val="35000"/>
                  </a:spcAft>
                  <a:buFont typeface="Arial"/>
                  <a:buChar char="•"/>
                </a:pPr>
                <a:endParaRPr lang="en-US" sz="1800" kern="1200" dirty="0">
                  <a:solidFill>
                    <a:srgbClr val="142B4B"/>
                  </a:solidFill>
                  <a:latin typeface="Calibri"/>
                  <a:cs typeface="Calibri"/>
                </a:endParaRPr>
              </a:p>
            </p:txBody>
          </p:sp>
        </p:grpSp>
      </p:grpSp>
      <p:sp>
        <p:nvSpPr>
          <p:cNvPr id="32" name="Rectangle 31"/>
          <p:cNvSpPr/>
          <p:nvPr/>
        </p:nvSpPr>
        <p:spPr>
          <a:xfrm>
            <a:off x="228600" y="1219200"/>
            <a:ext cx="8686800" cy="533400"/>
          </a:xfrm>
          <a:prstGeom prst="rect">
            <a:avLst/>
          </a:prstGeom>
          <a:solidFill>
            <a:schemeClr val="bg2">
              <a:lumMod val="40000"/>
              <a:lumOff val="60000"/>
            </a:schemeClr>
          </a:solidFill>
        </p:spPr>
        <p:style>
          <a:lnRef idx="1">
            <a:schemeClr val="accen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2400" dirty="0" smtClean="0">
                <a:solidFill>
                  <a:srgbClr val="142B4B"/>
                </a:solidFill>
              </a:rPr>
              <a:t>Right-Based Family Planning Strategy</a:t>
            </a:r>
            <a:endParaRPr lang="en-US" dirty="0">
              <a:solidFill>
                <a:srgbClr val="142B4B"/>
              </a:solidFill>
            </a:endParaRPr>
          </a:p>
        </p:txBody>
      </p:sp>
    </p:spTree>
    <p:extLst>
      <p:ext uri="{BB962C8B-B14F-4D97-AF65-F5344CB8AC3E}">
        <p14:creationId xmlns:p14="http://schemas.microsoft.com/office/powerpoint/2010/main" val="136529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Autofit/>
          </a:bodyPr>
          <a:lstStyle/>
          <a:p>
            <a:r>
              <a:rPr lang="en-US" sz="2800" b="1" dirty="0">
                <a:solidFill>
                  <a:srgbClr val="000000"/>
                </a:solidFill>
                <a:latin typeface="Calibri"/>
                <a:cs typeface="Calibri"/>
              </a:rPr>
              <a:t>Strategic objective 1: Equitable and quality FP service delivery system sustained in public and private sector to enable all to meet their reproductive </a:t>
            </a:r>
            <a:r>
              <a:rPr lang="en-US" sz="2800" b="1" dirty="0" smtClean="0">
                <a:solidFill>
                  <a:srgbClr val="000000"/>
                </a:solidFill>
                <a:latin typeface="Calibri"/>
                <a:cs typeface="Calibri"/>
              </a:rPr>
              <a:t>goals </a:t>
            </a:r>
            <a:r>
              <a:rPr lang="en-US" sz="2800" b="1" i="1" baseline="-25000" dirty="0" smtClean="0">
                <a:solidFill>
                  <a:srgbClr val="000000"/>
                </a:solidFill>
                <a:latin typeface="Calibri"/>
                <a:cs typeface="Calibri"/>
              </a:rPr>
              <a:t>(1)</a:t>
            </a:r>
            <a:endParaRPr lang="en-GB" sz="2800" b="1" i="1" baseline="-25000" dirty="0">
              <a:solidFill>
                <a:srgbClr val="000000"/>
              </a:solidFill>
              <a:latin typeface="Calibri"/>
              <a:cs typeface="Calibri"/>
            </a:endParaRPr>
          </a:p>
        </p:txBody>
      </p:sp>
      <p:sp>
        <p:nvSpPr>
          <p:cNvPr id="3" name="Content Placeholder 2"/>
          <p:cNvSpPr>
            <a:spLocks noGrp="1"/>
          </p:cNvSpPr>
          <p:nvPr>
            <p:ph idx="1"/>
          </p:nvPr>
        </p:nvSpPr>
        <p:spPr>
          <a:xfrm>
            <a:off x="381000" y="1676400"/>
            <a:ext cx="8305800" cy="4830763"/>
          </a:xfrm>
        </p:spPr>
        <p:txBody>
          <a:bodyPr>
            <a:normAutofit/>
          </a:bodyPr>
          <a:lstStyle/>
          <a:p>
            <a:pPr marL="0" indent="0">
              <a:buNone/>
            </a:pPr>
            <a:r>
              <a:rPr lang="en-US" sz="2000" b="1" dirty="0" smtClean="0">
                <a:solidFill>
                  <a:srgbClr val="000000"/>
                </a:solidFill>
                <a:latin typeface="Calibri"/>
                <a:cs typeface="Calibri"/>
              </a:rPr>
              <a:t>Output </a:t>
            </a:r>
            <a:r>
              <a:rPr lang="en-US" sz="2000" b="1" dirty="0">
                <a:solidFill>
                  <a:srgbClr val="000000"/>
                </a:solidFill>
                <a:latin typeface="Calibri"/>
                <a:cs typeface="Calibri"/>
              </a:rPr>
              <a:t>1.1: Increased availability of FP services, with improved and equitable access in the public sector, to enable all to meet their reproductive </a:t>
            </a:r>
            <a:r>
              <a:rPr lang="en-US" sz="2000" b="1" dirty="0" smtClean="0">
                <a:solidFill>
                  <a:srgbClr val="000000"/>
                </a:solidFill>
                <a:latin typeface="Calibri"/>
                <a:cs typeface="Calibri"/>
              </a:rPr>
              <a:t>goals</a:t>
            </a:r>
            <a:endParaRPr lang="en-US" sz="2000" dirty="0" smtClean="0">
              <a:solidFill>
                <a:srgbClr val="000000"/>
              </a:solidFill>
              <a:latin typeface="Calibri"/>
              <a:cs typeface="Calibri"/>
            </a:endParaRPr>
          </a:p>
          <a:p>
            <a:pPr>
              <a:buFont typeface="Wingdings" panose="05000000000000000000" pitchFamily="2" charset="2"/>
              <a:buChar char="v"/>
            </a:pPr>
            <a:r>
              <a:rPr lang="en-US" sz="2000" dirty="0" smtClean="0">
                <a:solidFill>
                  <a:srgbClr val="000000"/>
                </a:solidFill>
                <a:latin typeface="Calibri"/>
                <a:cs typeface="Calibri"/>
              </a:rPr>
              <a:t>Mapping of facilities</a:t>
            </a:r>
            <a:r>
              <a:rPr lang="en-US" sz="2000" dirty="0">
                <a:solidFill>
                  <a:srgbClr val="000000"/>
                </a:solidFill>
                <a:latin typeface="Calibri"/>
                <a:cs typeface="Calibri"/>
              </a:rPr>
              <a:t>;</a:t>
            </a:r>
            <a:r>
              <a:rPr lang="en-US" sz="2000" dirty="0" smtClean="0">
                <a:solidFill>
                  <a:srgbClr val="000000"/>
                </a:solidFill>
                <a:latin typeface="Calibri"/>
                <a:cs typeface="Calibri"/>
              </a:rPr>
              <a:t> strengthening and upgrading facilities; accreditation of facilities; review and revision of FP guidelines for services based on stratification of clients (age group, post-partum, newly married, </a:t>
            </a:r>
            <a:r>
              <a:rPr lang="en-US" sz="2000" dirty="0" err="1" smtClean="0">
                <a:solidFill>
                  <a:srgbClr val="000000"/>
                </a:solidFill>
                <a:latin typeface="Calibri"/>
                <a:cs typeface="Calibri"/>
              </a:rPr>
              <a:t>etc</a:t>
            </a:r>
            <a:r>
              <a:rPr lang="en-US" sz="2000" dirty="0" smtClean="0">
                <a:solidFill>
                  <a:srgbClr val="000000"/>
                </a:solidFill>
                <a:latin typeface="Calibri"/>
                <a:cs typeface="Calibri"/>
              </a:rPr>
              <a:t>);</a:t>
            </a:r>
            <a:r>
              <a:rPr lang="en-US" sz="2000" dirty="0">
                <a:solidFill>
                  <a:srgbClr val="000000"/>
                </a:solidFill>
                <a:latin typeface="Calibri"/>
                <a:cs typeface="Calibri"/>
              </a:rPr>
              <a:t> </a:t>
            </a:r>
            <a:r>
              <a:rPr lang="en-US" sz="2000" dirty="0" smtClean="0">
                <a:solidFill>
                  <a:srgbClr val="000000"/>
                </a:solidFill>
                <a:latin typeface="Calibri"/>
                <a:cs typeface="Calibri"/>
              </a:rPr>
              <a:t>social marketing for adolescents, introduction of Youth Friendly Services, FP services during humanitarian crisis.</a:t>
            </a:r>
          </a:p>
          <a:p>
            <a:pPr marL="0" indent="0">
              <a:buNone/>
            </a:pPr>
            <a:r>
              <a:rPr lang="en-US" sz="2000" b="1" dirty="0">
                <a:solidFill>
                  <a:srgbClr val="000000"/>
                </a:solidFill>
                <a:latin typeface="Calibri"/>
                <a:cs typeface="Calibri"/>
              </a:rPr>
              <a:t>Output 1.2:</a:t>
            </a:r>
            <a:r>
              <a:rPr lang="en-US" sz="2000" b="1" i="1" dirty="0">
                <a:solidFill>
                  <a:srgbClr val="000000"/>
                </a:solidFill>
                <a:latin typeface="Calibri"/>
                <a:cs typeface="Calibri"/>
              </a:rPr>
              <a:t> </a:t>
            </a:r>
            <a:r>
              <a:rPr lang="en-US" sz="2000" b="1" dirty="0">
                <a:solidFill>
                  <a:srgbClr val="000000"/>
                </a:solidFill>
                <a:latin typeface="Calibri"/>
                <a:cs typeface="Calibri"/>
              </a:rPr>
              <a:t>Private sector resources harnessed for equitable access to quality FP services with attention to client rights</a:t>
            </a:r>
            <a:endParaRPr lang="en-GB" sz="2000" b="1" dirty="0">
              <a:solidFill>
                <a:srgbClr val="000000"/>
              </a:solidFill>
              <a:latin typeface="Calibri"/>
              <a:cs typeface="Calibri"/>
            </a:endParaRPr>
          </a:p>
          <a:p>
            <a:pPr lvl="0">
              <a:buFont typeface="Wingdings" panose="05000000000000000000" pitchFamily="2" charset="2"/>
              <a:buChar char="v"/>
            </a:pPr>
            <a:r>
              <a:rPr lang="en-US" sz="2000" dirty="0">
                <a:solidFill>
                  <a:srgbClr val="000000"/>
                </a:solidFill>
                <a:latin typeface="Calibri"/>
                <a:cs typeface="Calibri"/>
              </a:rPr>
              <a:t>Development of a sustainable model of </a:t>
            </a:r>
            <a:r>
              <a:rPr lang="en-US" sz="2000" dirty="0" smtClean="0">
                <a:solidFill>
                  <a:srgbClr val="000000"/>
                </a:solidFill>
                <a:latin typeface="Calibri"/>
                <a:cs typeface="Calibri"/>
              </a:rPr>
              <a:t>public–</a:t>
            </a:r>
            <a:r>
              <a:rPr lang="en-US" sz="2000" dirty="0">
                <a:solidFill>
                  <a:srgbClr val="000000"/>
                </a:solidFill>
                <a:latin typeface="Calibri"/>
                <a:cs typeface="Calibri"/>
              </a:rPr>
              <a:t>private partnership; </a:t>
            </a:r>
            <a:r>
              <a:rPr lang="en-US" sz="2000" dirty="0" smtClean="0">
                <a:solidFill>
                  <a:srgbClr val="000000"/>
                </a:solidFill>
                <a:latin typeface="Calibri"/>
                <a:cs typeface="Calibri"/>
              </a:rPr>
              <a:t>development </a:t>
            </a:r>
            <a:r>
              <a:rPr lang="en-US" sz="2000" dirty="0">
                <a:solidFill>
                  <a:srgbClr val="000000"/>
                </a:solidFill>
                <a:latin typeface="Calibri"/>
                <a:cs typeface="Calibri"/>
              </a:rPr>
              <a:t>of accreditation criteria for registering with </a:t>
            </a:r>
            <a:r>
              <a:rPr lang="en-US" sz="2000" i="1" dirty="0">
                <a:solidFill>
                  <a:srgbClr val="000000"/>
                </a:solidFill>
                <a:latin typeface="Calibri"/>
                <a:cs typeface="Calibri"/>
              </a:rPr>
              <a:t>BPJS; </a:t>
            </a:r>
            <a:r>
              <a:rPr lang="en-US" sz="2000" dirty="0">
                <a:solidFill>
                  <a:srgbClr val="000000"/>
                </a:solidFill>
                <a:latin typeface="Calibri"/>
                <a:cs typeface="Calibri"/>
              </a:rPr>
              <a:t>p</a:t>
            </a:r>
            <a:r>
              <a:rPr lang="en-US" sz="2000" dirty="0" smtClean="0">
                <a:solidFill>
                  <a:srgbClr val="000000"/>
                </a:solidFill>
                <a:latin typeface="Calibri"/>
                <a:cs typeface="Calibri"/>
              </a:rPr>
              <a:t>artnership </a:t>
            </a:r>
            <a:r>
              <a:rPr lang="en-US" sz="2000" dirty="0">
                <a:solidFill>
                  <a:srgbClr val="000000"/>
                </a:solidFill>
                <a:latin typeface="Calibri"/>
                <a:cs typeface="Calibri"/>
              </a:rPr>
              <a:t>with </a:t>
            </a:r>
            <a:r>
              <a:rPr lang="en-US" sz="2000" dirty="0" smtClean="0">
                <a:solidFill>
                  <a:srgbClr val="000000"/>
                </a:solidFill>
                <a:latin typeface="Calibri"/>
                <a:cs typeface="Calibri"/>
              </a:rPr>
              <a:t>private </a:t>
            </a:r>
            <a:r>
              <a:rPr lang="en-US" sz="2000" dirty="0">
                <a:solidFill>
                  <a:srgbClr val="000000"/>
                </a:solidFill>
                <a:latin typeface="Calibri"/>
                <a:cs typeface="Calibri"/>
              </a:rPr>
              <a:t>m</a:t>
            </a:r>
            <a:r>
              <a:rPr lang="en-US" sz="2000" dirty="0" smtClean="0">
                <a:solidFill>
                  <a:srgbClr val="000000"/>
                </a:solidFill>
                <a:latin typeface="Calibri"/>
                <a:cs typeface="Calibri"/>
              </a:rPr>
              <a:t>edical </a:t>
            </a:r>
            <a:r>
              <a:rPr lang="en-US" sz="2000" dirty="0">
                <a:solidFill>
                  <a:srgbClr val="000000"/>
                </a:solidFill>
                <a:latin typeface="Calibri"/>
                <a:cs typeface="Calibri"/>
              </a:rPr>
              <a:t>a</a:t>
            </a:r>
            <a:r>
              <a:rPr lang="en-US" sz="2000" dirty="0" smtClean="0">
                <a:solidFill>
                  <a:srgbClr val="000000"/>
                </a:solidFill>
                <a:latin typeface="Calibri"/>
                <a:cs typeface="Calibri"/>
              </a:rPr>
              <a:t>ssociation </a:t>
            </a:r>
            <a:r>
              <a:rPr lang="en-US" sz="2000" dirty="0">
                <a:solidFill>
                  <a:srgbClr val="000000"/>
                </a:solidFill>
                <a:latin typeface="Calibri"/>
                <a:cs typeface="Calibri"/>
              </a:rPr>
              <a:t>of Indonesia.</a:t>
            </a:r>
            <a:endParaRPr lang="en-GB" sz="2000" dirty="0">
              <a:solidFill>
                <a:srgbClr val="000000"/>
              </a:solidFill>
              <a:latin typeface="Calibri"/>
              <a:cs typeface="Calibri"/>
            </a:endParaRPr>
          </a:p>
          <a:p>
            <a:pPr marL="0" indent="0">
              <a:buNone/>
            </a:pPr>
            <a:endParaRPr lang="en-GB" sz="2000" dirty="0">
              <a:solidFill>
                <a:srgbClr val="000000"/>
              </a:solidFill>
              <a:latin typeface="Calibri"/>
              <a:cs typeface="Calibri"/>
            </a:endParaRPr>
          </a:p>
        </p:txBody>
      </p:sp>
    </p:spTree>
    <p:extLst>
      <p:ext uri="{BB962C8B-B14F-4D97-AF65-F5344CB8AC3E}">
        <p14:creationId xmlns:p14="http://schemas.microsoft.com/office/powerpoint/2010/main" val="3425199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volution">
  <a:themeElements>
    <a:clrScheme name="Custom 4">
      <a:dk1>
        <a:srgbClr val="A3A3A3"/>
      </a:dk1>
      <a:lt1>
        <a:sysClr val="window" lastClr="FFFFFF"/>
      </a:lt1>
      <a:dk2>
        <a:srgbClr val="295696"/>
      </a:dk2>
      <a:lt2>
        <a:srgbClr val="8DEBFF"/>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Revolution">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317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0800000">
              <a:srgbClr val="808080">
                <a:alpha val="75000"/>
              </a:srgbClr>
            </a:innerShdw>
          </a:effectLst>
        </a:effectStyle>
        <a:effectStyle>
          <a:effectLst>
            <a:innerShdw blurRad="50800" dist="25400" dir="13500000">
              <a:srgbClr val="808080">
                <a:alpha val="75000"/>
              </a:srgbClr>
            </a:innerShdw>
            <a:outerShdw blurRad="63500" dist="50800" dir="5400000" algn="br" rotWithShape="0">
              <a:srgbClr val="000000">
                <a:alpha val="35000"/>
              </a:srgbClr>
            </a:outerShdw>
          </a:effectLst>
          <a:scene3d>
            <a:camera prst="orthographicFront">
              <a:rot lat="0" lon="0" rev="0"/>
            </a:camera>
            <a:lightRig rig="threePt" dir="tl">
              <a:rot lat="0" lon="0" rev="11400000"/>
            </a:lightRig>
          </a:scene3d>
          <a:sp3d contourW="12700" prstMaterial="softmetal">
            <a:bevelT w="63500" h="254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Slipstream.thmx</Template>
  <TotalTime>5108</TotalTime>
  <Words>2195</Words>
  <Application>Microsoft Office PowerPoint</Application>
  <PresentationFormat>On-screen Show (4:3)</PresentationFormat>
  <Paragraphs>186</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Revolution</vt:lpstr>
      <vt:lpstr>A Rights-Based Strategy for Accelerating Access to Family Planning Services  to Achieve Developmental Goals of Indonesia  </vt:lpstr>
      <vt:lpstr>Outline of Presentation</vt:lpstr>
      <vt:lpstr>The Strategy Context</vt:lpstr>
      <vt:lpstr>Vision and Mission</vt:lpstr>
      <vt:lpstr>Goal</vt:lpstr>
      <vt:lpstr>Strategic Objectives</vt:lpstr>
      <vt:lpstr>Alignment with RPJMN Strategic issues</vt:lpstr>
      <vt:lpstr>PowerPoint Presentation</vt:lpstr>
      <vt:lpstr>Strategic objective 1: Equitable and quality FP service delivery system sustained in public and private sector to enable all to meet their reproductive goals (1)</vt:lpstr>
      <vt:lpstr>Strategic objective 1: Equitable and quality FP service delivery system sustained in public and private sector to enable all to meet their reproductive goals (2)</vt:lpstr>
      <vt:lpstr>Strategic objective 1: Equitable and quality FP service delivery system sustained in public and private sector to enable all to meet their reproductive goals (3)</vt:lpstr>
      <vt:lpstr>Strategic objective 2: Increased demand for modern methods of contraception met with sustained use</vt:lpstr>
      <vt:lpstr>Strategic objective 3: Enhanced governance of &amp; strengthened enabling environment for effective, equitable and sustainable FP programming in public &amp;private sector to enable all to meet their reproductive goals (1)</vt:lpstr>
      <vt:lpstr>PowerPoint Presentation</vt:lpstr>
      <vt:lpstr>Strategic Objective 4:  Fostered and applied innovations and operations research for improving efficiency and effectiveness of programmes and for sharing through South-South collaboration</vt:lpstr>
      <vt:lpstr>Example: Results Matrix</vt:lpstr>
      <vt:lpstr>Next Steps</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A rights-based strategy for accelerating access to Family Planning services to achieve developmental goals of Indonesia</dc:title>
  <dc:creator>Saramma</dc:creator>
  <cp:lastModifiedBy>adila</cp:lastModifiedBy>
  <cp:revision>173</cp:revision>
  <dcterms:created xsi:type="dcterms:W3CDTF">2014-06-02T21:21:21Z</dcterms:created>
  <dcterms:modified xsi:type="dcterms:W3CDTF">2014-10-16T09:38:19Z</dcterms:modified>
</cp:coreProperties>
</file>