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9" r:id="rId3"/>
    <p:sldId id="346" r:id="rId4"/>
    <p:sldId id="365" r:id="rId5"/>
    <p:sldId id="377" r:id="rId6"/>
    <p:sldId id="378" r:id="rId7"/>
    <p:sldId id="345" r:id="rId8"/>
    <p:sldId id="379" r:id="rId9"/>
    <p:sldId id="380" r:id="rId10"/>
    <p:sldId id="370" r:id="rId11"/>
    <p:sldId id="349" r:id="rId12"/>
    <p:sldId id="386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6596" autoAdjust="0"/>
  </p:normalViewPr>
  <p:slideViewPr>
    <p:cSldViewPr>
      <p:cViewPr>
        <p:scale>
          <a:sx n="69" d="100"/>
          <a:sy n="69" d="100"/>
        </p:scale>
        <p:origin x="1008" y="-54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HS-2014\UNFPA-ID\Training\Session-Plan-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66058441089359821"/>
          <c:y val="3.3107607545216834E-2"/>
          <c:w val="0.30023176575405364"/>
          <c:h val="0.8691320498230384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0"/>
          <c:cat>
            <c:strRef>
              <c:f>Sheet2!$B$5:$B$13</c:f>
              <c:strCache>
                <c:ptCount val="9"/>
                <c:pt idx="0">
                  <c:v>9.Closing Session</c:v>
                </c:pt>
                <c:pt idx="1">
                  <c:v>8.Quality Assurance, Supervision, M&amp;E</c:v>
                </c:pt>
                <c:pt idx="2">
                  <c:v>7.Recording and Reporting (LMIS)</c:v>
                </c:pt>
                <c:pt idx="3">
                  <c:v>6.Distribution and Transportation</c:v>
                </c:pt>
                <c:pt idx="4">
                  <c:v>5.Storage and Warehousing</c:v>
                </c:pt>
                <c:pt idx="5">
                  <c:v>4.SCM-Logistics Indicators</c:v>
                </c:pt>
                <c:pt idx="6">
                  <c:v>3.Inventory Management</c:v>
                </c:pt>
                <c:pt idx="7">
                  <c:v>2.Introduction</c:v>
                </c:pt>
                <c:pt idx="8">
                  <c:v>1.Opening Session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9"/>
                <c:pt idx="0">
                  <c:v>105</c:v>
                </c:pt>
                <c:pt idx="1">
                  <c:v>120</c:v>
                </c:pt>
                <c:pt idx="2">
                  <c:v>195</c:v>
                </c:pt>
                <c:pt idx="3">
                  <c:v>45</c:v>
                </c:pt>
                <c:pt idx="4">
                  <c:v>105</c:v>
                </c:pt>
                <c:pt idx="5">
                  <c:v>60</c:v>
                </c:pt>
                <c:pt idx="6">
                  <c:v>150</c:v>
                </c:pt>
                <c:pt idx="7">
                  <c:v>105</c:v>
                </c:pt>
                <c:pt idx="8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91776"/>
        <c:axId val="79078528"/>
      </c:barChart>
      <c:catAx>
        <c:axId val="17569177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id-ID"/>
          </a:p>
        </c:txPr>
        <c:crossAx val="79078528"/>
        <c:crosses val="autoZero"/>
        <c:auto val="1"/>
        <c:lblAlgn val="ctr"/>
        <c:lblOffset val="100"/>
        <c:noMultiLvlLbl val="0"/>
      </c:catAx>
      <c:valAx>
        <c:axId val="79078528"/>
        <c:scaling>
          <c:orientation val="minMax"/>
          <c:max val="20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id-ID"/>
          </a:p>
        </c:txPr>
        <c:crossAx val="17569177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1500C-D42D-4FEB-AE81-228BC872A103}" type="doc">
      <dgm:prSet loTypeId="urn:microsoft.com/office/officeart/2005/8/layout/radial6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932F533-3DBD-4588-8279-D537774D2818}">
      <dgm:prSet phldrT="[Text]" custT="1"/>
      <dgm:spPr/>
      <dgm:t>
        <a:bodyPr/>
        <a:lstStyle/>
        <a:p>
          <a:r>
            <a:rPr lang="id-ID" sz="2000" b="1" dirty="0" smtClean="0">
              <a:solidFill>
                <a:srgbClr val="C00000"/>
              </a:solidFill>
            </a:rPr>
            <a:t>Pelayanan Masyarakat</a:t>
          </a:r>
          <a:endParaRPr lang="en-US" sz="2000" b="1" dirty="0">
            <a:solidFill>
              <a:srgbClr val="C00000"/>
            </a:solidFill>
          </a:endParaRPr>
        </a:p>
      </dgm:t>
    </dgm:pt>
    <dgm:pt modelId="{CB0B18DD-53C5-43D3-A274-F9EFDA6FBED7}" type="parTrans" cxnId="{1B44FCFD-1FC4-4516-88A4-B1827B4946B1}">
      <dgm:prSet/>
      <dgm:spPr/>
      <dgm:t>
        <a:bodyPr/>
        <a:lstStyle/>
        <a:p>
          <a:endParaRPr lang="en-US"/>
        </a:p>
      </dgm:t>
    </dgm:pt>
    <dgm:pt modelId="{BAAD2DB0-F69D-45D6-9DE3-F9C26947D210}" type="sibTrans" cxnId="{1B44FCFD-1FC4-4516-88A4-B1827B4946B1}">
      <dgm:prSet/>
      <dgm:spPr/>
      <dgm:t>
        <a:bodyPr/>
        <a:lstStyle/>
        <a:p>
          <a:endParaRPr lang="en-US"/>
        </a:p>
      </dgm:t>
    </dgm:pt>
    <dgm:pt modelId="{5924B64D-0746-41CE-BD70-A580AAD9B5FE}">
      <dgm:prSet phldrT="[Text]" custT="1"/>
      <dgm:spPr/>
      <dgm:t>
        <a:bodyPr/>
        <a:lstStyle/>
        <a:p>
          <a:r>
            <a:rPr lang="id-ID" sz="2000" b="1" dirty="0" smtClean="0">
              <a:solidFill>
                <a:schemeClr val="tx1"/>
              </a:solidFill>
            </a:rPr>
            <a:t>Menjamin ketersediaan alokon sepanjang tahun</a:t>
          </a:r>
          <a:endParaRPr lang="en-US" sz="2000" b="1" dirty="0">
            <a:solidFill>
              <a:schemeClr val="tx1"/>
            </a:solidFill>
          </a:endParaRPr>
        </a:p>
      </dgm:t>
    </dgm:pt>
    <dgm:pt modelId="{FAB461F0-6B7E-4FD0-8EF1-45D5628C1B86}" type="parTrans" cxnId="{5E43EA98-A20C-4630-A95C-9C3E86D05074}">
      <dgm:prSet/>
      <dgm:spPr/>
      <dgm:t>
        <a:bodyPr/>
        <a:lstStyle/>
        <a:p>
          <a:endParaRPr lang="en-US"/>
        </a:p>
      </dgm:t>
    </dgm:pt>
    <dgm:pt modelId="{263A44D2-3598-4438-A1F4-40E8E02E24AC}" type="sibTrans" cxnId="{5E43EA98-A20C-4630-A95C-9C3E86D05074}">
      <dgm:prSet/>
      <dgm:spPr/>
      <dgm:t>
        <a:bodyPr/>
        <a:lstStyle/>
        <a:p>
          <a:endParaRPr lang="en-US"/>
        </a:p>
      </dgm:t>
    </dgm:pt>
    <dgm:pt modelId="{BD3B7AB3-A2F3-481F-88D5-FFE0EC53BC63}">
      <dgm:prSet phldrT="[Text]" custT="1"/>
      <dgm:spPr/>
      <dgm:t>
        <a:bodyPr/>
        <a:lstStyle/>
        <a:p>
          <a:r>
            <a:rPr lang="id-ID" sz="2000" b="1" dirty="0" smtClean="0">
              <a:solidFill>
                <a:schemeClr val="tx1"/>
              </a:solidFill>
            </a:rPr>
            <a:t>Mendukung program Nasional KB dan Kespro </a:t>
          </a:r>
          <a:endParaRPr lang="en-US" sz="2000" b="1" dirty="0">
            <a:solidFill>
              <a:schemeClr val="tx1"/>
            </a:solidFill>
          </a:endParaRPr>
        </a:p>
      </dgm:t>
    </dgm:pt>
    <dgm:pt modelId="{2380667F-026E-4C95-BAC2-EEB39062A58C}" type="parTrans" cxnId="{6815170B-17C0-40F6-84E7-93D39E891580}">
      <dgm:prSet/>
      <dgm:spPr/>
      <dgm:t>
        <a:bodyPr/>
        <a:lstStyle/>
        <a:p>
          <a:endParaRPr lang="en-US"/>
        </a:p>
      </dgm:t>
    </dgm:pt>
    <dgm:pt modelId="{0D31CAB6-83AD-4FD8-8A5C-AA47FBE68D48}" type="sibTrans" cxnId="{6815170B-17C0-40F6-84E7-93D39E891580}">
      <dgm:prSet/>
      <dgm:spPr/>
      <dgm:t>
        <a:bodyPr/>
        <a:lstStyle/>
        <a:p>
          <a:endParaRPr lang="en-US"/>
        </a:p>
      </dgm:t>
    </dgm:pt>
    <dgm:pt modelId="{52CF0B27-5F2C-4FF1-96B0-F74F5BBA6F3D}">
      <dgm:prSet phldrT="[Text]"/>
      <dgm:spPr/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Mendukung program Nasional BPJS dan JKN</a:t>
          </a:r>
          <a:endParaRPr lang="en-US" b="1" dirty="0">
            <a:solidFill>
              <a:schemeClr val="tx1"/>
            </a:solidFill>
          </a:endParaRPr>
        </a:p>
      </dgm:t>
    </dgm:pt>
    <dgm:pt modelId="{025441C7-7B84-4D93-AC01-340486EAD72A}" type="parTrans" cxnId="{0CFE0DA8-92F5-4503-BC2B-71249E491876}">
      <dgm:prSet/>
      <dgm:spPr/>
      <dgm:t>
        <a:bodyPr/>
        <a:lstStyle/>
        <a:p>
          <a:endParaRPr lang="en-US"/>
        </a:p>
      </dgm:t>
    </dgm:pt>
    <dgm:pt modelId="{7C5B8D83-8362-4FB8-85E6-5F6383741A01}" type="sibTrans" cxnId="{0CFE0DA8-92F5-4503-BC2B-71249E491876}">
      <dgm:prSet/>
      <dgm:spPr/>
      <dgm:t>
        <a:bodyPr/>
        <a:lstStyle/>
        <a:p>
          <a:endParaRPr lang="en-US"/>
        </a:p>
      </dgm:t>
    </dgm:pt>
    <dgm:pt modelId="{806E71B9-CC8B-43DE-A245-F7B821F00402}">
      <dgm:prSet phldrT="[Text]" custT="1"/>
      <dgm:spPr/>
      <dgm:t>
        <a:bodyPr/>
        <a:lstStyle/>
        <a:p>
          <a:r>
            <a:rPr lang="id-ID" sz="2000" b="1" dirty="0" smtClean="0">
              <a:solidFill>
                <a:schemeClr val="tx1"/>
              </a:solidFill>
            </a:rPr>
            <a:t>Koordinasi yang lebih baik di semua tingkat</a:t>
          </a:r>
          <a:endParaRPr lang="en-US" sz="2000" b="1" dirty="0">
            <a:solidFill>
              <a:schemeClr val="tx1"/>
            </a:solidFill>
          </a:endParaRPr>
        </a:p>
      </dgm:t>
    </dgm:pt>
    <dgm:pt modelId="{3689BC95-85FD-4488-8F7F-7C65BDFF9A31}" type="parTrans" cxnId="{C20EB0F7-0CAB-4934-8C25-0AF6E6DB09CB}">
      <dgm:prSet/>
      <dgm:spPr/>
      <dgm:t>
        <a:bodyPr/>
        <a:lstStyle/>
        <a:p>
          <a:endParaRPr lang="en-US"/>
        </a:p>
      </dgm:t>
    </dgm:pt>
    <dgm:pt modelId="{4B3ADD40-2BA1-4BD1-B705-B3FE2C3B63D7}" type="sibTrans" cxnId="{C20EB0F7-0CAB-4934-8C25-0AF6E6DB09CB}">
      <dgm:prSet/>
      <dgm:spPr/>
      <dgm:t>
        <a:bodyPr/>
        <a:lstStyle/>
        <a:p>
          <a:endParaRPr lang="en-US"/>
        </a:p>
      </dgm:t>
    </dgm:pt>
    <dgm:pt modelId="{58F80817-8C9A-47D6-AE50-980F99135B65}" type="pres">
      <dgm:prSet presAssocID="{4981500C-D42D-4FEB-AE81-228BC872A1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C16D8-50FB-4B1F-86A0-D9AF4D4400D7}" type="pres">
      <dgm:prSet presAssocID="{9932F533-3DBD-4588-8279-D537774D2818}" presName="centerShape" presStyleLbl="node0" presStyleIdx="0" presStyleCnt="1" custScaleX="103395" custScaleY="78274"/>
      <dgm:spPr/>
      <dgm:t>
        <a:bodyPr/>
        <a:lstStyle/>
        <a:p>
          <a:endParaRPr lang="en-US"/>
        </a:p>
      </dgm:t>
    </dgm:pt>
    <dgm:pt modelId="{FF9376C6-A656-4C21-BCFB-899DADE24ACF}" type="pres">
      <dgm:prSet presAssocID="{5924B64D-0746-41CE-BD70-A580AAD9B5FE}" presName="node" presStyleLbl="node1" presStyleIdx="0" presStyleCnt="4" custScaleX="178398" custScaleY="133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C03B4-10CF-4F25-85C3-E5FEA490928A}" type="pres">
      <dgm:prSet presAssocID="{5924B64D-0746-41CE-BD70-A580AAD9B5FE}" presName="dummy" presStyleCnt="0"/>
      <dgm:spPr/>
    </dgm:pt>
    <dgm:pt modelId="{1A22BCD6-5AB5-4FF6-84F9-ECC5528A20AC}" type="pres">
      <dgm:prSet presAssocID="{263A44D2-3598-4438-A1F4-40E8E02E24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A733B5F-3DF1-403C-8374-32BF4B4909D0}" type="pres">
      <dgm:prSet presAssocID="{BD3B7AB3-A2F3-481F-88D5-FFE0EC53BC63}" presName="node" presStyleLbl="node1" presStyleIdx="1" presStyleCnt="4" custScaleX="155474" custScaleY="143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0D995-9ABA-4880-8016-81C4197B03AE}" type="pres">
      <dgm:prSet presAssocID="{BD3B7AB3-A2F3-481F-88D5-FFE0EC53BC63}" presName="dummy" presStyleCnt="0"/>
      <dgm:spPr/>
    </dgm:pt>
    <dgm:pt modelId="{7E2DCF8B-3F37-48D0-9D31-CAA6226FC7D8}" type="pres">
      <dgm:prSet presAssocID="{0D31CAB6-83AD-4FD8-8A5C-AA47FBE68D4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9B7E54A-53D6-42D1-B6EB-E62DFD8F9647}" type="pres">
      <dgm:prSet presAssocID="{52CF0B27-5F2C-4FF1-96B0-F74F5BBA6F3D}" presName="node" presStyleLbl="node1" presStyleIdx="2" presStyleCnt="4" custScaleX="155454" custScaleY="131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B0967-65C7-4AF6-B12E-52A2F078F371}" type="pres">
      <dgm:prSet presAssocID="{52CF0B27-5F2C-4FF1-96B0-F74F5BBA6F3D}" presName="dummy" presStyleCnt="0"/>
      <dgm:spPr/>
    </dgm:pt>
    <dgm:pt modelId="{52577D6F-717F-469E-A369-C217D8338CDC}" type="pres">
      <dgm:prSet presAssocID="{7C5B8D83-8362-4FB8-85E6-5F6383741A0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A543743-2D03-4A3F-9D6E-BE6DA5270282}" type="pres">
      <dgm:prSet presAssocID="{806E71B9-CC8B-43DE-A245-F7B821F00402}" presName="node" presStyleLbl="node1" presStyleIdx="3" presStyleCnt="4" custScaleX="157563" custScaleY="141262" custRadScaleRad="102713" custRadScaleInc="1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15F36-C990-4756-9C3E-8CE3AE25752B}" type="pres">
      <dgm:prSet presAssocID="{806E71B9-CC8B-43DE-A245-F7B821F00402}" presName="dummy" presStyleCnt="0"/>
      <dgm:spPr/>
    </dgm:pt>
    <dgm:pt modelId="{62AAAB4C-C5A5-49B4-A49B-FAF6E6375F01}" type="pres">
      <dgm:prSet presAssocID="{4B3ADD40-2BA1-4BD1-B705-B3FE2C3B63D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52E075B-CA5D-44BB-9D7B-411D56CF0BC8}" type="presOf" srcId="{4B3ADD40-2BA1-4BD1-B705-B3FE2C3B63D7}" destId="{62AAAB4C-C5A5-49B4-A49B-FAF6E6375F01}" srcOrd="0" destOrd="0" presId="urn:microsoft.com/office/officeart/2005/8/layout/radial6"/>
    <dgm:cxn modelId="{78A06B9A-2B00-4073-969E-7E8410B1A02A}" type="presOf" srcId="{7C5B8D83-8362-4FB8-85E6-5F6383741A01}" destId="{52577D6F-717F-469E-A369-C217D8338CDC}" srcOrd="0" destOrd="0" presId="urn:microsoft.com/office/officeart/2005/8/layout/radial6"/>
    <dgm:cxn modelId="{2157F9FB-BAE5-4DC5-9E5F-1685BB4F227B}" type="presOf" srcId="{0D31CAB6-83AD-4FD8-8A5C-AA47FBE68D48}" destId="{7E2DCF8B-3F37-48D0-9D31-CAA6226FC7D8}" srcOrd="0" destOrd="0" presId="urn:microsoft.com/office/officeart/2005/8/layout/radial6"/>
    <dgm:cxn modelId="{B7B1613B-AFF4-411B-9F15-E8DF4FC439DC}" type="presOf" srcId="{806E71B9-CC8B-43DE-A245-F7B821F00402}" destId="{3A543743-2D03-4A3F-9D6E-BE6DA5270282}" srcOrd="0" destOrd="0" presId="urn:microsoft.com/office/officeart/2005/8/layout/radial6"/>
    <dgm:cxn modelId="{5E43EA98-A20C-4630-A95C-9C3E86D05074}" srcId="{9932F533-3DBD-4588-8279-D537774D2818}" destId="{5924B64D-0746-41CE-BD70-A580AAD9B5FE}" srcOrd="0" destOrd="0" parTransId="{FAB461F0-6B7E-4FD0-8EF1-45D5628C1B86}" sibTransId="{263A44D2-3598-4438-A1F4-40E8E02E24AC}"/>
    <dgm:cxn modelId="{1B44FCFD-1FC4-4516-88A4-B1827B4946B1}" srcId="{4981500C-D42D-4FEB-AE81-228BC872A103}" destId="{9932F533-3DBD-4588-8279-D537774D2818}" srcOrd="0" destOrd="0" parTransId="{CB0B18DD-53C5-43D3-A274-F9EFDA6FBED7}" sibTransId="{BAAD2DB0-F69D-45D6-9DE3-F9C26947D210}"/>
    <dgm:cxn modelId="{755D7F9B-9416-4646-99CA-19AD0313001C}" type="presOf" srcId="{263A44D2-3598-4438-A1F4-40E8E02E24AC}" destId="{1A22BCD6-5AB5-4FF6-84F9-ECC5528A20AC}" srcOrd="0" destOrd="0" presId="urn:microsoft.com/office/officeart/2005/8/layout/radial6"/>
    <dgm:cxn modelId="{4F2556D1-92FC-4C46-9708-85450985ADF3}" type="presOf" srcId="{9932F533-3DBD-4588-8279-D537774D2818}" destId="{C49C16D8-50FB-4B1F-86A0-D9AF4D4400D7}" srcOrd="0" destOrd="0" presId="urn:microsoft.com/office/officeart/2005/8/layout/radial6"/>
    <dgm:cxn modelId="{5E15AA84-74F0-4E79-AAE8-103D0AD6C2BE}" type="presOf" srcId="{4981500C-D42D-4FEB-AE81-228BC872A103}" destId="{58F80817-8C9A-47D6-AE50-980F99135B65}" srcOrd="0" destOrd="0" presId="urn:microsoft.com/office/officeart/2005/8/layout/radial6"/>
    <dgm:cxn modelId="{0CFE0DA8-92F5-4503-BC2B-71249E491876}" srcId="{9932F533-3DBD-4588-8279-D537774D2818}" destId="{52CF0B27-5F2C-4FF1-96B0-F74F5BBA6F3D}" srcOrd="2" destOrd="0" parTransId="{025441C7-7B84-4D93-AC01-340486EAD72A}" sibTransId="{7C5B8D83-8362-4FB8-85E6-5F6383741A01}"/>
    <dgm:cxn modelId="{76A1CADC-6AE0-4E38-A8A7-10255800090B}" type="presOf" srcId="{BD3B7AB3-A2F3-481F-88D5-FFE0EC53BC63}" destId="{8A733B5F-3DF1-403C-8374-32BF4B4909D0}" srcOrd="0" destOrd="0" presId="urn:microsoft.com/office/officeart/2005/8/layout/radial6"/>
    <dgm:cxn modelId="{C20EB0F7-0CAB-4934-8C25-0AF6E6DB09CB}" srcId="{9932F533-3DBD-4588-8279-D537774D2818}" destId="{806E71B9-CC8B-43DE-A245-F7B821F00402}" srcOrd="3" destOrd="0" parTransId="{3689BC95-85FD-4488-8F7F-7C65BDFF9A31}" sibTransId="{4B3ADD40-2BA1-4BD1-B705-B3FE2C3B63D7}"/>
    <dgm:cxn modelId="{6815170B-17C0-40F6-84E7-93D39E891580}" srcId="{9932F533-3DBD-4588-8279-D537774D2818}" destId="{BD3B7AB3-A2F3-481F-88D5-FFE0EC53BC63}" srcOrd="1" destOrd="0" parTransId="{2380667F-026E-4C95-BAC2-EEB39062A58C}" sibTransId="{0D31CAB6-83AD-4FD8-8A5C-AA47FBE68D48}"/>
    <dgm:cxn modelId="{54EE10AF-2814-4851-B304-DBA2A756A06A}" type="presOf" srcId="{52CF0B27-5F2C-4FF1-96B0-F74F5BBA6F3D}" destId="{B9B7E54A-53D6-42D1-B6EB-E62DFD8F9647}" srcOrd="0" destOrd="0" presId="urn:microsoft.com/office/officeart/2005/8/layout/radial6"/>
    <dgm:cxn modelId="{966DB328-FC28-43FC-9B36-8B5E597F3A22}" type="presOf" srcId="{5924B64D-0746-41CE-BD70-A580AAD9B5FE}" destId="{FF9376C6-A656-4C21-BCFB-899DADE24ACF}" srcOrd="0" destOrd="0" presId="urn:microsoft.com/office/officeart/2005/8/layout/radial6"/>
    <dgm:cxn modelId="{E71FA2C3-1B1A-44EA-A489-F888A410F18B}" type="presParOf" srcId="{58F80817-8C9A-47D6-AE50-980F99135B65}" destId="{C49C16D8-50FB-4B1F-86A0-D9AF4D4400D7}" srcOrd="0" destOrd="0" presId="urn:microsoft.com/office/officeart/2005/8/layout/radial6"/>
    <dgm:cxn modelId="{0855BE72-0177-4002-9C75-A2C074D3BF7A}" type="presParOf" srcId="{58F80817-8C9A-47D6-AE50-980F99135B65}" destId="{FF9376C6-A656-4C21-BCFB-899DADE24ACF}" srcOrd="1" destOrd="0" presId="urn:microsoft.com/office/officeart/2005/8/layout/radial6"/>
    <dgm:cxn modelId="{C17D0B0C-69EC-4638-8EDB-4F09363995CD}" type="presParOf" srcId="{58F80817-8C9A-47D6-AE50-980F99135B65}" destId="{DD2C03B4-10CF-4F25-85C3-E5FEA490928A}" srcOrd="2" destOrd="0" presId="urn:microsoft.com/office/officeart/2005/8/layout/radial6"/>
    <dgm:cxn modelId="{5B08E1C9-5FD5-44B5-8CF4-15C103D09B62}" type="presParOf" srcId="{58F80817-8C9A-47D6-AE50-980F99135B65}" destId="{1A22BCD6-5AB5-4FF6-84F9-ECC5528A20AC}" srcOrd="3" destOrd="0" presId="urn:microsoft.com/office/officeart/2005/8/layout/radial6"/>
    <dgm:cxn modelId="{A60A87D5-605A-4561-A766-F53AA0D294ED}" type="presParOf" srcId="{58F80817-8C9A-47D6-AE50-980F99135B65}" destId="{8A733B5F-3DF1-403C-8374-32BF4B4909D0}" srcOrd="4" destOrd="0" presId="urn:microsoft.com/office/officeart/2005/8/layout/radial6"/>
    <dgm:cxn modelId="{E2B6B94C-1583-4FAF-90A9-4D21D917C52C}" type="presParOf" srcId="{58F80817-8C9A-47D6-AE50-980F99135B65}" destId="{3740D995-9ABA-4880-8016-81C4197B03AE}" srcOrd="5" destOrd="0" presId="urn:microsoft.com/office/officeart/2005/8/layout/radial6"/>
    <dgm:cxn modelId="{1C2F42DC-7CD9-49EE-9B3E-AF79E972129A}" type="presParOf" srcId="{58F80817-8C9A-47D6-AE50-980F99135B65}" destId="{7E2DCF8B-3F37-48D0-9D31-CAA6226FC7D8}" srcOrd="6" destOrd="0" presId="urn:microsoft.com/office/officeart/2005/8/layout/radial6"/>
    <dgm:cxn modelId="{9BB347D2-0B79-4168-BEF3-208BFF2D9541}" type="presParOf" srcId="{58F80817-8C9A-47D6-AE50-980F99135B65}" destId="{B9B7E54A-53D6-42D1-B6EB-E62DFD8F9647}" srcOrd="7" destOrd="0" presId="urn:microsoft.com/office/officeart/2005/8/layout/radial6"/>
    <dgm:cxn modelId="{6766B3AB-BE3C-4112-8E37-92CC0D5A87FC}" type="presParOf" srcId="{58F80817-8C9A-47D6-AE50-980F99135B65}" destId="{4F0B0967-65C7-4AF6-B12E-52A2F078F371}" srcOrd="8" destOrd="0" presId="urn:microsoft.com/office/officeart/2005/8/layout/radial6"/>
    <dgm:cxn modelId="{AD2D1A01-BF88-46DB-B923-8667D7E8E40D}" type="presParOf" srcId="{58F80817-8C9A-47D6-AE50-980F99135B65}" destId="{52577D6F-717F-469E-A369-C217D8338CDC}" srcOrd="9" destOrd="0" presId="urn:microsoft.com/office/officeart/2005/8/layout/radial6"/>
    <dgm:cxn modelId="{83EF44AC-877B-41F8-8333-EFB02C39CDE2}" type="presParOf" srcId="{58F80817-8C9A-47D6-AE50-980F99135B65}" destId="{3A543743-2D03-4A3F-9D6E-BE6DA5270282}" srcOrd="10" destOrd="0" presId="urn:microsoft.com/office/officeart/2005/8/layout/radial6"/>
    <dgm:cxn modelId="{8650CBC4-357F-4828-A8FA-A30CC40F2042}" type="presParOf" srcId="{58F80817-8C9A-47D6-AE50-980F99135B65}" destId="{D2215F36-C990-4756-9C3E-8CE3AE25752B}" srcOrd="11" destOrd="0" presId="urn:microsoft.com/office/officeart/2005/8/layout/radial6"/>
    <dgm:cxn modelId="{3D966042-5523-4343-B5F2-00650B60FB6B}" type="presParOf" srcId="{58F80817-8C9A-47D6-AE50-980F99135B65}" destId="{62AAAB4C-C5A5-49B4-A49B-FAF6E6375F0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D20A8-8F47-4295-BFA8-E632B7BA6FD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CA80D-9DEB-41AD-B0CE-BC7906C42EF4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BkkbN</a:t>
          </a:r>
          <a:endParaRPr lang="en-US" sz="1400" b="1" dirty="0">
            <a:solidFill>
              <a:schemeClr val="tx1"/>
            </a:solidFill>
          </a:endParaRPr>
        </a:p>
      </dgm:t>
    </dgm:pt>
    <dgm:pt modelId="{BD4D9FAE-BD63-475F-A9BB-27D7483FD3AD}" type="parTrans" cxnId="{18F15EF6-9616-486D-AF3A-74F406CA5E4A}">
      <dgm:prSet/>
      <dgm:spPr/>
      <dgm:t>
        <a:bodyPr/>
        <a:lstStyle/>
        <a:p>
          <a:endParaRPr lang="en-US"/>
        </a:p>
      </dgm:t>
    </dgm:pt>
    <dgm:pt modelId="{91D7F2C6-761D-4F76-BF33-60AAF2FE16C1}" type="sibTrans" cxnId="{18F15EF6-9616-486D-AF3A-74F406CA5E4A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FC69F319-992D-4AB7-8413-573261B34D6E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MOH</a:t>
          </a:r>
          <a:endParaRPr lang="en-US" sz="1400" b="1" dirty="0">
            <a:solidFill>
              <a:schemeClr val="tx1"/>
            </a:solidFill>
          </a:endParaRPr>
        </a:p>
      </dgm:t>
    </dgm:pt>
    <dgm:pt modelId="{8494EB10-88AA-40D8-9923-2234EBB58E3A}" type="parTrans" cxnId="{A72AB8AF-F9DC-479D-BF98-FA2DA20662F3}">
      <dgm:prSet/>
      <dgm:spPr/>
      <dgm:t>
        <a:bodyPr/>
        <a:lstStyle/>
        <a:p>
          <a:endParaRPr lang="en-US"/>
        </a:p>
      </dgm:t>
    </dgm:pt>
    <dgm:pt modelId="{A4DCC9C6-6448-4F33-A66C-7D61DB28329E}" type="sibTrans" cxnId="{A72AB8AF-F9DC-479D-BF98-FA2DA20662F3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7817DDD-3466-493A-A197-F2D06A3AC3AE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BPJS</a:t>
          </a:r>
          <a:endParaRPr lang="en-US" sz="1400" b="1" dirty="0">
            <a:solidFill>
              <a:schemeClr val="tx1"/>
            </a:solidFill>
          </a:endParaRPr>
        </a:p>
      </dgm:t>
    </dgm:pt>
    <dgm:pt modelId="{5F5DEFED-CD87-48C4-BB98-E725CBAD4DF7}" type="parTrans" cxnId="{A3D4E94A-2BC8-4353-A065-7E7FCCD882B8}">
      <dgm:prSet/>
      <dgm:spPr/>
      <dgm:t>
        <a:bodyPr/>
        <a:lstStyle/>
        <a:p>
          <a:endParaRPr lang="en-US"/>
        </a:p>
      </dgm:t>
    </dgm:pt>
    <dgm:pt modelId="{4EFADFF2-ADBD-4B42-8B65-8EE4D7A45349}" type="sibTrans" cxnId="{A3D4E94A-2BC8-4353-A065-7E7FCCD8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E2125F3-8EFA-4EA0-93C8-BCE1E53A0A14}" type="pres">
      <dgm:prSet presAssocID="{327D20A8-8F47-4295-BFA8-E632B7BA6F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13FD90-A5C4-4B8B-9E40-6D3ED2C6596A}" type="pres">
      <dgm:prSet presAssocID="{0E8CA80D-9DEB-41AD-B0CE-BC7906C42EF4}" presName="node" presStyleLbl="node1" presStyleIdx="0" presStyleCnt="3" custScaleX="92244" custScaleY="92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4F298-A71D-4FCC-8439-C30043E6D38F}" type="pres">
      <dgm:prSet presAssocID="{91D7F2C6-761D-4F76-BF33-60AAF2FE16C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6E1DC5B-8E15-410A-A7E5-E320A2011D8A}" type="pres">
      <dgm:prSet presAssocID="{91D7F2C6-761D-4F76-BF33-60AAF2FE16C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6DB8F06-5018-4AC7-AA5A-1C654C6390B4}" type="pres">
      <dgm:prSet presAssocID="{FC69F319-992D-4AB7-8413-573261B34D6E}" presName="node" presStyleLbl="node1" presStyleIdx="1" presStyleCnt="3" custScaleX="80486" custScaleY="88705" custRadScaleRad="97457" custRadScaleInc="-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41402-5EEC-45AB-936D-DDC05B4AD040}" type="pres">
      <dgm:prSet presAssocID="{A4DCC9C6-6448-4F33-A66C-7D61DB2832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2C83CEF-72D9-46CB-A564-BD142409A2C3}" type="pres">
      <dgm:prSet presAssocID="{A4DCC9C6-6448-4F33-A66C-7D61DB2832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1FBE1B1-29DD-4000-8470-50EA1A796023}" type="pres">
      <dgm:prSet presAssocID="{27817DDD-3466-493A-A197-F2D06A3AC3AE}" presName="node" presStyleLbl="node1" presStyleIdx="2" presStyleCnt="3" custScaleX="74754" custScaleY="76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C22B5-DD88-45E6-B190-6A07B61E6B50}" type="pres">
      <dgm:prSet presAssocID="{4EFADFF2-ADBD-4B42-8B65-8EE4D7A453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AE0F6E1-D271-4EC4-8AC2-9925C6046EFE}" type="pres">
      <dgm:prSet presAssocID="{4EFADFF2-ADBD-4B42-8B65-8EE4D7A4534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F8A5956-3528-4F66-AE8A-FC48ECF33A70}" type="presOf" srcId="{4EFADFF2-ADBD-4B42-8B65-8EE4D7A45349}" destId="{9AE0F6E1-D271-4EC4-8AC2-9925C6046EFE}" srcOrd="1" destOrd="0" presId="urn:microsoft.com/office/officeart/2005/8/layout/cycle2"/>
    <dgm:cxn modelId="{4DF04CB4-9A5E-4D73-99D6-1F5ECC8E353B}" type="presOf" srcId="{A4DCC9C6-6448-4F33-A66C-7D61DB28329E}" destId="{44E41402-5EEC-45AB-936D-DDC05B4AD040}" srcOrd="0" destOrd="0" presId="urn:microsoft.com/office/officeart/2005/8/layout/cycle2"/>
    <dgm:cxn modelId="{1FA20EBD-89DE-4572-BD1A-FD2B2B20B33A}" type="presOf" srcId="{4EFADFF2-ADBD-4B42-8B65-8EE4D7A45349}" destId="{421C22B5-DD88-45E6-B190-6A07B61E6B50}" srcOrd="0" destOrd="0" presId="urn:microsoft.com/office/officeart/2005/8/layout/cycle2"/>
    <dgm:cxn modelId="{8E79345B-0F0E-4C0E-9496-D0EC1B47698A}" type="presOf" srcId="{327D20A8-8F47-4295-BFA8-E632B7BA6FD3}" destId="{4E2125F3-8EFA-4EA0-93C8-BCE1E53A0A14}" srcOrd="0" destOrd="0" presId="urn:microsoft.com/office/officeart/2005/8/layout/cycle2"/>
    <dgm:cxn modelId="{B5165599-BA65-4F19-9D82-E4787DBF97C3}" type="presOf" srcId="{A4DCC9C6-6448-4F33-A66C-7D61DB28329E}" destId="{D2C83CEF-72D9-46CB-A564-BD142409A2C3}" srcOrd="1" destOrd="0" presId="urn:microsoft.com/office/officeart/2005/8/layout/cycle2"/>
    <dgm:cxn modelId="{C87EF521-BC2C-416A-AC0D-49A90ED109D9}" type="presOf" srcId="{27817DDD-3466-493A-A197-F2D06A3AC3AE}" destId="{91FBE1B1-29DD-4000-8470-50EA1A796023}" srcOrd="0" destOrd="0" presId="urn:microsoft.com/office/officeart/2005/8/layout/cycle2"/>
    <dgm:cxn modelId="{0C3393BE-B1E6-4970-B06E-3352F750D27C}" type="presOf" srcId="{91D7F2C6-761D-4F76-BF33-60AAF2FE16C1}" destId="{F6E1DC5B-8E15-410A-A7E5-E320A2011D8A}" srcOrd="1" destOrd="0" presId="urn:microsoft.com/office/officeart/2005/8/layout/cycle2"/>
    <dgm:cxn modelId="{03A91359-4BC4-40DE-8B76-73C49479E59A}" type="presOf" srcId="{91D7F2C6-761D-4F76-BF33-60AAF2FE16C1}" destId="{DC44F298-A71D-4FCC-8439-C30043E6D38F}" srcOrd="0" destOrd="0" presId="urn:microsoft.com/office/officeart/2005/8/layout/cycle2"/>
    <dgm:cxn modelId="{A3D4E94A-2BC8-4353-A065-7E7FCCD882B8}" srcId="{327D20A8-8F47-4295-BFA8-E632B7BA6FD3}" destId="{27817DDD-3466-493A-A197-F2D06A3AC3AE}" srcOrd="2" destOrd="0" parTransId="{5F5DEFED-CD87-48C4-BB98-E725CBAD4DF7}" sibTransId="{4EFADFF2-ADBD-4B42-8B65-8EE4D7A45349}"/>
    <dgm:cxn modelId="{18F15EF6-9616-486D-AF3A-74F406CA5E4A}" srcId="{327D20A8-8F47-4295-BFA8-E632B7BA6FD3}" destId="{0E8CA80D-9DEB-41AD-B0CE-BC7906C42EF4}" srcOrd="0" destOrd="0" parTransId="{BD4D9FAE-BD63-475F-A9BB-27D7483FD3AD}" sibTransId="{91D7F2C6-761D-4F76-BF33-60AAF2FE16C1}"/>
    <dgm:cxn modelId="{A72AB8AF-F9DC-479D-BF98-FA2DA20662F3}" srcId="{327D20A8-8F47-4295-BFA8-E632B7BA6FD3}" destId="{FC69F319-992D-4AB7-8413-573261B34D6E}" srcOrd="1" destOrd="0" parTransId="{8494EB10-88AA-40D8-9923-2234EBB58E3A}" sibTransId="{A4DCC9C6-6448-4F33-A66C-7D61DB28329E}"/>
    <dgm:cxn modelId="{7CA0391F-C679-4492-B4E3-65ACD73CB4E5}" type="presOf" srcId="{0E8CA80D-9DEB-41AD-B0CE-BC7906C42EF4}" destId="{1313FD90-A5C4-4B8B-9E40-6D3ED2C6596A}" srcOrd="0" destOrd="0" presId="urn:microsoft.com/office/officeart/2005/8/layout/cycle2"/>
    <dgm:cxn modelId="{673CD39E-6547-4D84-8CEB-E033B7EB18F6}" type="presOf" srcId="{FC69F319-992D-4AB7-8413-573261B34D6E}" destId="{D6DB8F06-5018-4AC7-AA5A-1C654C6390B4}" srcOrd="0" destOrd="0" presId="urn:microsoft.com/office/officeart/2005/8/layout/cycle2"/>
    <dgm:cxn modelId="{93705D61-9F26-44AD-AE64-6AF024F36607}" type="presParOf" srcId="{4E2125F3-8EFA-4EA0-93C8-BCE1E53A0A14}" destId="{1313FD90-A5C4-4B8B-9E40-6D3ED2C6596A}" srcOrd="0" destOrd="0" presId="urn:microsoft.com/office/officeart/2005/8/layout/cycle2"/>
    <dgm:cxn modelId="{D272D4C5-E0BA-433F-B163-5A6052DC9F81}" type="presParOf" srcId="{4E2125F3-8EFA-4EA0-93C8-BCE1E53A0A14}" destId="{DC44F298-A71D-4FCC-8439-C30043E6D38F}" srcOrd="1" destOrd="0" presId="urn:microsoft.com/office/officeart/2005/8/layout/cycle2"/>
    <dgm:cxn modelId="{1FBF6023-9D76-4ED0-89D0-3E3923501F8C}" type="presParOf" srcId="{DC44F298-A71D-4FCC-8439-C30043E6D38F}" destId="{F6E1DC5B-8E15-410A-A7E5-E320A2011D8A}" srcOrd="0" destOrd="0" presId="urn:microsoft.com/office/officeart/2005/8/layout/cycle2"/>
    <dgm:cxn modelId="{D0824AD7-C683-4887-869A-BF1C70BCE0E1}" type="presParOf" srcId="{4E2125F3-8EFA-4EA0-93C8-BCE1E53A0A14}" destId="{D6DB8F06-5018-4AC7-AA5A-1C654C6390B4}" srcOrd="2" destOrd="0" presId="urn:microsoft.com/office/officeart/2005/8/layout/cycle2"/>
    <dgm:cxn modelId="{FBA42BB6-DBDA-46F7-B0EA-4D69BEDF1A06}" type="presParOf" srcId="{4E2125F3-8EFA-4EA0-93C8-BCE1E53A0A14}" destId="{44E41402-5EEC-45AB-936D-DDC05B4AD040}" srcOrd="3" destOrd="0" presId="urn:microsoft.com/office/officeart/2005/8/layout/cycle2"/>
    <dgm:cxn modelId="{21B5184A-F3CC-4E06-91E2-056F5E107650}" type="presParOf" srcId="{44E41402-5EEC-45AB-936D-DDC05B4AD040}" destId="{D2C83CEF-72D9-46CB-A564-BD142409A2C3}" srcOrd="0" destOrd="0" presId="urn:microsoft.com/office/officeart/2005/8/layout/cycle2"/>
    <dgm:cxn modelId="{AB2127B6-F09B-4106-8670-C83F0CD594B3}" type="presParOf" srcId="{4E2125F3-8EFA-4EA0-93C8-BCE1E53A0A14}" destId="{91FBE1B1-29DD-4000-8470-50EA1A796023}" srcOrd="4" destOrd="0" presId="urn:microsoft.com/office/officeart/2005/8/layout/cycle2"/>
    <dgm:cxn modelId="{F2AC6B0A-6F45-4C21-AAF0-1437B36858B6}" type="presParOf" srcId="{4E2125F3-8EFA-4EA0-93C8-BCE1E53A0A14}" destId="{421C22B5-DD88-45E6-B190-6A07B61E6B50}" srcOrd="5" destOrd="0" presId="urn:microsoft.com/office/officeart/2005/8/layout/cycle2"/>
    <dgm:cxn modelId="{B0D9F581-CD5E-46DA-A2E6-DA6DE485323B}" type="presParOf" srcId="{421C22B5-DD88-45E6-B190-6A07B61E6B50}" destId="{9AE0F6E1-D271-4EC4-8AC2-9925C6046E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D6C598-E11D-4AF1-B12E-B5EFD01E510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342ADB3-3BBA-4924-9398-4C09B10069E6}">
      <dgm:prSet phldrT="[Text]"/>
      <dgm:spPr/>
      <dgm:t>
        <a:bodyPr/>
        <a:lstStyle/>
        <a:p>
          <a:r>
            <a:rPr lang="id-ID" b="1" dirty="0" smtClean="0">
              <a:solidFill>
                <a:srgbClr val="0070C0"/>
              </a:solidFill>
            </a:rPr>
            <a:t>Pusat</a:t>
          </a:r>
          <a:endParaRPr lang="en-US" b="1" dirty="0">
            <a:solidFill>
              <a:srgbClr val="0070C0"/>
            </a:solidFill>
          </a:endParaRPr>
        </a:p>
      </dgm:t>
    </dgm:pt>
    <dgm:pt modelId="{B4EE932A-4DC0-4530-8EB8-17D3241CE643}" type="parTrans" cxnId="{46A31F49-924A-417C-8BE1-BB6DE7A4CA2A}">
      <dgm:prSet/>
      <dgm:spPr/>
      <dgm:t>
        <a:bodyPr/>
        <a:lstStyle/>
        <a:p>
          <a:endParaRPr lang="en-US"/>
        </a:p>
      </dgm:t>
    </dgm:pt>
    <dgm:pt modelId="{1F98BC9B-25D2-4DA1-BF96-C0F93B293717}" type="sibTrans" cxnId="{46A31F49-924A-417C-8BE1-BB6DE7A4CA2A}">
      <dgm:prSet/>
      <dgm:spPr/>
      <dgm:t>
        <a:bodyPr/>
        <a:lstStyle/>
        <a:p>
          <a:endParaRPr lang="en-US"/>
        </a:p>
      </dgm:t>
    </dgm:pt>
    <dgm:pt modelId="{FC884C79-F438-4955-B0C7-1F31D90802D2}" type="pres">
      <dgm:prSet presAssocID="{F1D6C598-E11D-4AF1-B12E-B5EFD01E5103}" presName="Name0" presStyleCnt="0">
        <dgm:presLayoutVars>
          <dgm:dir/>
          <dgm:animLvl val="lvl"/>
          <dgm:resizeHandles val="exact"/>
        </dgm:presLayoutVars>
      </dgm:prSet>
      <dgm:spPr/>
    </dgm:pt>
    <dgm:pt modelId="{EF3A806B-FF8B-449B-8E20-B0C9EC10EE2D}" type="pres">
      <dgm:prSet presAssocID="{B342ADB3-3BBA-4924-9398-4C09B10069E6}" presName="Name8" presStyleCnt="0"/>
      <dgm:spPr/>
    </dgm:pt>
    <dgm:pt modelId="{7859414B-D3F6-45FB-B946-018E6E6A40C7}" type="pres">
      <dgm:prSet presAssocID="{B342ADB3-3BBA-4924-9398-4C09B10069E6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D8768-BB76-49CE-A563-8B799D0C1D6A}" type="pres">
      <dgm:prSet presAssocID="{B342ADB3-3BBA-4924-9398-4C09B10069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F3754-96EA-492B-BC14-76DF3EC36D42}" type="presOf" srcId="{F1D6C598-E11D-4AF1-B12E-B5EFD01E5103}" destId="{FC884C79-F438-4955-B0C7-1F31D90802D2}" srcOrd="0" destOrd="0" presId="urn:microsoft.com/office/officeart/2005/8/layout/pyramid3"/>
    <dgm:cxn modelId="{66461AB0-3E30-4005-9653-4D9437B695E2}" type="presOf" srcId="{B342ADB3-3BBA-4924-9398-4C09B10069E6}" destId="{7859414B-D3F6-45FB-B946-018E6E6A40C7}" srcOrd="0" destOrd="0" presId="urn:microsoft.com/office/officeart/2005/8/layout/pyramid3"/>
    <dgm:cxn modelId="{46A31F49-924A-417C-8BE1-BB6DE7A4CA2A}" srcId="{F1D6C598-E11D-4AF1-B12E-B5EFD01E5103}" destId="{B342ADB3-3BBA-4924-9398-4C09B10069E6}" srcOrd="0" destOrd="0" parTransId="{B4EE932A-4DC0-4530-8EB8-17D3241CE643}" sibTransId="{1F98BC9B-25D2-4DA1-BF96-C0F93B293717}"/>
    <dgm:cxn modelId="{38E31672-0959-45A4-9359-9257283161E9}" type="presOf" srcId="{B342ADB3-3BBA-4924-9398-4C09B10069E6}" destId="{3B9D8768-BB76-49CE-A563-8B799D0C1D6A}" srcOrd="1" destOrd="0" presId="urn:microsoft.com/office/officeart/2005/8/layout/pyramid3"/>
    <dgm:cxn modelId="{8DE5C841-FE8A-4F24-966A-C6277F4CA1E5}" type="presParOf" srcId="{FC884C79-F438-4955-B0C7-1F31D90802D2}" destId="{EF3A806B-FF8B-449B-8E20-B0C9EC10EE2D}" srcOrd="0" destOrd="0" presId="urn:microsoft.com/office/officeart/2005/8/layout/pyramid3"/>
    <dgm:cxn modelId="{0B5B5802-AF0F-4122-875F-0AE1C8FDF81F}" type="presParOf" srcId="{EF3A806B-FF8B-449B-8E20-B0C9EC10EE2D}" destId="{7859414B-D3F6-45FB-B946-018E6E6A40C7}" srcOrd="0" destOrd="0" presId="urn:microsoft.com/office/officeart/2005/8/layout/pyramid3"/>
    <dgm:cxn modelId="{CBB77290-53BA-4094-80D8-F48416C103A2}" type="presParOf" srcId="{EF3A806B-FF8B-449B-8E20-B0C9EC10EE2D}" destId="{3B9D8768-BB76-49CE-A563-8B799D0C1D6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D6C598-E11D-4AF1-B12E-B5EFD01E510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342ADB3-3BBA-4924-9398-4C09B10069E6}">
      <dgm:prSet phldrT="[Text]"/>
      <dgm:spPr/>
      <dgm:t>
        <a:bodyPr/>
        <a:lstStyle/>
        <a:p>
          <a:r>
            <a:rPr lang="id-ID" b="1" dirty="0" smtClean="0">
              <a:solidFill>
                <a:srgbClr val="0070C0"/>
              </a:solidFill>
            </a:rPr>
            <a:t>Provinsi</a:t>
          </a:r>
          <a:endParaRPr lang="en-US" b="1" dirty="0">
            <a:solidFill>
              <a:srgbClr val="0070C0"/>
            </a:solidFill>
          </a:endParaRPr>
        </a:p>
      </dgm:t>
    </dgm:pt>
    <dgm:pt modelId="{B4EE932A-4DC0-4530-8EB8-17D3241CE643}" type="parTrans" cxnId="{46A31F49-924A-417C-8BE1-BB6DE7A4CA2A}">
      <dgm:prSet/>
      <dgm:spPr/>
      <dgm:t>
        <a:bodyPr/>
        <a:lstStyle/>
        <a:p>
          <a:endParaRPr lang="en-US"/>
        </a:p>
      </dgm:t>
    </dgm:pt>
    <dgm:pt modelId="{1F98BC9B-25D2-4DA1-BF96-C0F93B293717}" type="sibTrans" cxnId="{46A31F49-924A-417C-8BE1-BB6DE7A4CA2A}">
      <dgm:prSet/>
      <dgm:spPr/>
      <dgm:t>
        <a:bodyPr/>
        <a:lstStyle/>
        <a:p>
          <a:endParaRPr lang="en-US"/>
        </a:p>
      </dgm:t>
    </dgm:pt>
    <dgm:pt modelId="{FC884C79-F438-4955-B0C7-1F31D90802D2}" type="pres">
      <dgm:prSet presAssocID="{F1D6C598-E11D-4AF1-B12E-B5EFD01E5103}" presName="Name0" presStyleCnt="0">
        <dgm:presLayoutVars>
          <dgm:dir/>
          <dgm:animLvl val="lvl"/>
          <dgm:resizeHandles val="exact"/>
        </dgm:presLayoutVars>
      </dgm:prSet>
      <dgm:spPr/>
    </dgm:pt>
    <dgm:pt modelId="{EF3A806B-FF8B-449B-8E20-B0C9EC10EE2D}" type="pres">
      <dgm:prSet presAssocID="{B342ADB3-3BBA-4924-9398-4C09B10069E6}" presName="Name8" presStyleCnt="0"/>
      <dgm:spPr/>
    </dgm:pt>
    <dgm:pt modelId="{7859414B-D3F6-45FB-B946-018E6E6A40C7}" type="pres">
      <dgm:prSet presAssocID="{B342ADB3-3BBA-4924-9398-4C09B10069E6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D8768-BB76-49CE-A563-8B799D0C1D6A}" type="pres">
      <dgm:prSet presAssocID="{B342ADB3-3BBA-4924-9398-4C09B10069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2116C8-5217-479D-9036-EDC3D7D84475}" type="presOf" srcId="{B342ADB3-3BBA-4924-9398-4C09B10069E6}" destId="{3B9D8768-BB76-49CE-A563-8B799D0C1D6A}" srcOrd="1" destOrd="0" presId="urn:microsoft.com/office/officeart/2005/8/layout/pyramid3"/>
    <dgm:cxn modelId="{FCC0FA7A-6084-427F-9219-B162F31581FC}" type="presOf" srcId="{F1D6C598-E11D-4AF1-B12E-B5EFD01E5103}" destId="{FC884C79-F438-4955-B0C7-1F31D90802D2}" srcOrd="0" destOrd="0" presId="urn:microsoft.com/office/officeart/2005/8/layout/pyramid3"/>
    <dgm:cxn modelId="{46A31F49-924A-417C-8BE1-BB6DE7A4CA2A}" srcId="{F1D6C598-E11D-4AF1-B12E-B5EFD01E5103}" destId="{B342ADB3-3BBA-4924-9398-4C09B10069E6}" srcOrd="0" destOrd="0" parTransId="{B4EE932A-4DC0-4530-8EB8-17D3241CE643}" sibTransId="{1F98BC9B-25D2-4DA1-BF96-C0F93B293717}"/>
    <dgm:cxn modelId="{FDE058EA-276A-45D1-ACB2-2ED89D361BDC}" type="presOf" srcId="{B342ADB3-3BBA-4924-9398-4C09B10069E6}" destId="{7859414B-D3F6-45FB-B946-018E6E6A40C7}" srcOrd="0" destOrd="0" presId="urn:microsoft.com/office/officeart/2005/8/layout/pyramid3"/>
    <dgm:cxn modelId="{D5CF2189-A4BA-44FF-A5D2-19154155C4E0}" type="presParOf" srcId="{FC884C79-F438-4955-B0C7-1F31D90802D2}" destId="{EF3A806B-FF8B-449B-8E20-B0C9EC10EE2D}" srcOrd="0" destOrd="0" presId="urn:microsoft.com/office/officeart/2005/8/layout/pyramid3"/>
    <dgm:cxn modelId="{1FC8AAD3-0164-4A6D-8540-F91127007711}" type="presParOf" srcId="{EF3A806B-FF8B-449B-8E20-B0C9EC10EE2D}" destId="{7859414B-D3F6-45FB-B946-018E6E6A40C7}" srcOrd="0" destOrd="0" presId="urn:microsoft.com/office/officeart/2005/8/layout/pyramid3"/>
    <dgm:cxn modelId="{A761E47D-7FF4-40A2-A11C-71245EF5AC9F}" type="presParOf" srcId="{EF3A806B-FF8B-449B-8E20-B0C9EC10EE2D}" destId="{3B9D8768-BB76-49CE-A563-8B799D0C1D6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6C598-E11D-4AF1-B12E-B5EFD01E510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342ADB3-3BBA-4924-9398-4C09B10069E6}">
      <dgm:prSet phldrT="[Text]"/>
      <dgm:spPr/>
      <dgm:t>
        <a:bodyPr/>
        <a:lstStyle/>
        <a:p>
          <a:r>
            <a:rPr lang="id-ID" b="1" dirty="0" smtClean="0">
              <a:solidFill>
                <a:srgbClr val="0070C0"/>
              </a:solidFill>
            </a:rPr>
            <a:t>Kab/Kota</a:t>
          </a:r>
          <a:endParaRPr lang="en-US" b="1" dirty="0">
            <a:solidFill>
              <a:srgbClr val="0070C0"/>
            </a:solidFill>
          </a:endParaRPr>
        </a:p>
      </dgm:t>
    </dgm:pt>
    <dgm:pt modelId="{B4EE932A-4DC0-4530-8EB8-17D3241CE643}" type="parTrans" cxnId="{46A31F49-924A-417C-8BE1-BB6DE7A4CA2A}">
      <dgm:prSet/>
      <dgm:spPr/>
      <dgm:t>
        <a:bodyPr/>
        <a:lstStyle/>
        <a:p>
          <a:endParaRPr lang="en-US"/>
        </a:p>
      </dgm:t>
    </dgm:pt>
    <dgm:pt modelId="{1F98BC9B-25D2-4DA1-BF96-C0F93B293717}" type="sibTrans" cxnId="{46A31F49-924A-417C-8BE1-BB6DE7A4CA2A}">
      <dgm:prSet/>
      <dgm:spPr/>
      <dgm:t>
        <a:bodyPr/>
        <a:lstStyle/>
        <a:p>
          <a:endParaRPr lang="en-US"/>
        </a:p>
      </dgm:t>
    </dgm:pt>
    <dgm:pt modelId="{FC884C79-F438-4955-B0C7-1F31D90802D2}" type="pres">
      <dgm:prSet presAssocID="{F1D6C598-E11D-4AF1-B12E-B5EFD01E5103}" presName="Name0" presStyleCnt="0">
        <dgm:presLayoutVars>
          <dgm:dir/>
          <dgm:animLvl val="lvl"/>
          <dgm:resizeHandles val="exact"/>
        </dgm:presLayoutVars>
      </dgm:prSet>
      <dgm:spPr/>
    </dgm:pt>
    <dgm:pt modelId="{EF3A806B-FF8B-449B-8E20-B0C9EC10EE2D}" type="pres">
      <dgm:prSet presAssocID="{B342ADB3-3BBA-4924-9398-4C09B10069E6}" presName="Name8" presStyleCnt="0"/>
      <dgm:spPr/>
    </dgm:pt>
    <dgm:pt modelId="{7859414B-D3F6-45FB-B946-018E6E6A40C7}" type="pres">
      <dgm:prSet presAssocID="{B342ADB3-3BBA-4924-9398-4C09B10069E6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D8768-BB76-49CE-A563-8B799D0C1D6A}" type="pres">
      <dgm:prSet presAssocID="{B342ADB3-3BBA-4924-9398-4C09B10069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2246F-F150-4E64-983A-8B74EA1BC0B5}" type="presOf" srcId="{B342ADB3-3BBA-4924-9398-4C09B10069E6}" destId="{7859414B-D3F6-45FB-B946-018E6E6A40C7}" srcOrd="0" destOrd="0" presId="urn:microsoft.com/office/officeart/2005/8/layout/pyramid3"/>
    <dgm:cxn modelId="{46A31F49-924A-417C-8BE1-BB6DE7A4CA2A}" srcId="{F1D6C598-E11D-4AF1-B12E-B5EFD01E5103}" destId="{B342ADB3-3BBA-4924-9398-4C09B10069E6}" srcOrd="0" destOrd="0" parTransId="{B4EE932A-4DC0-4530-8EB8-17D3241CE643}" sibTransId="{1F98BC9B-25D2-4DA1-BF96-C0F93B293717}"/>
    <dgm:cxn modelId="{7116738A-B21E-4986-9D10-4C24E4081AC9}" type="presOf" srcId="{B342ADB3-3BBA-4924-9398-4C09B10069E6}" destId="{3B9D8768-BB76-49CE-A563-8B799D0C1D6A}" srcOrd="1" destOrd="0" presId="urn:microsoft.com/office/officeart/2005/8/layout/pyramid3"/>
    <dgm:cxn modelId="{E5A492BC-F993-41BA-8DAA-CC5098C8D907}" type="presOf" srcId="{F1D6C598-E11D-4AF1-B12E-B5EFD01E5103}" destId="{FC884C79-F438-4955-B0C7-1F31D90802D2}" srcOrd="0" destOrd="0" presId="urn:microsoft.com/office/officeart/2005/8/layout/pyramid3"/>
    <dgm:cxn modelId="{4DCF600C-C8D0-4A82-AF33-710D5179F196}" type="presParOf" srcId="{FC884C79-F438-4955-B0C7-1F31D90802D2}" destId="{EF3A806B-FF8B-449B-8E20-B0C9EC10EE2D}" srcOrd="0" destOrd="0" presId="urn:microsoft.com/office/officeart/2005/8/layout/pyramid3"/>
    <dgm:cxn modelId="{73F07CDE-EE1D-4885-9F5B-50133683614D}" type="presParOf" srcId="{EF3A806B-FF8B-449B-8E20-B0C9EC10EE2D}" destId="{7859414B-D3F6-45FB-B946-018E6E6A40C7}" srcOrd="0" destOrd="0" presId="urn:microsoft.com/office/officeart/2005/8/layout/pyramid3"/>
    <dgm:cxn modelId="{658640F5-EB9C-425F-922A-81B86E520AD9}" type="presParOf" srcId="{EF3A806B-FF8B-449B-8E20-B0C9EC10EE2D}" destId="{3B9D8768-BB76-49CE-A563-8B799D0C1D6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AAB4C-C5A5-49B4-A49B-FAF6E6375F01}">
      <dsp:nvSpPr>
        <dsp:cNvPr id="0" name=""/>
        <dsp:cNvSpPr/>
      </dsp:nvSpPr>
      <dsp:spPr>
        <a:xfrm>
          <a:off x="2160621" y="611751"/>
          <a:ext cx="4043431" cy="4043431"/>
        </a:xfrm>
        <a:prstGeom prst="blockArc">
          <a:avLst>
            <a:gd name="adj1" fmla="val 10817759"/>
            <a:gd name="adj2" fmla="val 16293272"/>
            <a:gd name="adj3" fmla="val 4643"/>
          </a:avLst>
        </a:prstGeom>
        <a:gradFill rotWithShape="0">
          <a:gsLst>
            <a:gs pos="0">
              <a:schemeClr val="accent3">
                <a:hueOff val="1594099"/>
                <a:satOff val="594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594099"/>
                <a:satOff val="594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594099"/>
                <a:satOff val="594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577D6F-717F-469E-A369-C217D8338CDC}">
      <dsp:nvSpPr>
        <dsp:cNvPr id="0" name=""/>
        <dsp:cNvSpPr/>
      </dsp:nvSpPr>
      <dsp:spPr>
        <a:xfrm>
          <a:off x="2160613" y="613205"/>
          <a:ext cx="4043431" cy="4043431"/>
        </a:xfrm>
        <a:prstGeom prst="blockArc">
          <a:avLst>
            <a:gd name="adj1" fmla="val 5306714"/>
            <a:gd name="adj2" fmla="val 10820290"/>
            <a:gd name="adj3" fmla="val 4643"/>
          </a:avLst>
        </a:prstGeom>
        <a:gradFill rotWithShape="0">
          <a:gsLst>
            <a:gs pos="0">
              <a:schemeClr val="accent3">
                <a:hueOff val="1062733"/>
                <a:satOff val="396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062733"/>
                <a:satOff val="396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062733"/>
                <a:satOff val="396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DCF8B-3F37-48D0-9D31-CAA6226FC7D8}">
      <dsp:nvSpPr>
        <dsp:cNvPr id="0" name=""/>
        <dsp:cNvSpPr/>
      </dsp:nvSpPr>
      <dsp:spPr>
        <a:xfrm>
          <a:off x="2214193" y="612478"/>
          <a:ext cx="4043431" cy="4043431"/>
        </a:xfrm>
        <a:prstGeom prst="blockArc">
          <a:avLst>
            <a:gd name="adj1" fmla="val 0"/>
            <a:gd name="adj2" fmla="val 5400000"/>
            <a:gd name="adj3" fmla="val 4643"/>
          </a:avLst>
        </a:prstGeom>
        <a:gradFill rotWithShape="0">
          <a:gsLst>
            <a:gs pos="0">
              <a:schemeClr val="accent3">
                <a:hueOff val="531366"/>
                <a:satOff val="198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531366"/>
                <a:satOff val="198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531366"/>
                <a:satOff val="198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2BCD6-5AB5-4FF6-84F9-ECC5528A20AC}">
      <dsp:nvSpPr>
        <dsp:cNvPr id="0" name=""/>
        <dsp:cNvSpPr/>
      </dsp:nvSpPr>
      <dsp:spPr>
        <a:xfrm>
          <a:off x="2214193" y="612478"/>
          <a:ext cx="4043431" cy="4043431"/>
        </a:xfrm>
        <a:prstGeom prst="blockArc">
          <a:avLst>
            <a:gd name="adj1" fmla="val 16200000"/>
            <a:gd name="adj2" fmla="val 0"/>
            <a:gd name="adj3" fmla="val 4643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9C16D8-50FB-4B1F-86A0-D9AF4D4400D7}">
      <dsp:nvSpPr>
        <dsp:cNvPr id="0" name=""/>
        <dsp:cNvSpPr/>
      </dsp:nvSpPr>
      <dsp:spPr>
        <a:xfrm>
          <a:off x="3272980" y="1905219"/>
          <a:ext cx="1925857" cy="14579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rgbClr val="C00000"/>
              </a:solidFill>
            </a:rPr>
            <a:t>Pelayanan Masyarakat</a:t>
          </a:r>
          <a:endParaRPr lang="en-US" sz="2000" b="1" kern="1200" dirty="0">
            <a:solidFill>
              <a:srgbClr val="C00000"/>
            </a:solidFill>
          </a:endParaRPr>
        </a:p>
      </dsp:txBody>
      <dsp:txXfrm>
        <a:off x="3555015" y="2118731"/>
        <a:ext cx="1361787" cy="1030924"/>
      </dsp:txXfrm>
    </dsp:sp>
    <dsp:sp modelId="{FF9376C6-A656-4C21-BCFB-899DADE24ACF}">
      <dsp:nvSpPr>
        <dsp:cNvPr id="0" name=""/>
        <dsp:cNvSpPr/>
      </dsp:nvSpPr>
      <dsp:spPr>
        <a:xfrm>
          <a:off x="3072901" y="-210443"/>
          <a:ext cx="2326015" cy="17397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tx1"/>
              </a:solidFill>
            </a:rPr>
            <a:t>Menjamin ketersediaan alokon sepanjang tahun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413538" y="44333"/>
        <a:ext cx="1644741" cy="1230167"/>
      </dsp:txXfrm>
    </dsp:sp>
    <dsp:sp modelId="{8A733B5F-3DF1-403C-8374-32BF4B4909D0}">
      <dsp:nvSpPr>
        <dsp:cNvPr id="0" name=""/>
        <dsp:cNvSpPr/>
      </dsp:nvSpPr>
      <dsp:spPr>
        <a:xfrm>
          <a:off x="5197124" y="1697049"/>
          <a:ext cx="2027124" cy="1874288"/>
        </a:xfrm>
        <a:prstGeom prst="ellipse">
          <a:avLst/>
        </a:prstGeom>
        <a:gradFill rotWithShape="0">
          <a:gsLst>
            <a:gs pos="0">
              <a:schemeClr val="accent3">
                <a:hueOff val="531366"/>
                <a:satOff val="198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531366"/>
                <a:satOff val="198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531366"/>
                <a:satOff val="198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tx1"/>
              </a:solidFill>
            </a:rPr>
            <a:t>Mendukung program Nasional KB dan Kespro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493989" y="1971532"/>
        <a:ext cx="1433394" cy="1325322"/>
      </dsp:txXfrm>
    </dsp:sp>
    <dsp:sp modelId="{B9B7E54A-53D6-42D1-B6EB-E62DFD8F9647}">
      <dsp:nvSpPr>
        <dsp:cNvPr id="0" name=""/>
        <dsp:cNvSpPr/>
      </dsp:nvSpPr>
      <dsp:spPr>
        <a:xfrm>
          <a:off x="3222477" y="3749698"/>
          <a:ext cx="2026863" cy="1718545"/>
        </a:xfrm>
        <a:prstGeom prst="ellipse">
          <a:avLst/>
        </a:prstGeom>
        <a:gradFill rotWithShape="0">
          <a:gsLst>
            <a:gs pos="0">
              <a:schemeClr val="accent3">
                <a:hueOff val="1062733"/>
                <a:satOff val="396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062733"/>
                <a:satOff val="396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062733"/>
                <a:satOff val="396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tx1"/>
              </a:solidFill>
            </a:rPr>
            <a:t>Mendukung program Nasional BPJS dan JKN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519304" y="4001373"/>
        <a:ext cx="1433209" cy="1215195"/>
      </dsp:txXfrm>
    </dsp:sp>
    <dsp:sp modelId="{3A543743-2D03-4A3F-9D6E-BE6DA5270282}">
      <dsp:nvSpPr>
        <dsp:cNvPr id="0" name=""/>
        <dsp:cNvSpPr/>
      </dsp:nvSpPr>
      <dsp:spPr>
        <a:xfrm>
          <a:off x="1180404" y="1702353"/>
          <a:ext cx="2054361" cy="1841823"/>
        </a:xfrm>
        <a:prstGeom prst="ellipse">
          <a:avLst/>
        </a:prstGeom>
        <a:gradFill rotWithShape="0">
          <a:gsLst>
            <a:gs pos="0">
              <a:schemeClr val="accent3">
                <a:hueOff val="1594099"/>
                <a:satOff val="594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594099"/>
                <a:satOff val="594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594099"/>
                <a:satOff val="594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tx1"/>
              </a:solidFill>
            </a:rPr>
            <a:t>Koordinasi yang lebih baik di semua tingkat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481258" y="1972082"/>
        <a:ext cx="1452653" cy="1302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3FD90-A5C4-4B8B-9E40-6D3ED2C6596A}">
      <dsp:nvSpPr>
        <dsp:cNvPr id="0" name=""/>
        <dsp:cNvSpPr/>
      </dsp:nvSpPr>
      <dsp:spPr>
        <a:xfrm>
          <a:off x="689779" y="98457"/>
          <a:ext cx="758019" cy="761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BkkbN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800788" y="209972"/>
        <a:ext cx="536001" cy="538440"/>
      </dsp:txXfrm>
    </dsp:sp>
    <dsp:sp modelId="{DC44F298-A71D-4FCC-8439-C30043E6D38F}">
      <dsp:nvSpPr>
        <dsp:cNvPr id="0" name=""/>
        <dsp:cNvSpPr/>
      </dsp:nvSpPr>
      <dsp:spPr>
        <a:xfrm rot="3603042">
          <a:off x="1247697" y="871274"/>
          <a:ext cx="253792" cy="27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66761" y="893756"/>
        <a:ext cx="177654" cy="166406"/>
      </dsp:txXfrm>
    </dsp:sp>
    <dsp:sp modelId="{D6DB8F06-5018-4AC7-AA5A-1C654C6390B4}">
      <dsp:nvSpPr>
        <dsp:cNvPr id="0" name=""/>
        <dsp:cNvSpPr/>
      </dsp:nvSpPr>
      <dsp:spPr>
        <a:xfrm>
          <a:off x="1344284" y="1166832"/>
          <a:ext cx="661397" cy="728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MOH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441143" y="1273582"/>
        <a:ext cx="467679" cy="515437"/>
      </dsp:txXfrm>
    </dsp:sp>
    <dsp:sp modelId="{44E41402-5EEC-45AB-936D-DDC05B4AD040}">
      <dsp:nvSpPr>
        <dsp:cNvPr id="0" name=""/>
        <dsp:cNvSpPr/>
      </dsp:nvSpPr>
      <dsp:spPr>
        <a:xfrm rot="10751917">
          <a:off x="905006" y="1401229"/>
          <a:ext cx="310461" cy="27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988205" y="1456115"/>
        <a:ext cx="227258" cy="166406"/>
      </dsp:txXfrm>
    </dsp:sp>
    <dsp:sp modelId="{91FBE1B1-29DD-4000-8470-50EA1A796023}">
      <dsp:nvSpPr>
        <dsp:cNvPr id="0" name=""/>
        <dsp:cNvSpPr/>
      </dsp:nvSpPr>
      <dsp:spPr>
        <a:xfrm>
          <a:off x="144326" y="1234977"/>
          <a:ext cx="614294" cy="6268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BPJS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34287" y="1326781"/>
        <a:ext cx="434372" cy="443267"/>
      </dsp:txXfrm>
    </dsp:sp>
    <dsp:sp modelId="{421C22B5-DD88-45E6-B190-6A07B61E6B50}">
      <dsp:nvSpPr>
        <dsp:cNvPr id="0" name=""/>
        <dsp:cNvSpPr/>
      </dsp:nvSpPr>
      <dsp:spPr>
        <a:xfrm rot="18000000">
          <a:off x="595181" y="911830"/>
          <a:ext cx="287525" cy="27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15982" y="1003326"/>
        <a:ext cx="204322" cy="166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414B-D3F6-45FB-B946-018E6E6A40C7}">
      <dsp:nvSpPr>
        <dsp:cNvPr id="0" name=""/>
        <dsp:cNvSpPr/>
      </dsp:nvSpPr>
      <dsp:spPr>
        <a:xfrm rot="10800000">
          <a:off x="0" y="0"/>
          <a:ext cx="1905000" cy="457200"/>
        </a:xfrm>
        <a:prstGeom prst="trapezoid">
          <a:avLst>
            <a:gd name="adj" fmla="val 2083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b="1" kern="1200" dirty="0" smtClean="0">
              <a:solidFill>
                <a:srgbClr val="0070C0"/>
              </a:solidFill>
            </a:rPr>
            <a:t>Pusat</a:t>
          </a:r>
          <a:endParaRPr lang="en-US" sz="2700" b="1" kern="1200" dirty="0">
            <a:solidFill>
              <a:srgbClr val="0070C0"/>
            </a:solidFill>
          </a:endParaRPr>
        </a:p>
      </dsp:txBody>
      <dsp:txXfrm rot="-10800000">
        <a:off x="0" y="0"/>
        <a:ext cx="1905000" cy="457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414B-D3F6-45FB-B946-018E6E6A40C7}">
      <dsp:nvSpPr>
        <dsp:cNvPr id="0" name=""/>
        <dsp:cNvSpPr/>
      </dsp:nvSpPr>
      <dsp:spPr>
        <a:xfrm rot="10800000">
          <a:off x="0" y="0"/>
          <a:ext cx="1905000" cy="457200"/>
        </a:xfrm>
        <a:prstGeom prst="trapezoid">
          <a:avLst>
            <a:gd name="adj" fmla="val 2083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b="1" kern="1200" dirty="0" smtClean="0">
              <a:solidFill>
                <a:srgbClr val="0070C0"/>
              </a:solidFill>
            </a:rPr>
            <a:t>Provinsi</a:t>
          </a:r>
          <a:endParaRPr lang="en-US" sz="2700" b="1" kern="1200" dirty="0">
            <a:solidFill>
              <a:srgbClr val="0070C0"/>
            </a:solidFill>
          </a:endParaRPr>
        </a:p>
      </dsp:txBody>
      <dsp:txXfrm rot="-10800000">
        <a:off x="0" y="0"/>
        <a:ext cx="1905000" cy="457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414B-D3F6-45FB-B946-018E6E6A40C7}">
      <dsp:nvSpPr>
        <dsp:cNvPr id="0" name=""/>
        <dsp:cNvSpPr/>
      </dsp:nvSpPr>
      <dsp:spPr>
        <a:xfrm rot="10800000">
          <a:off x="0" y="0"/>
          <a:ext cx="1905000" cy="457200"/>
        </a:xfrm>
        <a:prstGeom prst="trapezoid">
          <a:avLst>
            <a:gd name="adj" fmla="val 2083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b="1" kern="1200" dirty="0" smtClean="0">
              <a:solidFill>
                <a:srgbClr val="0070C0"/>
              </a:solidFill>
            </a:rPr>
            <a:t>Kab/Kota</a:t>
          </a:r>
          <a:endParaRPr lang="en-US" sz="2700" b="1" kern="1200" dirty="0">
            <a:solidFill>
              <a:srgbClr val="0070C0"/>
            </a:solidFill>
          </a:endParaRPr>
        </a:p>
      </dsp:txBody>
      <dsp:txXfrm rot="-10800000">
        <a:off x="0" y="0"/>
        <a:ext cx="1905000" cy="45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D2256-6354-4A92-A4DF-07E20FDB90A8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AB38C-D897-46C2-A9B1-5F69B33E8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686800" cy="2438400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Suplai</a:t>
            </a:r>
            <a:r>
              <a:rPr lang="en-US" b="1" dirty="0" smtClean="0"/>
              <a:t> </a:t>
            </a:r>
            <a:r>
              <a:rPr lang="en-US" b="1" dirty="0" err="1" smtClean="0"/>
              <a:t>Rantai</a:t>
            </a:r>
            <a:r>
              <a:rPr lang="en-US" b="1" dirty="0" smtClean="0"/>
              <a:t> </a:t>
            </a:r>
            <a:r>
              <a:rPr lang="en-US" b="1" dirty="0" err="1" smtClean="0"/>
              <a:t>Manajemen</a:t>
            </a:r>
            <a:r>
              <a:rPr lang="en-US" b="1" dirty="0" smtClean="0"/>
              <a:t>: </a:t>
            </a:r>
            <a:r>
              <a:rPr lang="en-US" b="1" dirty="0" err="1" smtClean="0"/>
              <a:t>Pembaruan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17 </a:t>
            </a:r>
            <a:r>
              <a:rPr lang="en-US" sz="3000" b="1" u="sng" dirty="0" err="1" smtClean="0">
                <a:solidFill>
                  <a:srgbClr val="C00000"/>
                </a:solidFill>
              </a:rPr>
              <a:t>Oktober</a:t>
            </a:r>
            <a:r>
              <a:rPr lang="en-US" sz="3000" b="1" u="sng" dirty="0" smtClean="0">
                <a:solidFill>
                  <a:srgbClr val="C00000"/>
                </a:solidFill>
              </a:rPr>
              <a:t> 2014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err="1" smtClean="0">
                <a:solidFill>
                  <a:srgbClr val="C00000"/>
                </a:solidFill>
              </a:rPr>
              <a:t>BkkbN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Supply Chain Management (SCM) Models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id-ID" sz="3600" b="1" dirty="0" smtClean="0">
                <a:solidFill>
                  <a:srgbClr val="C00000"/>
                </a:solidFill>
              </a:rPr>
              <a:t>Pelatihan </a:t>
            </a:r>
            <a:r>
              <a:rPr lang="id-ID" sz="3600" b="1" i="1" dirty="0" smtClean="0">
                <a:solidFill>
                  <a:srgbClr val="C00000"/>
                </a:solidFill>
              </a:rPr>
              <a:t>(Training)</a:t>
            </a:r>
            <a:r>
              <a:rPr lang="id-ID" sz="3600" b="1" dirty="0" smtClean="0">
                <a:solidFill>
                  <a:srgbClr val="C00000"/>
                </a:solidFill>
              </a:rPr>
              <a:t> untuk </a:t>
            </a:r>
            <a:br>
              <a:rPr lang="id-ID" sz="3600" b="1" dirty="0" smtClean="0">
                <a:solidFill>
                  <a:srgbClr val="C00000"/>
                </a:solidFill>
              </a:rPr>
            </a:br>
            <a:r>
              <a:rPr lang="id-ID" sz="3600" b="1" dirty="0" smtClean="0">
                <a:solidFill>
                  <a:srgbClr val="C00000"/>
                </a:solidFill>
              </a:rPr>
              <a:t>Program Ujicoba Model SCM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1524000" cy="4401205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u="sng" dirty="0" smtClean="0"/>
              <a:t>Kurikulum</a:t>
            </a:r>
            <a:endParaRPr lang="en-US" sz="1400" b="1" u="sng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Standard Operating Procedure</a:t>
            </a:r>
            <a:r>
              <a:rPr lang="id-ID" sz="1400" b="1" dirty="0" smtClean="0"/>
              <a:t> (SOP)</a:t>
            </a:r>
            <a:r>
              <a:rPr lang="en-US" sz="1400" b="1" dirty="0" smtClean="0"/>
              <a:t> </a:t>
            </a:r>
            <a:r>
              <a:rPr lang="id-ID" sz="1400" b="1" dirty="0" smtClean="0"/>
              <a:t>untuk</a:t>
            </a:r>
            <a:r>
              <a:rPr lang="en-US" sz="1400" b="1" dirty="0" smtClean="0"/>
              <a:t> Model A, B </a:t>
            </a:r>
            <a:r>
              <a:rPr lang="id-ID" sz="1400" b="1" dirty="0" smtClean="0"/>
              <a:t>dan</a:t>
            </a:r>
            <a:r>
              <a:rPr lang="en-US" sz="1400" b="1" dirty="0" smtClean="0"/>
              <a:t> C 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id-ID" sz="1400" b="1" dirty="0" smtClean="0"/>
              <a:t>Penerimaan, Penyimpanan dan Penyaluran Alat/Obat Kontrasepsi dan Non Kontrasepsi Program KB Nasional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id-ID" sz="1400" b="1" dirty="0" smtClean="0"/>
              <a:t>Pedoman Teknis Cara Distribusi Obat yang Baik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362200"/>
            <a:ext cx="21336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TOT </a:t>
            </a:r>
            <a:r>
              <a:rPr lang="en-US" sz="2000" b="1" dirty="0" smtClean="0"/>
              <a:t>3</a:t>
            </a:r>
            <a:r>
              <a:rPr lang="id-ID" sz="2000" b="1" dirty="0" smtClean="0"/>
              <a:t> hari di BKKBN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id-ID" sz="2000" b="1" u="sng" dirty="0" smtClean="0">
                <a:solidFill>
                  <a:srgbClr val="C00000"/>
                </a:solidFill>
              </a:rPr>
              <a:t>Peserta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BkkbN</a:t>
            </a:r>
            <a:r>
              <a:rPr lang="en-US" sz="2000" b="1" dirty="0" smtClean="0">
                <a:solidFill>
                  <a:srgbClr val="C00000"/>
                </a:solidFill>
              </a:rPr>
              <a:t> – 4            </a:t>
            </a:r>
            <a:r>
              <a:rPr lang="id-ID" sz="2000" b="1" dirty="0" smtClean="0">
                <a:solidFill>
                  <a:srgbClr val="C00000"/>
                </a:solidFill>
              </a:rPr>
              <a:t>Kemenkes</a:t>
            </a:r>
            <a:r>
              <a:rPr lang="en-US" sz="2000" b="1" dirty="0" smtClean="0">
                <a:solidFill>
                  <a:srgbClr val="C00000"/>
                </a:solidFill>
              </a:rPr>
              <a:t> – 2     </a:t>
            </a:r>
            <a:r>
              <a:rPr lang="id-ID" sz="2000" b="1" dirty="0" smtClean="0">
                <a:solidFill>
                  <a:srgbClr val="C00000"/>
                </a:solidFill>
              </a:rPr>
              <a:t>Provinsi</a:t>
            </a:r>
            <a:r>
              <a:rPr lang="en-US" sz="2000" b="1" dirty="0" smtClean="0">
                <a:solidFill>
                  <a:srgbClr val="C00000"/>
                </a:solidFill>
              </a:rPr>
              <a:t> – 2             PT-POS – 2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BPJS – 1 </a:t>
            </a:r>
            <a:r>
              <a:rPr lang="en-US" b="1" dirty="0" smtClean="0">
                <a:solidFill>
                  <a:srgbClr val="C00000"/>
                </a:solidFill>
              </a:rPr>
              <a:t>(observer)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194560"/>
            <a:ext cx="1447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TOT 3 </a:t>
            </a:r>
            <a:r>
              <a:rPr lang="en-US" sz="1600" b="1" dirty="0" err="1" smtClean="0"/>
              <a:t>hari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</a:t>
            </a:r>
            <a:r>
              <a:rPr lang="en-US" sz="1600" b="1" dirty="0" smtClean="0"/>
              <a:t> </a:t>
            </a:r>
            <a:r>
              <a:rPr lang="id-ID" sz="1600" b="1" dirty="0" smtClean="0"/>
              <a:t> Provinsi NTT</a:t>
            </a:r>
          </a:p>
          <a:p>
            <a:pPr algn="ctr"/>
            <a:r>
              <a:rPr lang="id-ID" sz="1400" b="1" dirty="0" smtClean="0">
                <a:solidFill>
                  <a:srgbClr val="C00000"/>
                </a:solidFill>
              </a:rPr>
              <a:t>[</a:t>
            </a:r>
            <a:r>
              <a:rPr lang="en-US" sz="1400" b="1" dirty="0" err="1" smtClean="0">
                <a:solidFill>
                  <a:srgbClr val="C00000"/>
                </a:solidFill>
              </a:rPr>
              <a:t>BkkbN</a:t>
            </a:r>
            <a:r>
              <a:rPr lang="en-US" sz="1400" b="1" dirty="0" smtClean="0">
                <a:solidFill>
                  <a:srgbClr val="C00000"/>
                </a:solidFill>
              </a:rPr>
              <a:t>, </a:t>
            </a:r>
            <a:r>
              <a:rPr lang="id-ID" sz="1400" b="1" dirty="0" smtClean="0">
                <a:solidFill>
                  <a:srgbClr val="C00000"/>
                </a:solidFill>
              </a:rPr>
              <a:t>DinKes, 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PT-POS, BPJS</a:t>
            </a:r>
            <a:r>
              <a:rPr lang="id-ID" sz="1400" b="1" dirty="0" smtClean="0">
                <a:solidFill>
                  <a:srgbClr val="C00000"/>
                </a:solidFill>
              </a:rPr>
              <a:t>]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4038600"/>
            <a:ext cx="144780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TOT 3 </a:t>
            </a:r>
            <a:r>
              <a:rPr lang="en-US" sz="1600" b="1" dirty="0" err="1" smtClean="0"/>
              <a:t>hari</a:t>
            </a:r>
            <a:r>
              <a:rPr lang="id-ID" sz="1600" b="1" dirty="0" smtClean="0"/>
              <a:t> di Provinsi Jawa Timur</a:t>
            </a:r>
            <a:r>
              <a:rPr lang="en-US" sz="1600" b="1" dirty="0" smtClean="0"/>
              <a:t>            </a:t>
            </a:r>
            <a:r>
              <a:rPr lang="en-US" sz="1400" b="1" dirty="0" smtClean="0">
                <a:solidFill>
                  <a:srgbClr val="C00000"/>
                </a:solidFill>
              </a:rPr>
              <a:t>(</a:t>
            </a:r>
            <a:r>
              <a:rPr lang="en-US" sz="1400" b="1" dirty="0" err="1" smtClean="0">
                <a:solidFill>
                  <a:srgbClr val="C00000"/>
                </a:solidFill>
              </a:rPr>
              <a:t>BkkbN</a:t>
            </a:r>
            <a:r>
              <a:rPr lang="en-US" sz="1400" b="1" dirty="0" smtClean="0">
                <a:solidFill>
                  <a:srgbClr val="C00000"/>
                </a:solidFill>
              </a:rPr>
              <a:t>,</a:t>
            </a:r>
            <a:r>
              <a:rPr lang="id-ID" sz="1400" b="1" dirty="0" smtClean="0">
                <a:solidFill>
                  <a:srgbClr val="C00000"/>
                </a:solidFill>
              </a:rPr>
              <a:t> DinKes,</a:t>
            </a:r>
            <a:r>
              <a:rPr lang="en-US" sz="1400" b="1" dirty="0" smtClean="0">
                <a:solidFill>
                  <a:srgbClr val="C00000"/>
                </a:solidFill>
              </a:rPr>
              <a:t>  PT-POS, BPJS</a:t>
            </a:r>
            <a:r>
              <a:rPr lang="id-ID" sz="1400" b="1" dirty="0" smtClean="0">
                <a:solidFill>
                  <a:srgbClr val="C00000"/>
                </a:solidFill>
              </a:rPr>
              <a:t>]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1828800"/>
            <a:ext cx="2133600" cy="1077218"/>
          </a:xfrm>
          <a:prstGeom prst="rect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/>
              <a:t>Pelatihan (Training) </a:t>
            </a:r>
          </a:p>
          <a:p>
            <a:pPr algn="ctr"/>
            <a:r>
              <a:rPr lang="en-US" sz="1600" b="1" dirty="0" smtClean="0"/>
              <a:t>3</a:t>
            </a:r>
            <a:r>
              <a:rPr lang="id-ID" sz="1600" b="1" dirty="0" smtClean="0"/>
              <a:t>-</a:t>
            </a:r>
            <a:r>
              <a:rPr lang="en-US" sz="1600" b="1" dirty="0" smtClean="0"/>
              <a:t>4</a:t>
            </a:r>
            <a:r>
              <a:rPr lang="id-ID" sz="1600" b="1" dirty="0" smtClean="0"/>
              <a:t> hari</a:t>
            </a:r>
            <a:r>
              <a:rPr lang="en-US" sz="1600" b="1" dirty="0" smtClean="0"/>
              <a:t> </a:t>
            </a:r>
            <a:r>
              <a:rPr lang="id-ID" sz="1600" b="1" dirty="0" smtClean="0"/>
              <a:t>di</a:t>
            </a:r>
            <a:r>
              <a:rPr lang="en-US" sz="1600" b="1" dirty="0" smtClean="0"/>
              <a:t> </a:t>
            </a:r>
            <a:r>
              <a:rPr lang="id-ID" sz="1600" b="1" dirty="0" smtClean="0"/>
              <a:t>Kab/Kota</a:t>
            </a:r>
            <a:endParaRPr lang="en-US" sz="1600" b="1" dirty="0" smtClean="0"/>
          </a:p>
          <a:p>
            <a:pPr algn="ctr"/>
            <a:r>
              <a:rPr lang="id-ID" sz="1600" b="1" dirty="0">
                <a:solidFill>
                  <a:srgbClr val="C00000"/>
                </a:solidFill>
              </a:rPr>
              <a:t>[</a:t>
            </a:r>
            <a:r>
              <a:rPr lang="en-US" sz="1600" b="1" dirty="0" smtClean="0">
                <a:solidFill>
                  <a:srgbClr val="C00000"/>
                </a:solidFill>
              </a:rPr>
              <a:t>St</a:t>
            </a:r>
            <a:r>
              <a:rPr lang="id-ID" sz="1600" b="1" dirty="0" smtClean="0">
                <a:solidFill>
                  <a:srgbClr val="C00000"/>
                </a:solidFill>
              </a:rPr>
              <a:t>aff gudang di</a:t>
            </a:r>
            <a:r>
              <a:rPr lang="en-US" sz="1600" b="1" dirty="0" smtClean="0">
                <a:solidFill>
                  <a:srgbClr val="C00000"/>
                </a:solidFill>
              </a:rPr>
              <a:t>  SKPD KB, </a:t>
            </a:r>
            <a:r>
              <a:rPr lang="en-US" sz="1600" b="1" dirty="0" err="1" smtClean="0">
                <a:solidFill>
                  <a:srgbClr val="C00000"/>
                </a:solidFill>
              </a:rPr>
              <a:t>Puskesmas</a:t>
            </a:r>
            <a:r>
              <a:rPr lang="en-US" sz="1600" b="1" dirty="0" smtClean="0">
                <a:solidFill>
                  <a:srgbClr val="C00000"/>
                </a:solidFill>
              </a:rPr>
              <a:t>, BPJS</a:t>
            </a:r>
            <a:r>
              <a:rPr lang="id-ID" sz="1600" b="1" dirty="0" smtClean="0">
                <a:solidFill>
                  <a:srgbClr val="C00000"/>
                </a:solidFill>
              </a:rPr>
              <a:t>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307080"/>
            <a:ext cx="2133600" cy="1323439"/>
          </a:xfrm>
          <a:prstGeom prst="rect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/>
              <a:t>Pelatihan (Training) </a:t>
            </a:r>
          </a:p>
          <a:p>
            <a:pPr algn="ctr"/>
            <a:r>
              <a:rPr lang="en-US" sz="1600" b="1" dirty="0"/>
              <a:t>3</a:t>
            </a:r>
            <a:r>
              <a:rPr lang="id-ID" sz="1600" b="1" dirty="0"/>
              <a:t>-</a:t>
            </a:r>
            <a:r>
              <a:rPr lang="en-US" sz="1600" b="1" dirty="0"/>
              <a:t>4</a:t>
            </a:r>
            <a:r>
              <a:rPr lang="id-ID" sz="1600" b="1" dirty="0"/>
              <a:t> hari</a:t>
            </a:r>
            <a:r>
              <a:rPr lang="en-US" sz="1600" b="1" dirty="0"/>
              <a:t> </a:t>
            </a:r>
            <a:r>
              <a:rPr lang="id-ID" sz="1600" b="1" dirty="0"/>
              <a:t>di</a:t>
            </a:r>
            <a:r>
              <a:rPr lang="en-US" sz="1600" b="1" dirty="0"/>
              <a:t> </a:t>
            </a:r>
            <a:r>
              <a:rPr lang="id-ID" sz="1600" b="1" dirty="0"/>
              <a:t>Kab/Kota</a:t>
            </a:r>
            <a:endParaRPr lang="en-US" sz="1600" b="1" dirty="0"/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(</a:t>
            </a:r>
            <a:r>
              <a:rPr lang="id-ID" sz="1600" b="1" dirty="0" smtClean="0">
                <a:solidFill>
                  <a:srgbClr val="C00000"/>
                </a:solidFill>
              </a:rPr>
              <a:t>Staff gudang di </a:t>
            </a:r>
            <a:r>
              <a:rPr lang="en-US" sz="1600" b="1" dirty="0" smtClean="0">
                <a:solidFill>
                  <a:srgbClr val="C00000"/>
                </a:solidFill>
              </a:rPr>
              <a:t>SKPD- KB, </a:t>
            </a:r>
            <a:r>
              <a:rPr lang="en-US" sz="1600" b="1" dirty="0" err="1" smtClean="0">
                <a:solidFill>
                  <a:srgbClr val="C00000"/>
                </a:solidFill>
              </a:rPr>
              <a:t>DinKes</a:t>
            </a:r>
            <a:r>
              <a:rPr lang="en-US" sz="1600" b="1" dirty="0" smtClean="0">
                <a:solidFill>
                  <a:srgbClr val="C00000"/>
                </a:solidFill>
              </a:rPr>
              <a:t>,</a:t>
            </a:r>
            <a:r>
              <a:rPr lang="id-ID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Puskesmas</a:t>
            </a:r>
            <a:r>
              <a:rPr lang="en-US" sz="1600" b="1" dirty="0" smtClean="0">
                <a:solidFill>
                  <a:srgbClr val="C00000"/>
                </a:solidFill>
              </a:rPr>
              <a:t>, BPJS)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4770120"/>
            <a:ext cx="2133600" cy="1323439"/>
          </a:xfrm>
          <a:prstGeom prst="rect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/>
              <a:t>Pelatihan (Training) </a:t>
            </a:r>
          </a:p>
          <a:p>
            <a:pPr algn="ctr"/>
            <a:r>
              <a:rPr lang="en-US" sz="1600" b="1" dirty="0"/>
              <a:t>3</a:t>
            </a:r>
            <a:r>
              <a:rPr lang="id-ID" sz="1600" b="1" dirty="0"/>
              <a:t>-</a:t>
            </a:r>
            <a:r>
              <a:rPr lang="en-US" sz="1600" b="1" dirty="0"/>
              <a:t>4</a:t>
            </a:r>
            <a:r>
              <a:rPr lang="id-ID" sz="1600" b="1" dirty="0"/>
              <a:t> hari</a:t>
            </a:r>
            <a:r>
              <a:rPr lang="en-US" sz="1600" b="1" dirty="0"/>
              <a:t> </a:t>
            </a:r>
            <a:r>
              <a:rPr lang="id-ID" sz="1600" b="1" dirty="0"/>
              <a:t>di</a:t>
            </a:r>
            <a:r>
              <a:rPr lang="en-US" sz="1600" b="1" dirty="0"/>
              <a:t> </a:t>
            </a:r>
            <a:r>
              <a:rPr lang="id-ID" sz="1600" b="1" dirty="0"/>
              <a:t>Kab/Kota</a:t>
            </a:r>
            <a:endParaRPr lang="en-US" sz="1600" b="1" dirty="0"/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(St</a:t>
            </a:r>
            <a:r>
              <a:rPr lang="id-ID" sz="1600" b="1" dirty="0" smtClean="0">
                <a:solidFill>
                  <a:srgbClr val="C00000"/>
                </a:solidFill>
              </a:rPr>
              <a:t>aff gudang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id-ID" sz="1600" b="1" dirty="0" smtClean="0">
                <a:solidFill>
                  <a:srgbClr val="C00000"/>
                </a:solidFill>
              </a:rPr>
              <a:t>di</a:t>
            </a:r>
            <a:r>
              <a:rPr lang="en-US" sz="1600" b="1" dirty="0" smtClean="0">
                <a:solidFill>
                  <a:srgbClr val="C00000"/>
                </a:solidFill>
              </a:rPr>
              <a:t> SKPD-KB, PT-POS, </a:t>
            </a:r>
            <a:r>
              <a:rPr lang="en-US" sz="1600" b="1" dirty="0" err="1" smtClean="0">
                <a:solidFill>
                  <a:srgbClr val="C00000"/>
                </a:solidFill>
              </a:rPr>
              <a:t>Puskesmas</a:t>
            </a:r>
            <a:r>
              <a:rPr lang="en-US" sz="1600" b="1" dirty="0" smtClean="0">
                <a:solidFill>
                  <a:srgbClr val="C00000"/>
                </a:solidFill>
              </a:rPr>
              <a:t>, BPJS)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30887853"/>
              </p:ext>
            </p:extLst>
          </p:nvPr>
        </p:nvGraphicFramePr>
        <p:xfrm>
          <a:off x="1950720" y="1813560"/>
          <a:ext cx="1905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51665494"/>
              </p:ext>
            </p:extLst>
          </p:nvPr>
        </p:nvGraphicFramePr>
        <p:xfrm>
          <a:off x="4297680" y="1676400"/>
          <a:ext cx="1905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0179398"/>
              </p:ext>
            </p:extLst>
          </p:nvPr>
        </p:nvGraphicFramePr>
        <p:xfrm>
          <a:off x="6477000" y="1295400"/>
          <a:ext cx="1905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3938170" y="3209390"/>
            <a:ext cx="56662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767020"/>
            <a:ext cx="533400" cy="50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943600" y="2865120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286512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905500" y="259842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5943600" y="4800600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4800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5905500" y="45339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8397240" y="2164080"/>
            <a:ext cx="533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382000" y="3611880"/>
            <a:ext cx="533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66760" y="5227320"/>
            <a:ext cx="533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8131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id-ID" sz="3200" b="1" dirty="0" smtClean="0">
                <a:solidFill>
                  <a:srgbClr val="C00000"/>
                </a:solidFill>
              </a:rPr>
              <a:t>Jadwal untuk Kegiatan Ujicoba </a:t>
            </a:r>
            <a:br>
              <a:rPr lang="id-ID" sz="3200" b="1" dirty="0" smtClean="0">
                <a:solidFill>
                  <a:srgbClr val="C00000"/>
                </a:solidFill>
              </a:rPr>
            </a:br>
            <a:r>
              <a:rPr lang="id-ID" sz="3200" b="1" dirty="0" smtClean="0">
                <a:solidFill>
                  <a:srgbClr val="C00000"/>
                </a:solidFill>
              </a:rPr>
              <a:t>Model Rantai Pasok Alkon (SCM)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605568"/>
            <a:ext cx="75937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r>
              <a:rPr lang="id-ID" b="1" dirty="0" smtClean="0"/>
              <a:t>gust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8970" y="3605568"/>
            <a:ext cx="533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857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</a:t>
            </a:r>
            <a:r>
              <a:rPr lang="id-ID" b="1" dirty="0"/>
              <a:t>k</a:t>
            </a:r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4370" y="3605568"/>
            <a:ext cx="6122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Nov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2440" y="3605568"/>
            <a:ext cx="533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07280" y="3605568"/>
            <a:ext cx="533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Feb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4736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6364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946555"/>
            <a:ext cx="1600200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Rancangan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direvisi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kurikulum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pelatihan</a:t>
            </a:r>
            <a:r>
              <a:rPr lang="en-US" sz="1600" b="1" dirty="0" smtClean="0"/>
              <a:t> SCM A, B,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C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381000" y="1219200"/>
            <a:ext cx="8305800" cy="48006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18560" y="4693919"/>
            <a:ext cx="12192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Mid-Term Review</a:t>
            </a:r>
            <a:endParaRPr lang="en-US" sz="16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739045"/>
            <a:ext cx="1905000" cy="52322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 smtClean="0"/>
              <a:t>Supervisi dan Pengawasan (Monitoring</a:t>
            </a:r>
            <a:r>
              <a:rPr lang="id-ID" sz="1600" b="1" dirty="0" smtClean="0"/>
              <a:t>)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03120" y="4493417"/>
            <a:ext cx="1554480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/>
              <a:t>Orientasi di</a:t>
            </a:r>
            <a:r>
              <a:rPr lang="en-US" sz="1600" b="1" dirty="0" smtClean="0"/>
              <a:t> </a:t>
            </a:r>
            <a:r>
              <a:rPr lang="id-ID" sz="1600" b="1" dirty="0" smtClean="0"/>
              <a:t>Kab/Kota Percontohan </a:t>
            </a:r>
            <a:r>
              <a:rPr lang="id-ID" sz="1600" b="1" i="1" dirty="0" smtClean="0"/>
              <a:t>(Pilot Districts)</a:t>
            </a:r>
            <a:r>
              <a:rPr lang="en-US" sz="1600" b="1" i="1" dirty="0" smtClean="0"/>
              <a:t> </a:t>
            </a:r>
            <a:endParaRPr lang="en-US" sz="1600" b="1" i="1" dirty="0"/>
          </a:p>
        </p:txBody>
      </p:sp>
      <p:cxnSp>
        <p:nvCxnSpPr>
          <p:cNvPr id="40" name="Straight Arrow Connector 39"/>
          <p:cNvCxnSpPr>
            <a:endCxn id="7" idx="2"/>
          </p:cNvCxnSpPr>
          <p:nvPr/>
        </p:nvCxnSpPr>
        <p:spPr>
          <a:xfrm rot="16200000" flipV="1">
            <a:off x="2062335" y="4195935"/>
            <a:ext cx="520900" cy="78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13087" y="3017460"/>
            <a:ext cx="133348" cy="5881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57200" y="3429000"/>
            <a:ext cx="3657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9980" y="3989308"/>
            <a:ext cx="1447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2014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4191000" y="3429000"/>
            <a:ext cx="4343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91000" y="3989308"/>
            <a:ext cx="1447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2015</a:t>
            </a:r>
            <a:endParaRPr lang="en-US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524000" y="3276600"/>
            <a:ext cx="42672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62600" y="1981200"/>
            <a:ext cx="15240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/>
              <a:t>Evaluasi Kab/Kota Percontohan </a:t>
            </a:r>
            <a:r>
              <a:rPr lang="id-ID" sz="1600" b="1" i="1" dirty="0" smtClean="0"/>
              <a:t>(</a:t>
            </a:r>
            <a:r>
              <a:rPr lang="en-US" sz="1600" b="1" i="1" dirty="0" smtClean="0"/>
              <a:t>Pilot Districts</a:t>
            </a:r>
            <a:r>
              <a:rPr lang="id-ID" sz="1600" b="1" i="1" dirty="0" smtClean="0"/>
              <a:t>)</a:t>
            </a:r>
            <a:endParaRPr lang="en-US" sz="1600" b="1" i="1" dirty="0"/>
          </a:p>
        </p:txBody>
      </p:sp>
      <p:cxnSp>
        <p:nvCxnSpPr>
          <p:cNvPr id="61" name="Straight Arrow Connector 60"/>
          <p:cNvCxnSpPr>
            <a:stCxn id="60" idx="2"/>
            <a:endCxn id="63" idx="0"/>
          </p:cNvCxnSpPr>
          <p:nvPr/>
        </p:nvCxnSpPr>
        <p:spPr>
          <a:xfrm rot="16200000" flipH="1">
            <a:off x="6527929" y="2855089"/>
            <a:ext cx="553462" cy="96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79920" y="3611880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</a:t>
            </a:r>
            <a:r>
              <a:rPr lang="id-ID" b="1" dirty="0" smtClean="0"/>
              <a:t>ei</a:t>
            </a:r>
            <a:endParaRPr lang="en-US" b="1" dirty="0"/>
          </a:p>
        </p:txBody>
      </p:sp>
      <p:cxnSp>
        <p:nvCxnSpPr>
          <p:cNvPr id="64" name="Straight Arrow Connector 63"/>
          <p:cNvCxnSpPr>
            <a:stCxn id="22" idx="0"/>
          </p:cNvCxnSpPr>
          <p:nvPr/>
        </p:nvCxnSpPr>
        <p:spPr>
          <a:xfrm rot="5400000" flipH="1" flipV="1">
            <a:off x="4008121" y="4282440"/>
            <a:ext cx="731519" cy="91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20840" y="4724400"/>
            <a:ext cx="1447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/>
              <a:t>Laporan Evaluasi dan Disseminasi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66" idx="0"/>
          </p:cNvCxnSpPr>
          <p:nvPr/>
        </p:nvCxnSpPr>
        <p:spPr>
          <a:xfrm rot="16200000" flipV="1">
            <a:off x="6922770" y="4202430"/>
            <a:ext cx="762000" cy="281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62200" y="1447800"/>
            <a:ext cx="1905000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/>
              <a:t>Mengumpulkan Baseline Data </a:t>
            </a:r>
            <a:r>
              <a:rPr lang="id-ID" sz="1600" b="1" i="1" dirty="0" smtClean="0"/>
              <a:t>(</a:t>
            </a:r>
            <a:r>
              <a:rPr lang="en-US" sz="1600" b="1" i="1" dirty="0" smtClean="0"/>
              <a:t>performance indicators</a:t>
            </a:r>
            <a:r>
              <a:rPr lang="id-ID" sz="1600" b="1" i="1" dirty="0" smtClean="0"/>
              <a:t>)</a:t>
            </a:r>
            <a:endParaRPr lang="en-US" sz="1600" b="1" i="1" dirty="0"/>
          </a:p>
        </p:txBody>
      </p:sp>
      <p:cxnSp>
        <p:nvCxnSpPr>
          <p:cNvPr id="31" name="Straight Arrow Connector 30"/>
          <p:cNvCxnSpPr>
            <a:endCxn id="6" idx="0"/>
          </p:cNvCxnSpPr>
          <p:nvPr/>
        </p:nvCxnSpPr>
        <p:spPr>
          <a:xfrm rot="5400000">
            <a:off x="1567752" y="2582519"/>
            <a:ext cx="1090968" cy="955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10250" y="3962400"/>
            <a:ext cx="514350" cy="491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63835" y="4468090"/>
            <a:ext cx="1524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/>
              <a:t>Wawancara Klient</a:t>
            </a:r>
            <a:r>
              <a:rPr lang="id-ID" sz="1600" b="1" dirty="0"/>
              <a:t> </a:t>
            </a:r>
            <a:r>
              <a:rPr lang="id-ID" sz="1600" b="1" i="1" dirty="0" smtClean="0"/>
              <a:t>(Client Exit Interview)</a:t>
            </a:r>
            <a:endParaRPr lang="en-US" sz="1600" b="1" i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2286000" y="40386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630"/>
            <a:ext cx="8229600" cy="8351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Twelve (12) Training Points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1676400"/>
            <a:ext cx="1752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 in Center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5428" y="2724818"/>
            <a:ext cx="1752600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Orientation/TOT in East Java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71428" y="2724818"/>
            <a:ext cx="1752600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Orientation/TOT in NTT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7908" y="3828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Lamongan</a:t>
            </a:r>
            <a:r>
              <a:rPr lang="en-US" b="1" dirty="0" smtClean="0"/>
              <a:t> [A]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6262" y="5352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Banyuwangi</a:t>
            </a:r>
            <a:r>
              <a:rPr lang="en-US" b="1" dirty="0" smtClean="0"/>
              <a:t> [C]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6262" y="4590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…………… [B]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72348" y="3828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Kota </a:t>
            </a:r>
            <a:r>
              <a:rPr lang="en-US" b="1" dirty="0" err="1" smtClean="0"/>
              <a:t>Kupang</a:t>
            </a:r>
            <a:r>
              <a:rPr lang="en-US" b="1" dirty="0" smtClean="0"/>
              <a:t> [A]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2348" y="4590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 </a:t>
            </a:r>
            <a:r>
              <a:rPr lang="en-US" b="1" dirty="0" err="1" smtClean="0"/>
              <a:t>Sikka</a:t>
            </a:r>
            <a:r>
              <a:rPr lang="en-US" b="1" dirty="0" smtClean="0"/>
              <a:t> [B]	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72348" y="5352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Sabu</a:t>
            </a:r>
            <a:r>
              <a:rPr lang="en-US" b="1" dirty="0" smtClean="0"/>
              <a:t> </a:t>
            </a:r>
            <a:r>
              <a:rPr lang="en-US" b="1" dirty="0" err="1" smtClean="0"/>
              <a:t>Raijua</a:t>
            </a:r>
            <a:r>
              <a:rPr lang="en-US" b="1" dirty="0" smtClean="0"/>
              <a:t> [C]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29748" y="3828410"/>
            <a:ext cx="2057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Kabupaten</a:t>
            </a:r>
            <a:r>
              <a:rPr lang="en-US" b="1" dirty="0" smtClean="0"/>
              <a:t> </a:t>
            </a:r>
            <a:r>
              <a:rPr lang="en-US" b="1" dirty="0" err="1" smtClean="0"/>
              <a:t>Kupang</a:t>
            </a:r>
            <a:r>
              <a:rPr lang="en-US" b="1" dirty="0" smtClean="0"/>
              <a:t> [A]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34994" y="4861048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Sumba Barat [B]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48130" y="5654580"/>
            <a:ext cx="17526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Manggarai</a:t>
            </a:r>
            <a:r>
              <a:rPr lang="en-US" b="1" dirty="0" smtClean="0"/>
              <a:t> Barat [C]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1219200"/>
          <a:ext cx="2438400" cy="1676400"/>
        </p:xfrm>
        <a:graphic>
          <a:graphicData uri="http://schemas.openxmlformats.org/drawingml/2006/table">
            <a:tbl>
              <a:tblPr/>
              <a:tblGrid>
                <a:gridCol w="1728486"/>
                <a:gridCol w="709914"/>
              </a:tblGrid>
              <a:tr h="3352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Participants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Trainees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Trainers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Observers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676400" y="2448906"/>
            <a:ext cx="25146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562100" y="2552700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77494" y="2551906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782094" y="2247106"/>
            <a:ext cx="3810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975628" y="3612138"/>
            <a:ext cx="4572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3578770"/>
            <a:ext cx="25146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086100" y="3682564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601494" y="3681770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993918" y="3476298"/>
            <a:ext cx="215464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id-ID" sz="5400" b="1" dirty="0" smtClean="0"/>
              <a:t>Terima Kasih</a:t>
            </a:r>
            <a:r>
              <a:rPr lang="en-US" sz="5400" b="1" dirty="0" smtClean="0"/>
              <a:t>.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eparation 9"/>
          <p:cNvSpPr/>
          <p:nvPr/>
        </p:nvSpPr>
        <p:spPr>
          <a:xfrm>
            <a:off x="2240280" y="1051560"/>
            <a:ext cx="4648200" cy="787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Model Rantai Pasok Alokon/SCM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95400" y="272796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Model-A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18" idx="0"/>
          </p:cNvCxnSpPr>
          <p:nvPr/>
        </p:nvCxnSpPr>
        <p:spPr>
          <a:xfrm rot="10800000" flipV="1">
            <a:off x="1981200" y="1889760"/>
            <a:ext cx="256032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10000" y="2727960"/>
            <a:ext cx="1447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Model-B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02680" y="2727960"/>
            <a:ext cx="134112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Model-C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4518660" y="1884680"/>
            <a:ext cx="2354580" cy="8432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83280" y="350520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Memperkuat kapasitas BKKBN melalui koordinasi dengan DinKes di tingkap Kab/Kota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" y="350520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Memperkuat </a:t>
            </a:r>
            <a:r>
              <a:rPr lang="id-ID" b="1" i="1" dirty="0" smtClean="0"/>
              <a:t>existing system </a:t>
            </a:r>
            <a:r>
              <a:rPr lang="id-ID" b="1" dirty="0" smtClean="0"/>
              <a:t>distribusi alkon melalui penguatan kapasitas	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 rot="16200000" flipH="1">
            <a:off x="4111784" y="2305844"/>
            <a:ext cx="837406" cy="68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897880" y="350520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Memperkuat sistem distribusi melalui alih daya pihak ketiga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onesia_provinces_location_map-e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4"/>
            <a:ext cx="9144000" cy="4286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PETA Indonesia (34 Provinsi)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91000" y="4876801"/>
            <a:ext cx="990600" cy="1131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05200" y="4648200"/>
            <a:ext cx="685800" cy="1359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6007953"/>
            <a:ext cx="4572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C00000"/>
                </a:solidFill>
              </a:rPr>
              <a:t>Provinsi Ujicoba Model SCM: Jawa Timur dan NTT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6600" y="4114800"/>
            <a:ext cx="457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00600" y="449580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rgbClr val="C00000"/>
                </a:solidFill>
              </a:rPr>
              <a:t>Objektif dari Ujicoba Model SCM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892409"/>
              </p:ext>
            </p:extLst>
          </p:nvPr>
        </p:nvGraphicFramePr>
        <p:xfrm>
          <a:off x="6858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0" y="1219200"/>
          <a:ext cx="2057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urved Left Arrow 5"/>
          <p:cNvSpPr/>
          <p:nvPr/>
        </p:nvSpPr>
        <p:spPr>
          <a:xfrm rot="8063358">
            <a:off x="858397" y="3169940"/>
            <a:ext cx="533400" cy="1056311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st_Java_Admin_Ma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417"/>
            <a:ext cx="9144000" cy="646516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696200" y="45720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16764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72200" y="990600"/>
            <a:ext cx="457200" cy="381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TT_Admin_Ma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417"/>
            <a:ext cx="9144000" cy="646516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14800" y="50292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3622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37960" y="460248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35052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48200" y="23622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3400" y="383771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Kab/Kota Percontohan </a:t>
            </a:r>
            <a:br>
              <a:rPr lang="id-ID" sz="4000" b="1" dirty="0" smtClean="0"/>
            </a:br>
            <a:r>
              <a:rPr lang="id-ID" sz="4000" b="1" i="1" dirty="0" smtClean="0"/>
              <a:t>(</a:t>
            </a:r>
            <a:r>
              <a:rPr lang="en-US" sz="4000" b="1" i="1" dirty="0" smtClean="0"/>
              <a:t>Pilot Districts</a:t>
            </a:r>
            <a:r>
              <a:rPr lang="id-ID" sz="4000" b="1" i="1" dirty="0" smtClean="0"/>
              <a:t>)</a:t>
            </a:r>
            <a:endParaRPr lang="en-US" sz="4000" b="1" i="1" dirty="0"/>
          </a:p>
        </p:txBody>
      </p:sp>
      <p:sp>
        <p:nvSpPr>
          <p:cNvPr id="4" name="Flowchart: Preparation 3"/>
          <p:cNvSpPr/>
          <p:nvPr/>
        </p:nvSpPr>
        <p:spPr>
          <a:xfrm>
            <a:off x="304800" y="1524000"/>
            <a:ext cx="31242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Provinsi </a:t>
            </a:r>
            <a:r>
              <a:rPr lang="en-US" sz="2400" b="1" dirty="0" smtClean="0">
                <a:solidFill>
                  <a:schemeClr val="tx1"/>
                </a:solidFill>
              </a:rPr>
              <a:t>NTT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Flowchart: Preparation 4"/>
          <p:cNvSpPr/>
          <p:nvPr/>
        </p:nvSpPr>
        <p:spPr>
          <a:xfrm>
            <a:off x="4572000" y="1524000"/>
            <a:ext cx="4191000" cy="74676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Provinsi Jawa Timur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7700" y="238506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Kab/Kota Percontohan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61760" y="2362200"/>
            <a:ext cx="2057400" cy="579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i="1" dirty="0" smtClean="0">
                <a:latin typeface="+mj-lt"/>
                <a:ea typeface="+mj-ea"/>
                <a:cs typeface="+mj-cs"/>
              </a:rPr>
              <a:t>Kab/Kota Kontrol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" y="3093720"/>
            <a:ext cx="1905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Kota </a:t>
            </a:r>
            <a:r>
              <a:rPr lang="en-US" b="1" dirty="0" err="1" smtClean="0">
                <a:solidFill>
                  <a:srgbClr val="C00000"/>
                </a:solidFill>
              </a:rPr>
              <a:t>Kupang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Kabupaten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Kupang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(Model A)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5227320"/>
            <a:ext cx="1828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Sabu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Raijua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Manggarai</a:t>
            </a:r>
            <a:r>
              <a:rPr lang="en-US" b="1" dirty="0" smtClean="0">
                <a:solidFill>
                  <a:srgbClr val="C00000"/>
                </a:solidFill>
              </a:rPr>
              <a:t> Barat </a:t>
            </a:r>
            <a:r>
              <a:rPr lang="en-US" sz="1400" b="1" dirty="0" smtClean="0">
                <a:solidFill>
                  <a:srgbClr val="C00000"/>
                </a:solidFill>
              </a:rPr>
              <a:t>Model C)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99960" y="4145280"/>
            <a:ext cx="1219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Sampang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2400" y="4160520"/>
            <a:ext cx="184404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Sikka</a:t>
            </a:r>
            <a:r>
              <a:rPr lang="en-US" b="1" dirty="0" smtClean="0">
                <a:solidFill>
                  <a:srgbClr val="C00000"/>
                </a:solidFill>
              </a:rPr>
              <a:t>, Sumba Barat </a:t>
            </a:r>
            <a:r>
              <a:rPr lang="en-US" sz="1600" b="1" dirty="0" smtClean="0">
                <a:solidFill>
                  <a:srgbClr val="C00000"/>
                </a:solidFill>
              </a:rPr>
              <a:t>(Model B)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06324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Lamongan</a:t>
            </a:r>
            <a:r>
              <a:rPr lang="en-US" b="1" dirty="0" smtClean="0">
                <a:solidFill>
                  <a:srgbClr val="C00000"/>
                </a:solidFill>
              </a:rPr>
              <a:t> (M</a:t>
            </a:r>
            <a:r>
              <a:rPr lang="en-US" sz="1400" b="1" dirty="0" smtClean="0">
                <a:solidFill>
                  <a:srgbClr val="C00000"/>
                </a:solidFill>
              </a:rPr>
              <a:t>odel A)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8200" y="4130040"/>
            <a:ext cx="1676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Pamekasan</a:t>
            </a:r>
            <a:r>
              <a:rPr lang="en-US" b="1" dirty="0" smtClean="0">
                <a:solidFill>
                  <a:srgbClr val="C00000"/>
                </a:solidFill>
              </a:rPr>
              <a:t>       </a:t>
            </a:r>
            <a:r>
              <a:rPr lang="en-US" sz="1400" b="1" dirty="0" smtClean="0">
                <a:solidFill>
                  <a:srgbClr val="C00000"/>
                </a:solidFill>
              </a:rPr>
              <a:t>(Model B)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48200" y="5196840"/>
            <a:ext cx="1676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Banyuwangi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</a:rPr>
              <a:t>Model C)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0800" y="417576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Flores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Timur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Alor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897380" y="4015740"/>
            <a:ext cx="449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85010" y="5008415"/>
            <a:ext cx="140208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Sumbah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Tengah &amp;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Manggarai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Timur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90800" y="3124200"/>
            <a:ext cx="134112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Manggarai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Belu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39000" y="3048000"/>
            <a:ext cx="1219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Tuban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15200" y="5181600"/>
            <a:ext cx="1219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Pasuruan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79320" y="35052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9400" y="5562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4560" y="5562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29400" y="44958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29400" y="3429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64080" y="4572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304800" y="229362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Kab/Kota Percontohan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148840" y="2423160"/>
            <a:ext cx="2057400" cy="579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i="1" dirty="0" smtClean="0">
                <a:latin typeface="+mj-lt"/>
                <a:ea typeface="+mj-ea"/>
                <a:cs typeface="+mj-cs"/>
              </a:rPr>
              <a:t>Kab/Kota Kontrol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SCM Model Training for Districts (3-Days)                                                    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(Sessions and Time Allocated in minutes)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7-Point Star 9"/>
          <p:cNvSpPr/>
          <p:nvPr/>
        </p:nvSpPr>
        <p:spPr>
          <a:xfrm>
            <a:off x="7239000" y="1219200"/>
            <a:ext cx="1600200" cy="4572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Pre-Test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7-Point Star 10"/>
          <p:cNvSpPr/>
          <p:nvPr/>
        </p:nvSpPr>
        <p:spPr>
          <a:xfrm>
            <a:off x="7391400" y="5260430"/>
            <a:ext cx="1752600" cy="4572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Post-Test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7-Point Star 11"/>
          <p:cNvSpPr/>
          <p:nvPr/>
        </p:nvSpPr>
        <p:spPr>
          <a:xfrm>
            <a:off x="609600" y="6019800"/>
            <a:ext cx="4038600" cy="493992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Adult Learning Method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7-Point Star 12"/>
          <p:cNvSpPr/>
          <p:nvPr/>
        </p:nvSpPr>
        <p:spPr>
          <a:xfrm>
            <a:off x="5736012" y="6269412"/>
            <a:ext cx="3360690" cy="46246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Training Evaluation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7-Point Star 13"/>
          <p:cNvSpPr/>
          <p:nvPr/>
        </p:nvSpPr>
        <p:spPr>
          <a:xfrm>
            <a:off x="228600" y="1447800"/>
            <a:ext cx="2286000" cy="764616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Competency based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-1600200" y="1143000"/>
          <a:ext cx="10134600" cy="515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88" y="211574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SCM Training Curriculum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064" y="1282250"/>
            <a:ext cx="2451536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Existing </a:t>
            </a:r>
            <a:r>
              <a:rPr lang="en-US" sz="2400" b="1" dirty="0" err="1" smtClean="0">
                <a:solidFill>
                  <a:sysClr val="windowText" lastClr="000000"/>
                </a:solidFill>
              </a:rPr>
              <a:t>BkkbN’s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 SCM Manual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282250"/>
            <a:ext cx="1973324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SOP of SCM Models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24600" y="1282250"/>
            <a:ext cx="2362200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Additional Slides/Materials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6931556" y="2456782"/>
            <a:ext cx="1371600" cy="21152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>
            <a:off x="1319070" y="2441016"/>
            <a:ext cx="1371600" cy="21309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29093" y="2812825"/>
            <a:ext cx="123235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0268" y="3733772"/>
            <a:ext cx="3810000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Revised/Improved SCM Model Training Curriculum for District and </a:t>
            </a:r>
            <a:r>
              <a:rPr lang="en-US" sz="2400" b="1" dirty="0" err="1" smtClean="0">
                <a:solidFill>
                  <a:sysClr val="windowText" lastClr="000000"/>
                </a:solidFill>
              </a:rPr>
              <a:t>Puskesmas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Internal Storage 10"/>
          <p:cNvSpPr/>
          <p:nvPr/>
        </p:nvSpPr>
        <p:spPr>
          <a:xfrm>
            <a:off x="2895600" y="5562600"/>
            <a:ext cx="1066800" cy="1295400"/>
          </a:xfrm>
          <a:prstGeom prst="flowChartInternalStorag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Partici</a:t>
            </a:r>
            <a:r>
              <a:rPr lang="en-US" b="1" dirty="0" smtClean="0">
                <a:solidFill>
                  <a:srgbClr val="FF0000"/>
                </a:solidFill>
              </a:rPr>
              <a:t>-pants Hand Book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Flowchart: Internal Storage 11"/>
          <p:cNvSpPr/>
          <p:nvPr/>
        </p:nvSpPr>
        <p:spPr>
          <a:xfrm>
            <a:off x="4296102" y="5562600"/>
            <a:ext cx="1066800" cy="1295400"/>
          </a:xfrm>
          <a:prstGeom prst="flowChartInternalStorag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Refere-nce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Manual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Flowchart: Internal Storage 12"/>
          <p:cNvSpPr/>
          <p:nvPr/>
        </p:nvSpPr>
        <p:spPr>
          <a:xfrm>
            <a:off x="5638800" y="5562600"/>
            <a:ext cx="1143000" cy="1295400"/>
          </a:xfrm>
          <a:prstGeom prst="flowChartInternalStorag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Trainer’s Guide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5400000">
            <a:off x="3870420" y="4511552"/>
            <a:ext cx="609628" cy="13400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 rot="5400000">
            <a:off x="4494471" y="5211803"/>
            <a:ext cx="685828" cy="157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 rot="16200000" flipH="1">
            <a:off x="5242020" y="4480020"/>
            <a:ext cx="609628" cy="14031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riped Right Arrow 20"/>
          <p:cNvSpPr/>
          <p:nvPr/>
        </p:nvSpPr>
        <p:spPr>
          <a:xfrm>
            <a:off x="0" y="5943600"/>
            <a:ext cx="2819400" cy="762000"/>
          </a:xfrm>
          <a:prstGeom prst="stripedRightArrow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Standards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6842234" y="5946230"/>
            <a:ext cx="2286000" cy="685800"/>
          </a:xfrm>
          <a:prstGeom prst="leftArrow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Competency based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4647</TotalTime>
  <Words>559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Suplai Rantai Manajemen: Pembaruan</vt:lpstr>
      <vt:lpstr>PowerPoint Presentation</vt:lpstr>
      <vt:lpstr>PowerPoint Presentation</vt:lpstr>
      <vt:lpstr>Objektif dari Ujicoba Model SCM</vt:lpstr>
      <vt:lpstr>PowerPoint Presentation</vt:lpstr>
      <vt:lpstr>PowerPoint Presentation</vt:lpstr>
      <vt:lpstr>Kab/Kota Percontohan  (Pilot Districts)</vt:lpstr>
      <vt:lpstr>SCM Model Training for Districts (3-Days)                                                     (Sessions and Time Allocated in minutes)</vt:lpstr>
      <vt:lpstr>SCM Training Curriculum</vt:lpstr>
      <vt:lpstr>Pelatihan (Training) untuk  Program Ujicoba Model SCM</vt:lpstr>
      <vt:lpstr>Jadwal untuk Kegiatan Ujicoba  Model Rantai Pasok Alkon (SCM)</vt:lpstr>
      <vt:lpstr>Twelve (12) Training Points</vt:lpstr>
      <vt:lpstr>Terima Kasih.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Assistance to BkkbN</dc:title>
  <dc:creator>Heem</dc:creator>
  <cp:lastModifiedBy>adila</cp:lastModifiedBy>
  <cp:revision>592</cp:revision>
  <dcterms:created xsi:type="dcterms:W3CDTF">2013-11-19T02:54:13Z</dcterms:created>
  <dcterms:modified xsi:type="dcterms:W3CDTF">2014-10-17T02:47:16Z</dcterms:modified>
</cp:coreProperties>
</file>