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400" r:id="rId3"/>
    <p:sldId id="401" r:id="rId4"/>
    <p:sldId id="402" r:id="rId5"/>
    <p:sldId id="377" r:id="rId6"/>
    <p:sldId id="378" r:id="rId7"/>
    <p:sldId id="403" r:id="rId8"/>
    <p:sldId id="380" r:id="rId9"/>
    <p:sldId id="379" r:id="rId10"/>
    <p:sldId id="381" r:id="rId11"/>
    <p:sldId id="398" r:id="rId12"/>
    <p:sldId id="399" r:id="rId13"/>
    <p:sldId id="386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6596" autoAdjust="0"/>
  </p:normalViewPr>
  <p:slideViewPr>
    <p:cSldViewPr>
      <p:cViewPr>
        <p:scale>
          <a:sx n="69" d="100"/>
          <a:sy n="69" d="100"/>
        </p:scale>
        <p:origin x="-1146" y="-64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HS-2014\UNFPA-ID\Training\Session-Plan-Ti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66058441089359898"/>
          <c:y val="3.3107607545216855E-2"/>
          <c:w val="0.30023176575405397"/>
          <c:h val="0.8691320498230384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</c:spPr>
          <c:invertIfNegative val="0"/>
          <c:cat>
            <c:strRef>
              <c:f>Sheet2!$B$5:$B$13</c:f>
              <c:strCache>
                <c:ptCount val="9"/>
                <c:pt idx="0">
                  <c:v>9.Closing Session</c:v>
                </c:pt>
                <c:pt idx="1">
                  <c:v>8.Quality Assurance, Supervision, M&amp;E</c:v>
                </c:pt>
                <c:pt idx="2">
                  <c:v>7.Recording and Reporting (LMIS)</c:v>
                </c:pt>
                <c:pt idx="3">
                  <c:v>6.Distribution and Transportation</c:v>
                </c:pt>
                <c:pt idx="4">
                  <c:v>5.Storage and Warehousing</c:v>
                </c:pt>
                <c:pt idx="5">
                  <c:v>4.SCM-Logistics Indicators</c:v>
                </c:pt>
                <c:pt idx="6">
                  <c:v>3.Inventory Management</c:v>
                </c:pt>
                <c:pt idx="7">
                  <c:v>2.Introduction</c:v>
                </c:pt>
                <c:pt idx="8">
                  <c:v>1.Opening Session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9"/>
                <c:pt idx="0">
                  <c:v>105</c:v>
                </c:pt>
                <c:pt idx="1">
                  <c:v>120</c:v>
                </c:pt>
                <c:pt idx="2">
                  <c:v>195</c:v>
                </c:pt>
                <c:pt idx="3">
                  <c:v>45</c:v>
                </c:pt>
                <c:pt idx="4">
                  <c:v>105</c:v>
                </c:pt>
                <c:pt idx="5">
                  <c:v>60</c:v>
                </c:pt>
                <c:pt idx="6">
                  <c:v>150</c:v>
                </c:pt>
                <c:pt idx="7">
                  <c:v>105</c:v>
                </c:pt>
                <c:pt idx="8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241536"/>
        <c:axId val="201867840"/>
      </c:barChart>
      <c:catAx>
        <c:axId val="2022415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id-ID"/>
          </a:p>
        </c:txPr>
        <c:crossAx val="201867840"/>
        <c:crosses val="autoZero"/>
        <c:auto val="1"/>
        <c:lblAlgn val="ctr"/>
        <c:lblOffset val="100"/>
        <c:noMultiLvlLbl val="0"/>
      </c:catAx>
      <c:valAx>
        <c:axId val="201867840"/>
        <c:scaling>
          <c:orientation val="minMax"/>
          <c:max val="20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id-ID"/>
          </a:p>
        </c:txPr>
        <c:crossAx val="2022415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1500C-D42D-4FEB-AE81-228BC872A103}" type="doc">
      <dgm:prSet loTypeId="urn:microsoft.com/office/officeart/2005/8/layout/radial6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932F533-3DBD-4588-8279-D537774D2818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C00000"/>
              </a:solidFill>
            </a:rPr>
            <a:t>Serve the People</a:t>
          </a:r>
          <a:endParaRPr lang="en-US" sz="2000" b="1" dirty="0">
            <a:solidFill>
              <a:srgbClr val="C00000"/>
            </a:solidFill>
          </a:endParaRPr>
        </a:p>
      </dgm:t>
    </dgm:pt>
    <dgm:pt modelId="{CB0B18DD-53C5-43D3-A274-F9EFDA6FBED7}" type="parTrans" cxnId="{1B44FCFD-1FC4-4516-88A4-B1827B4946B1}">
      <dgm:prSet/>
      <dgm:spPr/>
      <dgm:t>
        <a:bodyPr/>
        <a:lstStyle/>
        <a:p>
          <a:endParaRPr lang="en-US"/>
        </a:p>
      </dgm:t>
    </dgm:pt>
    <dgm:pt modelId="{BAAD2DB0-F69D-45D6-9DE3-F9C26947D210}" type="sibTrans" cxnId="{1B44FCFD-1FC4-4516-88A4-B1827B4946B1}">
      <dgm:prSet/>
      <dgm:spPr/>
      <dgm:t>
        <a:bodyPr/>
        <a:lstStyle/>
        <a:p>
          <a:endParaRPr lang="en-US"/>
        </a:p>
      </dgm:t>
    </dgm:pt>
    <dgm:pt modelId="{5924B64D-0746-41CE-BD70-A580AAD9B5FE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Make Year-Round Availability of Contraceptives</a:t>
          </a:r>
          <a:endParaRPr lang="en-US" sz="2000" b="1" dirty="0">
            <a:solidFill>
              <a:schemeClr val="tx1"/>
            </a:solidFill>
          </a:endParaRPr>
        </a:p>
      </dgm:t>
    </dgm:pt>
    <dgm:pt modelId="{FAB461F0-6B7E-4FD0-8EF1-45D5628C1B86}" type="parTrans" cxnId="{5E43EA98-A20C-4630-A95C-9C3E86D05074}">
      <dgm:prSet/>
      <dgm:spPr/>
      <dgm:t>
        <a:bodyPr/>
        <a:lstStyle/>
        <a:p>
          <a:endParaRPr lang="en-US"/>
        </a:p>
      </dgm:t>
    </dgm:pt>
    <dgm:pt modelId="{263A44D2-3598-4438-A1F4-40E8E02E24AC}" type="sibTrans" cxnId="{5E43EA98-A20C-4630-A95C-9C3E86D05074}">
      <dgm:prSet/>
      <dgm:spPr/>
      <dgm:t>
        <a:bodyPr/>
        <a:lstStyle/>
        <a:p>
          <a:endParaRPr lang="en-US"/>
        </a:p>
      </dgm:t>
    </dgm:pt>
    <dgm:pt modelId="{BD3B7AB3-A2F3-481F-88D5-FFE0EC53BC63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Support National FP and RH Programs</a:t>
          </a:r>
          <a:endParaRPr lang="en-US" sz="2000" b="1" dirty="0">
            <a:solidFill>
              <a:schemeClr val="tx1"/>
            </a:solidFill>
          </a:endParaRPr>
        </a:p>
      </dgm:t>
    </dgm:pt>
    <dgm:pt modelId="{2380667F-026E-4C95-BAC2-EEB39062A58C}" type="parTrans" cxnId="{6815170B-17C0-40F6-84E7-93D39E891580}">
      <dgm:prSet/>
      <dgm:spPr/>
      <dgm:t>
        <a:bodyPr/>
        <a:lstStyle/>
        <a:p>
          <a:endParaRPr lang="en-US"/>
        </a:p>
      </dgm:t>
    </dgm:pt>
    <dgm:pt modelId="{0D31CAB6-83AD-4FD8-8A5C-AA47FBE68D48}" type="sibTrans" cxnId="{6815170B-17C0-40F6-84E7-93D39E891580}">
      <dgm:prSet/>
      <dgm:spPr/>
      <dgm:t>
        <a:bodyPr/>
        <a:lstStyle/>
        <a:p>
          <a:endParaRPr lang="en-US"/>
        </a:p>
      </dgm:t>
    </dgm:pt>
    <dgm:pt modelId="{52CF0B27-5F2C-4FF1-96B0-F74F5BBA6F3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Support National  BPJS and JKN Programs</a:t>
          </a:r>
          <a:endParaRPr lang="en-US" b="1" dirty="0">
            <a:solidFill>
              <a:schemeClr val="tx1"/>
            </a:solidFill>
          </a:endParaRPr>
        </a:p>
      </dgm:t>
    </dgm:pt>
    <dgm:pt modelId="{025441C7-7B84-4D93-AC01-340486EAD72A}" type="parTrans" cxnId="{0CFE0DA8-92F5-4503-BC2B-71249E491876}">
      <dgm:prSet/>
      <dgm:spPr/>
      <dgm:t>
        <a:bodyPr/>
        <a:lstStyle/>
        <a:p>
          <a:endParaRPr lang="en-US"/>
        </a:p>
      </dgm:t>
    </dgm:pt>
    <dgm:pt modelId="{7C5B8D83-8362-4FB8-85E6-5F6383741A01}" type="sibTrans" cxnId="{0CFE0DA8-92F5-4503-BC2B-71249E491876}">
      <dgm:prSet/>
      <dgm:spPr/>
      <dgm:t>
        <a:bodyPr/>
        <a:lstStyle/>
        <a:p>
          <a:endParaRPr lang="en-US"/>
        </a:p>
      </dgm:t>
    </dgm:pt>
    <dgm:pt modelId="{806E71B9-CC8B-43DE-A245-F7B821F00402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Better Coordination at all Levels</a:t>
          </a:r>
          <a:endParaRPr lang="en-US" sz="2000" b="1" dirty="0">
            <a:solidFill>
              <a:schemeClr val="tx1"/>
            </a:solidFill>
          </a:endParaRPr>
        </a:p>
      </dgm:t>
    </dgm:pt>
    <dgm:pt modelId="{3689BC95-85FD-4488-8F7F-7C65BDFF9A31}" type="parTrans" cxnId="{C20EB0F7-0CAB-4934-8C25-0AF6E6DB09CB}">
      <dgm:prSet/>
      <dgm:spPr/>
      <dgm:t>
        <a:bodyPr/>
        <a:lstStyle/>
        <a:p>
          <a:endParaRPr lang="en-US"/>
        </a:p>
      </dgm:t>
    </dgm:pt>
    <dgm:pt modelId="{4B3ADD40-2BA1-4BD1-B705-B3FE2C3B63D7}" type="sibTrans" cxnId="{C20EB0F7-0CAB-4934-8C25-0AF6E6DB09CB}">
      <dgm:prSet/>
      <dgm:spPr/>
      <dgm:t>
        <a:bodyPr/>
        <a:lstStyle/>
        <a:p>
          <a:endParaRPr lang="en-US"/>
        </a:p>
      </dgm:t>
    </dgm:pt>
    <dgm:pt modelId="{58F80817-8C9A-47D6-AE50-980F99135B65}" type="pres">
      <dgm:prSet presAssocID="{4981500C-D42D-4FEB-AE81-228BC872A1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C16D8-50FB-4B1F-86A0-D9AF4D4400D7}" type="pres">
      <dgm:prSet presAssocID="{9932F533-3DBD-4588-8279-D537774D2818}" presName="centerShape" presStyleLbl="node0" presStyleIdx="0" presStyleCnt="1" custScaleX="76555" custScaleY="78274"/>
      <dgm:spPr/>
      <dgm:t>
        <a:bodyPr/>
        <a:lstStyle/>
        <a:p>
          <a:endParaRPr lang="en-US"/>
        </a:p>
      </dgm:t>
    </dgm:pt>
    <dgm:pt modelId="{FF9376C6-A656-4C21-BCFB-899DADE24ACF}" type="pres">
      <dgm:prSet presAssocID="{5924B64D-0746-41CE-BD70-A580AAD9B5FE}" presName="node" presStyleLbl="node1" presStyleIdx="0" presStyleCnt="4" custScaleX="178398" custScaleY="133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C03B4-10CF-4F25-85C3-E5FEA490928A}" type="pres">
      <dgm:prSet presAssocID="{5924B64D-0746-41CE-BD70-A580AAD9B5FE}" presName="dummy" presStyleCnt="0"/>
      <dgm:spPr/>
    </dgm:pt>
    <dgm:pt modelId="{1A22BCD6-5AB5-4FF6-84F9-ECC5528A20AC}" type="pres">
      <dgm:prSet presAssocID="{263A44D2-3598-4438-A1F4-40E8E02E24A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A733B5F-3DF1-403C-8374-32BF4B4909D0}" type="pres">
      <dgm:prSet presAssocID="{BD3B7AB3-A2F3-481F-88D5-FFE0EC53BC63}" presName="node" presStyleLbl="node1" presStyleIdx="1" presStyleCnt="4" custScaleX="161579" custScaleY="143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0D995-9ABA-4880-8016-81C4197B03AE}" type="pres">
      <dgm:prSet presAssocID="{BD3B7AB3-A2F3-481F-88D5-FFE0EC53BC63}" presName="dummy" presStyleCnt="0"/>
      <dgm:spPr/>
    </dgm:pt>
    <dgm:pt modelId="{7E2DCF8B-3F37-48D0-9D31-CAA6226FC7D8}" type="pres">
      <dgm:prSet presAssocID="{0D31CAB6-83AD-4FD8-8A5C-AA47FBE68D4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9B7E54A-53D6-42D1-B6EB-E62DFD8F9647}" type="pres">
      <dgm:prSet presAssocID="{52CF0B27-5F2C-4FF1-96B0-F74F5BBA6F3D}" presName="node" presStyleLbl="node1" presStyleIdx="2" presStyleCnt="4" custScaleX="155454" custScaleY="1318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B0967-65C7-4AF6-B12E-52A2F078F371}" type="pres">
      <dgm:prSet presAssocID="{52CF0B27-5F2C-4FF1-96B0-F74F5BBA6F3D}" presName="dummy" presStyleCnt="0"/>
      <dgm:spPr/>
    </dgm:pt>
    <dgm:pt modelId="{52577D6F-717F-469E-A369-C217D8338CDC}" type="pres">
      <dgm:prSet presAssocID="{7C5B8D83-8362-4FB8-85E6-5F6383741A0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A543743-2D03-4A3F-9D6E-BE6DA5270282}" type="pres">
      <dgm:prSet presAssocID="{806E71B9-CC8B-43DE-A245-F7B821F00402}" presName="node" presStyleLbl="node1" presStyleIdx="3" presStyleCnt="4" custScaleX="164867" custScaleY="141262" custRadScaleRad="102713" custRadScaleInc="1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15F36-C990-4756-9C3E-8CE3AE25752B}" type="pres">
      <dgm:prSet presAssocID="{806E71B9-CC8B-43DE-A245-F7B821F00402}" presName="dummy" presStyleCnt="0"/>
      <dgm:spPr/>
    </dgm:pt>
    <dgm:pt modelId="{62AAAB4C-C5A5-49B4-A49B-FAF6E6375F01}" type="pres">
      <dgm:prSet presAssocID="{4B3ADD40-2BA1-4BD1-B705-B3FE2C3B63D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A41EAFD6-AFCA-4820-8BED-082A4390F788}" type="presOf" srcId="{4B3ADD40-2BA1-4BD1-B705-B3FE2C3B63D7}" destId="{62AAAB4C-C5A5-49B4-A49B-FAF6E6375F01}" srcOrd="0" destOrd="0" presId="urn:microsoft.com/office/officeart/2005/8/layout/radial6"/>
    <dgm:cxn modelId="{5E43EA98-A20C-4630-A95C-9C3E86D05074}" srcId="{9932F533-3DBD-4588-8279-D537774D2818}" destId="{5924B64D-0746-41CE-BD70-A580AAD9B5FE}" srcOrd="0" destOrd="0" parTransId="{FAB461F0-6B7E-4FD0-8EF1-45D5628C1B86}" sibTransId="{263A44D2-3598-4438-A1F4-40E8E02E24AC}"/>
    <dgm:cxn modelId="{1B44FCFD-1FC4-4516-88A4-B1827B4946B1}" srcId="{4981500C-D42D-4FEB-AE81-228BC872A103}" destId="{9932F533-3DBD-4588-8279-D537774D2818}" srcOrd="0" destOrd="0" parTransId="{CB0B18DD-53C5-43D3-A274-F9EFDA6FBED7}" sibTransId="{BAAD2DB0-F69D-45D6-9DE3-F9C26947D210}"/>
    <dgm:cxn modelId="{52F4D85A-9AAB-4BA4-9BB4-C6B26AD80F4B}" type="presOf" srcId="{5924B64D-0746-41CE-BD70-A580AAD9B5FE}" destId="{FF9376C6-A656-4C21-BCFB-899DADE24ACF}" srcOrd="0" destOrd="0" presId="urn:microsoft.com/office/officeart/2005/8/layout/radial6"/>
    <dgm:cxn modelId="{72E9595F-6478-4EB6-B07F-5C7754E634A4}" type="presOf" srcId="{BD3B7AB3-A2F3-481F-88D5-FFE0EC53BC63}" destId="{8A733B5F-3DF1-403C-8374-32BF4B4909D0}" srcOrd="0" destOrd="0" presId="urn:microsoft.com/office/officeart/2005/8/layout/radial6"/>
    <dgm:cxn modelId="{EE70110D-2777-4316-A7A5-799239CB6D68}" type="presOf" srcId="{52CF0B27-5F2C-4FF1-96B0-F74F5BBA6F3D}" destId="{B9B7E54A-53D6-42D1-B6EB-E62DFD8F9647}" srcOrd="0" destOrd="0" presId="urn:microsoft.com/office/officeart/2005/8/layout/radial6"/>
    <dgm:cxn modelId="{B715BA93-8C60-420C-869B-97D721BBE230}" type="presOf" srcId="{806E71B9-CC8B-43DE-A245-F7B821F00402}" destId="{3A543743-2D03-4A3F-9D6E-BE6DA5270282}" srcOrd="0" destOrd="0" presId="urn:microsoft.com/office/officeart/2005/8/layout/radial6"/>
    <dgm:cxn modelId="{0CFE0DA8-92F5-4503-BC2B-71249E491876}" srcId="{9932F533-3DBD-4588-8279-D537774D2818}" destId="{52CF0B27-5F2C-4FF1-96B0-F74F5BBA6F3D}" srcOrd="2" destOrd="0" parTransId="{025441C7-7B84-4D93-AC01-340486EAD72A}" sibTransId="{7C5B8D83-8362-4FB8-85E6-5F6383741A01}"/>
    <dgm:cxn modelId="{3FAF3672-2836-4DB0-BF2E-31F7B9287985}" type="presOf" srcId="{263A44D2-3598-4438-A1F4-40E8E02E24AC}" destId="{1A22BCD6-5AB5-4FF6-84F9-ECC5528A20AC}" srcOrd="0" destOrd="0" presId="urn:microsoft.com/office/officeart/2005/8/layout/radial6"/>
    <dgm:cxn modelId="{C20EB0F7-0CAB-4934-8C25-0AF6E6DB09CB}" srcId="{9932F533-3DBD-4588-8279-D537774D2818}" destId="{806E71B9-CC8B-43DE-A245-F7B821F00402}" srcOrd="3" destOrd="0" parTransId="{3689BC95-85FD-4488-8F7F-7C65BDFF9A31}" sibTransId="{4B3ADD40-2BA1-4BD1-B705-B3FE2C3B63D7}"/>
    <dgm:cxn modelId="{F35A3EC2-DE64-4AD1-A5AE-55D085498461}" type="presOf" srcId="{4981500C-D42D-4FEB-AE81-228BC872A103}" destId="{58F80817-8C9A-47D6-AE50-980F99135B65}" srcOrd="0" destOrd="0" presId="urn:microsoft.com/office/officeart/2005/8/layout/radial6"/>
    <dgm:cxn modelId="{6815170B-17C0-40F6-84E7-93D39E891580}" srcId="{9932F533-3DBD-4588-8279-D537774D2818}" destId="{BD3B7AB3-A2F3-481F-88D5-FFE0EC53BC63}" srcOrd="1" destOrd="0" parTransId="{2380667F-026E-4C95-BAC2-EEB39062A58C}" sibTransId="{0D31CAB6-83AD-4FD8-8A5C-AA47FBE68D48}"/>
    <dgm:cxn modelId="{DF1F82C0-9844-49DD-A95D-E383FAF4487E}" type="presOf" srcId="{7C5B8D83-8362-4FB8-85E6-5F6383741A01}" destId="{52577D6F-717F-469E-A369-C217D8338CDC}" srcOrd="0" destOrd="0" presId="urn:microsoft.com/office/officeart/2005/8/layout/radial6"/>
    <dgm:cxn modelId="{49C72444-C639-4960-8799-AC3E8665918B}" type="presOf" srcId="{9932F533-3DBD-4588-8279-D537774D2818}" destId="{C49C16D8-50FB-4B1F-86A0-D9AF4D4400D7}" srcOrd="0" destOrd="0" presId="urn:microsoft.com/office/officeart/2005/8/layout/radial6"/>
    <dgm:cxn modelId="{07A98C53-A3DE-4DB2-88A8-FB426A127350}" type="presOf" srcId="{0D31CAB6-83AD-4FD8-8A5C-AA47FBE68D48}" destId="{7E2DCF8B-3F37-48D0-9D31-CAA6226FC7D8}" srcOrd="0" destOrd="0" presId="urn:microsoft.com/office/officeart/2005/8/layout/radial6"/>
    <dgm:cxn modelId="{AF16C60A-7F55-4B15-9523-B04EA20C3F19}" type="presParOf" srcId="{58F80817-8C9A-47D6-AE50-980F99135B65}" destId="{C49C16D8-50FB-4B1F-86A0-D9AF4D4400D7}" srcOrd="0" destOrd="0" presId="urn:microsoft.com/office/officeart/2005/8/layout/radial6"/>
    <dgm:cxn modelId="{EB70E37D-9832-4036-9662-A9A5EB88AB3D}" type="presParOf" srcId="{58F80817-8C9A-47D6-AE50-980F99135B65}" destId="{FF9376C6-A656-4C21-BCFB-899DADE24ACF}" srcOrd="1" destOrd="0" presId="urn:microsoft.com/office/officeart/2005/8/layout/radial6"/>
    <dgm:cxn modelId="{CFF2D563-4A57-4FEC-A7AD-EF1442007059}" type="presParOf" srcId="{58F80817-8C9A-47D6-AE50-980F99135B65}" destId="{DD2C03B4-10CF-4F25-85C3-E5FEA490928A}" srcOrd="2" destOrd="0" presId="urn:microsoft.com/office/officeart/2005/8/layout/radial6"/>
    <dgm:cxn modelId="{586DC1FC-F2E9-4C9E-A249-EE3E4ADA11DA}" type="presParOf" srcId="{58F80817-8C9A-47D6-AE50-980F99135B65}" destId="{1A22BCD6-5AB5-4FF6-84F9-ECC5528A20AC}" srcOrd="3" destOrd="0" presId="urn:microsoft.com/office/officeart/2005/8/layout/radial6"/>
    <dgm:cxn modelId="{8177EC6B-1BDA-4394-A144-9DFF78DCD971}" type="presParOf" srcId="{58F80817-8C9A-47D6-AE50-980F99135B65}" destId="{8A733B5F-3DF1-403C-8374-32BF4B4909D0}" srcOrd="4" destOrd="0" presId="urn:microsoft.com/office/officeart/2005/8/layout/radial6"/>
    <dgm:cxn modelId="{B2281F12-B502-40A0-A270-626DE0576B8D}" type="presParOf" srcId="{58F80817-8C9A-47D6-AE50-980F99135B65}" destId="{3740D995-9ABA-4880-8016-81C4197B03AE}" srcOrd="5" destOrd="0" presId="urn:microsoft.com/office/officeart/2005/8/layout/radial6"/>
    <dgm:cxn modelId="{E222A5AC-3D8C-4ED5-94F9-933475E35089}" type="presParOf" srcId="{58F80817-8C9A-47D6-AE50-980F99135B65}" destId="{7E2DCF8B-3F37-48D0-9D31-CAA6226FC7D8}" srcOrd="6" destOrd="0" presId="urn:microsoft.com/office/officeart/2005/8/layout/radial6"/>
    <dgm:cxn modelId="{C7CECE91-F713-49B2-9AB5-61B4FDA5193E}" type="presParOf" srcId="{58F80817-8C9A-47D6-AE50-980F99135B65}" destId="{B9B7E54A-53D6-42D1-B6EB-E62DFD8F9647}" srcOrd="7" destOrd="0" presId="urn:microsoft.com/office/officeart/2005/8/layout/radial6"/>
    <dgm:cxn modelId="{82476456-7C15-4863-A5A3-D2A6A696D996}" type="presParOf" srcId="{58F80817-8C9A-47D6-AE50-980F99135B65}" destId="{4F0B0967-65C7-4AF6-B12E-52A2F078F371}" srcOrd="8" destOrd="0" presId="urn:microsoft.com/office/officeart/2005/8/layout/radial6"/>
    <dgm:cxn modelId="{8DB91BC9-C87A-49D3-9C22-90613965488C}" type="presParOf" srcId="{58F80817-8C9A-47D6-AE50-980F99135B65}" destId="{52577D6F-717F-469E-A369-C217D8338CDC}" srcOrd="9" destOrd="0" presId="urn:microsoft.com/office/officeart/2005/8/layout/radial6"/>
    <dgm:cxn modelId="{189856F7-4542-48AC-AE37-BF777C5A01A3}" type="presParOf" srcId="{58F80817-8C9A-47D6-AE50-980F99135B65}" destId="{3A543743-2D03-4A3F-9D6E-BE6DA5270282}" srcOrd="10" destOrd="0" presId="urn:microsoft.com/office/officeart/2005/8/layout/radial6"/>
    <dgm:cxn modelId="{4EE2F3FF-8124-4A41-B1D9-A99F31EC70C2}" type="presParOf" srcId="{58F80817-8C9A-47D6-AE50-980F99135B65}" destId="{D2215F36-C990-4756-9C3E-8CE3AE25752B}" srcOrd="11" destOrd="0" presId="urn:microsoft.com/office/officeart/2005/8/layout/radial6"/>
    <dgm:cxn modelId="{20E62719-4573-474E-97A3-6D8B4AEB547C}" type="presParOf" srcId="{58F80817-8C9A-47D6-AE50-980F99135B65}" destId="{62AAAB4C-C5A5-49B4-A49B-FAF6E6375F0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D20A8-8F47-4295-BFA8-E632B7BA6FD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CA80D-9DEB-41AD-B0CE-BC7906C42EF4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BkkbN</a:t>
          </a:r>
          <a:endParaRPr lang="en-US" b="1" dirty="0">
            <a:solidFill>
              <a:schemeClr val="tx1"/>
            </a:solidFill>
          </a:endParaRPr>
        </a:p>
      </dgm:t>
    </dgm:pt>
    <dgm:pt modelId="{BD4D9FAE-BD63-475F-A9BB-27D7483FD3AD}" type="parTrans" cxnId="{18F15EF6-9616-486D-AF3A-74F406CA5E4A}">
      <dgm:prSet/>
      <dgm:spPr/>
      <dgm:t>
        <a:bodyPr/>
        <a:lstStyle/>
        <a:p>
          <a:endParaRPr lang="en-US"/>
        </a:p>
      </dgm:t>
    </dgm:pt>
    <dgm:pt modelId="{91D7F2C6-761D-4F76-BF33-60AAF2FE16C1}" type="sibTrans" cxnId="{18F15EF6-9616-486D-AF3A-74F406CA5E4A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FC69F319-992D-4AB7-8413-573261B34D6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MOH</a:t>
          </a:r>
          <a:endParaRPr lang="en-US" b="1" dirty="0">
            <a:solidFill>
              <a:schemeClr val="tx1"/>
            </a:solidFill>
          </a:endParaRPr>
        </a:p>
      </dgm:t>
    </dgm:pt>
    <dgm:pt modelId="{8494EB10-88AA-40D8-9923-2234EBB58E3A}" type="parTrans" cxnId="{A72AB8AF-F9DC-479D-BF98-FA2DA20662F3}">
      <dgm:prSet/>
      <dgm:spPr/>
      <dgm:t>
        <a:bodyPr/>
        <a:lstStyle/>
        <a:p>
          <a:endParaRPr lang="en-US"/>
        </a:p>
      </dgm:t>
    </dgm:pt>
    <dgm:pt modelId="{A4DCC9C6-6448-4F33-A66C-7D61DB28329E}" type="sibTrans" cxnId="{A72AB8AF-F9DC-479D-BF98-FA2DA20662F3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27817DDD-3466-493A-A197-F2D06A3AC3A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BPJS</a:t>
          </a:r>
          <a:endParaRPr lang="en-US" b="1" dirty="0">
            <a:solidFill>
              <a:schemeClr val="tx1"/>
            </a:solidFill>
          </a:endParaRPr>
        </a:p>
      </dgm:t>
    </dgm:pt>
    <dgm:pt modelId="{5F5DEFED-CD87-48C4-BB98-E725CBAD4DF7}" type="parTrans" cxnId="{A3D4E94A-2BC8-4353-A065-7E7FCCD882B8}">
      <dgm:prSet/>
      <dgm:spPr/>
      <dgm:t>
        <a:bodyPr/>
        <a:lstStyle/>
        <a:p>
          <a:endParaRPr lang="en-US"/>
        </a:p>
      </dgm:t>
    </dgm:pt>
    <dgm:pt modelId="{4EFADFF2-ADBD-4B42-8B65-8EE4D7A45349}" type="sibTrans" cxnId="{A3D4E94A-2BC8-4353-A065-7E7FCCD882B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E2125F3-8EFA-4EA0-93C8-BCE1E53A0A14}" type="pres">
      <dgm:prSet presAssocID="{327D20A8-8F47-4295-BFA8-E632B7BA6F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13FD90-A5C4-4B8B-9E40-6D3ED2C6596A}" type="pres">
      <dgm:prSet presAssocID="{0E8CA80D-9DEB-41AD-B0CE-BC7906C42EF4}" presName="node" presStyleLbl="node1" presStyleIdx="0" presStyleCnt="3" custScaleX="84968" custScaleY="92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4F298-A71D-4FCC-8439-C30043E6D38F}" type="pres">
      <dgm:prSet presAssocID="{91D7F2C6-761D-4F76-BF33-60AAF2FE16C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6E1DC5B-8E15-410A-A7E5-E320A2011D8A}" type="pres">
      <dgm:prSet presAssocID="{91D7F2C6-761D-4F76-BF33-60AAF2FE16C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6DB8F06-5018-4AC7-AA5A-1C654C6390B4}" type="pres">
      <dgm:prSet presAssocID="{FC69F319-992D-4AB7-8413-573261B34D6E}" presName="node" presStyleLbl="node1" presStyleIdx="1" presStyleCnt="3" custScaleX="80486" custScaleY="88705" custRadScaleRad="97457" custRadScaleInc="-1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41402-5EEC-45AB-936D-DDC05B4AD040}" type="pres">
      <dgm:prSet presAssocID="{A4DCC9C6-6448-4F33-A66C-7D61DB28329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2C83CEF-72D9-46CB-A564-BD142409A2C3}" type="pres">
      <dgm:prSet presAssocID="{A4DCC9C6-6448-4F33-A66C-7D61DB28329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1FBE1B1-29DD-4000-8470-50EA1A796023}" type="pres">
      <dgm:prSet presAssocID="{27817DDD-3466-493A-A197-F2D06A3AC3AE}" presName="node" presStyleLbl="node1" presStyleIdx="2" presStyleCnt="3" custScaleX="74754" custScaleY="76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C22B5-DD88-45E6-B190-6A07B61E6B50}" type="pres">
      <dgm:prSet presAssocID="{4EFADFF2-ADBD-4B42-8B65-8EE4D7A453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AE0F6E1-D271-4EC4-8AC2-9925C6046EFE}" type="pres">
      <dgm:prSet presAssocID="{4EFADFF2-ADBD-4B42-8B65-8EE4D7A4534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3B9FEFE-477D-4C56-8ED8-99BC898C51C1}" type="presOf" srcId="{0E8CA80D-9DEB-41AD-B0CE-BC7906C42EF4}" destId="{1313FD90-A5C4-4B8B-9E40-6D3ED2C6596A}" srcOrd="0" destOrd="0" presId="urn:microsoft.com/office/officeart/2005/8/layout/cycle2"/>
    <dgm:cxn modelId="{8E39F0BF-295F-401F-A902-721C00D51767}" type="presOf" srcId="{27817DDD-3466-493A-A197-F2D06A3AC3AE}" destId="{91FBE1B1-29DD-4000-8470-50EA1A796023}" srcOrd="0" destOrd="0" presId="urn:microsoft.com/office/officeart/2005/8/layout/cycle2"/>
    <dgm:cxn modelId="{A3D4E94A-2BC8-4353-A065-7E7FCCD882B8}" srcId="{327D20A8-8F47-4295-BFA8-E632B7BA6FD3}" destId="{27817DDD-3466-493A-A197-F2D06A3AC3AE}" srcOrd="2" destOrd="0" parTransId="{5F5DEFED-CD87-48C4-BB98-E725CBAD4DF7}" sibTransId="{4EFADFF2-ADBD-4B42-8B65-8EE4D7A45349}"/>
    <dgm:cxn modelId="{18F15EF6-9616-486D-AF3A-74F406CA5E4A}" srcId="{327D20A8-8F47-4295-BFA8-E632B7BA6FD3}" destId="{0E8CA80D-9DEB-41AD-B0CE-BC7906C42EF4}" srcOrd="0" destOrd="0" parTransId="{BD4D9FAE-BD63-475F-A9BB-27D7483FD3AD}" sibTransId="{91D7F2C6-761D-4F76-BF33-60AAF2FE16C1}"/>
    <dgm:cxn modelId="{C18642FA-8C0B-4DE3-AF40-B7E99FA4D6B4}" type="presOf" srcId="{FC69F319-992D-4AB7-8413-573261B34D6E}" destId="{D6DB8F06-5018-4AC7-AA5A-1C654C6390B4}" srcOrd="0" destOrd="0" presId="urn:microsoft.com/office/officeart/2005/8/layout/cycle2"/>
    <dgm:cxn modelId="{A72AB8AF-F9DC-479D-BF98-FA2DA20662F3}" srcId="{327D20A8-8F47-4295-BFA8-E632B7BA6FD3}" destId="{FC69F319-992D-4AB7-8413-573261B34D6E}" srcOrd="1" destOrd="0" parTransId="{8494EB10-88AA-40D8-9923-2234EBB58E3A}" sibTransId="{A4DCC9C6-6448-4F33-A66C-7D61DB28329E}"/>
    <dgm:cxn modelId="{A5B2FF93-836D-4AF2-BB51-C1FE72002608}" type="presOf" srcId="{91D7F2C6-761D-4F76-BF33-60AAF2FE16C1}" destId="{DC44F298-A71D-4FCC-8439-C30043E6D38F}" srcOrd="0" destOrd="0" presId="urn:microsoft.com/office/officeart/2005/8/layout/cycle2"/>
    <dgm:cxn modelId="{8397A76E-1B62-4F6A-BD3B-1A88181A2A9D}" type="presOf" srcId="{91D7F2C6-761D-4F76-BF33-60AAF2FE16C1}" destId="{F6E1DC5B-8E15-410A-A7E5-E320A2011D8A}" srcOrd="1" destOrd="0" presId="urn:microsoft.com/office/officeart/2005/8/layout/cycle2"/>
    <dgm:cxn modelId="{B82B7762-DE71-425A-868B-07AD1BD95B4E}" type="presOf" srcId="{A4DCC9C6-6448-4F33-A66C-7D61DB28329E}" destId="{44E41402-5EEC-45AB-936D-DDC05B4AD040}" srcOrd="0" destOrd="0" presId="urn:microsoft.com/office/officeart/2005/8/layout/cycle2"/>
    <dgm:cxn modelId="{C4D2C677-39AE-44ED-868D-7A69845530B7}" type="presOf" srcId="{4EFADFF2-ADBD-4B42-8B65-8EE4D7A45349}" destId="{421C22B5-DD88-45E6-B190-6A07B61E6B50}" srcOrd="0" destOrd="0" presId="urn:microsoft.com/office/officeart/2005/8/layout/cycle2"/>
    <dgm:cxn modelId="{2DC621DF-F69A-40B3-8880-667F8F0AD206}" type="presOf" srcId="{A4DCC9C6-6448-4F33-A66C-7D61DB28329E}" destId="{D2C83CEF-72D9-46CB-A564-BD142409A2C3}" srcOrd="1" destOrd="0" presId="urn:microsoft.com/office/officeart/2005/8/layout/cycle2"/>
    <dgm:cxn modelId="{2DEEEBFD-A1C3-4FFE-92FA-B7BBB67B5149}" type="presOf" srcId="{4EFADFF2-ADBD-4B42-8B65-8EE4D7A45349}" destId="{9AE0F6E1-D271-4EC4-8AC2-9925C6046EFE}" srcOrd="1" destOrd="0" presId="urn:microsoft.com/office/officeart/2005/8/layout/cycle2"/>
    <dgm:cxn modelId="{7859DE3A-E83F-4266-8FA7-E034E1CB9D43}" type="presOf" srcId="{327D20A8-8F47-4295-BFA8-E632B7BA6FD3}" destId="{4E2125F3-8EFA-4EA0-93C8-BCE1E53A0A14}" srcOrd="0" destOrd="0" presId="urn:microsoft.com/office/officeart/2005/8/layout/cycle2"/>
    <dgm:cxn modelId="{F3FE40C1-61F2-4F00-929B-87F7374D58E4}" type="presParOf" srcId="{4E2125F3-8EFA-4EA0-93C8-BCE1E53A0A14}" destId="{1313FD90-A5C4-4B8B-9E40-6D3ED2C6596A}" srcOrd="0" destOrd="0" presId="urn:microsoft.com/office/officeart/2005/8/layout/cycle2"/>
    <dgm:cxn modelId="{5E4392F4-682F-4B0C-81C4-47E01C2678D5}" type="presParOf" srcId="{4E2125F3-8EFA-4EA0-93C8-BCE1E53A0A14}" destId="{DC44F298-A71D-4FCC-8439-C30043E6D38F}" srcOrd="1" destOrd="0" presId="urn:microsoft.com/office/officeart/2005/8/layout/cycle2"/>
    <dgm:cxn modelId="{702E47CE-C5F7-48A1-9A9E-D9FD69D8FCB0}" type="presParOf" srcId="{DC44F298-A71D-4FCC-8439-C30043E6D38F}" destId="{F6E1DC5B-8E15-410A-A7E5-E320A2011D8A}" srcOrd="0" destOrd="0" presId="urn:microsoft.com/office/officeart/2005/8/layout/cycle2"/>
    <dgm:cxn modelId="{6F2FB9DB-5D38-406E-85AE-C98EDE567DB1}" type="presParOf" srcId="{4E2125F3-8EFA-4EA0-93C8-BCE1E53A0A14}" destId="{D6DB8F06-5018-4AC7-AA5A-1C654C6390B4}" srcOrd="2" destOrd="0" presId="urn:microsoft.com/office/officeart/2005/8/layout/cycle2"/>
    <dgm:cxn modelId="{2933CA29-E037-403B-8FF8-8D1B190C3FC0}" type="presParOf" srcId="{4E2125F3-8EFA-4EA0-93C8-BCE1E53A0A14}" destId="{44E41402-5EEC-45AB-936D-DDC05B4AD040}" srcOrd="3" destOrd="0" presId="urn:microsoft.com/office/officeart/2005/8/layout/cycle2"/>
    <dgm:cxn modelId="{AD4E7344-E6FB-4685-8F77-7495A95EF84F}" type="presParOf" srcId="{44E41402-5EEC-45AB-936D-DDC05B4AD040}" destId="{D2C83CEF-72D9-46CB-A564-BD142409A2C3}" srcOrd="0" destOrd="0" presId="urn:microsoft.com/office/officeart/2005/8/layout/cycle2"/>
    <dgm:cxn modelId="{59DF895B-4D5E-47C7-AAFC-2D6BE17FC3F9}" type="presParOf" srcId="{4E2125F3-8EFA-4EA0-93C8-BCE1E53A0A14}" destId="{91FBE1B1-29DD-4000-8470-50EA1A796023}" srcOrd="4" destOrd="0" presId="urn:microsoft.com/office/officeart/2005/8/layout/cycle2"/>
    <dgm:cxn modelId="{91D9BEBF-0A04-48C5-BB29-9BF01BCC422B}" type="presParOf" srcId="{4E2125F3-8EFA-4EA0-93C8-BCE1E53A0A14}" destId="{421C22B5-DD88-45E6-B190-6A07B61E6B50}" srcOrd="5" destOrd="0" presId="urn:microsoft.com/office/officeart/2005/8/layout/cycle2"/>
    <dgm:cxn modelId="{8D042FF9-3599-4EB6-BE15-23214B5A2244}" type="presParOf" srcId="{421C22B5-DD88-45E6-B190-6A07B61E6B50}" destId="{9AE0F6E1-D271-4EC4-8AC2-9925C6046E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D6C598-E11D-4AF1-B12E-B5EFD01E510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B342ADB3-3BBA-4924-9398-4C09B10069E6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</a:rPr>
            <a:t>Center</a:t>
          </a:r>
          <a:endParaRPr lang="en-US" b="1" dirty="0">
            <a:solidFill>
              <a:srgbClr val="0070C0"/>
            </a:solidFill>
          </a:endParaRPr>
        </a:p>
      </dgm:t>
    </dgm:pt>
    <dgm:pt modelId="{B4EE932A-4DC0-4530-8EB8-17D3241CE643}" type="parTrans" cxnId="{46A31F49-924A-417C-8BE1-BB6DE7A4CA2A}">
      <dgm:prSet/>
      <dgm:spPr/>
      <dgm:t>
        <a:bodyPr/>
        <a:lstStyle/>
        <a:p>
          <a:endParaRPr lang="en-US"/>
        </a:p>
      </dgm:t>
    </dgm:pt>
    <dgm:pt modelId="{1F98BC9B-25D2-4DA1-BF96-C0F93B293717}" type="sibTrans" cxnId="{46A31F49-924A-417C-8BE1-BB6DE7A4CA2A}">
      <dgm:prSet/>
      <dgm:spPr/>
      <dgm:t>
        <a:bodyPr/>
        <a:lstStyle/>
        <a:p>
          <a:endParaRPr lang="en-US"/>
        </a:p>
      </dgm:t>
    </dgm:pt>
    <dgm:pt modelId="{FC884C79-F438-4955-B0C7-1F31D90802D2}" type="pres">
      <dgm:prSet presAssocID="{F1D6C598-E11D-4AF1-B12E-B5EFD01E5103}" presName="Name0" presStyleCnt="0">
        <dgm:presLayoutVars>
          <dgm:dir/>
          <dgm:animLvl val="lvl"/>
          <dgm:resizeHandles val="exact"/>
        </dgm:presLayoutVars>
      </dgm:prSet>
      <dgm:spPr/>
    </dgm:pt>
    <dgm:pt modelId="{EF3A806B-FF8B-449B-8E20-B0C9EC10EE2D}" type="pres">
      <dgm:prSet presAssocID="{B342ADB3-3BBA-4924-9398-4C09B10069E6}" presName="Name8" presStyleCnt="0"/>
      <dgm:spPr/>
    </dgm:pt>
    <dgm:pt modelId="{7859414B-D3F6-45FB-B946-018E6E6A40C7}" type="pres">
      <dgm:prSet presAssocID="{B342ADB3-3BBA-4924-9398-4C09B10069E6}" presName="level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D8768-BB76-49CE-A563-8B799D0C1D6A}" type="pres">
      <dgm:prSet presAssocID="{B342ADB3-3BBA-4924-9398-4C09B10069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48BC2B-6556-424F-B2B9-1281893C9643}" type="presOf" srcId="{B342ADB3-3BBA-4924-9398-4C09B10069E6}" destId="{3B9D8768-BB76-49CE-A563-8B799D0C1D6A}" srcOrd="1" destOrd="0" presId="urn:microsoft.com/office/officeart/2005/8/layout/pyramid3"/>
    <dgm:cxn modelId="{D208A029-A8A5-49E2-9EA8-086847C69E44}" type="presOf" srcId="{F1D6C598-E11D-4AF1-B12E-B5EFD01E5103}" destId="{FC884C79-F438-4955-B0C7-1F31D90802D2}" srcOrd="0" destOrd="0" presId="urn:microsoft.com/office/officeart/2005/8/layout/pyramid3"/>
    <dgm:cxn modelId="{46A31F49-924A-417C-8BE1-BB6DE7A4CA2A}" srcId="{F1D6C598-E11D-4AF1-B12E-B5EFD01E5103}" destId="{B342ADB3-3BBA-4924-9398-4C09B10069E6}" srcOrd="0" destOrd="0" parTransId="{B4EE932A-4DC0-4530-8EB8-17D3241CE643}" sibTransId="{1F98BC9B-25D2-4DA1-BF96-C0F93B293717}"/>
    <dgm:cxn modelId="{54493DE1-316F-43B3-A41B-4794876F5114}" type="presOf" srcId="{B342ADB3-3BBA-4924-9398-4C09B10069E6}" destId="{7859414B-D3F6-45FB-B946-018E6E6A40C7}" srcOrd="0" destOrd="0" presId="urn:microsoft.com/office/officeart/2005/8/layout/pyramid3"/>
    <dgm:cxn modelId="{DEA1EC43-0AFA-47A9-962B-B2BBDC8A8F28}" type="presParOf" srcId="{FC884C79-F438-4955-B0C7-1F31D90802D2}" destId="{EF3A806B-FF8B-449B-8E20-B0C9EC10EE2D}" srcOrd="0" destOrd="0" presId="urn:microsoft.com/office/officeart/2005/8/layout/pyramid3"/>
    <dgm:cxn modelId="{A944D375-667D-401B-989E-1712F8287A26}" type="presParOf" srcId="{EF3A806B-FF8B-449B-8E20-B0C9EC10EE2D}" destId="{7859414B-D3F6-45FB-B946-018E6E6A40C7}" srcOrd="0" destOrd="0" presId="urn:microsoft.com/office/officeart/2005/8/layout/pyramid3"/>
    <dgm:cxn modelId="{97C26BA9-4F82-4B6D-9349-3F28D6E0DFF9}" type="presParOf" srcId="{EF3A806B-FF8B-449B-8E20-B0C9EC10EE2D}" destId="{3B9D8768-BB76-49CE-A563-8B799D0C1D6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D6C598-E11D-4AF1-B12E-B5EFD01E510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B342ADB3-3BBA-4924-9398-4C09B10069E6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</a:rPr>
            <a:t>Province</a:t>
          </a:r>
          <a:endParaRPr lang="en-US" b="1" dirty="0">
            <a:solidFill>
              <a:srgbClr val="0070C0"/>
            </a:solidFill>
          </a:endParaRPr>
        </a:p>
      </dgm:t>
    </dgm:pt>
    <dgm:pt modelId="{B4EE932A-4DC0-4530-8EB8-17D3241CE643}" type="parTrans" cxnId="{46A31F49-924A-417C-8BE1-BB6DE7A4CA2A}">
      <dgm:prSet/>
      <dgm:spPr/>
      <dgm:t>
        <a:bodyPr/>
        <a:lstStyle/>
        <a:p>
          <a:endParaRPr lang="en-US"/>
        </a:p>
      </dgm:t>
    </dgm:pt>
    <dgm:pt modelId="{1F98BC9B-25D2-4DA1-BF96-C0F93B293717}" type="sibTrans" cxnId="{46A31F49-924A-417C-8BE1-BB6DE7A4CA2A}">
      <dgm:prSet/>
      <dgm:spPr/>
      <dgm:t>
        <a:bodyPr/>
        <a:lstStyle/>
        <a:p>
          <a:endParaRPr lang="en-US"/>
        </a:p>
      </dgm:t>
    </dgm:pt>
    <dgm:pt modelId="{FC884C79-F438-4955-B0C7-1F31D90802D2}" type="pres">
      <dgm:prSet presAssocID="{F1D6C598-E11D-4AF1-B12E-B5EFD01E5103}" presName="Name0" presStyleCnt="0">
        <dgm:presLayoutVars>
          <dgm:dir/>
          <dgm:animLvl val="lvl"/>
          <dgm:resizeHandles val="exact"/>
        </dgm:presLayoutVars>
      </dgm:prSet>
      <dgm:spPr/>
    </dgm:pt>
    <dgm:pt modelId="{EF3A806B-FF8B-449B-8E20-B0C9EC10EE2D}" type="pres">
      <dgm:prSet presAssocID="{B342ADB3-3BBA-4924-9398-4C09B10069E6}" presName="Name8" presStyleCnt="0"/>
      <dgm:spPr/>
    </dgm:pt>
    <dgm:pt modelId="{7859414B-D3F6-45FB-B946-018E6E6A40C7}" type="pres">
      <dgm:prSet presAssocID="{B342ADB3-3BBA-4924-9398-4C09B10069E6}" presName="level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D8768-BB76-49CE-A563-8B799D0C1D6A}" type="pres">
      <dgm:prSet presAssocID="{B342ADB3-3BBA-4924-9398-4C09B10069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A15C29-2FDB-4495-86CC-AA4ECE312B9F}" type="presOf" srcId="{B342ADB3-3BBA-4924-9398-4C09B10069E6}" destId="{7859414B-D3F6-45FB-B946-018E6E6A40C7}" srcOrd="0" destOrd="0" presId="urn:microsoft.com/office/officeart/2005/8/layout/pyramid3"/>
    <dgm:cxn modelId="{90A5C36A-9917-4ED6-B060-0001527C5E40}" type="presOf" srcId="{B342ADB3-3BBA-4924-9398-4C09B10069E6}" destId="{3B9D8768-BB76-49CE-A563-8B799D0C1D6A}" srcOrd="1" destOrd="0" presId="urn:microsoft.com/office/officeart/2005/8/layout/pyramid3"/>
    <dgm:cxn modelId="{983780B6-3012-4C6A-9D3F-C00BB7DA5169}" type="presOf" srcId="{F1D6C598-E11D-4AF1-B12E-B5EFD01E5103}" destId="{FC884C79-F438-4955-B0C7-1F31D90802D2}" srcOrd="0" destOrd="0" presId="urn:microsoft.com/office/officeart/2005/8/layout/pyramid3"/>
    <dgm:cxn modelId="{46A31F49-924A-417C-8BE1-BB6DE7A4CA2A}" srcId="{F1D6C598-E11D-4AF1-B12E-B5EFD01E5103}" destId="{B342ADB3-3BBA-4924-9398-4C09B10069E6}" srcOrd="0" destOrd="0" parTransId="{B4EE932A-4DC0-4530-8EB8-17D3241CE643}" sibTransId="{1F98BC9B-25D2-4DA1-BF96-C0F93B293717}"/>
    <dgm:cxn modelId="{0C2E465C-CA7E-4DD0-8D8D-F36CB58E76D6}" type="presParOf" srcId="{FC884C79-F438-4955-B0C7-1F31D90802D2}" destId="{EF3A806B-FF8B-449B-8E20-B0C9EC10EE2D}" srcOrd="0" destOrd="0" presId="urn:microsoft.com/office/officeart/2005/8/layout/pyramid3"/>
    <dgm:cxn modelId="{6FE09921-1BA1-4503-8AF1-66D8A8B857B1}" type="presParOf" srcId="{EF3A806B-FF8B-449B-8E20-B0C9EC10EE2D}" destId="{7859414B-D3F6-45FB-B946-018E6E6A40C7}" srcOrd="0" destOrd="0" presId="urn:microsoft.com/office/officeart/2005/8/layout/pyramid3"/>
    <dgm:cxn modelId="{C06559E0-EDDB-46C3-9D88-3FCCD1F5AA83}" type="presParOf" srcId="{EF3A806B-FF8B-449B-8E20-B0C9EC10EE2D}" destId="{3B9D8768-BB76-49CE-A563-8B799D0C1D6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D6C598-E11D-4AF1-B12E-B5EFD01E510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B342ADB3-3BBA-4924-9398-4C09B10069E6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</a:rPr>
            <a:t>District</a:t>
          </a:r>
          <a:endParaRPr lang="en-US" b="1" dirty="0">
            <a:solidFill>
              <a:srgbClr val="0070C0"/>
            </a:solidFill>
          </a:endParaRPr>
        </a:p>
      </dgm:t>
    </dgm:pt>
    <dgm:pt modelId="{B4EE932A-4DC0-4530-8EB8-17D3241CE643}" type="parTrans" cxnId="{46A31F49-924A-417C-8BE1-BB6DE7A4CA2A}">
      <dgm:prSet/>
      <dgm:spPr/>
      <dgm:t>
        <a:bodyPr/>
        <a:lstStyle/>
        <a:p>
          <a:endParaRPr lang="en-US"/>
        </a:p>
      </dgm:t>
    </dgm:pt>
    <dgm:pt modelId="{1F98BC9B-25D2-4DA1-BF96-C0F93B293717}" type="sibTrans" cxnId="{46A31F49-924A-417C-8BE1-BB6DE7A4CA2A}">
      <dgm:prSet/>
      <dgm:spPr/>
      <dgm:t>
        <a:bodyPr/>
        <a:lstStyle/>
        <a:p>
          <a:endParaRPr lang="en-US"/>
        </a:p>
      </dgm:t>
    </dgm:pt>
    <dgm:pt modelId="{FC884C79-F438-4955-B0C7-1F31D90802D2}" type="pres">
      <dgm:prSet presAssocID="{F1D6C598-E11D-4AF1-B12E-B5EFD01E5103}" presName="Name0" presStyleCnt="0">
        <dgm:presLayoutVars>
          <dgm:dir/>
          <dgm:animLvl val="lvl"/>
          <dgm:resizeHandles val="exact"/>
        </dgm:presLayoutVars>
      </dgm:prSet>
      <dgm:spPr/>
    </dgm:pt>
    <dgm:pt modelId="{EF3A806B-FF8B-449B-8E20-B0C9EC10EE2D}" type="pres">
      <dgm:prSet presAssocID="{B342ADB3-3BBA-4924-9398-4C09B10069E6}" presName="Name8" presStyleCnt="0"/>
      <dgm:spPr/>
    </dgm:pt>
    <dgm:pt modelId="{7859414B-D3F6-45FB-B946-018E6E6A40C7}" type="pres">
      <dgm:prSet presAssocID="{B342ADB3-3BBA-4924-9398-4C09B10069E6}" presName="level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D8768-BB76-49CE-A563-8B799D0C1D6A}" type="pres">
      <dgm:prSet presAssocID="{B342ADB3-3BBA-4924-9398-4C09B10069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E1E3B1-061F-4D5E-84C2-8F12D4299C0E}" type="presOf" srcId="{B342ADB3-3BBA-4924-9398-4C09B10069E6}" destId="{7859414B-D3F6-45FB-B946-018E6E6A40C7}" srcOrd="0" destOrd="0" presId="urn:microsoft.com/office/officeart/2005/8/layout/pyramid3"/>
    <dgm:cxn modelId="{46A31F49-924A-417C-8BE1-BB6DE7A4CA2A}" srcId="{F1D6C598-E11D-4AF1-B12E-B5EFD01E5103}" destId="{B342ADB3-3BBA-4924-9398-4C09B10069E6}" srcOrd="0" destOrd="0" parTransId="{B4EE932A-4DC0-4530-8EB8-17D3241CE643}" sibTransId="{1F98BC9B-25D2-4DA1-BF96-C0F93B293717}"/>
    <dgm:cxn modelId="{F3CE767D-11D9-4F64-95DC-9BBB17787ED2}" type="presOf" srcId="{B342ADB3-3BBA-4924-9398-4C09B10069E6}" destId="{3B9D8768-BB76-49CE-A563-8B799D0C1D6A}" srcOrd="1" destOrd="0" presId="urn:microsoft.com/office/officeart/2005/8/layout/pyramid3"/>
    <dgm:cxn modelId="{B9F03C51-D35F-43C2-8347-583E87383A69}" type="presOf" srcId="{F1D6C598-E11D-4AF1-B12E-B5EFD01E5103}" destId="{FC884C79-F438-4955-B0C7-1F31D90802D2}" srcOrd="0" destOrd="0" presId="urn:microsoft.com/office/officeart/2005/8/layout/pyramid3"/>
    <dgm:cxn modelId="{C1EC95E2-7B7D-4B92-81E6-DADFDCD3F1AA}" type="presParOf" srcId="{FC884C79-F438-4955-B0C7-1F31D90802D2}" destId="{EF3A806B-FF8B-449B-8E20-B0C9EC10EE2D}" srcOrd="0" destOrd="0" presId="urn:microsoft.com/office/officeart/2005/8/layout/pyramid3"/>
    <dgm:cxn modelId="{B660E18D-B850-4632-82D3-6A3E30CD85AC}" type="presParOf" srcId="{EF3A806B-FF8B-449B-8E20-B0C9EC10EE2D}" destId="{7859414B-D3F6-45FB-B946-018E6E6A40C7}" srcOrd="0" destOrd="0" presId="urn:microsoft.com/office/officeart/2005/8/layout/pyramid3"/>
    <dgm:cxn modelId="{DFCD8BD8-0F3E-4C37-9BFA-9D2ACA47228D}" type="presParOf" srcId="{EF3A806B-FF8B-449B-8E20-B0C9EC10EE2D}" destId="{3B9D8768-BB76-49CE-A563-8B799D0C1D6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AAB4C-C5A5-49B4-A49B-FAF6E6375F01}">
      <dsp:nvSpPr>
        <dsp:cNvPr id="0" name=""/>
        <dsp:cNvSpPr/>
      </dsp:nvSpPr>
      <dsp:spPr>
        <a:xfrm>
          <a:off x="2011715" y="611345"/>
          <a:ext cx="4044244" cy="4044244"/>
        </a:xfrm>
        <a:prstGeom prst="blockArc">
          <a:avLst>
            <a:gd name="adj1" fmla="val 10817759"/>
            <a:gd name="adj2" fmla="val 16293272"/>
            <a:gd name="adj3" fmla="val 4644"/>
          </a:avLst>
        </a:prstGeom>
        <a:gradFill rotWithShape="0">
          <a:gsLst>
            <a:gs pos="0">
              <a:schemeClr val="accent3">
                <a:hueOff val="1594099"/>
                <a:satOff val="594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1594099"/>
                <a:satOff val="594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1594099"/>
                <a:satOff val="594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577D6F-717F-469E-A369-C217D8338CDC}">
      <dsp:nvSpPr>
        <dsp:cNvPr id="0" name=""/>
        <dsp:cNvSpPr/>
      </dsp:nvSpPr>
      <dsp:spPr>
        <a:xfrm>
          <a:off x="2011707" y="612800"/>
          <a:ext cx="4044244" cy="4044244"/>
        </a:xfrm>
        <a:prstGeom prst="blockArc">
          <a:avLst>
            <a:gd name="adj1" fmla="val 5306714"/>
            <a:gd name="adj2" fmla="val 10820290"/>
            <a:gd name="adj3" fmla="val 4644"/>
          </a:avLst>
        </a:prstGeom>
        <a:gradFill rotWithShape="0">
          <a:gsLst>
            <a:gs pos="0">
              <a:schemeClr val="accent3">
                <a:hueOff val="1062733"/>
                <a:satOff val="396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1062733"/>
                <a:satOff val="396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1062733"/>
                <a:satOff val="396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DCF8B-3F37-48D0-9D31-CAA6226FC7D8}">
      <dsp:nvSpPr>
        <dsp:cNvPr id="0" name=""/>
        <dsp:cNvSpPr/>
      </dsp:nvSpPr>
      <dsp:spPr>
        <a:xfrm>
          <a:off x="2065298" y="612072"/>
          <a:ext cx="4044244" cy="4044244"/>
        </a:xfrm>
        <a:prstGeom prst="blockArc">
          <a:avLst>
            <a:gd name="adj1" fmla="val 0"/>
            <a:gd name="adj2" fmla="val 5400000"/>
            <a:gd name="adj3" fmla="val 4644"/>
          </a:avLst>
        </a:prstGeom>
        <a:gradFill rotWithShape="0">
          <a:gsLst>
            <a:gs pos="0">
              <a:schemeClr val="accent3">
                <a:hueOff val="531366"/>
                <a:satOff val="198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531366"/>
                <a:satOff val="198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531366"/>
                <a:satOff val="198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22BCD6-5AB5-4FF6-84F9-ECC5528A20AC}">
      <dsp:nvSpPr>
        <dsp:cNvPr id="0" name=""/>
        <dsp:cNvSpPr/>
      </dsp:nvSpPr>
      <dsp:spPr>
        <a:xfrm>
          <a:off x="2065298" y="612072"/>
          <a:ext cx="4044244" cy="4044244"/>
        </a:xfrm>
        <a:prstGeom prst="blockArc">
          <a:avLst>
            <a:gd name="adj1" fmla="val 16200000"/>
            <a:gd name="adj2" fmla="val 0"/>
            <a:gd name="adj3" fmla="val 4644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9C16D8-50FB-4B1F-86A0-D9AF4D4400D7}">
      <dsp:nvSpPr>
        <dsp:cNvPr id="0" name=""/>
        <dsp:cNvSpPr/>
      </dsp:nvSpPr>
      <dsp:spPr>
        <a:xfrm>
          <a:off x="3374242" y="1905002"/>
          <a:ext cx="1426356" cy="1458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C00000"/>
              </a:solidFill>
            </a:rPr>
            <a:t>Serve the People</a:t>
          </a:r>
          <a:endParaRPr lang="en-US" sz="2000" b="1" kern="1200" dirty="0">
            <a:solidFill>
              <a:srgbClr val="C00000"/>
            </a:solidFill>
          </a:endParaRPr>
        </a:p>
      </dsp:txBody>
      <dsp:txXfrm>
        <a:off x="3583127" y="2118577"/>
        <a:ext cx="1008586" cy="1031234"/>
      </dsp:txXfrm>
    </dsp:sp>
    <dsp:sp modelId="{FF9376C6-A656-4C21-BCFB-899DADE24ACF}">
      <dsp:nvSpPr>
        <dsp:cNvPr id="0" name=""/>
        <dsp:cNvSpPr/>
      </dsp:nvSpPr>
      <dsp:spPr>
        <a:xfrm>
          <a:off x="2924064" y="-211095"/>
          <a:ext cx="2326712" cy="174024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Make Year-Round Availability of Contraceptives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264803" y="43757"/>
        <a:ext cx="1645234" cy="1230537"/>
      </dsp:txXfrm>
    </dsp:sp>
    <dsp:sp modelId="{8A733B5F-3DF1-403C-8374-32BF4B4909D0}">
      <dsp:nvSpPr>
        <dsp:cNvPr id="0" name=""/>
        <dsp:cNvSpPr/>
      </dsp:nvSpPr>
      <dsp:spPr>
        <a:xfrm>
          <a:off x="5008913" y="1696770"/>
          <a:ext cx="2107354" cy="1874850"/>
        </a:xfrm>
        <a:prstGeom prst="ellipse">
          <a:avLst/>
        </a:prstGeom>
        <a:gradFill rotWithShape="0">
          <a:gsLst>
            <a:gs pos="0">
              <a:schemeClr val="accent3">
                <a:hueOff val="531366"/>
                <a:satOff val="198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531366"/>
                <a:satOff val="198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531366"/>
                <a:satOff val="198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Support National FP and RH Programs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317528" y="1971335"/>
        <a:ext cx="1490124" cy="1325720"/>
      </dsp:txXfrm>
    </dsp:sp>
    <dsp:sp modelId="{B9B7E54A-53D6-42D1-B6EB-E62DFD8F9647}">
      <dsp:nvSpPr>
        <dsp:cNvPr id="0" name=""/>
        <dsp:cNvSpPr/>
      </dsp:nvSpPr>
      <dsp:spPr>
        <a:xfrm>
          <a:off x="3073685" y="3749835"/>
          <a:ext cx="2027470" cy="1719060"/>
        </a:xfrm>
        <a:prstGeom prst="ellipse">
          <a:avLst/>
        </a:prstGeom>
        <a:gradFill rotWithShape="0">
          <a:gsLst>
            <a:gs pos="0">
              <a:schemeClr val="accent3">
                <a:hueOff val="1062733"/>
                <a:satOff val="396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1062733"/>
                <a:satOff val="396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1062733"/>
                <a:satOff val="396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Support National  BPJS and JKN Programs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370601" y="4001586"/>
        <a:ext cx="1433638" cy="1215558"/>
      </dsp:txXfrm>
    </dsp:sp>
    <dsp:sp modelId="{3A543743-2D03-4A3F-9D6E-BE6DA5270282}">
      <dsp:nvSpPr>
        <dsp:cNvPr id="0" name=""/>
        <dsp:cNvSpPr/>
      </dsp:nvSpPr>
      <dsp:spPr>
        <a:xfrm>
          <a:off x="983574" y="1702077"/>
          <a:ext cx="2150237" cy="1842375"/>
        </a:xfrm>
        <a:prstGeom prst="ellipse">
          <a:avLst/>
        </a:prstGeom>
        <a:gradFill rotWithShape="0">
          <a:gsLst>
            <a:gs pos="0">
              <a:schemeClr val="accent3">
                <a:hueOff val="1594099"/>
                <a:satOff val="594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1594099"/>
                <a:satOff val="594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1594099"/>
                <a:satOff val="594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Better Coordination at all Levels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298469" y="1971887"/>
        <a:ext cx="1520447" cy="1302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3FD90-A5C4-4B8B-9E40-6D3ED2C6596A}">
      <dsp:nvSpPr>
        <dsp:cNvPr id="0" name=""/>
        <dsp:cNvSpPr/>
      </dsp:nvSpPr>
      <dsp:spPr>
        <a:xfrm>
          <a:off x="719675" y="98457"/>
          <a:ext cx="698228" cy="761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tx1"/>
              </a:solidFill>
            </a:rPr>
            <a:t>BkkbN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821928" y="209972"/>
        <a:ext cx="493722" cy="538440"/>
      </dsp:txXfrm>
    </dsp:sp>
    <dsp:sp modelId="{DC44F298-A71D-4FCC-8439-C30043E6D38F}">
      <dsp:nvSpPr>
        <dsp:cNvPr id="0" name=""/>
        <dsp:cNvSpPr/>
      </dsp:nvSpPr>
      <dsp:spPr>
        <a:xfrm rot="3603042">
          <a:off x="1243391" y="867594"/>
          <a:ext cx="258162" cy="27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62783" y="889508"/>
        <a:ext cx="180713" cy="166406"/>
      </dsp:txXfrm>
    </dsp:sp>
    <dsp:sp modelId="{D6DB8F06-5018-4AC7-AA5A-1C654C6390B4}">
      <dsp:nvSpPr>
        <dsp:cNvPr id="0" name=""/>
        <dsp:cNvSpPr/>
      </dsp:nvSpPr>
      <dsp:spPr>
        <a:xfrm>
          <a:off x="1344284" y="1166832"/>
          <a:ext cx="661397" cy="728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MOH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441143" y="1273582"/>
        <a:ext cx="467679" cy="515437"/>
      </dsp:txXfrm>
    </dsp:sp>
    <dsp:sp modelId="{44E41402-5EEC-45AB-936D-DDC05B4AD040}">
      <dsp:nvSpPr>
        <dsp:cNvPr id="0" name=""/>
        <dsp:cNvSpPr/>
      </dsp:nvSpPr>
      <dsp:spPr>
        <a:xfrm rot="10751917">
          <a:off x="905006" y="1401229"/>
          <a:ext cx="310461" cy="27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988205" y="1456115"/>
        <a:ext cx="227258" cy="166406"/>
      </dsp:txXfrm>
    </dsp:sp>
    <dsp:sp modelId="{91FBE1B1-29DD-4000-8470-50EA1A796023}">
      <dsp:nvSpPr>
        <dsp:cNvPr id="0" name=""/>
        <dsp:cNvSpPr/>
      </dsp:nvSpPr>
      <dsp:spPr>
        <a:xfrm>
          <a:off x="144326" y="1234977"/>
          <a:ext cx="614294" cy="6268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BPJS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34287" y="1326781"/>
        <a:ext cx="434372" cy="443267"/>
      </dsp:txXfrm>
    </dsp:sp>
    <dsp:sp modelId="{421C22B5-DD88-45E6-B190-6A07B61E6B50}">
      <dsp:nvSpPr>
        <dsp:cNvPr id="0" name=""/>
        <dsp:cNvSpPr/>
      </dsp:nvSpPr>
      <dsp:spPr>
        <a:xfrm rot="18000000">
          <a:off x="594995" y="908356"/>
          <a:ext cx="291908" cy="27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15796" y="999852"/>
        <a:ext cx="208705" cy="166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9414B-D3F6-45FB-B946-018E6E6A40C7}">
      <dsp:nvSpPr>
        <dsp:cNvPr id="0" name=""/>
        <dsp:cNvSpPr/>
      </dsp:nvSpPr>
      <dsp:spPr>
        <a:xfrm rot="10800000">
          <a:off x="0" y="0"/>
          <a:ext cx="1905000" cy="457200"/>
        </a:xfrm>
        <a:prstGeom prst="trapezoid">
          <a:avLst>
            <a:gd name="adj" fmla="val 20833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0070C0"/>
              </a:solidFill>
            </a:rPr>
            <a:t>Center</a:t>
          </a:r>
          <a:endParaRPr lang="en-US" sz="2700" b="1" kern="1200" dirty="0">
            <a:solidFill>
              <a:srgbClr val="0070C0"/>
            </a:solidFill>
          </a:endParaRPr>
        </a:p>
      </dsp:txBody>
      <dsp:txXfrm rot="-10800000">
        <a:off x="0" y="0"/>
        <a:ext cx="1905000" cy="457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9414B-D3F6-45FB-B946-018E6E6A40C7}">
      <dsp:nvSpPr>
        <dsp:cNvPr id="0" name=""/>
        <dsp:cNvSpPr/>
      </dsp:nvSpPr>
      <dsp:spPr>
        <a:xfrm rot="10800000">
          <a:off x="0" y="0"/>
          <a:ext cx="1905000" cy="457200"/>
        </a:xfrm>
        <a:prstGeom prst="trapezoid">
          <a:avLst>
            <a:gd name="adj" fmla="val 20833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0070C0"/>
              </a:solidFill>
            </a:rPr>
            <a:t>Province</a:t>
          </a:r>
          <a:endParaRPr lang="en-US" sz="2700" b="1" kern="1200" dirty="0">
            <a:solidFill>
              <a:srgbClr val="0070C0"/>
            </a:solidFill>
          </a:endParaRPr>
        </a:p>
      </dsp:txBody>
      <dsp:txXfrm rot="-10800000">
        <a:off x="0" y="0"/>
        <a:ext cx="1905000" cy="457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9414B-D3F6-45FB-B946-018E6E6A40C7}">
      <dsp:nvSpPr>
        <dsp:cNvPr id="0" name=""/>
        <dsp:cNvSpPr/>
      </dsp:nvSpPr>
      <dsp:spPr>
        <a:xfrm rot="10800000">
          <a:off x="0" y="0"/>
          <a:ext cx="1905000" cy="457200"/>
        </a:xfrm>
        <a:prstGeom prst="trapezoid">
          <a:avLst>
            <a:gd name="adj" fmla="val 20833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0070C0"/>
              </a:solidFill>
            </a:rPr>
            <a:t>District</a:t>
          </a:r>
          <a:endParaRPr lang="en-US" sz="2700" b="1" kern="1200" dirty="0">
            <a:solidFill>
              <a:srgbClr val="0070C0"/>
            </a:solidFill>
          </a:endParaRPr>
        </a:p>
      </dsp:txBody>
      <dsp:txXfrm rot="-10800000">
        <a:off x="0" y="0"/>
        <a:ext cx="1905000" cy="45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D2256-6354-4A92-A4DF-07E20FDB90A8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AB38C-D897-46C2-A9B1-5F69B33E8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AB38C-D897-46C2-A9B1-5F69B33E80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E0B7-37D7-42CB-9FCC-E908A10C58B4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686800" cy="24384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4800" b="1" dirty="0" smtClean="0"/>
              <a:t>SCM Updates </a:t>
            </a:r>
            <a:br>
              <a:rPr lang="en-US" sz="4800" b="1" dirty="0" smtClean="0"/>
            </a:br>
            <a:r>
              <a:rPr lang="en-US" sz="3200" b="1" dirty="0" smtClean="0">
                <a:solidFill>
                  <a:srgbClr val="0070C0"/>
                </a:solidFill>
              </a:rPr>
              <a:t>[FP2020]</a:t>
            </a:r>
            <a:endParaRPr lang="en-US" sz="3600" b="1" dirty="0" smtClean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400800" cy="1752600"/>
          </a:xfrm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C00000"/>
                </a:solidFill>
              </a:rPr>
              <a:t>17 October 2014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err="1" smtClean="0">
                <a:solidFill>
                  <a:srgbClr val="C00000"/>
                </a:solidFill>
              </a:rPr>
              <a:t>BkkbN</a:t>
            </a:r>
            <a:r>
              <a:rPr lang="en-US" b="1" dirty="0" smtClean="0">
                <a:solidFill>
                  <a:srgbClr val="C00000"/>
                </a:solidFill>
              </a:rPr>
              <a:t>/UNFPA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Supply Chain Management (SCM) Models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4" y="10906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Summary: SCM TOT and Training Session Plan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48" y="476037"/>
          <a:ext cx="907868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52"/>
                <a:gridCol w="2209800"/>
                <a:gridCol w="5410200"/>
                <a:gridCol w="974833"/>
              </a:tblGrid>
              <a:tr h="15239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SN.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Main Topic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Covered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Time Duration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61830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1.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Opening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Registration; Introduction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by participants; 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Objectives and Goal; Remarks by Guest; Training Rules, Selection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of Reporters and Officers of a day from participants; Pre-Test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 min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2. 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Introduction Session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Logistics Cycles;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Six-Rights; Definitions; SCM Model Design; Core Activities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105 min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3. 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Inventory Management Session 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Min-Max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Level and 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EOP; Contraceptive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Flow Chart;  EXERCISES; Key Procedures at different levels 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150 min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590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4.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SCM/Logistics Indicator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 Session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Indicators, Process Indicators, How they are measured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60 min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267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5.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Storage and Warehousing Session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General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principle, Useful signs in cartoons, 13-points standard storage guidelines, Disposal of expired and un-usable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105 min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416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6.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Distribution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 and Transportation Session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Pull and Push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distribution, distribution system at different levels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45 min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416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7.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Recording and Reporting Session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(LMIS)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Forms used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for record keeping, Reporting (Practice filling up 21 Forms), Flow of Reports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195 min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416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8.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QA, Supervision, M &amp; E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Session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Quality Assurance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at various stages (procurement, storage, distribution, transportation);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Monitoring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at different levels; monitoring logistics indicators; Evaluation at different levels</a:t>
                      </a:r>
                      <a:endParaRPr 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120 min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416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9.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Closing Session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Admin/Finance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activities, 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Post-Test, Training Evaluation Form, Closing Remarks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105 min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Implementation and Training Plan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44" y="1740408"/>
            <a:ext cx="1591056" cy="3970318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Curriculums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Standard Operating Procedure for Model A, B and C 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Receiving, Storage, and Distribution of Contraceptives and Non-Contraceptives for National FP Program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Other Training Materials (additional Slides)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44566" y="2301766"/>
            <a:ext cx="2102068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3-Days TOT (Training of Trainers) at </a:t>
            </a:r>
            <a:r>
              <a:rPr lang="en-US" sz="2000" b="1" dirty="0" err="1" smtClean="0"/>
              <a:t>BkkbN</a:t>
            </a:r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u="sng" dirty="0" smtClean="0">
                <a:solidFill>
                  <a:srgbClr val="C00000"/>
                </a:solidFill>
              </a:rPr>
              <a:t>Participants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 BkkbN-4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 MOH – 2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 Province – 2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 PT POS – 2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 BPJS (observer)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2194561"/>
            <a:ext cx="1447800" cy="172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3-Days  TOT/Training  at Province (NTT)        </a:t>
            </a:r>
            <a:r>
              <a:rPr lang="en-US" sz="1400" b="1" dirty="0" smtClean="0">
                <a:solidFill>
                  <a:srgbClr val="C00000"/>
                </a:solidFill>
              </a:rPr>
              <a:t>(MOH, </a:t>
            </a:r>
            <a:r>
              <a:rPr lang="en-US" sz="1400" b="1" dirty="0" err="1" smtClean="0">
                <a:solidFill>
                  <a:srgbClr val="C00000"/>
                </a:solidFill>
              </a:rPr>
              <a:t>BkkbN</a:t>
            </a:r>
            <a:r>
              <a:rPr lang="en-US" sz="1400" b="1" dirty="0" smtClean="0">
                <a:solidFill>
                  <a:srgbClr val="C00000"/>
                </a:solidFill>
              </a:rPr>
              <a:t>,   PTPOS, District, BPJS)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4038600"/>
            <a:ext cx="1447800" cy="172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3-Days TOT/Training at Province            (East Java) </a:t>
            </a:r>
            <a:r>
              <a:rPr lang="en-US" sz="1400" b="1" dirty="0" smtClean="0">
                <a:solidFill>
                  <a:srgbClr val="C00000"/>
                </a:solidFill>
              </a:rPr>
              <a:t>(MOH, </a:t>
            </a:r>
            <a:r>
              <a:rPr lang="en-US" sz="1400" b="1" dirty="0" err="1" smtClean="0">
                <a:solidFill>
                  <a:srgbClr val="C00000"/>
                </a:solidFill>
              </a:rPr>
              <a:t>BkkbN</a:t>
            </a:r>
            <a:r>
              <a:rPr lang="en-US" sz="1400" b="1" dirty="0" smtClean="0">
                <a:solidFill>
                  <a:srgbClr val="C00000"/>
                </a:solidFill>
              </a:rPr>
              <a:t>,     PTPOS, District, BPJS)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1828800"/>
            <a:ext cx="2133600" cy="1015663"/>
          </a:xfrm>
          <a:prstGeom prst="rect">
            <a:avLst/>
          </a:prstGeom>
          <a:solidFill>
            <a:srgbClr val="00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3-Days Training Program at District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(SKPDKB, </a:t>
            </a:r>
            <a:r>
              <a:rPr lang="en-US" sz="1400" b="1" dirty="0" err="1" smtClean="0">
                <a:solidFill>
                  <a:srgbClr val="C00000"/>
                </a:solidFill>
              </a:rPr>
              <a:t>Puskesmas</a:t>
            </a:r>
            <a:r>
              <a:rPr lang="en-US" sz="1400" b="1" dirty="0" smtClean="0">
                <a:solidFill>
                  <a:srgbClr val="C00000"/>
                </a:solidFill>
              </a:rPr>
              <a:t>, </a:t>
            </a:r>
          </a:p>
          <a:p>
            <a:pPr algn="ctr"/>
            <a:r>
              <a:rPr lang="en-US" sz="1400" b="1" dirty="0" err="1" smtClean="0">
                <a:solidFill>
                  <a:srgbClr val="C00000"/>
                </a:solidFill>
              </a:rPr>
              <a:t>Dinkes</a:t>
            </a:r>
            <a:r>
              <a:rPr lang="en-US" sz="1400" b="1" dirty="0" smtClean="0">
                <a:solidFill>
                  <a:srgbClr val="C00000"/>
                </a:solidFill>
              </a:rPr>
              <a:t>, and BPJS)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3307080"/>
            <a:ext cx="2133600" cy="1015663"/>
          </a:xfrm>
          <a:prstGeom prst="rect">
            <a:avLst/>
          </a:prstGeom>
          <a:solidFill>
            <a:srgbClr val="00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3-Days Training Program at District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(SKPDKB, </a:t>
            </a:r>
            <a:r>
              <a:rPr lang="en-US" sz="1400" b="1" dirty="0" err="1" smtClean="0">
                <a:solidFill>
                  <a:srgbClr val="C00000"/>
                </a:solidFill>
              </a:rPr>
              <a:t>DinKes</a:t>
            </a:r>
            <a:r>
              <a:rPr lang="en-US" sz="1400" b="1" dirty="0" smtClean="0">
                <a:solidFill>
                  <a:srgbClr val="C00000"/>
                </a:solidFill>
              </a:rPr>
              <a:t>, </a:t>
            </a:r>
          </a:p>
          <a:p>
            <a:pPr algn="ctr"/>
            <a:r>
              <a:rPr lang="en-US" sz="1400" b="1" dirty="0" err="1" smtClean="0">
                <a:solidFill>
                  <a:srgbClr val="C00000"/>
                </a:solidFill>
              </a:rPr>
              <a:t>Puskemas</a:t>
            </a:r>
            <a:r>
              <a:rPr lang="en-US" sz="1400" b="1" dirty="0" smtClean="0">
                <a:solidFill>
                  <a:srgbClr val="C00000"/>
                </a:solidFill>
              </a:rPr>
              <a:t>, BPJS)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4770120"/>
            <a:ext cx="2133600" cy="1231106"/>
          </a:xfrm>
          <a:prstGeom prst="rect">
            <a:avLst/>
          </a:prstGeom>
          <a:solidFill>
            <a:srgbClr val="00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3-Days Training Program at District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(SKPDKB, PT-POS, </a:t>
            </a:r>
            <a:r>
              <a:rPr lang="en-US" sz="1400" b="1" dirty="0" err="1" smtClean="0">
                <a:solidFill>
                  <a:srgbClr val="C00000"/>
                </a:solidFill>
              </a:rPr>
              <a:t>Puskesmas</a:t>
            </a:r>
            <a:r>
              <a:rPr lang="en-US" sz="1400" b="1" dirty="0" smtClean="0">
                <a:solidFill>
                  <a:srgbClr val="C00000"/>
                </a:solidFill>
              </a:rPr>
              <a:t>, </a:t>
            </a:r>
          </a:p>
          <a:p>
            <a:pPr algn="ctr"/>
            <a:r>
              <a:rPr lang="en-US" sz="1400" b="1" dirty="0" err="1" smtClean="0">
                <a:solidFill>
                  <a:srgbClr val="C00000"/>
                </a:solidFill>
              </a:rPr>
              <a:t>DinKes</a:t>
            </a:r>
            <a:r>
              <a:rPr lang="en-US" sz="1400" b="1" dirty="0" smtClean="0">
                <a:solidFill>
                  <a:srgbClr val="C00000"/>
                </a:solidFill>
              </a:rPr>
              <a:t>, BPJS)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950720" y="1813560"/>
          <a:ext cx="1905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4297680" y="1676400"/>
          <a:ext cx="1905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6477000" y="1295400"/>
          <a:ext cx="19050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3938170" y="3209390"/>
            <a:ext cx="566620" cy="548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767020"/>
            <a:ext cx="533400" cy="50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943600" y="2865120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286512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905500" y="259842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5943600" y="4800600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43600" y="4800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5905500" y="45339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8433816" y="2127504"/>
            <a:ext cx="533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406384" y="3599688"/>
            <a:ext cx="533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403336" y="5106034"/>
            <a:ext cx="533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8131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Timeline for Piloting SCM Model Activities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605568"/>
            <a:ext cx="60697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8970" y="3605568"/>
            <a:ext cx="533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78570" y="3605568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Oct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4370" y="3605568"/>
            <a:ext cx="6122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Nov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3605568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2440" y="3605568"/>
            <a:ext cx="533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07280" y="3605568"/>
            <a:ext cx="533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Feb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47360" y="3605568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63640" y="3605568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447800"/>
            <a:ext cx="1676400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Draft/revised SCM Training Curriculum for Model A, B and C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381000" y="1219200"/>
            <a:ext cx="8305800" cy="48006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89960" y="4693920"/>
            <a:ext cx="12192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Mid-Term Review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634416"/>
            <a:ext cx="1905000" cy="58477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Close Supervision and Monitoring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74520" y="4914483"/>
            <a:ext cx="1447800" cy="830997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TOT/Training in District for Piloting </a:t>
            </a:r>
            <a:endParaRPr lang="en-US" sz="1600" b="1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rot="16200000" flipV="1">
            <a:off x="1966169" y="4282232"/>
            <a:ext cx="952083" cy="312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82561" y="2945127"/>
            <a:ext cx="1090965" cy="229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57200" y="3429000"/>
            <a:ext cx="3657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51775" y="3989308"/>
            <a:ext cx="1447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2014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4191000" y="3429000"/>
            <a:ext cx="4343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91000" y="3989308"/>
            <a:ext cx="1447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2015</a:t>
            </a:r>
            <a:endParaRPr lang="en-US" b="1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524000" y="3276600"/>
            <a:ext cx="42672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29200" y="2042160"/>
            <a:ext cx="15240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of Pilot Districts</a:t>
            </a:r>
            <a:endParaRPr lang="en-US" sz="1600" b="1" dirty="0"/>
          </a:p>
        </p:txBody>
      </p:sp>
      <p:cxnSp>
        <p:nvCxnSpPr>
          <p:cNvPr id="61" name="Straight Arrow Connector 60"/>
          <p:cNvCxnSpPr>
            <a:stCxn id="60" idx="2"/>
            <a:endCxn id="13" idx="0"/>
          </p:cNvCxnSpPr>
          <p:nvPr/>
        </p:nvCxnSpPr>
        <p:spPr>
          <a:xfrm rot="16200000" flipH="1">
            <a:off x="5690504" y="2727631"/>
            <a:ext cx="978633" cy="77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79920" y="3611880"/>
            <a:ext cx="609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May</a:t>
            </a:r>
            <a:endParaRPr lang="en-US" b="1" dirty="0"/>
          </a:p>
        </p:txBody>
      </p:sp>
      <p:cxnSp>
        <p:nvCxnSpPr>
          <p:cNvPr id="64" name="Straight Arrow Connector 63"/>
          <p:cNvCxnSpPr>
            <a:stCxn id="22" idx="0"/>
          </p:cNvCxnSpPr>
          <p:nvPr/>
        </p:nvCxnSpPr>
        <p:spPr>
          <a:xfrm rot="5400000" flipH="1" flipV="1">
            <a:off x="3893820" y="4168140"/>
            <a:ext cx="731520" cy="32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20840" y="4724400"/>
            <a:ext cx="1447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Report and Dissemination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66" idx="0"/>
            <a:endCxn id="63" idx="2"/>
          </p:cNvCxnSpPr>
          <p:nvPr/>
        </p:nvCxnSpPr>
        <p:spPr>
          <a:xfrm rot="16200000" flipV="1">
            <a:off x="6993136" y="4272796"/>
            <a:ext cx="743188" cy="16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38400" y="1676400"/>
            <a:ext cx="1905000" cy="830997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Collect baseline performance indicators</a:t>
            </a:r>
            <a:endParaRPr lang="en-US" sz="1600" b="1" dirty="0"/>
          </a:p>
        </p:txBody>
      </p:sp>
      <p:cxnSp>
        <p:nvCxnSpPr>
          <p:cNvPr id="31" name="Straight Arrow Connector 30"/>
          <p:cNvCxnSpPr>
            <a:endCxn id="6" idx="0"/>
          </p:cNvCxnSpPr>
          <p:nvPr/>
        </p:nvCxnSpPr>
        <p:spPr>
          <a:xfrm rot="5400000">
            <a:off x="1567752" y="2582519"/>
            <a:ext cx="1090968" cy="955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3" idx="2"/>
          </p:cNvCxnSpPr>
          <p:nvPr/>
        </p:nvCxnSpPr>
        <p:spPr>
          <a:xfrm rot="5400000" flipH="1" flipV="1">
            <a:off x="5862220" y="4018180"/>
            <a:ext cx="749500" cy="662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4724400"/>
            <a:ext cx="15240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Client Exit Interview 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38" idx="0"/>
          </p:cNvCxnSpPr>
          <p:nvPr/>
        </p:nvCxnSpPr>
        <p:spPr>
          <a:xfrm rot="5400000" flipH="1" flipV="1">
            <a:off x="2232868" y="4327953"/>
            <a:ext cx="952082" cy="22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630"/>
            <a:ext cx="8229600" cy="8351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Twelve (12) Training Points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1676400"/>
            <a:ext cx="1752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 in Center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5428" y="2724818"/>
            <a:ext cx="1752600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Orientation/TOT in East Java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71428" y="2724818"/>
            <a:ext cx="1752600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Orientation/TOT in NTT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7908" y="3828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Lamongan</a:t>
            </a:r>
            <a:r>
              <a:rPr lang="en-US" b="1" dirty="0" smtClean="0"/>
              <a:t> [A]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6262" y="5352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Banyuwangi</a:t>
            </a:r>
            <a:r>
              <a:rPr lang="en-US" b="1" dirty="0" smtClean="0"/>
              <a:t> [C]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6262" y="4590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Pamekasan</a:t>
            </a:r>
            <a:r>
              <a:rPr lang="en-US" b="1" dirty="0" smtClean="0"/>
              <a:t> [B]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72348" y="3828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Kota </a:t>
            </a:r>
            <a:r>
              <a:rPr lang="en-US" b="1" dirty="0" err="1" smtClean="0"/>
              <a:t>Kupang</a:t>
            </a:r>
            <a:r>
              <a:rPr lang="en-US" b="1" dirty="0" smtClean="0"/>
              <a:t> [A]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2348" y="4590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 </a:t>
            </a:r>
            <a:r>
              <a:rPr lang="en-US" b="1" dirty="0" err="1" smtClean="0"/>
              <a:t>Sikka</a:t>
            </a:r>
            <a:r>
              <a:rPr lang="en-US" b="1" dirty="0" smtClean="0"/>
              <a:t> [B]	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72348" y="5352410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Sabu</a:t>
            </a:r>
            <a:r>
              <a:rPr lang="en-US" b="1" dirty="0" smtClean="0"/>
              <a:t> </a:t>
            </a:r>
            <a:r>
              <a:rPr lang="en-US" b="1" dirty="0" err="1" smtClean="0"/>
              <a:t>Raijua</a:t>
            </a:r>
            <a:r>
              <a:rPr lang="en-US" b="1" dirty="0" smtClean="0"/>
              <a:t> [C]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29748" y="3828410"/>
            <a:ext cx="2057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Kabupaten</a:t>
            </a:r>
            <a:r>
              <a:rPr lang="en-US" b="1" dirty="0" smtClean="0"/>
              <a:t> </a:t>
            </a:r>
            <a:r>
              <a:rPr lang="en-US" b="1" dirty="0" err="1" smtClean="0"/>
              <a:t>Kupang</a:t>
            </a:r>
            <a:r>
              <a:rPr lang="en-US" b="1" dirty="0" smtClean="0"/>
              <a:t> [A]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34994" y="4861048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Sumba Barat [B]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48130" y="5654580"/>
            <a:ext cx="17526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Training in </a:t>
            </a:r>
            <a:r>
              <a:rPr lang="en-US" b="1" dirty="0" err="1" smtClean="0"/>
              <a:t>Manggarai</a:t>
            </a:r>
            <a:r>
              <a:rPr lang="en-US" b="1" dirty="0" smtClean="0"/>
              <a:t> Barat [C]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1219200"/>
          <a:ext cx="2438400" cy="1676400"/>
        </p:xfrm>
        <a:graphic>
          <a:graphicData uri="http://schemas.openxmlformats.org/drawingml/2006/table">
            <a:tbl>
              <a:tblPr/>
              <a:tblGrid>
                <a:gridCol w="1728486"/>
                <a:gridCol w="709914"/>
              </a:tblGrid>
              <a:tr h="3352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Participants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Trainees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Trainers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Observers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1676400" y="2448906"/>
            <a:ext cx="25146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562100" y="2552700"/>
            <a:ext cx="2286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077494" y="2551906"/>
            <a:ext cx="2286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782094" y="2247106"/>
            <a:ext cx="3810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975628" y="3612138"/>
            <a:ext cx="4572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3578770"/>
            <a:ext cx="25146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086100" y="3682564"/>
            <a:ext cx="2286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601494" y="3681770"/>
            <a:ext cx="228600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993918" y="3476298"/>
            <a:ext cx="215464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Thank You!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eparation 9"/>
          <p:cNvSpPr/>
          <p:nvPr/>
        </p:nvSpPr>
        <p:spPr>
          <a:xfrm>
            <a:off x="2240280" y="1051560"/>
            <a:ext cx="4648200" cy="787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Supply Chain Management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95400" y="272796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Model-A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18" idx="0"/>
          </p:cNvCxnSpPr>
          <p:nvPr/>
        </p:nvCxnSpPr>
        <p:spPr>
          <a:xfrm rot="10800000" flipV="1">
            <a:off x="1981200" y="1889760"/>
            <a:ext cx="256032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10000" y="2727960"/>
            <a:ext cx="14478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Model-B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02680" y="2727960"/>
            <a:ext cx="134112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Model-C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4518660" y="1884680"/>
            <a:ext cx="2354580" cy="8432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383280" y="3505200"/>
            <a:ext cx="2362200" cy="1432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Strengthen current </a:t>
            </a:r>
            <a:r>
              <a:rPr lang="en-US" b="1" dirty="0" err="1" smtClean="0"/>
              <a:t>BkkbN's</a:t>
            </a:r>
            <a:r>
              <a:rPr lang="en-US" b="1" dirty="0" smtClean="0"/>
              <a:t> capacity in coordination with MOH at the district level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" y="3505200"/>
            <a:ext cx="2362200" cy="1432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Strengthen current </a:t>
            </a:r>
            <a:r>
              <a:rPr lang="en-US" b="1" dirty="0" err="1" smtClean="0"/>
              <a:t>BkkbN's</a:t>
            </a:r>
            <a:r>
              <a:rPr lang="en-US" b="1" dirty="0" smtClean="0"/>
              <a:t> capacity and improve on existing SCM activities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6" idx="0"/>
          </p:cNvCxnSpPr>
          <p:nvPr/>
        </p:nvCxnSpPr>
        <p:spPr>
          <a:xfrm rot="16200000" flipH="1">
            <a:off x="4111784" y="2305844"/>
            <a:ext cx="837406" cy="68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897880" y="3505200"/>
            <a:ext cx="2362200" cy="1432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Third party (3PL) contract to support </a:t>
            </a:r>
            <a:r>
              <a:rPr lang="en-US" b="1" dirty="0" err="1" smtClean="0"/>
              <a:t>BkkbN's</a:t>
            </a:r>
            <a:r>
              <a:rPr lang="en-US" b="1" dirty="0" smtClean="0"/>
              <a:t> SCM activities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onesia_provinces_location_map-e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4"/>
            <a:ext cx="9144000" cy="4286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457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MAP of Indonesia with 34 Provinces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076700" y="5067300"/>
            <a:ext cx="1295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3086100" y="5067300"/>
            <a:ext cx="1524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6172200"/>
            <a:ext cx="4572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Pilot Intervention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76600" y="4114800"/>
            <a:ext cx="457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00600" y="4495800"/>
            <a:ext cx="914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Goal and Objectives of Piloting SCM Models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862153" y="1219200"/>
          <a:ext cx="8153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0" y="1219200"/>
          <a:ext cx="2057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urved Left Arrow 5"/>
          <p:cNvSpPr/>
          <p:nvPr/>
        </p:nvSpPr>
        <p:spPr>
          <a:xfrm rot="8063358">
            <a:off x="830687" y="3308490"/>
            <a:ext cx="533400" cy="1056311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ast_Java_Admin_Ma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53"/>
            <a:ext cx="9144000" cy="646509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48400" y="10668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772400" y="45720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04310" y="170411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Admin_Ma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53"/>
            <a:ext cx="9144000" cy="646509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038600" y="50292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3622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05600" y="45720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0" y="35814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236220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3400" y="3837710"/>
            <a:ext cx="3810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Pilot Districts</a:t>
            </a:r>
            <a:endParaRPr lang="en-US" sz="4000" b="1" dirty="0"/>
          </a:p>
        </p:txBody>
      </p:sp>
      <p:sp>
        <p:nvSpPr>
          <p:cNvPr id="4" name="Flowchart: Preparation 3"/>
          <p:cNvSpPr/>
          <p:nvPr/>
        </p:nvSpPr>
        <p:spPr>
          <a:xfrm>
            <a:off x="304800" y="1524000"/>
            <a:ext cx="3124200" cy="533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NTT Province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Flowchart: Preparation 4"/>
          <p:cNvSpPr/>
          <p:nvPr/>
        </p:nvSpPr>
        <p:spPr>
          <a:xfrm>
            <a:off x="4572000" y="1524000"/>
            <a:ext cx="4191000" cy="533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East Java Province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" y="2316480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 Districts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19600" y="2286000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 Districts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05600" y="2270760"/>
            <a:ext cx="2133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 District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96440" y="2316480"/>
            <a:ext cx="2057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 District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" y="3093720"/>
            <a:ext cx="1905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Kota </a:t>
            </a:r>
            <a:r>
              <a:rPr lang="en-US" b="1" dirty="0" err="1" smtClean="0">
                <a:solidFill>
                  <a:srgbClr val="C00000"/>
                </a:solidFill>
              </a:rPr>
              <a:t>Kupang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Kabupaten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Kupang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(Model A)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" y="5105400"/>
            <a:ext cx="1905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Sabu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Raijua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Manggarai</a:t>
            </a:r>
            <a:r>
              <a:rPr lang="en-US" b="1" dirty="0" smtClean="0">
                <a:solidFill>
                  <a:srgbClr val="C00000"/>
                </a:solidFill>
              </a:rPr>
              <a:t> Barat </a:t>
            </a:r>
            <a:r>
              <a:rPr lang="en-US" sz="1600" b="1" dirty="0" smtClean="0">
                <a:solidFill>
                  <a:srgbClr val="C00000"/>
                </a:solidFill>
              </a:rPr>
              <a:t>(Model C)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2400" y="4160520"/>
            <a:ext cx="184404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Sikka</a:t>
            </a:r>
            <a:r>
              <a:rPr lang="en-US" b="1" dirty="0" smtClean="0">
                <a:solidFill>
                  <a:srgbClr val="C00000"/>
                </a:solidFill>
              </a:rPr>
              <a:t>, Sumba Barat </a:t>
            </a:r>
            <a:r>
              <a:rPr lang="en-US" sz="1600" b="1" dirty="0" smtClean="0">
                <a:solidFill>
                  <a:srgbClr val="C00000"/>
                </a:solidFill>
              </a:rPr>
              <a:t>(Model B)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06324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Lamongan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(Model A)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8200" y="4130040"/>
            <a:ext cx="1676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Pamekasan</a:t>
            </a:r>
            <a:r>
              <a:rPr lang="en-US" b="1" dirty="0" smtClean="0">
                <a:solidFill>
                  <a:srgbClr val="C00000"/>
                </a:solidFill>
              </a:rPr>
              <a:t>      </a:t>
            </a:r>
            <a:r>
              <a:rPr lang="en-US" sz="1600" b="1" dirty="0" smtClean="0">
                <a:solidFill>
                  <a:srgbClr val="C00000"/>
                </a:solidFill>
              </a:rPr>
              <a:t>(Model B)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48200" y="5196840"/>
            <a:ext cx="1676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Banyuwangi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(Model C)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988821" y="4015740"/>
            <a:ext cx="449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79320" y="35052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29400" y="5562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4560" y="5562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29400" y="44958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29400" y="3429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64080" y="4572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299960" y="4145280"/>
            <a:ext cx="1219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Sampang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590800" y="4175760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Flores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Timur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Alor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636520" y="5059680"/>
            <a:ext cx="1402080" cy="1051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Sumbah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Tengah or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Manggarai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Timur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90800" y="3124200"/>
            <a:ext cx="134112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Manggarai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Belu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239000" y="3048000"/>
            <a:ext cx="1219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Tuban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315200" y="5181600"/>
            <a:ext cx="1219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Pasuruan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88" y="211574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SCM Training Curriculum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064" y="1282250"/>
            <a:ext cx="2451536" cy="1143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Existing </a:t>
            </a:r>
            <a:r>
              <a:rPr lang="en-US" sz="2400" b="1" dirty="0" err="1" smtClean="0">
                <a:solidFill>
                  <a:sysClr val="windowText" lastClr="000000"/>
                </a:solidFill>
              </a:rPr>
              <a:t>BkkbN’s</a:t>
            </a:r>
            <a:r>
              <a:rPr lang="en-US" sz="2400" b="1" dirty="0" smtClean="0">
                <a:solidFill>
                  <a:sysClr val="windowText" lastClr="000000"/>
                </a:solidFill>
              </a:rPr>
              <a:t> SCM Manual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1282250"/>
            <a:ext cx="1973324" cy="1143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SOP of SCM Models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24600" y="1282250"/>
            <a:ext cx="2362200" cy="1143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Additional Slides/Materials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6931556" y="2456782"/>
            <a:ext cx="1371600" cy="21152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flipH="1">
            <a:off x="1319070" y="2441016"/>
            <a:ext cx="1371600" cy="21309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229093" y="2812825"/>
            <a:ext cx="123235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0268" y="3733772"/>
            <a:ext cx="3810000" cy="1143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Revised/Improved SCM Model Training Curriculum for District and </a:t>
            </a:r>
            <a:r>
              <a:rPr lang="en-US" sz="2400" b="1" dirty="0" err="1" smtClean="0">
                <a:solidFill>
                  <a:sysClr val="windowText" lastClr="000000"/>
                </a:solidFill>
              </a:rPr>
              <a:t>Puskesmas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Internal Storage 10"/>
          <p:cNvSpPr/>
          <p:nvPr/>
        </p:nvSpPr>
        <p:spPr>
          <a:xfrm>
            <a:off x="2895600" y="5562600"/>
            <a:ext cx="1066800" cy="1295400"/>
          </a:xfrm>
          <a:prstGeom prst="flowChartInternalStorag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Partici</a:t>
            </a:r>
            <a:r>
              <a:rPr lang="en-US" b="1" dirty="0" smtClean="0">
                <a:solidFill>
                  <a:srgbClr val="FF0000"/>
                </a:solidFill>
              </a:rPr>
              <a:t>-pants Hand Book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Flowchart: Internal Storage 11"/>
          <p:cNvSpPr/>
          <p:nvPr/>
        </p:nvSpPr>
        <p:spPr>
          <a:xfrm>
            <a:off x="4296102" y="5562600"/>
            <a:ext cx="1066800" cy="1295400"/>
          </a:xfrm>
          <a:prstGeom prst="flowChartInternalStorag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Refere-nce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Manual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Flowchart: Internal Storage 12"/>
          <p:cNvSpPr/>
          <p:nvPr/>
        </p:nvSpPr>
        <p:spPr>
          <a:xfrm>
            <a:off x="5638800" y="5562600"/>
            <a:ext cx="1143000" cy="1295400"/>
          </a:xfrm>
          <a:prstGeom prst="flowChartInternalStorag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Trainer’s Guide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5400000">
            <a:off x="3870420" y="4511552"/>
            <a:ext cx="609628" cy="13400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 rot="5400000">
            <a:off x="4494471" y="5211803"/>
            <a:ext cx="685828" cy="157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 rot="16200000" flipH="1">
            <a:off x="5242020" y="4480020"/>
            <a:ext cx="609628" cy="14031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riped Right Arrow 20"/>
          <p:cNvSpPr/>
          <p:nvPr/>
        </p:nvSpPr>
        <p:spPr>
          <a:xfrm>
            <a:off x="0" y="5943600"/>
            <a:ext cx="2819400" cy="762000"/>
          </a:xfrm>
          <a:prstGeom prst="stripedRightArrow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Standards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6842234" y="5946230"/>
            <a:ext cx="2286000" cy="685800"/>
          </a:xfrm>
          <a:prstGeom prst="leftArrow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Competency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SCM Model Training for Districts (3-Days)                                                    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(Sessions and Time Allocated in minutes)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7-Point Star 9"/>
          <p:cNvSpPr/>
          <p:nvPr/>
        </p:nvSpPr>
        <p:spPr>
          <a:xfrm>
            <a:off x="7239000" y="1219200"/>
            <a:ext cx="1600200" cy="4572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Pre-Test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7-Point Star 10"/>
          <p:cNvSpPr/>
          <p:nvPr/>
        </p:nvSpPr>
        <p:spPr>
          <a:xfrm>
            <a:off x="7391400" y="5260430"/>
            <a:ext cx="1752600" cy="4572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Post-Test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7-Point Star 11"/>
          <p:cNvSpPr/>
          <p:nvPr/>
        </p:nvSpPr>
        <p:spPr>
          <a:xfrm>
            <a:off x="609600" y="6019800"/>
            <a:ext cx="4038600" cy="493992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Adult Learning Method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7-Point Star 12"/>
          <p:cNvSpPr/>
          <p:nvPr/>
        </p:nvSpPr>
        <p:spPr>
          <a:xfrm>
            <a:off x="5736012" y="6269412"/>
            <a:ext cx="3360690" cy="46246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Training Evaluation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7-Point Star 13"/>
          <p:cNvSpPr/>
          <p:nvPr/>
        </p:nvSpPr>
        <p:spPr>
          <a:xfrm>
            <a:off x="228600" y="1447800"/>
            <a:ext cx="2286000" cy="764616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Competency based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-1600200" y="1143000"/>
          <a:ext cx="10134600" cy="515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4705</TotalTime>
  <Words>772</Words>
  <Application>Microsoft Office PowerPoint</Application>
  <PresentationFormat>On-screen Show (4:3)</PresentationFormat>
  <Paragraphs>187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SCM Updates  [FP2020]</vt:lpstr>
      <vt:lpstr>PowerPoint Presentation</vt:lpstr>
      <vt:lpstr>PowerPoint Presentation</vt:lpstr>
      <vt:lpstr>Goal and Objectives of Piloting SCM Models</vt:lpstr>
      <vt:lpstr>PowerPoint Presentation</vt:lpstr>
      <vt:lpstr>PowerPoint Presentation</vt:lpstr>
      <vt:lpstr>Pilot Districts</vt:lpstr>
      <vt:lpstr>SCM Training Curriculum</vt:lpstr>
      <vt:lpstr>SCM Model Training for Districts (3-Days)                                                     (Sessions and Time Allocated in minutes)</vt:lpstr>
      <vt:lpstr>Summary: SCM TOT and Training Session Plan</vt:lpstr>
      <vt:lpstr>Implementation and Training Plan</vt:lpstr>
      <vt:lpstr>Timeline for Piloting SCM Model Activities</vt:lpstr>
      <vt:lpstr>Twelve (12) Training Points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Assistance to BkkbN</dc:title>
  <dc:creator>Heem</dc:creator>
  <cp:lastModifiedBy>adila</cp:lastModifiedBy>
  <cp:revision>601</cp:revision>
  <dcterms:created xsi:type="dcterms:W3CDTF">2013-11-19T02:54:13Z</dcterms:created>
  <dcterms:modified xsi:type="dcterms:W3CDTF">2014-10-17T02:36:22Z</dcterms:modified>
</cp:coreProperties>
</file>