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1.xml" ContentType="application/vnd.openxmlformats-officedocument.presentationml.notesSlid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2"/>
  </p:notesMasterIdLst>
  <p:handoutMasterIdLst>
    <p:handoutMasterId r:id="rId23"/>
  </p:handoutMasterIdLst>
  <p:sldIdLst>
    <p:sldId id="257" r:id="rId3"/>
    <p:sldId id="281" r:id="rId4"/>
    <p:sldId id="282" r:id="rId5"/>
    <p:sldId id="284" r:id="rId6"/>
    <p:sldId id="306" r:id="rId7"/>
    <p:sldId id="303" r:id="rId8"/>
    <p:sldId id="309" r:id="rId9"/>
    <p:sldId id="313" r:id="rId10"/>
    <p:sldId id="314" r:id="rId11"/>
    <p:sldId id="316" r:id="rId12"/>
    <p:sldId id="317" r:id="rId13"/>
    <p:sldId id="318" r:id="rId14"/>
    <p:sldId id="315" r:id="rId15"/>
    <p:sldId id="312" r:id="rId16"/>
    <p:sldId id="311" r:id="rId17"/>
    <p:sldId id="320" r:id="rId18"/>
    <p:sldId id="310" r:id="rId19"/>
    <p:sldId id="319" r:id="rId20"/>
    <p:sldId id="27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8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d-ID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id-ID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d-ID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id-ID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d-ID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0832768"/>
        <c:axId val="201861952"/>
      </c:lineChart>
      <c:valAx>
        <c:axId val="20186195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80832768"/>
        <c:crosses val="autoZero"/>
        <c:crossBetween val="between"/>
      </c:valAx>
      <c:catAx>
        <c:axId val="180832768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201861952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txPr>
    <a:bodyPr/>
    <a:lstStyle/>
    <a:p>
      <a:pPr>
        <a:defRPr sz="1800"/>
      </a:pPr>
      <a:endParaRPr lang="id-ID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d-ID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6094584212371785E-2"/>
          <c:y val="9.4108231876755266E-2"/>
          <c:w val="0.81823989341597758"/>
          <c:h val="0.79296188987113836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tx2"/>
            </a:solidFill>
          </c:spPr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 w="25400">
              <a:noFill/>
            </a:ln>
          </c:spPr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</c:v>
                </c:pt>
                <c:pt idx="1">
                  <c:v>1.75</c:v>
                </c:pt>
                <c:pt idx="2">
                  <c:v>2.5</c:v>
                </c:pt>
                <c:pt idx="3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0534784"/>
        <c:axId val="201864256"/>
      </c:areaChart>
      <c:catAx>
        <c:axId val="180534784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201864256"/>
        <c:crosses val="autoZero"/>
        <c:auto val="1"/>
        <c:lblAlgn val="ctr"/>
        <c:lblOffset val="100"/>
        <c:noMultiLvlLbl val="0"/>
      </c:catAx>
      <c:valAx>
        <c:axId val="20186425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80534784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id-ID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d-ID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invertIfNegative val="0"/>
          <c:dPt>
            <c:idx val="1"/>
            <c:invertIfNegative val="0"/>
            <c:bubble3D val="0"/>
            <c:spPr>
              <a:solidFill>
                <a:schemeClr val="tx2"/>
              </a:solidFill>
            </c:spPr>
          </c:dPt>
          <c:dPt>
            <c:idx val="2"/>
            <c:invertIfNegative val="0"/>
            <c:bubble3D val="0"/>
            <c:spPr>
              <a:solidFill>
                <a:schemeClr val="accent3"/>
              </a:solidFill>
            </c:spPr>
          </c:dPt>
          <c:dPt>
            <c:idx val="3"/>
            <c:invertIfNegative val="0"/>
            <c:bubble3D val="0"/>
            <c:spPr>
              <a:solidFill>
                <a:schemeClr val="accent4"/>
              </a:solidFill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3"/>
        <c:overlap val="-5"/>
        <c:axId val="180831744"/>
        <c:axId val="201866560"/>
      </c:barChart>
      <c:valAx>
        <c:axId val="20186656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80831744"/>
        <c:crosses val="autoZero"/>
        <c:crossBetween val="between"/>
      </c:valAx>
      <c:catAx>
        <c:axId val="180831744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201866560"/>
        <c:crosses val="autoZero"/>
        <c:auto val="1"/>
        <c:lblAlgn val="ctr"/>
        <c:lblOffset val="100"/>
        <c:noMultiLvlLbl val="0"/>
      </c:cat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id-ID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d-ID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Survey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10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Sheet1!$A$2:$A$42</c:f>
              <c:numCache>
                <c:formatCode>General</c:formatCode>
                <c:ptCount val="41"/>
                <c:pt idx="0">
                  <c:v>1975</c:v>
                </c:pt>
                <c:pt idx="1">
                  <c:v>1976</c:v>
                </c:pt>
                <c:pt idx="2">
                  <c:v>1977</c:v>
                </c:pt>
                <c:pt idx="3">
                  <c:v>1978</c:v>
                </c:pt>
                <c:pt idx="4">
                  <c:v>1979</c:v>
                </c:pt>
                <c:pt idx="5">
                  <c:v>1980</c:v>
                </c:pt>
                <c:pt idx="6">
                  <c:v>1981</c:v>
                </c:pt>
                <c:pt idx="7">
                  <c:v>1982</c:v>
                </c:pt>
                <c:pt idx="8">
                  <c:v>1983</c:v>
                </c:pt>
                <c:pt idx="9">
                  <c:v>1984</c:v>
                </c:pt>
                <c:pt idx="10">
                  <c:v>1985</c:v>
                </c:pt>
                <c:pt idx="11">
                  <c:v>1986</c:v>
                </c:pt>
                <c:pt idx="12">
                  <c:v>1987</c:v>
                </c:pt>
                <c:pt idx="13">
                  <c:v>1988</c:v>
                </c:pt>
                <c:pt idx="14">
                  <c:v>1989</c:v>
                </c:pt>
                <c:pt idx="15">
                  <c:v>1990</c:v>
                </c:pt>
                <c:pt idx="16">
                  <c:v>1991</c:v>
                </c:pt>
                <c:pt idx="17">
                  <c:v>1992</c:v>
                </c:pt>
                <c:pt idx="18">
                  <c:v>1993</c:v>
                </c:pt>
                <c:pt idx="19">
                  <c:v>1994</c:v>
                </c:pt>
                <c:pt idx="20">
                  <c:v>1995</c:v>
                </c:pt>
                <c:pt idx="21">
                  <c:v>1996</c:v>
                </c:pt>
                <c:pt idx="22">
                  <c:v>1997</c:v>
                </c:pt>
                <c:pt idx="23">
                  <c:v>1998</c:v>
                </c:pt>
                <c:pt idx="24">
                  <c:v>1999</c:v>
                </c:pt>
                <c:pt idx="25">
                  <c:v>2000</c:v>
                </c:pt>
                <c:pt idx="26">
                  <c:v>2001</c:v>
                </c:pt>
                <c:pt idx="27">
                  <c:v>2002</c:v>
                </c:pt>
                <c:pt idx="28">
                  <c:v>2003</c:v>
                </c:pt>
                <c:pt idx="29">
                  <c:v>2004</c:v>
                </c:pt>
                <c:pt idx="30">
                  <c:v>2005</c:v>
                </c:pt>
                <c:pt idx="31">
                  <c:v>2006</c:v>
                </c:pt>
                <c:pt idx="32">
                  <c:v>2007</c:v>
                </c:pt>
                <c:pt idx="33">
                  <c:v>2008</c:v>
                </c:pt>
                <c:pt idx="34">
                  <c:v>2009</c:v>
                </c:pt>
                <c:pt idx="35">
                  <c:v>2010</c:v>
                </c:pt>
                <c:pt idx="36">
                  <c:v>2011</c:v>
                </c:pt>
                <c:pt idx="37">
                  <c:v>2012</c:v>
                </c:pt>
                <c:pt idx="38">
                  <c:v>2013</c:v>
                </c:pt>
                <c:pt idx="39">
                  <c:v>2014</c:v>
                </c:pt>
                <c:pt idx="40">
                  <c:v>2015</c:v>
                </c:pt>
              </c:numCache>
            </c:numRef>
          </c:cat>
          <c:val>
            <c:numRef>
              <c:f>Sheet1!$B$2:$B$42</c:f>
              <c:numCache>
                <c:formatCode>General</c:formatCode>
                <c:ptCount val="41"/>
                <c:pt idx="3">
                  <c:v>7</c:v>
                </c:pt>
                <c:pt idx="9">
                  <c:v>17</c:v>
                </c:pt>
                <c:pt idx="14">
                  <c:v>27</c:v>
                </c:pt>
                <c:pt idx="18">
                  <c:v>33</c:v>
                </c:pt>
                <c:pt idx="23">
                  <c:v>39</c:v>
                </c:pt>
                <c:pt idx="28">
                  <c:v>39</c:v>
                </c:pt>
                <c:pt idx="34">
                  <c:v>46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Constant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Sheet1!$A$2:$A$42</c:f>
              <c:numCache>
                <c:formatCode>General</c:formatCode>
                <c:ptCount val="41"/>
                <c:pt idx="0">
                  <c:v>1975</c:v>
                </c:pt>
                <c:pt idx="1">
                  <c:v>1976</c:v>
                </c:pt>
                <c:pt idx="2">
                  <c:v>1977</c:v>
                </c:pt>
                <c:pt idx="3">
                  <c:v>1978</c:v>
                </c:pt>
                <c:pt idx="4">
                  <c:v>1979</c:v>
                </c:pt>
                <c:pt idx="5">
                  <c:v>1980</c:v>
                </c:pt>
                <c:pt idx="6">
                  <c:v>1981</c:v>
                </c:pt>
                <c:pt idx="7">
                  <c:v>1982</c:v>
                </c:pt>
                <c:pt idx="8">
                  <c:v>1983</c:v>
                </c:pt>
                <c:pt idx="9">
                  <c:v>1984</c:v>
                </c:pt>
                <c:pt idx="10">
                  <c:v>1985</c:v>
                </c:pt>
                <c:pt idx="11">
                  <c:v>1986</c:v>
                </c:pt>
                <c:pt idx="12">
                  <c:v>1987</c:v>
                </c:pt>
                <c:pt idx="13">
                  <c:v>1988</c:v>
                </c:pt>
                <c:pt idx="14">
                  <c:v>1989</c:v>
                </c:pt>
                <c:pt idx="15">
                  <c:v>1990</c:v>
                </c:pt>
                <c:pt idx="16">
                  <c:v>1991</c:v>
                </c:pt>
                <c:pt idx="17">
                  <c:v>1992</c:v>
                </c:pt>
                <c:pt idx="18">
                  <c:v>1993</c:v>
                </c:pt>
                <c:pt idx="19">
                  <c:v>1994</c:v>
                </c:pt>
                <c:pt idx="20">
                  <c:v>1995</c:v>
                </c:pt>
                <c:pt idx="21">
                  <c:v>1996</c:v>
                </c:pt>
                <c:pt idx="22">
                  <c:v>1997</c:v>
                </c:pt>
                <c:pt idx="23">
                  <c:v>1998</c:v>
                </c:pt>
                <c:pt idx="24">
                  <c:v>1999</c:v>
                </c:pt>
                <c:pt idx="25">
                  <c:v>2000</c:v>
                </c:pt>
                <c:pt idx="26">
                  <c:v>2001</c:v>
                </c:pt>
                <c:pt idx="27">
                  <c:v>2002</c:v>
                </c:pt>
                <c:pt idx="28">
                  <c:v>2003</c:v>
                </c:pt>
                <c:pt idx="29">
                  <c:v>2004</c:v>
                </c:pt>
                <c:pt idx="30">
                  <c:v>2005</c:v>
                </c:pt>
                <c:pt idx="31">
                  <c:v>2006</c:v>
                </c:pt>
                <c:pt idx="32">
                  <c:v>2007</c:v>
                </c:pt>
                <c:pt idx="33">
                  <c:v>2008</c:v>
                </c:pt>
                <c:pt idx="34">
                  <c:v>2009</c:v>
                </c:pt>
                <c:pt idx="35">
                  <c:v>2010</c:v>
                </c:pt>
                <c:pt idx="36">
                  <c:v>2011</c:v>
                </c:pt>
                <c:pt idx="37">
                  <c:v>2012</c:v>
                </c:pt>
                <c:pt idx="38">
                  <c:v>2013</c:v>
                </c:pt>
                <c:pt idx="39">
                  <c:v>2014</c:v>
                </c:pt>
                <c:pt idx="40">
                  <c:v>2015</c:v>
                </c:pt>
              </c:numCache>
            </c:numRef>
          </c:cat>
          <c:val>
            <c:numRef>
              <c:f>Sheet1!$C$2:$C$42</c:f>
              <c:numCache>
                <c:formatCode>General</c:formatCode>
                <c:ptCount val="41"/>
                <c:pt idx="34">
                  <c:v>46</c:v>
                </c:pt>
                <c:pt idx="35">
                  <c:v>46</c:v>
                </c:pt>
                <c:pt idx="36">
                  <c:v>46</c:v>
                </c:pt>
                <c:pt idx="37">
                  <c:v>46</c:v>
                </c:pt>
                <c:pt idx="38">
                  <c:v>46</c:v>
                </c:pt>
                <c:pt idx="39">
                  <c:v>46</c:v>
                </c:pt>
                <c:pt idx="40">
                  <c:v>46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Trend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Sheet1!$A$2:$A$42</c:f>
              <c:numCache>
                <c:formatCode>General</c:formatCode>
                <c:ptCount val="41"/>
                <c:pt idx="0">
                  <c:v>1975</c:v>
                </c:pt>
                <c:pt idx="1">
                  <c:v>1976</c:v>
                </c:pt>
                <c:pt idx="2">
                  <c:v>1977</c:v>
                </c:pt>
                <c:pt idx="3">
                  <c:v>1978</c:v>
                </c:pt>
                <c:pt idx="4">
                  <c:v>1979</c:v>
                </c:pt>
                <c:pt idx="5">
                  <c:v>1980</c:v>
                </c:pt>
                <c:pt idx="6">
                  <c:v>1981</c:v>
                </c:pt>
                <c:pt idx="7">
                  <c:v>1982</c:v>
                </c:pt>
                <c:pt idx="8">
                  <c:v>1983</c:v>
                </c:pt>
                <c:pt idx="9">
                  <c:v>1984</c:v>
                </c:pt>
                <c:pt idx="10">
                  <c:v>1985</c:v>
                </c:pt>
                <c:pt idx="11">
                  <c:v>1986</c:v>
                </c:pt>
                <c:pt idx="12">
                  <c:v>1987</c:v>
                </c:pt>
                <c:pt idx="13">
                  <c:v>1988</c:v>
                </c:pt>
                <c:pt idx="14">
                  <c:v>1989</c:v>
                </c:pt>
                <c:pt idx="15">
                  <c:v>1990</c:v>
                </c:pt>
                <c:pt idx="16">
                  <c:v>1991</c:v>
                </c:pt>
                <c:pt idx="17">
                  <c:v>1992</c:v>
                </c:pt>
                <c:pt idx="18">
                  <c:v>1993</c:v>
                </c:pt>
                <c:pt idx="19">
                  <c:v>1994</c:v>
                </c:pt>
                <c:pt idx="20">
                  <c:v>1995</c:v>
                </c:pt>
                <c:pt idx="21">
                  <c:v>1996</c:v>
                </c:pt>
                <c:pt idx="22">
                  <c:v>1997</c:v>
                </c:pt>
                <c:pt idx="23">
                  <c:v>1998</c:v>
                </c:pt>
                <c:pt idx="24">
                  <c:v>1999</c:v>
                </c:pt>
                <c:pt idx="25">
                  <c:v>2000</c:v>
                </c:pt>
                <c:pt idx="26">
                  <c:v>2001</c:v>
                </c:pt>
                <c:pt idx="27">
                  <c:v>2002</c:v>
                </c:pt>
                <c:pt idx="28">
                  <c:v>2003</c:v>
                </c:pt>
                <c:pt idx="29">
                  <c:v>2004</c:v>
                </c:pt>
                <c:pt idx="30">
                  <c:v>2005</c:v>
                </c:pt>
                <c:pt idx="31">
                  <c:v>2006</c:v>
                </c:pt>
                <c:pt idx="32">
                  <c:v>2007</c:v>
                </c:pt>
                <c:pt idx="33">
                  <c:v>2008</c:v>
                </c:pt>
                <c:pt idx="34">
                  <c:v>2009</c:v>
                </c:pt>
                <c:pt idx="35">
                  <c:v>2010</c:v>
                </c:pt>
                <c:pt idx="36">
                  <c:v>2011</c:v>
                </c:pt>
                <c:pt idx="37">
                  <c:v>2012</c:v>
                </c:pt>
                <c:pt idx="38">
                  <c:v>2013</c:v>
                </c:pt>
                <c:pt idx="39">
                  <c:v>2014</c:v>
                </c:pt>
                <c:pt idx="40">
                  <c:v>2015</c:v>
                </c:pt>
              </c:numCache>
            </c:numRef>
          </c:cat>
          <c:val>
            <c:numRef>
              <c:f>Sheet1!$D$2:$D$42</c:f>
              <c:numCache>
                <c:formatCode>General</c:formatCode>
                <c:ptCount val="41"/>
                <c:pt idx="34" formatCode="0.0">
                  <c:v>48.928135179153287</c:v>
                </c:pt>
                <c:pt idx="35" formatCode="0.0">
                  <c:v>50.162052117264011</c:v>
                </c:pt>
                <c:pt idx="36" formatCode="0.0">
                  <c:v>51.395969055374735</c:v>
                </c:pt>
                <c:pt idx="37" formatCode="0.0">
                  <c:v>52.629885993485459</c:v>
                </c:pt>
                <c:pt idx="38" formatCode="0.0">
                  <c:v>53.863802931596183</c:v>
                </c:pt>
                <c:pt idx="39" formatCode="0.0">
                  <c:v>55.097719869706907</c:v>
                </c:pt>
                <c:pt idx="40" formatCode="0.0">
                  <c:v>56.331636807817631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Last 2 Surveys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Sheet1!$A$2:$A$42</c:f>
              <c:numCache>
                <c:formatCode>General</c:formatCode>
                <c:ptCount val="41"/>
                <c:pt idx="0">
                  <c:v>1975</c:v>
                </c:pt>
                <c:pt idx="1">
                  <c:v>1976</c:v>
                </c:pt>
                <c:pt idx="2">
                  <c:v>1977</c:v>
                </c:pt>
                <c:pt idx="3">
                  <c:v>1978</c:v>
                </c:pt>
                <c:pt idx="4">
                  <c:v>1979</c:v>
                </c:pt>
                <c:pt idx="5">
                  <c:v>1980</c:v>
                </c:pt>
                <c:pt idx="6">
                  <c:v>1981</c:v>
                </c:pt>
                <c:pt idx="7">
                  <c:v>1982</c:v>
                </c:pt>
                <c:pt idx="8">
                  <c:v>1983</c:v>
                </c:pt>
                <c:pt idx="9">
                  <c:v>1984</c:v>
                </c:pt>
                <c:pt idx="10">
                  <c:v>1985</c:v>
                </c:pt>
                <c:pt idx="11">
                  <c:v>1986</c:v>
                </c:pt>
                <c:pt idx="12">
                  <c:v>1987</c:v>
                </c:pt>
                <c:pt idx="13">
                  <c:v>1988</c:v>
                </c:pt>
                <c:pt idx="14">
                  <c:v>1989</c:v>
                </c:pt>
                <c:pt idx="15">
                  <c:v>1990</c:v>
                </c:pt>
                <c:pt idx="16">
                  <c:v>1991</c:v>
                </c:pt>
                <c:pt idx="17">
                  <c:v>1992</c:v>
                </c:pt>
                <c:pt idx="18">
                  <c:v>1993</c:v>
                </c:pt>
                <c:pt idx="19">
                  <c:v>1994</c:v>
                </c:pt>
                <c:pt idx="20">
                  <c:v>1995</c:v>
                </c:pt>
                <c:pt idx="21">
                  <c:v>1996</c:v>
                </c:pt>
                <c:pt idx="22">
                  <c:v>1997</c:v>
                </c:pt>
                <c:pt idx="23">
                  <c:v>1998</c:v>
                </c:pt>
                <c:pt idx="24">
                  <c:v>1999</c:v>
                </c:pt>
                <c:pt idx="25">
                  <c:v>2000</c:v>
                </c:pt>
                <c:pt idx="26">
                  <c:v>2001</c:v>
                </c:pt>
                <c:pt idx="27">
                  <c:v>2002</c:v>
                </c:pt>
                <c:pt idx="28">
                  <c:v>2003</c:v>
                </c:pt>
                <c:pt idx="29">
                  <c:v>2004</c:v>
                </c:pt>
                <c:pt idx="30">
                  <c:v>2005</c:v>
                </c:pt>
                <c:pt idx="31">
                  <c:v>2006</c:v>
                </c:pt>
                <c:pt idx="32">
                  <c:v>2007</c:v>
                </c:pt>
                <c:pt idx="33">
                  <c:v>2008</c:v>
                </c:pt>
                <c:pt idx="34">
                  <c:v>2009</c:v>
                </c:pt>
                <c:pt idx="35">
                  <c:v>2010</c:v>
                </c:pt>
                <c:pt idx="36">
                  <c:v>2011</c:v>
                </c:pt>
                <c:pt idx="37">
                  <c:v>2012</c:v>
                </c:pt>
                <c:pt idx="38">
                  <c:v>2013</c:v>
                </c:pt>
                <c:pt idx="39">
                  <c:v>2014</c:v>
                </c:pt>
                <c:pt idx="40">
                  <c:v>2015</c:v>
                </c:pt>
              </c:numCache>
            </c:numRef>
          </c:cat>
          <c:val>
            <c:numRef>
              <c:f>Sheet1!$E$2:$E$42</c:f>
              <c:numCache>
                <c:formatCode>General</c:formatCode>
                <c:ptCount val="41"/>
                <c:pt idx="34" formatCode="0.0">
                  <c:v>46</c:v>
                </c:pt>
                <c:pt idx="35" formatCode="0.0">
                  <c:v>47.166666666666515</c:v>
                </c:pt>
                <c:pt idx="36" formatCode="0.0">
                  <c:v>48.333333333333485</c:v>
                </c:pt>
                <c:pt idx="37" formatCode="0.0">
                  <c:v>49.5</c:v>
                </c:pt>
                <c:pt idx="38" formatCode="0.0">
                  <c:v>50.666666666666515</c:v>
                </c:pt>
                <c:pt idx="39" formatCode="0.0">
                  <c:v>51.833333333333485</c:v>
                </c:pt>
                <c:pt idx="40" formatCode="0.0">
                  <c:v>53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Last 3 Surveys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Sheet1!$A$2:$A$42</c:f>
              <c:numCache>
                <c:formatCode>General</c:formatCode>
                <c:ptCount val="41"/>
                <c:pt idx="0">
                  <c:v>1975</c:v>
                </c:pt>
                <c:pt idx="1">
                  <c:v>1976</c:v>
                </c:pt>
                <c:pt idx="2">
                  <c:v>1977</c:v>
                </c:pt>
                <c:pt idx="3">
                  <c:v>1978</c:v>
                </c:pt>
                <c:pt idx="4">
                  <c:v>1979</c:v>
                </c:pt>
                <c:pt idx="5">
                  <c:v>1980</c:v>
                </c:pt>
                <c:pt idx="6">
                  <c:v>1981</c:v>
                </c:pt>
                <c:pt idx="7">
                  <c:v>1982</c:v>
                </c:pt>
                <c:pt idx="8">
                  <c:v>1983</c:v>
                </c:pt>
                <c:pt idx="9">
                  <c:v>1984</c:v>
                </c:pt>
                <c:pt idx="10">
                  <c:v>1985</c:v>
                </c:pt>
                <c:pt idx="11">
                  <c:v>1986</c:v>
                </c:pt>
                <c:pt idx="12">
                  <c:v>1987</c:v>
                </c:pt>
                <c:pt idx="13">
                  <c:v>1988</c:v>
                </c:pt>
                <c:pt idx="14">
                  <c:v>1989</c:v>
                </c:pt>
                <c:pt idx="15">
                  <c:v>1990</c:v>
                </c:pt>
                <c:pt idx="16">
                  <c:v>1991</c:v>
                </c:pt>
                <c:pt idx="17">
                  <c:v>1992</c:v>
                </c:pt>
                <c:pt idx="18">
                  <c:v>1993</c:v>
                </c:pt>
                <c:pt idx="19">
                  <c:v>1994</c:v>
                </c:pt>
                <c:pt idx="20">
                  <c:v>1995</c:v>
                </c:pt>
                <c:pt idx="21">
                  <c:v>1996</c:v>
                </c:pt>
                <c:pt idx="22">
                  <c:v>1997</c:v>
                </c:pt>
                <c:pt idx="23">
                  <c:v>1998</c:v>
                </c:pt>
                <c:pt idx="24">
                  <c:v>1999</c:v>
                </c:pt>
                <c:pt idx="25">
                  <c:v>2000</c:v>
                </c:pt>
                <c:pt idx="26">
                  <c:v>2001</c:v>
                </c:pt>
                <c:pt idx="27">
                  <c:v>2002</c:v>
                </c:pt>
                <c:pt idx="28">
                  <c:v>2003</c:v>
                </c:pt>
                <c:pt idx="29">
                  <c:v>2004</c:v>
                </c:pt>
                <c:pt idx="30">
                  <c:v>2005</c:v>
                </c:pt>
                <c:pt idx="31">
                  <c:v>2006</c:v>
                </c:pt>
                <c:pt idx="32">
                  <c:v>2007</c:v>
                </c:pt>
                <c:pt idx="33">
                  <c:v>2008</c:v>
                </c:pt>
                <c:pt idx="34">
                  <c:v>2009</c:v>
                </c:pt>
                <c:pt idx="35">
                  <c:v>2010</c:v>
                </c:pt>
                <c:pt idx="36">
                  <c:v>2011</c:v>
                </c:pt>
                <c:pt idx="37">
                  <c:v>2012</c:v>
                </c:pt>
                <c:pt idx="38">
                  <c:v>2013</c:v>
                </c:pt>
                <c:pt idx="39">
                  <c:v>2014</c:v>
                </c:pt>
                <c:pt idx="40">
                  <c:v>2015</c:v>
                </c:pt>
              </c:numCache>
            </c:numRef>
          </c:cat>
          <c:val>
            <c:numRef>
              <c:f>Sheet1!$F$2:$F$42</c:f>
              <c:numCache>
                <c:formatCode>General</c:formatCode>
                <c:ptCount val="41"/>
                <c:pt idx="34" formatCode="0.0">
                  <c:v>45.038461538461434</c:v>
                </c:pt>
                <c:pt idx="35" formatCode="0.0">
                  <c:v>45.692307692307622</c:v>
                </c:pt>
                <c:pt idx="36" formatCode="0.0">
                  <c:v>46.346153846153811</c:v>
                </c:pt>
                <c:pt idx="37" formatCode="0.0">
                  <c:v>47</c:v>
                </c:pt>
                <c:pt idx="38" formatCode="0.0">
                  <c:v>47.653846153845961</c:v>
                </c:pt>
                <c:pt idx="39" formatCode="0.0">
                  <c:v>48.30769230769215</c:v>
                </c:pt>
                <c:pt idx="40" formatCode="0.0">
                  <c:v>48.961538461538339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1904896"/>
        <c:axId val="201874752"/>
      </c:lineChart>
      <c:catAx>
        <c:axId val="181904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201874752"/>
        <c:crosses val="autoZero"/>
        <c:auto val="1"/>
        <c:lblAlgn val="ctr"/>
        <c:lblOffset val="100"/>
        <c:tickLblSkip val="5"/>
        <c:noMultiLvlLbl val="0"/>
      </c:catAx>
      <c:valAx>
        <c:axId val="201874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181904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span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d-ID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mCPR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Sheet1!$A$2:$A$32</c:f>
              <c:numCache>
                <c:formatCode>General</c:formatCode>
                <c:ptCount val="31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</c:numCache>
            </c:num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8.7895541044745451E-3</c:v>
                </c:pt>
                <c:pt idx="1">
                  <c:v>1.1819225354618445E-2</c:v>
                </c:pt>
                <c:pt idx="2">
                  <c:v>1.5872244587262007E-2</c:v>
                </c:pt>
                <c:pt idx="3">
                  <c:v>2.1277594861492694E-2</c:v>
                </c:pt>
                <c:pt idx="4">
                  <c:v>2.8456951418108944E-2</c:v>
                </c:pt>
                <c:pt idx="5">
                  <c:v>3.7940698542053425E-2</c:v>
                </c:pt>
                <c:pt idx="6">
                  <c:v>5.037868484559721E-2</c:v>
                </c:pt>
                <c:pt idx="7">
                  <c:v>6.6538157195137906E-2</c:v>
                </c:pt>
                <c:pt idx="8">
                  <c:v>8.7277456956490335E-2</c:v>
                </c:pt>
                <c:pt idx="9">
                  <c:v>0.11348085192039026</c:v>
                </c:pt>
                <c:pt idx="10">
                  <c:v>0.14594041904508509</c:v>
                </c:pt>
                <c:pt idx="11">
                  <c:v>0.18518017320078592</c:v>
                </c:pt>
                <c:pt idx="12">
                  <c:v>0.23124039789999687</c:v>
                </c:pt>
                <c:pt idx="13">
                  <c:v>0.28347495501936365</c:v>
                </c:pt>
                <c:pt idx="14">
                  <c:v>0.34044598655067282</c:v>
                </c:pt>
                <c:pt idx="15">
                  <c:v>0.4</c:v>
                </c:pt>
                <c:pt idx="16">
                  <c:v>0.45955401344932723</c:v>
                </c:pt>
                <c:pt idx="17">
                  <c:v>0.51652504498063634</c:v>
                </c:pt>
                <c:pt idx="18">
                  <c:v>0.5687596021000032</c:v>
                </c:pt>
                <c:pt idx="19">
                  <c:v>0.6148198267992141</c:v>
                </c:pt>
                <c:pt idx="20">
                  <c:v>0.6540595809549149</c:v>
                </c:pt>
                <c:pt idx="21">
                  <c:v>0.6865191480796099</c:v>
                </c:pt>
                <c:pt idx="22">
                  <c:v>0.71272254304350968</c:v>
                </c:pt>
                <c:pt idx="23">
                  <c:v>0.73346184280486215</c:v>
                </c:pt>
                <c:pt idx="24">
                  <c:v>0.74962131515440289</c:v>
                </c:pt>
                <c:pt idx="25">
                  <c:v>0.76205930145794665</c:v>
                </c:pt>
                <c:pt idx="26">
                  <c:v>0.77154304858189116</c:v>
                </c:pt>
                <c:pt idx="27">
                  <c:v>0.77872240513850732</c:v>
                </c:pt>
                <c:pt idx="28">
                  <c:v>0.78412775541273805</c:v>
                </c:pt>
                <c:pt idx="29">
                  <c:v>0.78818077464538161</c:v>
                </c:pt>
                <c:pt idx="30">
                  <c:v>0.79121044589552558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2051840"/>
        <c:axId val="243842368"/>
      </c:lineChart>
      <c:catAx>
        <c:axId val="182051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243842368"/>
        <c:crosses val="autoZero"/>
        <c:auto val="1"/>
        <c:lblAlgn val="ctr"/>
        <c:lblOffset val="100"/>
        <c:tickLblSkip val="5"/>
        <c:noMultiLvlLbl val="0"/>
      </c:catAx>
      <c:valAx>
        <c:axId val="243842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182051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d-ID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mCPR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Sheet1!$A$2:$A$32</c:f>
              <c:numCache>
                <c:formatCode>General</c:formatCode>
                <c:ptCount val="31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</c:numCache>
            </c:num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11.685485855787171</c:v>
                </c:pt>
                <c:pt idx="1">
                  <c:v>13.061797631879063</c:v>
                </c:pt>
                <c:pt idx="2">
                  <c:v>14.530742470331241</c:v>
                </c:pt>
                <c:pt idx="3">
                  <c:v>16.083211478625323</c:v>
                </c:pt>
                <c:pt idx="4">
                  <c:v>17.706992934731097</c:v>
                </c:pt>
                <c:pt idx="5">
                  <c:v>19.387008203871332</c:v>
                </c:pt>
                <c:pt idx="6">
                  <c:v>21.105776696209904</c:v>
                </c:pt>
                <c:pt idx="7">
                  <c:v>22.844090122446978</c:v>
                </c:pt>
                <c:pt idx="8">
                  <c:v>24.581846444110909</c:v>
                </c:pt>
                <c:pt idx="9">
                  <c:v>26.298969305795524</c:v>
                </c:pt>
                <c:pt idx="10">
                  <c:v>27.976324984239575</c:v>
                </c:pt>
                <c:pt idx="11">
                  <c:v>29.596549294029384</c:v>
                </c:pt>
                <c:pt idx="12">
                  <c:v>31.144711353117209</c:v>
                </c:pt>
                <c:pt idx="13">
                  <c:v>32.60876616909443</c:v>
                </c:pt>
                <c:pt idx="14">
                  <c:v>33.979777973691334</c:v>
                </c:pt>
                <c:pt idx="15">
                  <c:v>35.251924963453341</c:v>
                </c:pt>
                <c:pt idx="16">
                  <c:v>36.422318669351348</c:v>
                </c:pt>
                <c:pt idx="17">
                  <c:v>37.490684881694051</c:v>
                </c:pt>
                <c:pt idx="18">
                  <c:v>38.458957596085028</c:v>
                </c:pt>
                <c:pt idx="19">
                  <c:v>39.330834371355934</c:v>
                </c:pt>
                <c:pt idx="20">
                  <c:v>40.111333331763888</c:v>
                </c:pt>
                <c:pt idx="21">
                  <c:v>40.806381470020973</c:v>
                </c:pt>
                <c:pt idx="22">
                  <c:v>41.422453129825634</c:v>
                </c:pt>
                <c:pt idx="23">
                  <c:v>41.966268059378727</c:v>
                </c:pt>
                <c:pt idx="24">
                  <c:v>42.444550993381128</c:v>
                </c:pt>
                <c:pt idx="25">
                  <c:v>42.863849519661613</c:v>
                </c:pt>
                <c:pt idx="26">
                  <c:v>43.230403816345834</c:v>
                </c:pt>
                <c:pt idx="27">
                  <c:v>43.550060311801488</c:v>
                </c:pt>
                <c:pt idx="28">
                  <c:v>43.828220975611821</c:v>
                </c:pt>
                <c:pt idx="29">
                  <c:v>44.069820382468883</c:v>
                </c:pt>
                <c:pt idx="30">
                  <c:v>44.279323567022359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tx1"/>
              </a:solidFill>
              <a:ln w="50800">
                <a:solidFill>
                  <a:schemeClr val="tx1"/>
                </a:solidFill>
              </a:ln>
              <a:effectLst/>
            </c:spPr>
          </c:marker>
          <c:errBars>
            <c:errDir val="y"/>
            <c:errBarType val="both"/>
            <c:errValType val="percentage"/>
            <c:noEndCap val="0"/>
            <c:val val="8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Sheet1!$A$2:$A$32</c:f>
              <c:numCache>
                <c:formatCode>General</c:formatCode>
                <c:ptCount val="31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</c:numCache>
            </c:numRef>
          </c:cat>
          <c:val>
            <c:numRef>
              <c:f>Sheet1!$C$2:$C$32</c:f>
              <c:numCache>
                <c:formatCode>General</c:formatCode>
                <c:ptCount val="31"/>
                <c:pt idx="4">
                  <c:v>17</c:v>
                </c:pt>
                <c:pt idx="9">
                  <c:v>27</c:v>
                </c:pt>
                <c:pt idx="13">
                  <c:v>33</c:v>
                </c:pt>
                <c:pt idx="18">
                  <c:v>39</c:v>
                </c:pt>
                <c:pt idx="23">
                  <c:v>39</c:v>
                </c:pt>
                <c:pt idx="29">
                  <c:v>46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2055424"/>
        <c:axId val="206670080"/>
      </c:lineChart>
      <c:catAx>
        <c:axId val="182055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206670080"/>
        <c:crosses val="autoZero"/>
        <c:auto val="1"/>
        <c:lblAlgn val="ctr"/>
        <c:lblOffset val="100"/>
        <c:tickLblSkip val="5"/>
        <c:noMultiLvlLbl val="0"/>
      </c:catAx>
      <c:valAx>
        <c:axId val="206670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1820554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d-ID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Modern CPR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v>mCPR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Summary!$A$3:$A$28</c:f>
              <c:numCache>
                <c:formatCode>General</c:formatCode>
                <c:ptCount val="26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</c:numCache>
            </c:numRef>
          </c:cat>
          <c:val>
            <c:numRef>
              <c:f>Summary!$B$3:$B$28</c:f>
              <c:numCache>
                <c:formatCode>0.000</c:formatCode>
                <c:ptCount val="26"/>
                <c:pt idx="0">
                  <c:v>0.46662972985693402</c:v>
                </c:pt>
                <c:pt idx="1">
                  <c:v>0.47585941614001898</c:v>
                </c:pt>
                <c:pt idx="2">
                  <c:v>0.49241140280469198</c:v>
                </c:pt>
                <c:pt idx="3">
                  <c:v>0.50868762555246305</c:v>
                </c:pt>
                <c:pt idx="4">
                  <c:v>0.51823344172627805</c:v>
                </c:pt>
                <c:pt idx="5">
                  <c:v>0.52413281949274704</c:v>
                </c:pt>
                <c:pt idx="6">
                  <c:v>0.52950850095007496</c:v>
                </c:pt>
                <c:pt idx="7">
                  <c:v>0.54315926213277399</c:v>
                </c:pt>
                <c:pt idx="8">
                  <c:v>0.54046870606307695</c:v>
                </c:pt>
                <c:pt idx="9">
                  <c:v>0.53964847632202095</c:v>
                </c:pt>
                <c:pt idx="10">
                  <c:v>0.53577625551707597</c:v>
                </c:pt>
                <c:pt idx="11">
                  <c:v>0.53174247225668103</c:v>
                </c:pt>
                <c:pt idx="12">
                  <c:v>0.55530640434484502</c:v>
                </c:pt>
                <c:pt idx="13">
                  <c:v>0.56084271148453702</c:v>
                </c:pt>
                <c:pt idx="14">
                  <c:v>0.56598505831680201</c:v>
                </c:pt>
                <c:pt idx="15">
                  <c:v>0.57012181816032703</c:v>
                </c:pt>
                <c:pt idx="16">
                  <c:v>0.571013974685047</c:v>
                </c:pt>
                <c:pt idx="17">
                  <c:v>0.57139609006716496</c:v>
                </c:pt>
                <c:pt idx="18">
                  <c:v>0.57367828940254895</c:v>
                </c:pt>
                <c:pt idx="19">
                  <c:v>0.59026220305647004</c:v>
                </c:pt>
                <c:pt idx="20">
                  <c:v>0.59818890923651902</c:v>
                </c:pt>
                <c:pt idx="21">
                  <c:v>0.60188807325347005</c:v>
                </c:pt>
                <c:pt idx="22">
                  <c:v>0.60319578423354703</c:v>
                </c:pt>
                <c:pt idx="23">
                  <c:v>0.60587372598738798</c:v>
                </c:pt>
                <c:pt idx="24">
                  <c:v>0.60828621019199403</c:v>
                </c:pt>
                <c:pt idx="25">
                  <c:v>0.61013933421854105</c:v>
                </c:pt>
              </c:numCache>
            </c:numRef>
          </c:val>
          <c:smooth val="0"/>
        </c:ser>
        <c:ser>
          <c:idx val="0"/>
          <c:order val="1"/>
          <c:tx>
            <c:v>Low</c:v>
          </c:tx>
          <c:spPr>
            <a:ln w="28575" cap="rnd">
              <a:solidFill>
                <a:schemeClr val="accent2"/>
              </a:solidFill>
              <a:prstDash val="dash"/>
              <a:round/>
            </a:ln>
            <a:effectLst/>
          </c:spPr>
          <c:marker>
            <c:symbol val="none"/>
          </c:marker>
          <c:val>
            <c:numRef>
              <c:f>Summary!$C$3:$C$28</c:f>
              <c:numCache>
                <c:formatCode>0.000</c:formatCode>
                <c:ptCount val="26"/>
                <c:pt idx="0">
                  <c:v>0.40385797538471502</c:v>
                </c:pt>
                <c:pt idx="1">
                  <c:v>0.43559307785428603</c:v>
                </c:pt>
                <c:pt idx="2">
                  <c:v>0.441812276616253</c:v>
                </c:pt>
                <c:pt idx="3">
                  <c:v>0.47208604066325999</c:v>
                </c:pt>
                <c:pt idx="4">
                  <c:v>0.48338757181071201</c:v>
                </c:pt>
                <c:pt idx="5">
                  <c:v>0.48992909307476101</c:v>
                </c:pt>
                <c:pt idx="6">
                  <c:v>0.49507776264113501</c:v>
                </c:pt>
                <c:pt idx="7">
                  <c:v>0.50839482384826695</c:v>
                </c:pt>
                <c:pt idx="8">
                  <c:v>0.505552060197617</c:v>
                </c:pt>
                <c:pt idx="9">
                  <c:v>0.50547445215320996</c:v>
                </c:pt>
                <c:pt idx="10">
                  <c:v>0.50072402243599801</c:v>
                </c:pt>
                <c:pt idx="11">
                  <c:v>0.49726201036874002</c:v>
                </c:pt>
                <c:pt idx="12">
                  <c:v>0.51788442275756696</c:v>
                </c:pt>
                <c:pt idx="13">
                  <c:v>0.504214399804777</c:v>
                </c:pt>
                <c:pt idx="14">
                  <c:v>0.51130903105257397</c:v>
                </c:pt>
                <c:pt idx="15">
                  <c:v>0.54036352641806595</c:v>
                </c:pt>
                <c:pt idx="16">
                  <c:v>0.52310313924101703</c:v>
                </c:pt>
                <c:pt idx="17">
                  <c:v>0.54102010771681197</c:v>
                </c:pt>
                <c:pt idx="18">
                  <c:v>0.53581102755480903</c:v>
                </c:pt>
                <c:pt idx="19">
                  <c:v>0.55109820707699397</c:v>
                </c:pt>
                <c:pt idx="20">
                  <c:v>0.56016746592756905</c:v>
                </c:pt>
                <c:pt idx="21">
                  <c:v>0.56507553698455903</c:v>
                </c:pt>
                <c:pt idx="22">
                  <c:v>0.57094550486437501</c:v>
                </c:pt>
                <c:pt idx="23">
                  <c:v>0.54004773892961799</c:v>
                </c:pt>
                <c:pt idx="24">
                  <c:v>0.52070896023049895</c:v>
                </c:pt>
                <c:pt idx="25">
                  <c:v>0.50720188863619697</c:v>
                </c:pt>
              </c:numCache>
            </c:numRef>
          </c:val>
          <c:smooth val="0"/>
        </c:ser>
        <c:ser>
          <c:idx val="2"/>
          <c:order val="2"/>
          <c:tx>
            <c:v>High</c:v>
          </c:tx>
          <c:spPr>
            <a:ln w="28575" cap="rnd">
              <a:solidFill>
                <a:schemeClr val="accent2"/>
              </a:solidFill>
              <a:prstDash val="dash"/>
              <a:round/>
            </a:ln>
            <a:effectLst/>
          </c:spPr>
          <c:marker>
            <c:symbol val="none"/>
          </c:marker>
          <c:val>
            <c:numRef>
              <c:f>Summary!$D$4:$D$28</c:f>
              <c:numCache>
                <c:formatCode>0.000</c:formatCode>
                <c:ptCount val="25"/>
                <c:pt idx="0">
                  <c:v>0.51466721490137202</c:v>
                </c:pt>
                <c:pt idx="1">
                  <c:v>0.54419015283822003</c:v>
                </c:pt>
                <c:pt idx="2">
                  <c:v>0.54489404156999599</c:v>
                </c:pt>
                <c:pt idx="3">
                  <c:v>0.55183988878952095</c:v>
                </c:pt>
                <c:pt idx="4">
                  <c:v>0.55837988635371005</c:v>
                </c:pt>
                <c:pt idx="5">
                  <c:v>0.56314182079386499</c:v>
                </c:pt>
                <c:pt idx="6">
                  <c:v>0.57758638168569398</c:v>
                </c:pt>
                <c:pt idx="7">
                  <c:v>0.57410956098957999</c:v>
                </c:pt>
                <c:pt idx="8">
                  <c:v>0.57348121069178604</c:v>
                </c:pt>
                <c:pt idx="9">
                  <c:v>0.56954890129206703</c:v>
                </c:pt>
                <c:pt idx="10">
                  <c:v>0.56608630956126904</c:v>
                </c:pt>
                <c:pt idx="11">
                  <c:v>0.59153173472651999</c:v>
                </c:pt>
                <c:pt idx="12">
                  <c:v>0.61495562748704002</c:v>
                </c:pt>
                <c:pt idx="13">
                  <c:v>0.61853455705166405</c:v>
                </c:pt>
                <c:pt idx="14">
                  <c:v>0.59960766904356499</c:v>
                </c:pt>
                <c:pt idx="15">
                  <c:v>0.61866411626218798</c:v>
                </c:pt>
                <c:pt idx="16">
                  <c:v>0.60187441827624999</c:v>
                </c:pt>
                <c:pt idx="17">
                  <c:v>0.61075347978613603</c:v>
                </c:pt>
                <c:pt idx="18">
                  <c:v>0.62764866930477103</c:v>
                </c:pt>
                <c:pt idx="19">
                  <c:v>0.63508508289308097</c:v>
                </c:pt>
                <c:pt idx="20">
                  <c:v>0.63819683733859101</c:v>
                </c:pt>
                <c:pt idx="21">
                  <c:v>0.63332854133543204</c:v>
                </c:pt>
                <c:pt idx="22">
                  <c:v>0.66826110963910201</c:v>
                </c:pt>
                <c:pt idx="23">
                  <c:v>0.68957021031729604</c:v>
                </c:pt>
                <c:pt idx="24">
                  <c:v>0.70422541031034303</c:v>
                </c:pt>
              </c:numCache>
            </c:numRef>
          </c:val>
          <c:smooth val="0"/>
        </c:ser>
        <c:ser>
          <c:idx val="3"/>
          <c:order val="3"/>
          <c:tx>
            <c:v>Data</c:v>
          </c:tx>
          <c:spPr>
            <a:ln w="28575" cap="rnd">
              <a:noFill/>
              <a:round/>
            </a:ln>
            <a:effectLst/>
          </c:spPr>
          <c:marker>
            <c:symbol val="squar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Summary!$K$3:$K$28</c:f>
                <c:numCache>
                  <c:formatCode>General</c:formatCode>
                  <c:ptCount val="26"/>
                  <c:pt idx="17">
                    <c:v>1.3000000000000012E-2</c:v>
                  </c:pt>
                  <c:pt idx="22">
                    <c:v>9.000000000000008E-3</c:v>
                  </c:pt>
                </c:numCache>
              </c:numRef>
            </c:plus>
            <c:minus>
              <c:numRef>
                <c:f>Summary!$J$3:$J$28</c:f>
                <c:numCache>
                  <c:formatCode>General</c:formatCode>
                  <c:ptCount val="26"/>
                  <c:pt idx="17">
                    <c:v>1.2999999999999901E-2</c:v>
                  </c:pt>
                  <c:pt idx="22">
                    <c:v>1.0000000000000009E-2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Summary!$G$3:$G$28</c:f>
              <c:numCache>
                <c:formatCode>General</c:formatCode>
                <c:ptCount val="26"/>
                <c:pt idx="1">
                  <c:v>0.47100000000000003</c:v>
                </c:pt>
                <c:pt idx="3">
                  <c:v>0.51200000000000001</c:v>
                </c:pt>
                <c:pt idx="4">
                  <c:v>0.52100000000000002</c:v>
                </c:pt>
                <c:pt idx="5">
                  <c:v>0.52500000000000002</c:v>
                </c:pt>
                <c:pt idx="6">
                  <c:v>0.52600000000000002</c:v>
                </c:pt>
                <c:pt idx="7">
                  <c:v>0.54700000000000004</c:v>
                </c:pt>
                <c:pt idx="8">
                  <c:v>0.54200000000000004</c:v>
                </c:pt>
                <c:pt idx="9">
                  <c:v>0.54299999999999993</c:v>
                </c:pt>
                <c:pt idx="10">
                  <c:v>0.53799999999999992</c:v>
                </c:pt>
                <c:pt idx="11">
                  <c:v>0.51800000000000002</c:v>
                </c:pt>
                <c:pt idx="12">
                  <c:v>0.56600000000000006</c:v>
                </c:pt>
                <c:pt idx="13">
                  <c:v>0.57499999999999996</c:v>
                </c:pt>
                <c:pt idx="15">
                  <c:v>0.57499999999999996</c:v>
                </c:pt>
                <c:pt idx="17">
                  <c:v>0.57399999999999995</c:v>
                </c:pt>
                <c:pt idx="18">
                  <c:v>0.56000000000000005</c:v>
                </c:pt>
                <c:pt idx="19">
                  <c:v>0.59699999999999998</c:v>
                </c:pt>
                <c:pt idx="20">
                  <c:v>0.60099999999999998</c:v>
                </c:pt>
                <c:pt idx="21">
                  <c:v>0.60299999999999998</c:v>
                </c:pt>
                <c:pt idx="22">
                  <c:v>0.57899999999999996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3557632"/>
        <c:axId val="206962688"/>
      </c:lineChart>
      <c:catAx>
        <c:axId val="183557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206962688"/>
        <c:crosses val="autoZero"/>
        <c:auto val="1"/>
        <c:lblAlgn val="ctr"/>
        <c:lblOffset val="100"/>
        <c:noMultiLvlLbl val="0"/>
      </c:catAx>
      <c:valAx>
        <c:axId val="206962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183557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id-ID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F5260-0ED8-4CF9-A9B0-1994F8F0639B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27087D-66B6-4FA0-AFA9-3EE8DE9A1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8268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13C05-C4D5-4CD2-BE36-F48F340701E3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9A86D9-E1AB-4DD6-81D0-FE49C188F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784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92150" y="698500"/>
            <a:ext cx="5626100" cy="4219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56B91B8D-0715-4DCD-89D9-2D6242190BA3}" type="slidenum">
              <a:rPr lang="en-US" altLang="en-US">
                <a:latin typeface="Calibri" pitchFamily="34" charset="0"/>
              </a:rPr>
              <a:pPr/>
              <a:t>6</a:t>
            </a:fld>
            <a:endParaRPr lang="en-US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3F7F-EF8B-45DA-9199-7CF5ACA4AB11}" type="datetimeFigureOut">
              <a:rPr lang="en-US" smtClean="0"/>
              <a:t>10/17/2014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28318-C190-43E5-A7D7-7EBF92795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811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3F7F-EF8B-45DA-9199-7CF5ACA4AB11}" type="datetimeFigureOut">
              <a:rPr lang="en-US" smtClean="0"/>
              <a:t>10/17/2014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28318-C190-43E5-A7D7-7EBF92795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696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3F7F-EF8B-45DA-9199-7CF5ACA4AB11}" type="datetimeFigureOut">
              <a:rPr lang="en-US" smtClean="0"/>
              <a:t>10/17/2014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28318-C190-43E5-A7D7-7EBF92795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807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ack 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0"/>
          </p:nvPr>
        </p:nvSpPr>
        <p:spPr>
          <a:xfrm>
            <a:off x="864575" y="2221522"/>
            <a:ext cx="7315200" cy="3783624"/>
          </a:xfrm>
        </p:spPr>
        <p:txBody>
          <a:bodyPr tIns="0" rIns="0" bIns="0"/>
          <a:lstStyle>
            <a:lvl1pPr>
              <a:spcBef>
                <a:spcPts val="600"/>
              </a:spcBef>
              <a:spcAft>
                <a:spcPts val="600"/>
              </a:spcAft>
              <a:defRPr sz="2200" baseline="0">
                <a:solidFill>
                  <a:schemeClr val="tx2"/>
                </a:solidFill>
                <a:latin typeface="+mn-lt"/>
              </a:defRPr>
            </a:lvl1pPr>
            <a:lvl2pPr marL="0" indent="15875">
              <a:spcAft>
                <a:spcPts val="600"/>
              </a:spcAft>
              <a:buNone/>
              <a:defRPr sz="1800">
                <a:solidFill>
                  <a:schemeClr val="accent1"/>
                </a:solidFill>
                <a:latin typeface="+mn-lt"/>
              </a:defRPr>
            </a:lvl2pPr>
            <a:lvl3pPr marL="176213" indent="-176213">
              <a:spcBef>
                <a:spcPts val="0"/>
              </a:spcBef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</a:defRPr>
            </a:lvl3pPr>
            <a:lvl4pPr marL="342900" indent="-166688">
              <a:spcBef>
                <a:spcPts val="0"/>
              </a:spcBef>
              <a:defRPr sz="1400">
                <a:solidFill>
                  <a:schemeClr val="tx2"/>
                </a:solidFill>
                <a:latin typeface="+mn-lt"/>
              </a:defRPr>
            </a:lvl4pPr>
            <a:lvl5pPr>
              <a:defRPr sz="1200" b="0" i="0">
                <a:latin typeface="+mn-lt"/>
                <a:cs typeface="Century Gothic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879471" y="6348046"/>
            <a:ext cx="5556498" cy="334351"/>
          </a:xfrm>
        </p:spPr>
        <p:txBody>
          <a:bodyPr tIns="0" rIns="0" bIns="0" anchor="b"/>
          <a:lstStyle>
            <a:lvl1pPr>
              <a:spcBef>
                <a:spcPts val="0"/>
              </a:spcBef>
              <a:spcAft>
                <a:spcPts val="0"/>
              </a:spcAft>
              <a:defRPr sz="10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860912" y="272562"/>
            <a:ext cx="7368687" cy="1404267"/>
          </a:xfr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>
            <a:lvl1pPr>
              <a:defRPr lang="en-US" b="0" i="0" baseline="0" dirty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/>
          </p:nvPr>
        </p:nvSpPr>
        <p:spPr>
          <a:xfrm>
            <a:off x="868054" y="1718429"/>
            <a:ext cx="7361545" cy="479648"/>
          </a:xfrm>
        </p:spPr>
        <p:txBody>
          <a:bodyPr tIns="0" rIns="0" bIns="0">
            <a:normAutofit/>
          </a:bodyPr>
          <a:lstStyle>
            <a:lvl1pPr marL="0" indent="0" algn="l">
              <a:buNone/>
              <a:defRPr sz="1800" b="0" i="0">
                <a:solidFill>
                  <a:schemeClr val="tx1"/>
                </a:solidFill>
                <a:latin typeface="+mn-lt"/>
                <a:cs typeface="Century Gothi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6EB62875-8941-4559-8D34-BA183C09B5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4509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K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879471" y="6348046"/>
            <a:ext cx="5556498" cy="334351"/>
          </a:xfrm>
        </p:spPr>
        <p:txBody>
          <a:bodyPr lIns="0" tIns="0" rIns="0" bIns="0" anchor="b"/>
          <a:lstStyle>
            <a:lvl1pPr>
              <a:spcBef>
                <a:spcPts val="0"/>
              </a:spcBef>
              <a:spcAft>
                <a:spcPts val="0"/>
              </a:spcAft>
              <a:defRPr sz="10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add source information (10 pt.)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95376" y="77357"/>
            <a:ext cx="1048624" cy="24447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050" b="0" i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Century Gothic" pitchFamily="34" charset="0"/>
              </a:defRPr>
            </a:lvl1pPr>
          </a:lstStyle>
          <a:p>
            <a:pPr>
              <a:defRPr/>
            </a:pPr>
            <a:fld id="{3251E34F-BA98-441A-813E-C5CB75980AB9}" type="slidenum">
              <a:rPr lang="en-US" smtClean="0">
                <a:solidFill>
                  <a:srgbClr val="1D4E92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1D4E92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452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k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860912" y="298938"/>
            <a:ext cx="7368687" cy="1377891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800" b="0" i="0" baseline="0">
                <a:solidFill>
                  <a:schemeClr val="tx2"/>
                </a:solidFill>
                <a:latin typeface="+mj-lt"/>
                <a:cs typeface="Century Gothic" pitchFamily="34" charset="0"/>
              </a:defRPr>
            </a:lvl1pPr>
          </a:lstStyle>
          <a:p>
            <a:r>
              <a:rPr lang="en-US" dirty="0" smtClean="0"/>
              <a:t>Click to add title – 38 pt.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68054" y="1718429"/>
            <a:ext cx="7361545" cy="488440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1800" b="0" i="0">
                <a:solidFill>
                  <a:schemeClr val="tx1"/>
                </a:solidFill>
                <a:latin typeface="+mn-lt"/>
                <a:cs typeface="Century Gothi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subtitle/tag line – 18 pt. </a:t>
            </a:r>
            <a:endParaRPr lang="en-US" dirty="0"/>
          </a:p>
        </p:txBody>
      </p:sp>
      <p:sp>
        <p:nvSpPr>
          <p:cNvPr id="35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879471" y="6348046"/>
            <a:ext cx="5556498" cy="334351"/>
          </a:xfrm>
        </p:spPr>
        <p:txBody>
          <a:bodyPr lIns="0" tIns="0" rIns="0" bIns="0" anchor="b"/>
          <a:lstStyle>
            <a:lvl1pPr>
              <a:spcBef>
                <a:spcPts val="0"/>
              </a:spcBef>
              <a:spcAft>
                <a:spcPts val="0"/>
              </a:spcAft>
              <a:defRPr sz="10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add source information (10 pt.)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95376" y="77357"/>
            <a:ext cx="1048624" cy="24447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050" b="0" i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Century Gothic" pitchFamily="34" charset="0"/>
              </a:defRPr>
            </a:lvl1pPr>
          </a:lstStyle>
          <a:p>
            <a:pPr>
              <a:defRPr/>
            </a:pPr>
            <a:fld id="{3251E34F-BA98-441A-813E-C5CB75980AB9}" type="slidenum">
              <a:rPr lang="en-US" smtClean="0">
                <a:solidFill>
                  <a:srgbClr val="1D4E92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1D4E92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101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k 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0" hasCustomPrompt="1"/>
          </p:nvPr>
        </p:nvSpPr>
        <p:spPr>
          <a:xfrm>
            <a:off x="864575" y="2221522"/>
            <a:ext cx="7315200" cy="3783624"/>
          </a:xfrm>
        </p:spPr>
        <p:txBody>
          <a:bodyPr lIns="0" tIns="0" rIns="0" bIns="0"/>
          <a:lstStyle>
            <a:lvl1pPr>
              <a:spcBef>
                <a:spcPts val="600"/>
              </a:spcBef>
              <a:spcAft>
                <a:spcPts val="600"/>
              </a:spcAft>
              <a:defRPr sz="2200" baseline="0">
                <a:latin typeface="+mn-lt"/>
              </a:defRPr>
            </a:lvl1pPr>
            <a:lvl2pPr marL="0" indent="15875">
              <a:spcAft>
                <a:spcPts val="600"/>
              </a:spcAft>
              <a:buNone/>
              <a:defRPr sz="1800">
                <a:solidFill>
                  <a:schemeClr val="tx2"/>
                </a:solidFill>
                <a:latin typeface="+mn-lt"/>
              </a:defRPr>
            </a:lvl2pPr>
            <a:lvl3pPr marL="176213" indent="-176213">
              <a:spcBef>
                <a:spcPts val="0"/>
              </a:spcBef>
              <a:defRPr sz="1600">
                <a:solidFill>
                  <a:schemeClr val="tx1"/>
                </a:solidFill>
                <a:latin typeface="+mn-lt"/>
              </a:defRPr>
            </a:lvl3pPr>
            <a:lvl4pPr marL="342900" indent="-166688">
              <a:spcBef>
                <a:spcPts val="0"/>
              </a:spcBef>
              <a:defRPr sz="1400">
                <a:solidFill>
                  <a:schemeClr val="tx2"/>
                </a:solidFill>
                <a:latin typeface="+mn-lt"/>
              </a:defRPr>
            </a:lvl4pPr>
            <a:lvl5pPr>
              <a:defRPr sz="1200" b="0" i="0">
                <a:latin typeface="+mn-lt"/>
                <a:cs typeface="Century Gothic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add text, first level – 22 pt.</a:t>
            </a:r>
          </a:p>
          <a:p>
            <a:pPr lvl="1"/>
            <a:r>
              <a:rPr lang="en-US" dirty="0" smtClean="0"/>
              <a:t>Click to add text, second level (no bullet) – 18 pt. </a:t>
            </a:r>
          </a:p>
          <a:p>
            <a:pPr lvl="2"/>
            <a:r>
              <a:rPr lang="en-US" dirty="0" smtClean="0"/>
              <a:t>Third level – 16 pt. </a:t>
            </a:r>
          </a:p>
          <a:p>
            <a:pPr lvl="3"/>
            <a:r>
              <a:rPr lang="en-US" dirty="0" smtClean="0"/>
              <a:t>Fourth level – 14 pt.</a:t>
            </a:r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879471" y="6348046"/>
            <a:ext cx="5556498" cy="334351"/>
          </a:xfrm>
        </p:spPr>
        <p:txBody>
          <a:bodyPr lIns="0" tIns="0" rIns="0" bIns="0" anchor="b"/>
          <a:lstStyle>
            <a:lvl1pPr>
              <a:spcBef>
                <a:spcPts val="0"/>
              </a:spcBef>
              <a:spcAft>
                <a:spcPts val="0"/>
              </a:spcAft>
              <a:defRPr sz="10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add source information (10 pt.)</a:t>
            </a:r>
          </a:p>
        </p:txBody>
      </p:sp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860912" y="272562"/>
            <a:ext cx="7368687" cy="140426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>
              <a:defRPr lang="en-US" b="0" i="0" baseline="0" dirty="0"/>
            </a:lvl1pPr>
          </a:lstStyle>
          <a:p>
            <a:pPr lvl="0"/>
            <a:r>
              <a:rPr lang="en-US" dirty="0" smtClean="0"/>
              <a:t>Click to add title – 38 pt.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68054" y="1718429"/>
            <a:ext cx="7361545" cy="479648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1800" b="0" i="0">
                <a:solidFill>
                  <a:schemeClr val="tx1"/>
                </a:solidFill>
                <a:latin typeface="+mn-lt"/>
                <a:cs typeface="Century Gothi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subtitle/tag line – 18 pt. 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95376" y="77357"/>
            <a:ext cx="1048624" cy="24447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050" b="0" i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Century Gothic" pitchFamily="34" charset="0"/>
              </a:defRPr>
            </a:lvl1pPr>
          </a:lstStyle>
          <a:p>
            <a:pPr>
              <a:defRPr/>
            </a:pPr>
            <a:fld id="{3251E34F-BA98-441A-813E-C5CB75980AB9}" type="slidenum">
              <a:rPr lang="en-US" smtClean="0">
                <a:solidFill>
                  <a:srgbClr val="1D4E92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1D4E92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936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k General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0" hasCustomPrompt="1"/>
          </p:nvPr>
        </p:nvSpPr>
        <p:spPr>
          <a:xfrm>
            <a:off x="864575" y="2221522"/>
            <a:ext cx="5553810" cy="3783624"/>
          </a:xfrm>
        </p:spPr>
        <p:txBody>
          <a:bodyPr lIns="0" tIns="0" rIns="0" bIns="0"/>
          <a:lstStyle>
            <a:lvl1pPr>
              <a:spcAft>
                <a:spcPts val="600"/>
              </a:spcAft>
              <a:defRPr sz="2200" baseline="0">
                <a:latin typeface="+mn-lt"/>
              </a:defRPr>
            </a:lvl1pPr>
            <a:lvl2pPr marL="0" indent="15875">
              <a:spcAft>
                <a:spcPts val="600"/>
              </a:spcAft>
              <a:buNone/>
              <a:defRPr sz="1800">
                <a:solidFill>
                  <a:schemeClr val="tx2"/>
                </a:solidFill>
                <a:latin typeface="+mn-lt"/>
              </a:defRPr>
            </a:lvl2pPr>
            <a:lvl3pPr marL="176213" indent="-176213">
              <a:defRPr sz="1600">
                <a:latin typeface="+mn-lt"/>
              </a:defRPr>
            </a:lvl3pPr>
            <a:lvl4pPr marL="342900" indent="-166688">
              <a:defRPr sz="1400">
                <a:solidFill>
                  <a:schemeClr val="tx2"/>
                </a:solidFill>
                <a:latin typeface="+mn-lt"/>
              </a:defRPr>
            </a:lvl4pPr>
            <a:lvl5pPr>
              <a:defRPr sz="1200" b="0" i="0">
                <a:latin typeface="+mn-lt"/>
                <a:cs typeface="Century Gothic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add text, first level – 22 pt.</a:t>
            </a:r>
          </a:p>
          <a:p>
            <a:pPr lvl="1"/>
            <a:r>
              <a:rPr lang="en-US" dirty="0" smtClean="0"/>
              <a:t>Second level (no bullet) – 18 pt. </a:t>
            </a:r>
          </a:p>
          <a:p>
            <a:pPr lvl="2"/>
            <a:r>
              <a:rPr lang="en-US" dirty="0" smtClean="0"/>
              <a:t>Third level – 16 pt. 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37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879471" y="6348046"/>
            <a:ext cx="5556498" cy="334351"/>
          </a:xfrm>
        </p:spPr>
        <p:txBody>
          <a:bodyPr lIns="0" tIns="0" rIns="0" bIns="0" anchor="b"/>
          <a:lstStyle>
            <a:lvl1pPr>
              <a:spcBef>
                <a:spcPts val="0"/>
              </a:spcBef>
              <a:spcAft>
                <a:spcPts val="0"/>
              </a:spcAft>
              <a:defRPr sz="10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add source information (10 pt.)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860912" y="298938"/>
            <a:ext cx="7368687" cy="137789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>
              <a:defRPr lang="en-US" b="0" i="0" baseline="0" dirty="0"/>
            </a:lvl1pPr>
          </a:lstStyle>
          <a:p>
            <a:pPr lvl="0"/>
            <a:r>
              <a:rPr lang="en-US" dirty="0" smtClean="0"/>
              <a:t>Click to add title – 38 pt.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68054" y="1718428"/>
            <a:ext cx="7361545" cy="453271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1800" b="0" i="0">
                <a:solidFill>
                  <a:schemeClr val="tx1"/>
                </a:solidFill>
                <a:latin typeface="+mn-lt"/>
                <a:cs typeface="Century Gothi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subtitle/tag line – 18 pt. 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95376" y="77357"/>
            <a:ext cx="1048624" cy="24447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050" b="0" i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Century Gothic" pitchFamily="34" charset="0"/>
              </a:defRPr>
            </a:lvl1pPr>
          </a:lstStyle>
          <a:p>
            <a:pPr>
              <a:defRPr/>
            </a:pPr>
            <a:fld id="{3251E34F-BA98-441A-813E-C5CB75980AB9}" type="slidenum">
              <a:rPr lang="en-US" smtClean="0">
                <a:solidFill>
                  <a:srgbClr val="1D4E92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1D4E92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591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k Chart Column Chart with many data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hart Placeholder 13"/>
          <p:cNvSpPr>
            <a:spLocks noGrp="1"/>
          </p:cNvSpPr>
          <p:nvPr>
            <p:ph type="chart" sz="quarter" idx="12"/>
          </p:nvPr>
        </p:nvSpPr>
        <p:spPr>
          <a:xfrm>
            <a:off x="740664" y="2224454"/>
            <a:ext cx="6829514" cy="4035669"/>
          </a:xfrm>
        </p:spPr>
        <p:txBody>
          <a:bodyPr rtlCol="0">
            <a:normAutofit/>
          </a:bodyPr>
          <a:lstStyle>
            <a:lvl1pPr>
              <a:defRPr sz="1800">
                <a:latin typeface="+mn-l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1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879471" y="6348046"/>
            <a:ext cx="5556498" cy="334351"/>
          </a:xfrm>
        </p:spPr>
        <p:txBody>
          <a:bodyPr lIns="0" tIns="0" rIns="0" bIns="0" anchor="b"/>
          <a:lstStyle>
            <a:lvl1pPr>
              <a:spcBef>
                <a:spcPts val="0"/>
              </a:spcBef>
              <a:spcAft>
                <a:spcPts val="0"/>
              </a:spcAft>
              <a:defRPr sz="10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add source information (10 pt.)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860912" y="246186"/>
            <a:ext cx="7368687" cy="143064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>
              <a:defRPr lang="en-US" b="0" i="0" baseline="0" dirty="0"/>
            </a:lvl1pPr>
          </a:lstStyle>
          <a:p>
            <a:pPr lvl="0"/>
            <a:r>
              <a:rPr lang="en-US" dirty="0" smtClean="0"/>
              <a:t>Click to add title – 38 pt.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68054" y="1718429"/>
            <a:ext cx="7361545" cy="506025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1800" b="0" i="0">
                <a:solidFill>
                  <a:schemeClr val="tx1"/>
                </a:solidFill>
                <a:latin typeface="+mn-lt"/>
                <a:cs typeface="Century Gothi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subtitle/tag line – 18 pt. 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95376" y="77357"/>
            <a:ext cx="1048624" cy="24447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050" b="0" i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Century Gothic" pitchFamily="34" charset="0"/>
              </a:defRPr>
            </a:lvl1pPr>
          </a:lstStyle>
          <a:p>
            <a:pPr>
              <a:defRPr/>
            </a:pPr>
            <a:fld id="{3251E34F-BA98-441A-813E-C5CB75980AB9}" type="slidenum">
              <a:rPr lang="en-US" smtClean="0">
                <a:solidFill>
                  <a:srgbClr val="1D4E92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1D4E92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514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k Single Series Chart - Com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hart Placeholder 13"/>
          <p:cNvSpPr>
            <a:spLocks noGrp="1"/>
          </p:cNvSpPr>
          <p:nvPr>
            <p:ph type="chart" sz="quarter" idx="12"/>
          </p:nvPr>
        </p:nvSpPr>
        <p:spPr>
          <a:xfrm>
            <a:off x="758952" y="2180494"/>
            <a:ext cx="5633056" cy="4088422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1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879471" y="6348046"/>
            <a:ext cx="5556498" cy="334351"/>
          </a:xfrm>
        </p:spPr>
        <p:txBody>
          <a:bodyPr lIns="0" tIns="0" rIns="0" bIns="0" anchor="b"/>
          <a:lstStyle>
            <a:lvl1pPr>
              <a:spcBef>
                <a:spcPts val="0"/>
              </a:spcBef>
              <a:spcAft>
                <a:spcPts val="0"/>
              </a:spcAft>
              <a:defRPr sz="10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add source information (10 pt.)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860912" y="219808"/>
            <a:ext cx="7368687" cy="145702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>
              <a:defRPr lang="en-US" b="0" i="0" baseline="0" dirty="0"/>
            </a:lvl1pPr>
          </a:lstStyle>
          <a:p>
            <a:pPr lvl="0"/>
            <a:r>
              <a:rPr lang="en-US" dirty="0" smtClean="0"/>
              <a:t>Click to add title – 38 pt.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68054" y="1718429"/>
            <a:ext cx="7361545" cy="506025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1800" b="0" i="0">
                <a:solidFill>
                  <a:schemeClr val="tx1"/>
                </a:solidFill>
                <a:latin typeface="+mn-lt"/>
                <a:cs typeface="Century Gothi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subtitle/tag line – 18 pt. 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95376" y="77357"/>
            <a:ext cx="1048624" cy="24447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050" b="0" i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Century Gothic" pitchFamily="34" charset="0"/>
              </a:defRPr>
            </a:lvl1pPr>
          </a:lstStyle>
          <a:p>
            <a:pPr>
              <a:defRPr/>
            </a:pPr>
            <a:fld id="{3251E34F-BA98-441A-813E-C5CB75980AB9}" type="slidenum">
              <a:rPr lang="en-US" smtClean="0">
                <a:solidFill>
                  <a:srgbClr val="1D4E92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1D4E92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309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k  Row Chart - Com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hart Placeholder 13"/>
          <p:cNvSpPr>
            <a:spLocks noGrp="1"/>
          </p:cNvSpPr>
          <p:nvPr>
            <p:ph type="chart" sz="quarter" idx="12"/>
          </p:nvPr>
        </p:nvSpPr>
        <p:spPr>
          <a:xfrm>
            <a:off x="768096" y="2162906"/>
            <a:ext cx="5623913" cy="4132385"/>
          </a:xfrm>
        </p:spPr>
        <p:txBody>
          <a:bodyPr rtlCol="0">
            <a:normAutofit/>
          </a:bodyPr>
          <a:lstStyle>
            <a:lvl1pPr>
              <a:defRPr sz="1800">
                <a:latin typeface="+mn-l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1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879471" y="6348046"/>
            <a:ext cx="5556498" cy="334351"/>
          </a:xfrm>
        </p:spPr>
        <p:txBody>
          <a:bodyPr lIns="0" tIns="0" rIns="0" bIns="0" anchor="b"/>
          <a:lstStyle>
            <a:lvl1pPr>
              <a:spcBef>
                <a:spcPts val="0"/>
              </a:spcBef>
              <a:spcAft>
                <a:spcPts val="0"/>
              </a:spcAft>
              <a:defRPr sz="10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add source information (10 pt.)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860912" y="441996"/>
            <a:ext cx="7368687" cy="123483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>
              <a:defRPr lang="en-US" b="0" i="0" baseline="0" dirty="0"/>
            </a:lvl1pPr>
          </a:lstStyle>
          <a:p>
            <a:pPr lvl="0"/>
            <a:r>
              <a:rPr lang="en-US" dirty="0" smtClean="0"/>
              <a:t>Click to add title – 38 pt.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68054" y="1718429"/>
            <a:ext cx="7361545" cy="541194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1800" b="0" i="0">
                <a:solidFill>
                  <a:schemeClr val="tx1"/>
                </a:solidFill>
                <a:latin typeface="+mn-lt"/>
                <a:cs typeface="Century Gothi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subtitle/tag line – 18 pt. 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95376" y="77357"/>
            <a:ext cx="1048624" cy="24447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050" b="0" i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Century Gothic" pitchFamily="34" charset="0"/>
              </a:defRPr>
            </a:lvl1pPr>
          </a:lstStyle>
          <a:p>
            <a:pPr>
              <a:defRPr/>
            </a:pPr>
            <a:fld id="{3251E34F-BA98-441A-813E-C5CB75980AB9}" type="slidenum">
              <a:rPr lang="en-US" smtClean="0">
                <a:solidFill>
                  <a:srgbClr val="1D4E92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1D4E92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526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3F7F-EF8B-45DA-9199-7CF5ACA4AB11}" type="datetimeFigureOut">
              <a:rPr lang="en-US" smtClean="0"/>
              <a:t>10/17/2014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28318-C190-43E5-A7D7-7EBF92795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311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k Multiple Series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hart Placeholder 13"/>
          <p:cNvSpPr>
            <a:spLocks noGrp="1"/>
          </p:cNvSpPr>
          <p:nvPr>
            <p:ph type="chart" sz="quarter" idx="12"/>
          </p:nvPr>
        </p:nvSpPr>
        <p:spPr>
          <a:xfrm>
            <a:off x="749808" y="2171700"/>
            <a:ext cx="5642201" cy="4097215"/>
          </a:xfrm>
        </p:spPr>
        <p:txBody>
          <a:bodyPr rtlCol="0">
            <a:normAutofit/>
          </a:bodyPr>
          <a:lstStyle>
            <a:lvl1pPr>
              <a:defRPr sz="1800">
                <a:latin typeface="+mn-l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879471" y="6348046"/>
            <a:ext cx="5556498" cy="334351"/>
          </a:xfrm>
        </p:spPr>
        <p:txBody>
          <a:bodyPr lIns="0" tIns="0" rIns="0" bIns="0" anchor="b"/>
          <a:lstStyle>
            <a:lvl1pPr>
              <a:spcBef>
                <a:spcPts val="0"/>
              </a:spcBef>
              <a:spcAft>
                <a:spcPts val="0"/>
              </a:spcAft>
              <a:defRPr sz="10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add source information (10 pt.)</a:t>
            </a: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860912" y="325315"/>
            <a:ext cx="7368687" cy="135151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>
              <a:defRPr lang="en-US" b="0" i="0" baseline="0" dirty="0"/>
            </a:lvl1pPr>
          </a:lstStyle>
          <a:p>
            <a:pPr lvl="0"/>
            <a:r>
              <a:rPr lang="en-US" dirty="0" smtClean="0"/>
              <a:t>Click to add title – 38 pt.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68054" y="1718429"/>
            <a:ext cx="7361545" cy="497233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1800" b="0" i="0">
                <a:solidFill>
                  <a:schemeClr val="tx1"/>
                </a:solidFill>
                <a:latin typeface="+mn-lt"/>
                <a:cs typeface="Century Gothi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subtitle/tag line – 18 pt. 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95376" y="77357"/>
            <a:ext cx="1048624" cy="24447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050" b="0" i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Century Gothic" pitchFamily="34" charset="0"/>
              </a:defRPr>
            </a:lvl1pPr>
          </a:lstStyle>
          <a:p>
            <a:pPr>
              <a:defRPr/>
            </a:pPr>
            <a:fld id="{3251E34F-BA98-441A-813E-C5CB75980AB9}" type="slidenum">
              <a:rPr lang="en-US" smtClean="0">
                <a:solidFill>
                  <a:srgbClr val="1D4E92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1D4E92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456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k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06008" y="290146"/>
            <a:ext cx="4360984" cy="137934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>
              <a:defRPr lang="en-US" b="0" i="0" baseline="0" dirty="0"/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06008" y="1718649"/>
            <a:ext cx="4360984" cy="56735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SzPct val="75000"/>
              <a:buFont typeface="Wingdings" pitchFamily="2" charset="2"/>
              <a:buNone/>
              <a:defRPr lang="en-US" sz="1800" b="0" i="0" kern="1200" dirty="0">
                <a:solidFill>
                  <a:schemeClr val="tx1"/>
                </a:solidFill>
                <a:latin typeface="+mn-lt"/>
                <a:ea typeface="Century Gothic" pitchFamily="34" charset="0"/>
                <a:cs typeface="Century Gothi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2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106008" y="2250831"/>
            <a:ext cx="4407904" cy="3768969"/>
          </a:xfrm>
        </p:spPr>
        <p:txBody>
          <a:bodyPr lIns="0" tIns="0" rIns="0" bIns="0"/>
          <a:lstStyle>
            <a:lvl1pPr>
              <a:defRPr sz="2200">
                <a:solidFill>
                  <a:schemeClr val="tx1"/>
                </a:solidFill>
                <a:latin typeface="+mn-lt"/>
              </a:defRPr>
            </a:lvl1pPr>
            <a:lvl2pPr marL="0" indent="15875">
              <a:buNone/>
              <a:defRPr sz="1800">
                <a:solidFill>
                  <a:schemeClr val="tx2"/>
                </a:solidFill>
                <a:latin typeface="+mn-lt"/>
              </a:defRPr>
            </a:lvl2pPr>
            <a:lvl3pPr>
              <a:defRPr sz="1600">
                <a:solidFill>
                  <a:srgbClr val="7F7F7F"/>
                </a:solidFill>
                <a:latin typeface="+mn-lt"/>
              </a:defRPr>
            </a:lvl3pPr>
            <a:lvl4pPr>
              <a:defRPr sz="1400">
                <a:solidFill>
                  <a:schemeClr val="tx2"/>
                </a:solidFill>
                <a:latin typeface="+mn-lt"/>
              </a:defRPr>
            </a:lvl4pPr>
            <a:lvl5pPr>
              <a:defRPr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Century Gothic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add text (First level)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4198808" y="6348046"/>
            <a:ext cx="4197846" cy="334351"/>
          </a:xfrm>
        </p:spPr>
        <p:txBody>
          <a:bodyPr lIns="0" tIns="0" rIns="0" bIns="0" anchor="b"/>
          <a:lstStyle>
            <a:lvl1pPr>
              <a:spcBef>
                <a:spcPts val="0"/>
              </a:spcBef>
              <a:spcAft>
                <a:spcPts val="0"/>
              </a:spcAft>
              <a:defRPr sz="10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add source information (10 pt.)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95376" y="77357"/>
            <a:ext cx="1048624" cy="24447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050" b="0" i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Century Gothic" pitchFamily="34" charset="0"/>
              </a:defRPr>
            </a:lvl1pPr>
          </a:lstStyle>
          <a:p>
            <a:pPr>
              <a:defRPr/>
            </a:pPr>
            <a:fld id="{3251E34F-BA98-441A-813E-C5CB75980AB9}" type="slidenum">
              <a:rPr lang="en-US" smtClean="0">
                <a:solidFill>
                  <a:srgbClr val="1D4E92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1D4E92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311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k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75629" y="237392"/>
            <a:ext cx="4390571" cy="143654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>
              <a:defRPr lang="en-US" b="0" i="0" baseline="0" dirty="0"/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72612" y="1709857"/>
            <a:ext cx="4381493" cy="50580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SzPct val="75000"/>
              <a:buFont typeface="Wingdings" pitchFamily="2" charset="2"/>
              <a:buNone/>
              <a:defRPr lang="en-US" sz="1800" b="0" i="0" kern="1200" dirty="0">
                <a:solidFill>
                  <a:schemeClr val="tx1"/>
                </a:solidFill>
                <a:latin typeface="+mn-lt"/>
                <a:ea typeface="Century Gothic" pitchFamily="34" charset="0"/>
                <a:cs typeface="Century Gothi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2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870411" y="2250831"/>
            <a:ext cx="4399112" cy="3742592"/>
          </a:xfrm>
        </p:spPr>
        <p:txBody>
          <a:bodyPr lIns="0" tIns="0" rIns="0" bIns="0"/>
          <a:lstStyle>
            <a:lvl1pPr>
              <a:defRPr sz="2200">
                <a:solidFill>
                  <a:schemeClr val="tx1"/>
                </a:solidFill>
                <a:latin typeface="+mn-lt"/>
              </a:defRPr>
            </a:lvl1pPr>
            <a:lvl2pPr marL="0" indent="15875">
              <a:buNone/>
              <a:defRPr sz="1800">
                <a:solidFill>
                  <a:schemeClr val="tx2"/>
                </a:solidFill>
                <a:latin typeface="+mn-lt"/>
              </a:defRPr>
            </a:lvl2pPr>
            <a:lvl3pPr>
              <a:defRPr sz="1600">
                <a:solidFill>
                  <a:srgbClr val="7F7F7F"/>
                </a:solidFill>
                <a:latin typeface="+mn-lt"/>
              </a:defRPr>
            </a:lvl3pPr>
            <a:lvl4pPr>
              <a:defRPr sz="1400">
                <a:solidFill>
                  <a:schemeClr val="tx2"/>
                </a:solidFill>
                <a:latin typeface="+mn-lt"/>
              </a:defRPr>
            </a:lvl4pPr>
            <a:lvl5pPr>
              <a:defRPr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Century Gothic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add text (First level)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879471" y="6348046"/>
            <a:ext cx="5521329" cy="334351"/>
          </a:xfrm>
        </p:spPr>
        <p:txBody>
          <a:bodyPr lIns="0" tIns="0" rIns="0" bIns="0" anchor="b"/>
          <a:lstStyle>
            <a:lvl1pPr>
              <a:spcBef>
                <a:spcPts val="0"/>
              </a:spcBef>
              <a:spcAft>
                <a:spcPts val="0"/>
              </a:spcAft>
              <a:defRPr sz="10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add source information (10 pt.)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95376" y="77357"/>
            <a:ext cx="1048624" cy="24447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050" b="0" i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Century Gothic" pitchFamily="34" charset="0"/>
              </a:defRPr>
            </a:lvl1pPr>
          </a:lstStyle>
          <a:p>
            <a:pPr>
              <a:defRPr/>
            </a:pPr>
            <a:fld id="{3251E34F-BA98-441A-813E-C5CB75980AB9}" type="slidenum">
              <a:rPr lang="en-US" smtClean="0">
                <a:solidFill>
                  <a:srgbClr val="1D4E92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1D4E92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962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k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19246" y="2171700"/>
            <a:ext cx="3703320" cy="4041648"/>
          </a:xfrm>
        </p:spPr>
        <p:txBody>
          <a:bodyPr lIns="0" tIns="0" rIns="0" bIns="0"/>
          <a:lstStyle>
            <a:lvl1pPr>
              <a:defRPr sz="2200">
                <a:solidFill>
                  <a:schemeClr val="tx1"/>
                </a:solidFill>
                <a:latin typeface="+mn-lt"/>
              </a:defRPr>
            </a:lvl1pPr>
            <a:lvl2pPr marL="0" indent="15875">
              <a:buNone/>
              <a:defRPr sz="1800">
                <a:solidFill>
                  <a:schemeClr val="tx2"/>
                </a:solidFill>
                <a:latin typeface="+mn-lt"/>
              </a:defRPr>
            </a:lvl2pPr>
            <a:lvl3pPr>
              <a:defRPr sz="1600">
                <a:solidFill>
                  <a:srgbClr val="7F7F7F"/>
                </a:solidFill>
                <a:latin typeface="+mn-lt"/>
              </a:defRPr>
            </a:lvl3pPr>
            <a:lvl4pPr>
              <a:defRPr sz="1400">
                <a:solidFill>
                  <a:schemeClr val="tx2"/>
                </a:solidFill>
                <a:latin typeface="+mn-lt"/>
              </a:defRPr>
            </a:lvl4pPr>
            <a:lvl5pPr>
              <a:defRPr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Century Gothic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add text (First level)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9" hasCustomPrompt="1"/>
          </p:nvPr>
        </p:nvSpPr>
        <p:spPr>
          <a:xfrm>
            <a:off x="747346" y="2180493"/>
            <a:ext cx="3701562" cy="4044462"/>
          </a:xfrm>
        </p:spPr>
        <p:txBody>
          <a:bodyPr lIns="0" tIns="0" rIns="0" bIns="0"/>
          <a:lstStyle>
            <a:lvl1pPr>
              <a:defRPr sz="2200">
                <a:solidFill>
                  <a:schemeClr val="tx1"/>
                </a:solidFill>
                <a:latin typeface="+mn-lt"/>
              </a:defRPr>
            </a:lvl1pPr>
            <a:lvl2pPr marL="0" indent="15875">
              <a:buNone/>
              <a:defRPr sz="1800">
                <a:solidFill>
                  <a:schemeClr val="tx2"/>
                </a:solidFill>
                <a:latin typeface="+mn-lt"/>
              </a:defRPr>
            </a:lvl2pPr>
            <a:lvl3pPr>
              <a:defRPr sz="1600">
                <a:solidFill>
                  <a:srgbClr val="7F7F7F"/>
                </a:solidFill>
                <a:latin typeface="+mn-lt"/>
              </a:defRPr>
            </a:lvl3pPr>
            <a:lvl4pPr>
              <a:defRPr sz="1400">
                <a:solidFill>
                  <a:schemeClr val="tx2"/>
                </a:solidFill>
                <a:latin typeface="+mn-lt"/>
              </a:defRPr>
            </a:lvl4pPr>
            <a:lvl5pPr>
              <a:defRPr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Century Gothic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add text (First level)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879471" y="6348046"/>
            <a:ext cx="5556498" cy="334351"/>
          </a:xfrm>
        </p:spPr>
        <p:txBody>
          <a:bodyPr lIns="0" tIns="0" rIns="0" bIns="0" anchor="b"/>
          <a:lstStyle>
            <a:lvl1pPr>
              <a:spcBef>
                <a:spcPts val="0"/>
              </a:spcBef>
              <a:spcAft>
                <a:spcPts val="0"/>
              </a:spcAft>
              <a:defRPr sz="10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add source information (10 pt.)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860912" y="263770"/>
            <a:ext cx="7368687" cy="141306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>
              <a:defRPr lang="en-US" b="0" i="0" baseline="0" dirty="0"/>
            </a:lvl1pPr>
          </a:lstStyle>
          <a:p>
            <a:pPr lvl="0"/>
            <a:r>
              <a:rPr lang="en-US" dirty="0" smtClean="0"/>
              <a:t>Click to add title – 38 pt.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68054" y="1718428"/>
            <a:ext cx="7361545" cy="629118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1800" b="0" i="0">
                <a:solidFill>
                  <a:schemeClr val="tx1"/>
                </a:solidFill>
                <a:latin typeface="+mn-lt"/>
                <a:cs typeface="Century Gothi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subtitle/tag line – 18 pt. 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95376" y="77357"/>
            <a:ext cx="1048624" cy="24447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050" b="0" i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Century Gothic" pitchFamily="34" charset="0"/>
              </a:defRPr>
            </a:lvl1pPr>
          </a:lstStyle>
          <a:p>
            <a:pPr>
              <a:defRPr/>
            </a:pPr>
            <a:fld id="{3251E34F-BA98-441A-813E-C5CB75980AB9}" type="slidenum">
              <a:rPr lang="en-US" smtClean="0">
                <a:solidFill>
                  <a:srgbClr val="1D4E92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1D4E92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984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97E14-3893-4288-BEB8-F57D00DD97BB}" type="slidenum">
              <a:rPr lang="en-US" smtClean="0">
                <a:solidFill>
                  <a:srgbClr val="1D4E92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1D4E92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017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97E14-3893-4288-BEB8-F57D00DD97BB}" type="slidenum">
              <a:rPr lang="en-US" smtClean="0">
                <a:solidFill>
                  <a:srgbClr val="1D4E92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1D4E92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355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4859" y="332038"/>
            <a:ext cx="6690491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90CE7BD-6EDC-4998-ADA9-D75032E3924D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2FAD-AC57-4E52-8EBC-75E7C6AD1EB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C:\Users\kirsten\AppData\Local\Microsoft\Windows\Temporary Internet Files\Content.Outlook\EUZXU7GO\Track20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09" y="425812"/>
            <a:ext cx="1238250" cy="113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61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3F7F-EF8B-45DA-9199-7CF5ACA4AB11}" type="datetimeFigureOut">
              <a:rPr lang="en-US" smtClean="0"/>
              <a:t>10/17/2014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28318-C190-43E5-A7D7-7EBF92795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498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3F7F-EF8B-45DA-9199-7CF5ACA4AB11}" type="datetimeFigureOut">
              <a:rPr lang="en-US" smtClean="0"/>
              <a:t>10/17/2014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28318-C190-43E5-A7D7-7EBF92795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28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3F7F-EF8B-45DA-9199-7CF5ACA4AB11}" type="datetimeFigureOut">
              <a:rPr lang="en-US" smtClean="0"/>
              <a:t>10/17/2014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28318-C190-43E5-A7D7-7EBF92795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551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3F7F-EF8B-45DA-9199-7CF5ACA4AB11}" type="datetimeFigureOut">
              <a:rPr lang="en-US" smtClean="0"/>
              <a:t>10/17/2014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28318-C190-43E5-A7D7-7EBF92795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498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3F7F-EF8B-45DA-9199-7CF5ACA4AB11}" type="datetimeFigureOut">
              <a:rPr lang="en-US" smtClean="0"/>
              <a:t>10/17/2014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28318-C190-43E5-A7D7-7EBF92795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395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3F7F-EF8B-45DA-9199-7CF5ACA4AB11}" type="datetimeFigureOut">
              <a:rPr lang="en-US" smtClean="0"/>
              <a:t>10/17/2014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28318-C190-43E5-A7D7-7EBF92795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288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3F7F-EF8B-45DA-9199-7CF5ACA4AB11}" type="datetimeFigureOut">
              <a:rPr lang="en-US" smtClean="0"/>
              <a:t>10/17/2014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28318-C190-43E5-A7D7-7EBF92795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411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63F7F-EF8B-45DA-9199-7CF5ACA4AB11}" type="datetimeFigureOut">
              <a:rPr lang="en-US" smtClean="0"/>
              <a:t>10/17/2014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28318-C190-43E5-A7D7-7EBF92795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513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862374" y="272562"/>
            <a:ext cx="7384811" cy="1404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– 38 pt.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59997" y="2184523"/>
            <a:ext cx="7378395" cy="417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6" cstate="print">
            <a:clrChange>
              <a:clrFrom>
                <a:srgbClr val="FFFFFD"/>
              </a:clrFrom>
              <a:clrTo>
                <a:srgbClr val="FFFF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941" y="6301240"/>
            <a:ext cx="651953" cy="365426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2496" y="-4408"/>
            <a:ext cx="135996" cy="32624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612096" y="-4408"/>
            <a:ext cx="135996" cy="3262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408896" y="-4408"/>
            <a:ext cx="135996" cy="32624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205696" y="-4408"/>
            <a:ext cx="135996" cy="3262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15297" y="-8792"/>
            <a:ext cx="8328703" cy="33410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-68392" y="6735152"/>
            <a:ext cx="9212392" cy="457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95376" y="77357"/>
            <a:ext cx="1048624" cy="24447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050" b="0" i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Century Gothic" pitchFamily="34" charset="0"/>
              </a:defRPr>
            </a:lvl1pPr>
          </a:lstStyle>
          <a:p>
            <a:pPr defTabSz="457200">
              <a:defRPr/>
            </a:pPr>
            <a:fld id="{3251E34F-BA98-441A-813E-C5CB75980AB9}" type="slidenum">
              <a:rPr lang="en-US" smtClean="0">
                <a:solidFill>
                  <a:srgbClr val="1D4E92">
                    <a:lumMod val="60000"/>
                    <a:lumOff val="40000"/>
                  </a:srgbClr>
                </a:solidFill>
              </a:rPr>
              <a:pPr defTabSz="457200">
                <a:defRPr/>
              </a:pPr>
              <a:t>‹#›</a:t>
            </a:fld>
            <a:endParaRPr lang="en-US" dirty="0">
              <a:solidFill>
                <a:srgbClr val="1D4E92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2496" y="6770628"/>
            <a:ext cx="9141504" cy="95761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84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6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Century Gothic" pitchFamily="34" charset="0"/>
          <a:cs typeface="Century Gothic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4899FC"/>
          </a:solidFill>
          <a:latin typeface="Futura Std Medium" pitchFamily="34" charset="0"/>
          <a:ea typeface="Futura Std Medium" pitchFamily="34" charset="0"/>
          <a:cs typeface="Futura Std Medium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4899FC"/>
          </a:solidFill>
          <a:latin typeface="Futura Std Medium" pitchFamily="34" charset="0"/>
          <a:ea typeface="Futura Std Medium" pitchFamily="34" charset="0"/>
          <a:cs typeface="Futura Std Medium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4899FC"/>
          </a:solidFill>
          <a:latin typeface="Futura Std Medium" pitchFamily="34" charset="0"/>
          <a:ea typeface="Futura Std Medium" pitchFamily="34" charset="0"/>
          <a:cs typeface="Futura Std Medium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4899FC"/>
          </a:solidFill>
          <a:latin typeface="Futura Std Medium" pitchFamily="34" charset="0"/>
          <a:ea typeface="Futura Std Medium" pitchFamily="34" charset="0"/>
          <a:cs typeface="Futura Std Medium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400">
          <a:solidFill>
            <a:srgbClr val="4899FC"/>
          </a:solidFill>
          <a:latin typeface="Futura Std Medium" pitchFamily="34" charset="0"/>
          <a:ea typeface="Futura Std Medium" pitchFamily="34" charset="0"/>
          <a:cs typeface="Futura Std Medium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400">
          <a:solidFill>
            <a:srgbClr val="4899FC"/>
          </a:solidFill>
          <a:latin typeface="Futura Std Medium" pitchFamily="34" charset="0"/>
          <a:ea typeface="Futura Std Medium" pitchFamily="34" charset="0"/>
          <a:cs typeface="Futura Std Medium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400">
          <a:solidFill>
            <a:srgbClr val="4899FC"/>
          </a:solidFill>
          <a:latin typeface="Futura Std Medium" pitchFamily="34" charset="0"/>
          <a:ea typeface="Futura Std Medium" pitchFamily="34" charset="0"/>
          <a:cs typeface="Futura Std Medium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400">
          <a:solidFill>
            <a:srgbClr val="4899FC"/>
          </a:solidFill>
          <a:latin typeface="Futura Std Medium" pitchFamily="34" charset="0"/>
          <a:ea typeface="Futura Std Medium" pitchFamily="34" charset="0"/>
          <a:cs typeface="Futura Std Medium" pitchFamily="34" charset="0"/>
        </a:defRPr>
      </a:lvl9pPr>
    </p:titleStyle>
    <p:bodyStyle>
      <a:lvl1pPr marL="0" indent="0" algn="l" defTabSz="457200" rtl="0" eaLnBrk="0" fontAlgn="base" hangingPunct="0">
        <a:spcBef>
          <a:spcPts val="600"/>
        </a:spcBef>
        <a:spcAft>
          <a:spcPts val="600"/>
        </a:spcAft>
        <a:buSzPct val="75000"/>
        <a:buFont typeface="Wingdings" pitchFamily="2" charset="2"/>
        <a:buNone/>
        <a:defRPr sz="2200" kern="1200">
          <a:solidFill>
            <a:schemeClr val="tx1"/>
          </a:solidFill>
          <a:latin typeface="+mn-lt"/>
          <a:ea typeface="Century Gothic" pitchFamily="34" charset="0"/>
          <a:cs typeface="Century Gothic" pitchFamily="34" charset="0"/>
        </a:defRPr>
      </a:lvl1pPr>
      <a:lvl2pPr marL="0" indent="0" algn="l" defTabSz="454025" rtl="0" eaLnBrk="0" fontAlgn="base" hangingPunct="0">
        <a:spcBef>
          <a:spcPts val="0"/>
        </a:spcBef>
        <a:spcAft>
          <a:spcPct val="0"/>
        </a:spcAft>
        <a:buSzPct val="75000"/>
        <a:buFont typeface="Wingdings" pitchFamily="2" charset="2"/>
        <a:buNone/>
        <a:defRPr sz="1800" kern="1200">
          <a:solidFill>
            <a:schemeClr val="tx2"/>
          </a:solidFill>
          <a:latin typeface="+mn-lt"/>
          <a:ea typeface="Century Gothic" pitchFamily="34" charset="0"/>
          <a:cs typeface="Century Gothic" pitchFamily="34" charset="0"/>
        </a:defRPr>
      </a:lvl2pPr>
      <a:lvl3pPr marL="176213" indent="-176213" algn="l" defTabSz="288925" rtl="0" eaLnBrk="0" fontAlgn="base" hangingPunct="0">
        <a:spcBef>
          <a:spcPct val="20000"/>
        </a:spcBef>
        <a:spcAft>
          <a:spcPct val="0"/>
        </a:spcAft>
        <a:buSzPct val="10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Century Gothic" pitchFamily="34" charset="0"/>
          <a:cs typeface="Century Gothic" pitchFamily="34" charset="0"/>
        </a:defRPr>
      </a:lvl3pPr>
      <a:lvl4pPr marL="342900" indent="-166688" algn="l" defTabSz="457200" rtl="0" eaLnBrk="0" fontAlgn="base" hangingPunct="0">
        <a:spcBef>
          <a:spcPct val="20000"/>
        </a:spcBef>
        <a:spcAft>
          <a:spcPct val="0"/>
        </a:spcAft>
        <a:buSzPct val="10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Century Gothic" pitchFamily="34" charset="0"/>
          <a:cs typeface="Century Gothic" pitchFamily="34" charset="0"/>
        </a:defRPr>
      </a:lvl4pPr>
      <a:lvl5pPr marL="1092200" indent="-179388" algn="l" defTabSz="457200" rtl="0" eaLnBrk="0" fontAlgn="base" hangingPunct="0">
        <a:spcBef>
          <a:spcPct val="20000"/>
        </a:spcBef>
        <a:spcAft>
          <a:spcPct val="0"/>
        </a:spcAft>
        <a:buSzPct val="50000"/>
        <a:buFont typeface="Wingdings" pitchFamily="2" charset="2"/>
        <a:buChar char="u"/>
        <a:defRPr sz="1200" kern="1200">
          <a:solidFill>
            <a:srgbClr val="7F7F7F"/>
          </a:solidFill>
          <a:latin typeface="+mn-lt"/>
          <a:ea typeface="Century Gothic" pitchFamily="34" charset="0"/>
          <a:cs typeface="Century Gothic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5536" y="1292470"/>
            <a:ext cx="9159536" cy="42906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59536" cy="129246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97E14-3893-4288-BEB8-F57D00DD97BB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Title 3"/>
          <p:cNvSpPr txBox="1">
            <a:spLocks/>
          </p:cNvSpPr>
          <p:nvPr/>
        </p:nvSpPr>
        <p:spPr bwMode="auto">
          <a:xfrm>
            <a:off x="1916723" y="3919656"/>
            <a:ext cx="7038365" cy="410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/>
          <a:p>
            <a:pPr eaLnBrk="0" hangingPunct="0">
              <a:defRPr/>
            </a:pPr>
            <a:endParaRPr lang="en-US" sz="2800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0244" y="498932"/>
            <a:ext cx="5530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74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Futures Institute</a:t>
            </a:r>
            <a:endParaRPr lang="en-US" sz="2000" spc="74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15536" y="5583115"/>
            <a:ext cx="9159536" cy="12748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353" y="4537657"/>
            <a:ext cx="1692643" cy="94874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05146" y="5723786"/>
            <a:ext cx="2826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Bob Magnani</a:t>
            </a:r>
            <a:endParaRPr lang="en-US" dirty="0" smtClean="0">
              <a:solidFill>
                <a:schemeClr val="accent3">
                  <a:lumMod val="60000"/>
                  <a:lumOff val="40000"/>
                </a:schemeClr>
              </a:solidFill>
              <a:latin typeface="+mn-lt"/>
            </a:endParaRPr>
          </a:p>
          <a:p>
            <a:pPr algn="r"/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Jakarta</a:t>
            </a:r>
          </a:p>
          <a:p>
            <a:pPr algn="r"/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17 October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lt"/>
              </a:rPr>
              <a:t> 2014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1358" y="1464791"/>
            <a:ext cx="1635366" cy="13891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3029812558"/>
              </p:ext>
            </p:extLst>
          </p:nvPr>
        </p:nvGraphicFramePr>
        <p:xfrm>
          <a:off x="379532" y="1450736"/>
          <a:ext cx="1537191" cy="1483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Chart 16"/>
          <p:cNvGraphicFramePr/>
          <p:nvPr>
            <p:extLst>
              <p:ext uri="{D42A27DB-BD31-4B8C-83A1-F6EECF244321}">
                <p14:modId xmlns:p14="http://schemas.microsoft.com/office/powerpoint/2010/main" val="1176373281"/>
              </p:ext>
            </p:extLst>
          </p:nvPr>
        </p:nvGraphicFramePr>
        <p:xfrm>
          <a:off x="7294805" y="2846890"/>
          <a:ext cx="1537191" cy="1483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9" name="Rectangle 18"/>
          <p:cNvSpPr/>
          <p:nvPr/>
        </p:nvSpPr>
        <p:spPr>
          <a:xfrm>
            <a:off x="2086003" y="1464791"/>
            <a:ext cx="1521001" cy="13891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0" name="Chart 19"/>
          <p:cNvGraphicFramePr/>
          <p:nvPr>
            <p:extLst>
              <p:ext uri="{D42A27DB-BD31-4B8C-83A1-F6EECF244321}">
                <p14:modId xmlns:p14="http://schemas.microsoft.com/office/powerpoint/2010/main" val="1936496836"/>
              </p:ext>
            </p:extLst>
          </p:nvPr>
        </p:nvGraphicFramePr>
        <p:xfrm>
          <a:off x="2198873" y="1385663"/>
          <a:ext cx="1537191" cy="1483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2" name="Rectangle 21"/>
          <p:cNvSpPr/>
          <p:nvPr/>
        </p:nvSpPr>
        <p:spPr>
          <a:xfrm>
            <a:off x="7330771" y="1464791"/>
            <a:ext cx="1597937" cy="13891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3" name="Chart 22"/>
          <p:cNvGraphicFramePr/>
          <p:nvPr>
            <p:extLst>
              <p:ext uri="{D42A27DB-BD31-4B8C-83A1-F6EECF244321}">
                <p14:modId xmlns:p14="http://schemas.microsoft.com/office/powerpoint/2010/main" val="1639794333"/>
              </p:ext>
            </p:extLst>
          </p:nvPr>
        </p:nvGraphicFramePr>
        <p:xfrm>
          <a:off x="7410630" y="1525578"/>
          <a:ext cx="1537191" cy="13495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4" name="Rectangle 23"/>
          <p:cNvSpPr/>
          <p:nvPr/>
        </p:nvSpPr>
        <p:spPr>
          <a:xfrm>
            <a:off x="5553526" y="1464791"/>
            <a:ext cx="1607964" cy="13891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538154"/>
              </p:ext>
            </p:extLst>
          </p:nvPr>
        </p:nvGraphicFramePr>
        <p:xfrm>
          <a:off x="5619959" y="1680508"/>
          <a:ext cx="1475097" cy="1036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92369"/>
                <a:gridCol w="448407"/>
                <a:gridCol w="534321"/>
              </a:tblGrid>
              <a:tr h="185812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Year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Avg.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Total</a:t>
                      </a:r>
                      <a:endParaRPr lang="en-US" sz="1100" b="0" dirty="0"/>
                    </a:p>
                  </a:txBody>
                  <a:tcPr/>
                </a:tc>
              </a:tr>
              <a:tr h="185812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2010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/>
                        <a:t>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/>
                        <a:t>1.</a:t>
                      </a:r>
                      <a:r>
                        <a:rPr lang="en-US" sz="1100" baseline="0" dirty="0" smtClean="0"/>
                        <a:t>3 M</a:t>
                      </a:r>
                    </a:p>
                  </a:txBody>
                  <a:tcPr/>
                </a:tc>
              </a:tr>
              <a:tr h="185812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2015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/>
                        <a:t>2.2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/>
                        <a:t>1.5 M</a:t>
                      </a:r>
                      <a:endParaRPr lang="en-US" sz="1100" dirty="0"/>
                    </a:p>
                  </a:txBody>
                  <a:tcPr/>
                </a:tc>
              </a:tr>
              <a:tr h="185812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2020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/>
                        <a:t>2.5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/>
                        <a:t>1.9</a:t>
                      </a:r>
                      <a:r>
                        <a:rPr lang="en-US" sz="1100" baseline="0" dirty="0" smtClean="0"/>
                        <a:t> M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6" name="Straight Connector 25"/>
          <p:cNvCxnSpPr/>
          <p:nvPr/>
        </p:nvCxnSpPr>
        <p:spPr>
          <a:xfrm>
            <a:off x="2268415" y="1644166"/>
            <a:ext cx="0" cy="1072662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2268415" y="2716828"/>
            <a:ext cx="1248508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776283" y="1464791"/>
            <a:ext cx="1607964" cy="13891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3989535871"/>
              </p:ext>
            </p:extLst>
          </p:nvPr>
        </p:nvGraphicFramePr>
        <p:xfrm>
          <a:off x="3962336" y="1416322"/>
          <a:ext cx="1441191" cy="1423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pSp>
        <p:nvGrpSpPr>
          <p:cNvPr id="28" name="Group 27"/>
          <p:cNvGrpSpPr/>
          <p:nvPr/>
        </p:nvGrpSpPr>
        <p:grpSpPr>
          <a:xfrm>
            <a:off x="4058678" y="1630978"/>
            <a:ext cx="1248508" cy="1072662"/>
            <a:chOff x="2420815" y="1928446"/>
            <a:chExt cx="1248508" cy="1072662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2420815" y="1928446"/>
              <a:ext cx="0" cy="1072662"/>
            </a:xfrm>
            <a:prstGeom prst="line">
              <a:avLst/>
            </a:prstGeom>
            <a:ln w="19050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2420815" y="3001108"/>
              <a:ext cx="1248508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905532" y="2950758"/>
            <a:ext cx="70911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Tracking Report on FP2020 Core Indicators, Indonesia: 2012 &amp; 2013 </a:t>
            </a:r>
            <a:endParaRPr lang="en-US" sz="36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2688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UNPD Methods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Bayesian hierarchical model</a:t>
            </a:r>
          </a:p>
          <a:p>
            <a:r>
              <a:rPr lang="en-US" dirty="0" smtClean="0"/>
              <a:t>Logistic growth curve models the trend from low to high CPR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mCPR</a:t>
            </a:r>
            <a:r>
              <a:rPr lang="en-US" baseline="-25000" dirty="0" err="1" smtClean="0"/>
              <a:t>t</a:t>
            </a:r>
            <a:r>
              <a:rPr lang="en-US" dirty="0" smtClean="0"/>
              <a:t> = P / ( 1 + e</a:t>
            </a:r>
            <a:r>
              <a:rPr lang="en-US" baseline="30000" dirty="0" smtClean="0"/>
              <a:t>-</a:t>
            </a:r>
            <a:r>
              <a:rPr lang="el-GR" baseline="30000" dirty="0" smtClean="0"/>
              <a:t>ω</a:t>
            </a:r>
            <a:r>
              <a:rPr lang="en-US" baseline="30000" dirty="0" smtClean="0"/>
              <a:t> x (t – </a:t>
            </a:r>
            <a:r>
              <a:rPr lang="el-GR" baseline="30000" dirty="0" smtClean="0"/>
              <a:t>Ω</a:t>
            </a:r>
            <a:r>
              <a:rPr lang="en-US" baseline="30000" dirty="0" smtClean="0"/>
              <a:t>)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Time series model captures deviations from smooth trend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41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Logistic Trend for </a:t>
            </a:r>
            <a:r>
              <a:rPr lang="en-US" b="1" dirty="0" err="1" smtClean="0"/>
              <a:t>mCPR</a:t>
            </a:r>
            <a:endParaRPr lang="en-US" b="1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4961045"/>
              </p:ext>
            </p:extLst>
          </p:nvPr>
        </p:nvGraphicFramePr>
        <p:xfrm>
          <a:off x="628650" y="1657601"/>
          <a:ext cx="7886700" cy="4519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109748" y="3168869"/>
            <a:ext cx="55573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3200" dirty="0" smtClean="0"/>
              <a:t>ω</a:t>
            </a:r>
            <a:endParaRPr lang="en-US" sz="3200" dirty="0" smtClean="0"/>
          </a:p>
          <a:p>
            <a:pPr algn="ctr"/>
            <a:r>
              <a:rPr lang="en-US" dirty="0" smtClean="0"/>
              <a:t>pace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94282" y="3599756"/>
            <a:ext cx="80798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3200" dirty="0" smtClean="0"/>
              <a:t>Ω</a:t>
            </a:r>
            <a:endParaRPr lang="en-US" sz="3200" dirty="0" smtClean="0"/>
          </a:p>
          <a:p>
            <a:pPr algn="ctr"/>
            <a:r>
              <a:rPr lang="en-US" dirty="0"/>
              <a:t>m</a:t>
            </a:r>
            <a:r>
              <a:rPr lang="en-US" dirty="0" smtClean="0"/>
              <a:t>id-year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18686" y="2413234"/>
            <a:ext cx="89666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</a:t>
            </a:r>
            <a:endParaRPr lang="en-US" sz="3200" dirty="0" smtClean="0"/>
          </a:p>
          <a:p>
            <a:pPr algn="ctr"/>
            <a:r>
              <a:rPr lang="en-US" dirty="0" smtClean="0"/>
              <a:t>asymptote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776952" y="4030643"/>
            <a:ext cx="7173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665483" y="4030644"/>
            <a:ext cx="474937" cy="4308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48912" y="1828458"/>
            <a:ext cx="299150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mCPR</a:t>
            </a:r>
            <a:r>
              <a:rPr lang="en-US" sz="2800" baseline="-25000" dirty="0" err="1" smtClean="0"/>
              <a:t>t</a:t>
            </a:r>
            <a:r>
              <a:rPr lang="en-US" sz="2800" dirty="0" smtClean="0"/>
              <a:t> = P / ( 1 + e</a:t>
            </a:r>
            <a:r>
              <a:rPr lang="en-US" sz="2800" baseline="30000" dirty="0" smtClean="0"/>
              <a:t>-</a:t>
            </a:r>
            <a:r>
              <a:rPr lang="el-GR" sz="2800" baseline="30000" dirty="0" smtClean="0"/>
              <a:t>ω</a:t>
            </a:r>
            <a:r>
              <a:rPr lang="en-US" sz="2800" baseline="30000" dirty="0" smtClean="0"/>
              <a:t> x (t – </a:t>
            </a:r>
            <a:r>
              <a:rPr lang="el-GR" sz="2800" baseline="30000" dirty="0" smtClean="0"/>
              <a:t>Ω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2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Fitting to Survey Data</a:t>
            </a:r>
            <a:endParaRPr lang="en-US" b="1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1086072"/>
              </p:ext>
            </p:extLst>
          </p:nvPr>
        </p:nvGraphicFramePr>
        <p:xfrm>
          <a:off x="628650" y="1657601"/>
          <a:ext cx="7886700" cy="4519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285140" y="2481420"/>
            <a:ext cx="88681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3200" dirty="0" smtClean="0"/>
              <a:t>ω</a:t>
            </a:r>
            <a:r>
              <a:rPr lang="en-US" dirty="0" smtClean="0"/>
              <a:t> = 0.15</a:t>
            </a:r>
            <a:endParaRPr lang="en-US" sz="32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2526423" y="4088488"/>
            <a:ext cx="9853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3200" dirty="0" smtClean="0"/>
              <a:t>Ω</a:t>
            </a:r>
            <a:r>
              <a:rPr lang="en-US" dirty="0" smtClean="0"/>
              <a:t> = 1987</a:t>
            </a:r>
            <a:endParaRPr lang="en-US" sz="32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7618686" y="2737983"/>
            <a:ext cx="8966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P</a:t>
            </a:r>
            <a:r>
              <a:rPr lang="en-US" dirty="0" smtClean="0"/>
              <a:t> = 0.46</a:t>
            </a:r>
            <a:endParaRPr lang="en-US" sz="32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1148912" y="1828458"/>
            <a:ext cx="299150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mCPR</a:t>
            </a:r>
            <a:r>
              <a:rPr lang="en-US" sz="2800" baseline="-25000" dirty="0" err="1" smtClean="0"/>
              <a:t>t</a:t>
            </a:r>
            <a:r>
              <a:rPr lang="en-US" sz="2800" dirty="0" smtClean="0"/>
              <a:t> = P / ( 1 + e</a:t>
            </a:r>
            <a:r>
              <a:rPr lang="en-US" sz="2800" baseline="30000" dirty="0" smtClean="0"/>
              <a:t>-</a:t>
            </a:r>
            <a:r>
              <a:rPr lang="el-GR" sz="2800" baseline="30000" dirty="0" smtClean="0"/>
              <a:t>ω</a:t>
            </a:r>
            <a:r>
              <a:rPr lang="en-US" sz="2800" baseline="30000" dirty="0" smtClean="0"/>
              <a:t> x (t – </a:t>
            </a:r>
            <a:r>
              <a:rPr lang="el-GR" sz="2800" baseline="30000" dirty="0" smtClean="0"/>
              <a:t>Ω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45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60" y="219075"/>
            <a:ext cx="8422481" cy="64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97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SUSENAS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BkkbN</a:t>
            </a:r>
            <a:r>
              <a:rPr lang="en-US" dirty="0" smtClean="0"/>
              <a:t> Annual Survey (to be discontinued?)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PMA2020 Rapid Survey (beginning in 2014)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Service Statistics (contraceptive commodities distributed to clients)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Modeling (UNPD/FPET)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Indonesia: Options for Estimating </a:t>
            </a:r>
            <a:r>
              <a:rPr lang="en-US" b="1" dirty="0" err="1" smtClean="0"/>
              <a:t>mCPR</a:t>
            </a:r>
            <a:r>
              <a:rPr lang="en-US" b="1" dirty="0" smtClean="0"/>
              <a:t> in Years After the Last DHS 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251E34F-BA98-441A-813E-C5CB75980AB9}" type="slidenum">
              <a:rPr lang="en-US" smtClean="0">
                <a:solidFill>
                  <a:srgbClr val="1D4E92">
                    <a:lumMod val="60000"/>
                    <a:lumOff val="40000"/>
                  </a:srgbClr>
                </a:solidFill>
              </a:rPr>
              <a:pPr>
                <a:defRPr/>
              </a:pPr>
              <a:t>14</a:t>
            </a:fld>
            <a:endParaRPr lang="en-US" dirty="0">
              <a:solidFill>
                <a:srgbClr val="1D4E92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47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National survey estimates of </a:t>
            </a:r>
            <a:r>
              <a:rPr lang="en-US" b="1" dirty="0" err="1"/>
              <a:t>mCPR</a:t>
            </a:r>
            <a:r>
              <a:rPr lang="en-US" b="1" dirty="0"/>
              <a:t>, Indonesia 1987-2012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251E34F-BA98-441A-813E-C5CB75980AB9}" type="slidenum">
              <a:rPr lang="en-US" smtClean="0">
                <a:solidFill>
                  <a:srgbClr val="1D4E92">
                    <a:lumMod val="60000"/>
                    <a:lumOff val="40000"/>
                  </a:srgbClr>
                </a:solidFill>
              </a:rPr>
              <a:pPr>
                <a:defRPr/>
              </a:pPr>
              <a:t>15</a:t>
            </a:fld>
            <a:endParaRPr lang="en-US" dirty="0">
              <a:solidFill>
                <a:srgbClr val="1D4E92">
                  <a:lumMod val="60000"/>
                  <a:lumOff val="40000"/>
                </a:srgbClr>
              </a:solidFill>
            </a:endParaRPr>
          </a:p>
        </p:txBody>
      </p:sp>
      <p:pic>
        <p:nvPicPr>
          <p:cNvPr id="7" name="Content Placeholder 6" descr="Mac Lion:Users:doni:Dropbox:Ongoing project:BMGF FP project:Data:mCPR trend 2012 data.jpg"/>
          <p:cNvPicPr>
            <a:picLocks noGrp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584" y="2220913"/>
            <a:ext cx="6698407" cy="3784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689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National survey estimates of </a:t>
            </a:r>
            <a:r>
              <a:rPr lang="en-US" b="1" dirty="0" err="1" smtClean="0"/>
              <a:t>mCPR</a:t>
            </a:r>
            <a:r>
              <a:rPr lang="en-US" b="1" dirty="0" smtClean="0"/>
              <a:t>, Indonesia 1987-2012 (Smoothed)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251E34F-BA98-441A-813E-C5CB75980AB9}" type="slidenum">
              <a:rPr lang="en-US" smtClean="0">
                <a:solidFill>
                  <a:srgbClr val="1D4E92">
                    <a:lumMod val="60000"/>
                    <a:lumOff val="40000"/>
                  </a:srgbClr>
                </a:solidFill>
              </a:rPr>
              <a:pPr>
                <a:defRPr/>
              </a:pPr>
              <a:t>16</a:t>
            </a:fld>
            <a:endParaRPr lang="en-US" dirty="0">
              <a:solidFill>
                <a:srgbClr val="1D4E92">
                  <a:lumMod val="60000"/>
                  <a:lumOff val="40000"/>
                </a:srgbClr>
              </a:solidFill>
            </a:endParaRPr>
          </a:p>
        </p:txBody>
      </p:sp>
      <p:pic>
        <p:nvPicPr>
          <p:cNvPr id="7" name="Content Placeholder 6" descr="Mac Lion:Users:doni:Dropbox:Ongoing project:BMGF FP project:Data:mCPR trend 2012 data smoothed.jpg"/>
          <p:cNvPicPr>
            <a:picLocks noGrp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254"/>
            <a:ext cx="7391400" cy="47105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544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Indonesia: FPET Results for 2012 &amp; 2013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251E34F-BA98-441A-813E-C5CB75980AB9}" type="slidenum">
              <a:rPr lang="en-US" smtClean="0">
                <a:solidFill>
                  <a:srgbClr val="1D4E92">
                    <a:lumMod val="60000"/>
                    <a:lumOff val="40000"/>
                  </a:srgbClr>
                </a:solidFill>
              </a:rPr>
              <a:pPr>
                <a:defRPr/>
              </a:pPr>
              <a:t>17</a:t>
            </a:fld>
            <a:endParaRPr lang="en-US" dirty="0">
              <a:solidFill>
                <a:srgbClr val="1D4E92">
                  <a:lumMod val="60000"/>
                  <a:lumOff val="40000"/>
                </a:srgbClr>
              </a:solidFill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713054941"/>
              </p:ext>
            </p:extLst>
          </p:nvPr>
        </p:nvGraphicFramePr>
        <p:xfrm>
          <a:off x="838200" y="1752600"/>
          <a:ext cx="7315200" cy="462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2839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2800" b="1" dirty="0" smtClean="0"/>
              <a:t>See data sheets for indicator estimates and methodology notes</a:t>
            </a:r>
            <a:endParaRPr lang="en-US" sz="28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Indicator Estimates for 2012 &amp; 2013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251E34F-BA98-441A-813E-C5CB75980AB9}" type="slidenum">
              <a:rPr lang="en-US" smtClean="0">
                <a:solidFill>
                  <a:srgbClr val="1D4E92">
                    <a:lumMod val="60000"/>
                    <a:lumOff val="40000"/>
                  </a:srgbClr>
                </a:solidFill>
              </a:rPr>
              <a:pPr>
                <a:defRPr/>
              </a:pPr>
              <a:t>18</a:t>
            </a:fld>
            <a:endParaRPr lang="en-US" dirty="0">
              <a:solidFill>
                <a:srgbClr val="1D4E92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22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Thank You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Questions?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51E34F-BA98-441A-813E-C5CB75980AB9}" type="slidenum">
              <a:rPr lang="en-US" smtClean="0">
                <a:solidFill>
                  <a:srgbClr val="1D4E92">
                    <a:lumMod val="60000"/>
                    <a:lumOff val="40000"/>
                  </a:srgbClr>
                </a:solidFill>
              </a:rPr>
              <a:pPr>
                <a:defRPr/>
              </a:pPr>
              <a:t>19</a:t>
            </a:fld>
            <a:endParaRPr lang="en-US" dirty="0">
              <a:solidFill>
                <a:srgbClr val="1D4E92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07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3541963906"/>
              </p:ext>
            </p:extLst>
          </p:nvPr>
        </p:nvGraphicFramePr>
        <p:xfrm>
          <a:off x="609600" y="1752599"/>
          <a:ext cx="7848600" cy="45454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48600"/>
              </a:tblGrid>
              <a:tr h="7520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Indicator </a:t>
                      </a:r>
                      <a:r>
                        <a:rPr lang="en-US" sz="2400" dirty="0" smtClean="0">
                          <a:effectLst/>
                        </a:rPr>
                        <a:t>1a: </a:t>
                      </a:r>
                      <a:r>
                        <a:rPr lang="en-US" sz="2400" dirty="0">
                          <a:effectLst/>
                        </a:rPr>
                        <a:t>Contraceptive Prevalence Rate, Modern Methods (</a:t>
                      </a:r>
                      <a:r>
                        <a:rPr lang="en-US" sz="2400" dirty="0" err="1">
                          <a:effectLst/>
                        </a:rPr>
                        <a:t>mCPR</a:t>
                      </a:r>
                      <a:r>
                        <a:rPr lang="en-US" sz="2400" dirty="0">
                          <a:effectLst/>
                        </a:rPr>
                        <a:t>)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3201" marR="53201" marT="0" marB="0"/>
                </a:tc>
              </a:tr>
              <a:tr h="7520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Indicator </a:t>
                      </a:r>
                      <a:r>
                        <a:rPr lang="en-US" sz="2400" dirty="0" smtClean="0">
                          <a:effectLst/>
                        </a:rPr>
                        <a:t>1b: Percent distribution of modern contraceptive</a:t>
                      </a:r>
                      <a:r>
                        <a:rPr lang="en-US" sz="2400" baseline="0" dirty="0" smtClean="0">
                          <a:effectLst/>
                        </a:rPr>
                        <a:t> users by method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3201" marR="53201" marT="0" marB="0"/>
                </a:tc>
              </a:tr>
              <a:tr h="70668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Indicator</a:t>
                      </a:r>
                      <a:r>
                        <a:rPr lang="en-US" sz="2400" baseline="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 2: </a:t>
                      </a:r>
                      <a:r>
                        <a:rPr lang="en-US" sz="2400" dirty="0" smtClean="0">
                          <a:effectLst/>
                        </a:rPr>
                        <a:t>Number of additional</a:t>
                      </a:r>
                      <a:r>
                        <a:rPr lang="en-US" sz="2400" baseline="0" dirty="0" smtClean="0">
                          <a:effectLst/>
                        </a:rPr>
                        <a:t> modern contraceptive users</a:t>
                      </a:r>
                      <a:endParaRPr lang="en-US" sz="2400" dirty="0" smtClean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3201" marR="53201" marT="0" marB="0"/>
                </a:tc>
              </a:tr>
              <a:tr h="73213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Indicator 3: Percent of women whose demand for modern contraception is </a:t>
                      </a:r>
                      <a:r>
                        <a:rPr lang="en-US" sz="2400" dirty="0" smtClean="0">
                          <a:effectLst/>
                        </a:rPr>
                        <a:t>satisfied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3201" marR="53201" marT="0" marB="0"/>
                </a:tc>
              </a:tr>
              <a:tr h="7066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Indicator 4: Percentage of women with an unmet </a:t>
                      </a:r>
                      <a:r>
                        <a:rPr lang="en-US" sz="2400" dirty="0" smtClean="0">
                          <a:effectLst/>
                        </a:rPr>
                        <a:t>need for modern contraceptive methods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3201" marR="53201" marT="0" marB="0"/>
                </a:tc>
              </a:tr>
              <a:tr h="42305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Indicator 5: Annual expenditure on family </a:t>
                      </a:r>
                      <a:r>
                        <a:rPr lang="en-US" sz="2400" dirty="0" smtClean="0">
                          <a:effectLst/>
                        </a:rPr>
                        <a:t>planning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3201" marR="53201" marT="0" marB="0"/>
                </a:tc>
              </a:tr>
              <a:tr h="42305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Indicator 6: Couple-Year of Protection (CYP)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3201" marR="53201" marT="0" marB="0"/>
                </a:tc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60912" y="457200"/>
            <a:ext cx="7368687" cy="1219629"/>
          </a:xfrm>
        </p:spPr>
        <p:txBody>
          <a:bodyPr>
            <a:normAutofit fontScale="90000"/>
          </a:bodyPr>
          <a:lstStyle/>
          <a:p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/>
              <a:t/>
            </a:r>
            <a:br>
              <a:rPr lang="en-US" sz="3100" dirty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/>
              <a:t/>
            </a:r>
            <a:br>
              <a:rPr lang="en-US" sz="3100" dirty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/>
              <a:t/>
            </a:r>
            <a:br>
              <a:rPr lang="en-US" sz="3100" dirty="0"/>
            </a:br>
            <a:r>
              <a:rPr lang="en-US" sz="3600" b="1" dirty="0" smtClean="0"/>
              <a:t>Indicators reported </a:t>
            </a:r>
            <a:r>
              <a:rPr lang="en-US" sz="3600" b="1" dirty="0"/>
              <a:t>annually for all </a:t>
            </a:r>
            <a:r>
              <a:rPr lang="en-US" sz="3600" b="1" dirty="0" smtClean="0"/>
              <a:t>FP2020 countries</a:t>
            </a:r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251E34F-BA98-441A-813E-C5CB75980AB9}" type="slidenum">
              <a:rPr lang="en-US" smtClean="0">
                <a:solidFill>
                  <a:srgbClr val="1D4E92">
                    <a:lumMod val="60000"/>
                    <a:lumOff val="40000"/>
                  </a:srgbClr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1D4E92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00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3394536662"/>
              </p:ext>
            </p:extLst>
          </p:nvPr>
        </p:nvGraphicFramePr>
        <p:xfrm>
          <a:off x="838200" y="1828800"/>
          <a:ext cx="7315200" cy="41909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15200"/>
              </a:tblGrid>
              <a:tr h="63590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Indicator 7: Number of unintended pregnancies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3219" marR="53219" marT="0" marB="0"/>
                </a:tc>
              </a:tr>
              <a:tr h="118503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Indicator 8: Number of unintended pregnancies averted due to contraceptive use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3219" marR="53219" marT="0" marB="0"/>
                </a:tc>
              </a:tr>
              <a:tr h="118503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Indicator 9: Number of maternal deaths averted due to contraceptive use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3219" marR="53219" marT="0" marB="0"/>
                </a:tc>
              </a:tr>
              <a:tr h="118503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Indicator 10: Number of unsafe abortions averted due to contraceptive use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3219" marR="53219" marT="0" marB="0"/>
                </a:tc>
              </a:tr>
            </a:tbl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3100" b="1" dirty="0" smtClean="0"/>
              <a:t>Indicators </a:t>
            </a:r>
            <a:r>
              <a:rPr lang="en-US" sz="3100" b="1" dirty="0"/>
              <a:t>that model impact for all </a:t>
            </a:r>
            <a:r>
              <a:rPr lang="en-US" sz="3100" b="1" dirty="0" smtClean="0"/>
              <a:t>FP2020 countries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251E34F-BA98-441A-813E-C5CB75980AB9}" type="slidenum">
              <a:rPr lang="en-US" smtClean="0">
                <a:solidFill>
                  <a:srgbClr val="1D4E92">
                    <a:lumMod val="60000"/>
                    <a:lumOff val="40000"/>
                  </a:srgbClr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1D4E92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20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2500617671"/>
              </p:ext>
            </p:extLst>
          </p:nvPr>
        </p:nvGraphicFramePr>
        <p:xfrm>
          <a:off x="865188" y="1905001"/>
          <a:ext cx="7315200" cy="44957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15200"/>
              </a:tblGrid>
              <a:tr h="124499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Indicator 11: Percent  of women who were provided with information on family planning during their last visit with a health service provider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3219" marR="53219" marT="0" marB="0"/>
                </a:tc>
              </a:tr>
              <a:tr h="57062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Indicator 12: Mean score on Method Information Index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3219" marR="53219" marT="0" marB="0"/>
                </a:tc>
              </a:tr>
              <a:tr h="124499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Indicator 13: Percent of women who make family planning decisions alone or jointly with their </a:t>
                      </a:r>
                      <a:r>
                        <a:rPr lang="en-US" sz="2400" dirty="0" smtClean="0">
                          <a:effectLst/>
                        </a:rPr>
                        <a:t>husband/partner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3219" marR="53219" marT="0" marB="0"/>
                </a:tc>
              </a:tr>
              <a:tr h="5706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Indicator 14: Adolescent birth rate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3219" marR="53219" marT="0" marB="0"/>
                </a:tc>
              </a:tr>
              <a:tr h="86457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Indicator 15: Percent informed of permanence of </a:t>
                      </a:r>
                      <a:r>
                        <a:rPr lang="en-US" sz="2400" dirty="0" smtClean="0">
                          <a:effectLst/>
                        </a:rPr>
                        <a:t>sterilization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3219" marR="53219" marT="0" marB="0"/>
                </a:tc>
              </a:tr>
            </a:tbl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Indicators </a:t>
            </a:r>
            <a:r>
              <a:rPr lang="en-US" sz="2800" b="1" dirty="0" smtClean="0"/>
              <a:t>reported </a:t>
            </a:r>
            <a:r>
              <a:rPr lang="en-US" sz="2800" b="1" dirty="0"/>
              <a:t>annually for a subset of 10 countries and for </a:t>
            </a:r>
            <a:r>
              <a:rPr lang="en-US" sz="2800" b="1" dirty="0" smtClean="0"/>
              <a:t>all FP2020 </a:t>
            </a:r>
            <a:r>
              <a:rPr lang="en-US" sz="2800" b="1" dirty="0"/>
              <a:t>countries in years with a DHS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251E34F-BA98-441A-813E-C5CB75980AB9}" type="slidenum">
              <a:rPr lang="en-US" smtClean="0">
                <a:solidFill>
                  <a:srgbClr val="1D4E92">
                    <a:lumMod val="60000"/>
                    <a:lumOff val="40000"/>
                  </a:srgbClr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1D4E92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19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1079276500"/>
              </p:ext>
            </p:extLst>
          </p:nvPr>
        </p:nvGraphicFramePr>
        <p:xfrm>
          <a:off x="914398" y="2209800"/>
          <a:ext cx="7342910" cy="42205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57602"/>
                <a:gridCol w="3685308"/>
              </a:tblGrid>
              <a:tr h="47068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Problem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Proposed Solution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48237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(1) Data for currently-married women </a:t>
                      </a:r>
                      <a:r>
                        <a:rPr lang="en-US" sz="2000" dirty="0" smtClean="0">
                          <a:effectLst/>
                        </a:rPr>
                        <a:t>only (MWRA)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(a) Use adjustment </a:t>
                      </a:r>
                      <a:r>
                        <a:rPr lang="en-US" sz="2000" dirty="0" smtClean="0">
                          <a:effectLst/>
                        </a:rPr>
                        <a:t>factors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(b) </a:t>
                      </a:r>
                      <a:r>
                        <a:rPr lang="en-US" sz="2000" dirty="0" smtClean="0">
                          <a:effectLst/>
                        </a:rPr>
                        <a:t>Modify UNPD Model and FPET to produce</a:t>
                      </a:r>
                      <a:r>
                        <a:rPr lang="en-US" sz="2000" baseline="0" dirty="0" smtClean="0">
                          <a:effectLst/>
                        </a:rPr>
                        <a:t> estimates for WRA</a:t>
                      </a:r>
                      <a:r>
                        <a:rPr lang="en-US" sz="2000" dirty="0" smtClean="0">
                          <a:effectLst/>
                        </a:rPr>
                        <a:t> 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15567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(2) No annual survey data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(a) Use routine </a:t>
                      </a:r>
                      <a:r>
                        <a:rPr lang="en-US" sz="2000" dirty="0" smtClean="0">
                          <a:effectLst/>
                        </a:rPr>
                        <a:t>data (e.g., contraceptive commodities data)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(b) </a:t>
                      </a:r>
                      <a:r>
                        <a:rPr lang="en-US" sz="2000" dirty="0" smtClean="0">
                          <a:effectLst/>
                        </a:rPr>
                        <a:t>Estimate using FPET 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11177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(3) No country-specific data for key parameters of impact indicators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Use country data that </a:t>
                      </a:r>
                      <a:r>
                        <a:rPr lang="en-US" sz="2000" dirty="0" smtClean="0">
                          <a:effectLst/>
                        </a:rPr>
                        <a:t>are </a:t>
                      </a:r>
                      <a:r>
                        <a:rPr lang="en-US" sz="2000" dirty="0">
                          <a:effectLst/>
                        </a:rPr>
                        <a:t>available and </a:t>
                      </a:r>
                      <a:r>
                        <a:rPr lang="en-US" sz="2000" dirty="0" smtClean="0">
                          <a:effectLst/>
                        </a:rPr>
                        <a:t>global/regional </a:t>
                      </a:r>
                      <a:r>
                        <a:rPr lang="en-US" sz="2000" dirty="0">
                          <a:effectLst/>
                        </a:rPr>
                        <a:t>averages </a:t>
                      </a:r>
                      <a:r>
                        <a:rPr lang="en-US" sz="2000" dirty="0" smtClean="0">
                          <a:effectLst/>
                        </a:rPr>
                        <a:t>to</a:t>
                      </a:r>
                      <a:r>
                        <a:rPr lang="en-US" sz="2000" baseline="0" dirty="0" smtClean="0">
                          <a:effectLst/>
                        </a:rPr>
                        <a:t> fill gaps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Practical difficulties measuring indicators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251E34F-BA98-441A-813E-C5CB75980AB9}" type="slidenum">
              <a:rPr lang="en-US" smtClean="0">
                <a:solidFill>
                  <a:srgbClr val="1D4E92">
                    <a:lumMod val="60000"/>
                    <a:lumOff val="40000"/>
                  </a:srgbClr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1D4E92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482725" y="32194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97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2"/>
          <p:cNvSpPr>
            <a:spLocks noGrp="1"/>
          </p:cNvSpPr>
          <p:nvPr>
            <p:ph type="ctrTitle"/>
          </p:nvPr>
        </p:nvSpPr>
        <p:spPr>
          <a:xfrm>
            <a:off x="889000" y="-456406"/>
            <a:ext cx="7369175" cy="1675606"/>
          </a:xfrm>
          <a:ln/>
        </p:spPr>
        <p:txBody>
          <a:bodyPr>
            <a:normAutofit fontScale="90000"/>
          </a:bodyPr>
          <a:lstStyle/>
          <a:p>
            <a:r>
              <a:rPr altLang="en-US" sz="2400" b="1" dirty="0" smtClean="0"/>
              <a:t/>
            </a:r>
            <a:br>
              <a:rPr altLang="en-US" sz="2400" b="1" dirty="0" smtClean="0"/>
            </a:br>
            <a:r>
              <a:rPr lang="en-US" altLang="en-US" sz="2400" b="1" dirty="0"/>
              <a:t/>
            </a:r>
            <a:br>
              <a:rPr lang="en-US" altLang="en-US" sz="2400" b="1" dirty="0"/>
            </a:br>
            <a:r>
              <a:rPr lang="en-US" altLang="en-US" sz="3200" b="1" dirty="0" smtClean="0">
                <a:solidFill>
                  <a:srgbClr val="0070C0"/>
                </a:solidFill>
              </a:rPr>
              <a:t>Summary: </a:t>
            </a:r>
            <a:r>
              <a:rPr altLang="en-US" sz="3200" b="1" dirty="0" smtClean="0">
                <a:solidFill>
                  <a:srgbClr val="0070C0"/>
                </a:solidFill>
              </a:rPr>
              <a:t>FP2020 Core Indicators and Estimation Tools/Approaches</a:t>
            </a:r>
          </a:p>
        </p:txBody>
      </p:sp>
      <p:sp>
        <p:nvSpPr>
          <p:cNvPr id="4" name="Rectangle 3"/>
          <p:cNvSpPr/>
          <p:nvPr/>
        </p:nvSpPr>
        <p:spPr>
          <a:xfrm>
            <a:off x="33338" y="-20637"/>
            <a:ext cx="9144000" cy="2079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22225" y="169863"/>
            <a:ext cx="9166225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76200" y="6796088"/>
            <a:ext cx="9253538" cy="619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842654"/>
              </p:ext>
            </p:extLst>
          </p:nvPr>
        </p:nvGraphicFramePr>
        <p:xfrm>
          <a:off x="887413" y="1512888"/>
          <a:ext cx="6961187" cy="4582478"/>
        </p:xfrm>
        <a:graphic>
          <a:graphicData uri="http://schemas.openxmlformats.org/drawingml/2006/table">
            <a:tbl>
              <a:tblPr/>
              <a:tblGrid>
                <a:gridCol w="2320925"/>
                <a:gridCol w="2319337"/>
                <a:gridCol w="2320925"/>
              </a:tblGrid>
              <a:tr h="4457700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spcAft>
                          <a:spcPts val="600"/>
                        </a:spcAft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Century Gothic" pitchFamily="34" charset="0"/>
                          <a:cs typeface="Century Gothic" pitchFamily="34" charset="0"/>
                        </a:defRPr>
                      </a:lvl1pPr>
                      <a:lvl2pPr marL="742950" indent="-285750" defTabSz="454025">
                        <a:buSzPct val="75000"/>
                        <a:buFont typeface="Wingdings" pitchFamily="2" charset="2"/>
                        <a:defRPr sz="1600">
                          <a:solidFill>
                            <a:schemeClr val="tx2"/>
                          </a:solidFill>
                          <a:latin typeface="Calibri" pitchFamily="34" charset="0"/>
                          <a:ea typeface="Century Gothic" pitchFamily="34" charset="0"/>
                          <a:cs typeface="Century Gothic" pitchFamily="34" charset="0"/>
                        </a:defRPr>
                      </a:lvl2pPr>
                      <a:lvl3pPr marL="1143000" indent="-228600" defTabSz="288925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Calibri" pitchFamily="34" charset="0"/>
                          <a:ea typeface="Century Gothic" pitchFamily="34" charset="0"/>
                          <a:cs typeface="Century Gothic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1200">
                          <a:solidFill>
                            <a:schemeClr val="tx2"/>
                          </a:solidFill>
                          <a:latin typeface="Calibri" pitchFamily="34" charset="0"/>
                          <a:ea typeface="Century Gothic" pitchFamily="34" charset="0"/>
                          <a:cs typeface="Century Gothic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50000"/>
                        <a:buFont typeface="Wingdings" pitchFamily="2" charset="2"/>
                        <a:defRPr sz="1000">
                          <a:solidFill>
                            <a:srgbClr val="7F7F7F"/>
                          </a:solidFill>
                          <a:latin typeface="Calibri" pitchFamily="34" charset="0"/>
                          <a:ea typeface="Century Gothic" pitchFamily="34" charset="0"/>
                          <a:cs typeface="Century Gothic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Wingdings" pitchFamily="2" charset="2"/>
                        <a:defRPr sz="1000">
                          <a:solidFill>
                            <a:srgbClr val="7F7F7F"/>
                          </a:solidFill>
                          <a:latin typeface="Calibri" pitchFamily="34" charset="0"/>
                          <a:ea typeface="Century Gothic" pitchFamily="34" charset="0"/>
                          <a:cs typeface="Century Gothic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Wingdings" pitchFamily="2" charset="2"/>
                        <a:defRPr sz="1000">
                          <a:solidFill>
                            <a:srgbClr val="7F7F7F"/>
                          </a:solidFill>
                          <a:latin typeface="Calibri" pitchFamily="34" charset="0"/>
                          <a:ea typeface="Century Gothic" pitchFamily="34" charset="0"/>
                          <a:cs typeface="Century Gothic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Wingdings" pitchFamily="2" charset="2"/>
                        <a:defRPr sz="1000">
                          <a:solidFill>
                            <a:srgbClr val="7F7F7F"/>
                          </a:solidFill>
                          <a:latin typeface="Calibri" pitchFamily="34" charset="0"/>
                          <a:ea typeface="Century Gothic" pitchFamily="34" charset="0"/>
                          <a:cs typeface="Century Gothic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Wingdings" pitchFamily="2" charset="2"/>
                        <a:defRPr sz="1000">
                          <a:solidFill>
                            <a:srgbClr val="7F7F7F"/>
                          </a:solidFill>
                          <a:latin typeface="Calibri" pitchFamily="34" charset="0"/>
                          <a:ea typeface="Century Gothic" pitchFamily="34" charset="0"/>
                          <a:cs typeface="Century Gothic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Indicators Reported Annually for all Track20 Countries</a:t>
                      </a:r>
                      <a:endParaRPr kumimoji="0" lang="en-US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 </a:t>
                      </a: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Indicator 1</a:t>
                      </a: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. Contraceptive Prevalence Rate, Modern Methods (</a:t>
                      </a:r>
                      <a:r>
                        <a:rPr kumimoji="0" lang="en-US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mCPR</a:t>
                      </a: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), All Women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 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Indicator 2</a:t>
                      </a: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. Total number of contraceptive users by method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 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Indicator 3</a:t>
                      </a: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. Percent of women whose demand for modern contraception is satisfied (met need for contraception)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 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Indicator 4</a:t>
                      </a: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. Percentage of women with an unmet need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 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Indicator 5</a:t>
                      </a: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. Annual expenditure on family planning from government domestic budget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 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Indicator 6</a:t>
                      </a: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. Couple-Years of Protection (CYP)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 </a:t>
                      </a:r>
                    </a:p>
                  </a:txBody>
                  <a:tcPr marL="63870" marR="6387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spcAft>
                          <a:spcPts val="600"/>
                        </a:spcAft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Century Gothic" pitchFamily="34" charset="0"/>
                          <a:cs typeface="Century Gothic" pitchFamily="34" charset="0"/>
                        </a:defRPr>
                      </a:lvl1pPr>
                      <a:lvl2pPr marL="742950" indent="-285750" defTabSz="454025">
                        <a:buSzPct val="75000"/>
                        <a:buFont typeface="Wingdings" pitchFamily="2" charset="2"/>
                        <a:defRPr sz="1600">
                          <a:solidFill>
                            <a:schemeClr val="tx2"/>
                          </a:solidFill>
                          <a:latin typeface="Calibri" pitchFamily="34" charset="0"/>
                          <a:ea typeface="Century Gothic" pitchFamily="34" charset="0"/>
                          <a:cs typeface="Century Gothic" pitchFamily="34" charset="0"/>
                        </a:defRPr>
                      </a:lvl2pPr>
                      <a:lvl3pPr marL="1143000" indent="-228600" defTabSz="288925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Calibri" pitchFamily="34" charset="0"/>
                          <a:ea typeface="Century Gothic" pitchFamily="34" charset="0"/>
                          <a:cs typeface="Century Gothic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1200">
                          <a:solidFill>
                            <a:schemeClr val="tx2"/>
                          </a:solidFill>
                          <a:latin typeface="Calibri" pitchFamily="34" charset="0"/>
                          <a:ea typeface="Century Gothic" pitchFamily="34" charset="0"/>
                          <a:cs typeface="Century Gothic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50000"/>
                        <a:buFont typeface="Wingdings" pitchFamily="2" charset="2"/>
                        <a:defRPr sz="1000">
                          <a:solidFill>
                            <a:srgbClr val="7F7F7F"/>
                          </a:solidFill>
                          <a:latin typeface="Calibri" pitchFamily="34" charset="0"/>
                          <a:ea typeface="Century Gothic" pitchFamily="34" charset="0"/>
                          <a:cs typeface="Century Gothic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Wingdings" pitchFamily="2" charset="2"/>
                        <a:defRPr sz="1000">
                          <a:solidFill>
                            <a:srgbClr val="7F7F7F"/>
                          </a:solidFill>
                          <a:latin typeface="Calibri" pitchFamily="34" charset="0"/>
                          <a:ea typeface="Century Gothic" pitchFamily="34" charset="0"/>
                          <a:cs typeface="Century Gothic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Wingdings" pitchFamily="2" charset="2"/>
                        <a:defRPr sz="1000">
                          <a:solidFill>
                            <a:srgbClr val="7F7F7F"/>
                          </a:solidFill>
                          <a:latin typeface="Calibri" pitchFamily="34" charset="0"/>
                          <a:ea typeface="Century Gothic" pitchFamily="34" charset="0"/>
                          <a:cs typeface="Century Gothic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Wingdings" pitchFamily="2" charset="2"/>
                        <a:defRPr sz="1000">
                          <a:solidFill>
                            <a:srgbClr val="7F7F7F"/>
                          </a:solidFill>
                          <a:latin typeface="Calibri" pitchFamily="34" charset="0"/>
                          <a:ea typeface="Century Gothic" pitchFamily="34" charset="0"/>
                          <a:cs typeface="Century Gothic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Wingdings" pitchFamily="2" charset="2"/>
                        <a:defRPr sz="1000">
                          <a:solidFill>
                            <a:srgbClr val="7F7F7F"/>
                          </a:solidFill>
                          <a:latin typeface="Calibri" pitchFamily="34" charset="0"/>
                          <a:ea typeface="Century Gothic" pitchFamily="34" charset="0"/>
                          <a:cs typeface="Century Gothic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Indicators that Model Impact for all Track20 Countries</a:t>
                      </a:r>
                      <a:endParaRPr kumimoji="0" lang="en-US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 </a:t>
                      </a: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Indicator 7</a:t>
                      </a: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: Number of unintended pregnancies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 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Indicator 8</a:t>
                      </a: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: Number of unintended pregnancies averted due to contraceptive use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 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Indicator 9</a:t>
                      </a: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: Number of maternal deaths averted due to contraceptive use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 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Indicator 10</a:t>
                      </a: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: Number of unsafe abortions averted due to contraceptive use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 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 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 </a:t>
                      </a:r>
                    </a:p>
                  </a:txBody>
                  <a:tcPr marL="63870" marR="6387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spcAft>
                          <a:spcPts val="600"/>
                        </a:spcAft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Century Gothic" pitchFamily="34" charset="0"/>
                          <a:cs typeface="Century Gothic" pitchFamily="34" charset="0"/>
                        </a:defRPr>
                      </a:lvl1pPr>
                      <a:lvl2pPr marL="742950" indent="-285750" defTabSz="454025">
                        <a:buSzPct val="75000"/>
                        <a:buFont typeface="Wingdings" pitchFamily="2" charset="2"/>
                        <a:defRPr sz="1600">
                          <a:solidFill>
                            <a:schemeClr val="tx2"/>
                          </a:solidFill>
                          <a:latin typeface="Calibri" pitchFamily="34" charset="0"/>
                          <a:ea typeface="Century Gothic" pitchFamily="34" charset="0"/>
                          <a:cs typeface="Century Gothic" pitchFamily="34" charset="0"/>
                        </a:defRPr>
                      </a:lvl2pPr>
                      <a:lvl3pPr marL="1143000" indent="-228600" defTabSz="288925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Calibri" pitchFamily="34" charset="0"/>
                          <a:ea typeface="Century Gothic" pitchFamily="34" charset="0"/>
                          <a:cs typeface="Century Gothic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1200">
                          <a:solidFill>
                            <a:schemeClr val="tx2"/>
                          </a:solidFill>
                          <a:latin typeface="Calibri" pitchFamily="34" charset="0"/>
                          <a:ea typeface="Century Gothic" pitchFamily="34" charset="0"/>
                          <a:cs typeface="Century Gothic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50000"/>
                        <a:buFont typeface="Wingdings" pitchFamily="2" charset="2"/>
                        <a:defRPr sz="1000">
                          <a:solidFill>
                            <a:srgbClr val="7F7F7F"/>
                          </a:solidFill>
                          <a:latin typeface="Calibri" pitchFamily="34" charset="0"/>
                          <a:ea typeface="Century Gothic" pitchFamily="34" charset="0"/>
                          <a:cs typeface="Century Gothic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Wingdings" pitchFamily="2" charset="2"/>
                        <a:defRPr sz="1000">
                          <a:solidFill>
                            <a:srgbClr val="7F7F7F"/>
                          </a:solidFill>
                          <a:latin typeface="Calibri" pitchFamily="34" charset="0"/>
                          <a:ea typeface="Century Gothic" pitchFamily="34" charset="0"/>
                          <a:cs typeface="Century Gothic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Wingdings" pitchFamily="2" charset="2"/>
                        <a:defRPr sz="1000">
                          <a:solidFill>
                            <a:srgbClr val="7F7F7F"/>
                          </a:solidFill>
                          <a:latin typeface="Calibri" pitchFamily="34" charset="0"/>
                          <a:ea typeface="Century Gothic" pitchFamily="34" charset="0"/>
                          <a:cs typeface="Century Gothic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Wingdings" pitchFamily="2" charset="2"/>
                        <a:defRPr sz="1000">
                          <a:solidFill>
                            <a:srgbClr val="7F7F7F"/>
                          </a:solidFill>
                          <a:latin typeface="Calibri" pitchFamily="34" charset="0"/>
                          <a:ea typeface="Century Gothic" pitchFamily="34" charset="0"/>
                          <a:cs typeface="Century Gothic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Wingdings" pitchFamily="2" charset="2"/>
                        <a:defRPr sz="1000">
                          <a:solidFill>
                            <a:srgbClr val="7F7F7F"/>
                          </a:solidFill>
                          <a:latin typeface="Calibri" pitchFamily="34" charset="0"/>
                          <a:ea typeface="Century Gothic" pitchFamily="34" charset="0"/>
                          <a:cs typeface="Century Gothic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Indicators Reported in Years with a DHS or PMA2020  Survey</a:t>
                      </a:r>
                      <a:endParaRPr kumimoji="0" lang="en-US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 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Indicator 11</a:t>
                      </a: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: Percent  of women who were provided with information on family planning during their last visit with a health service provider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 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Indicator 12</a:t>
                      </a: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: Score on Method Information Index 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 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Indicator 13</a:t>
                      </a: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: Percent of women who make family planning decisions alone or jointly with their husband/partner or jointly with provider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 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Indicator 14</a:t>
                      </a: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: Adolescent birth rate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 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Indicator 15</a:t>
                      </a: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: Percent informed of permanence of sterilization.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 </a:t>
                      </a:r>
                    </a:p>
                  </a:txBody>
                  <a:tcPr marL="63870" marR="6387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311525" y="5348288"/>
            <a:ext cx="1897063" cy="6461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Impact Estimation Tool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4689" y="1964352"/>
            <a:ext cx="461665" cy="4030047"/>
          </a:xfrm>
          <a:prstGeom prst="rect">
            <a:avLst/>
          </a:prstGeom>
          <a:solidFill>
            <a:srgbClr val="DAEBFE"/>
          </a:solidFill>
          <a:ln>
            <a:solidFill>
              <a:srgbClr val="010000"/>
            </a:solidFill>
          </a:ln>
        </p:spPr>
        <p:txBody>
          <a:bodyPr vert="vert270" wrap="square">
            <a:spAutoFit/>
          </a:bodyPr>
          <a:lstStyle/>
          <a:p>
            <a:pPr algn="ctr"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Family Planning Estimation Tool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85788" y="2701925"/>
            <a:ext cx="301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85788" y="3865563"/>
            <a:ext cx="301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85788" y="4446588"/>
            <a:ext cx="301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" idx="0"/>
          </p:cNvCxnSpPr>
          <p:nvPr/>
        </p:nvCxnSpPr>
        <p:spPr>
          <a:xfrm flipV="1">
            <a:off x="4260850" y="4876800"/>
            <a:ext cx="6350" cy="4714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256885" y="1963738"/>
            <a:ext cx="461665" cy="3903662"/>
          </a:xfrm>
          <a:prstGeom prst="rect">
            <a:avLst/>
          </a:prstGeom>
          <a:solidFill>
            <a:srgbClr val="DAEBFE"/>
          </a:solidFill>
          <a:ln>
            <a:solidFill>
              <a:srgbClr val="010000"/>
            </a:solidFill>
          </a:ln>
        </p:spPr>
        <p:txBody>
          <a:bodyPr vert="vert" wrap="square">
            <a:spAutoFit/>
          </a:bodyPr>
          <a:lstStyle/>
          <a:p>
            <a:pPr algn="ctr"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Secondary Analysis of DHS Data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7827963" y="2465388"/>
            <a:ext cx="428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7850043" y="3408218"/>
            <a:ext cx="428625" cy="19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7850043" y="3915569"/>
            <a:ext cx="428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7827962" y="4828309"/>
            <a:ext cx="428625" cy="6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7827963" y="5126399"/>
            <a:ext cx="43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89685" y="3124200"/>
            <a:ext cx="301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05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533400"/>
            <a:ext cx="6394450" cy="6096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Track20 Impact Indicator Tool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496214" y="6096000"/>
            <a:ext cx="2008986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Enter data in yellow boxes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47913" y="6096000"/>
            <a:ext cx="195098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See results in blue box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466850"/>
            <a:ext cx="7829550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7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Methods of Estimating/Projecting </a:t>
            </a:r>
            <a:r>
              <a:rPr lang="en-US" sz="3200" b="1" dirty="0" err="1" smtClean="0"/>
              <a:t>mCPR</a:t>
            </a:r>
            <a:r>
              <a:rPr lang="en-US" sz="3200" b="1" dirty="0" smtClean="0"/>
              <a:t> in </a:t>
            </a:r>
            <a:r>
              <a:rPr lang="en-US" sz="3200" b="1" dirty="0"/>
              <a:t>Y</a:t>
            </a:r>
            <a:r>
              <a:rPr lang="en-US" sz="3200" b="1" dirty="0" smtClean="0"/>
              <a:t>ears After the Last DHS</a:t>
            </a:r>
            <a:endParaRPr lang="en-US" sz="3200" b="1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9527727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481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8307" y="365127"/>
            <a:ext cx="8560676" cy="1082674"/>
          </a:xfrm>
        </p:spPr>
        <p:txBody>
          <a:bodyPr/>
          <a:lstStyle/>
          <a:p>
            <a:r>
              <a:rPr lang="en-US" b="1" dirty="0" smtClean="0"/>
              <a:t>UN Population Division Estimates and Projections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555" y="1600200"/>
            <a:ext cx="4012090" cy="49202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56334" y="2548269"/>
            <a:ext cx="327528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/>
              <a:t>Alkema L, Kantorova V, </a:t>
            </a:r>
            <a:r>
              <a:rPr lang="en-US" dirty="0" err="1"/>
              <a:t>Menozzi</a:t>
            </a:r>
            <a:r>
              <a:rPr lang="en-US" dirty="0"/>
              <a:t> C, Biddlecom A. National, regional,</a:t>
            </a:r>
          </a:p>
          <a:p>
            <a:r>
              <a:rPr lang="en-US" dirty="0"/>
              <a:t>and global rates and trends in contraceptive prevalence and unmet need for family</a:t>
            </a:r>
          </a:p>
          <a:p>
            <a:r>
              <a:rPr lang="en-US" dirty="0"/>
              <a:t>planning between 1990 and 2015: a systematic and comprehensive analysis. </a:t>
            </a:r>
            <a:r>
              <a:rPr lang="en-US" i="1" dirty="0"/>
              <a:t>Lancet</a:t>
            </a:r>
          </a:p>
          <a:p>
            <a:r>
              <a:rPr lang="en-US" dirty="0"/>
              <a:t>2013; published online March 12. http://dx.doi.org/10.1016/S0140-6736(12)62204-1.</a:t>
            </a:r>
          </a:p>
        </p:txBody>
      </p:sp>
    </p:spTree>
    <p:extLst>
      <p:ext uri="{BB962C8B-B14F-4D97-AF65-F5344CB8AC3E}">
        <p14:creationId xmlns:p14="http://schemas.microsoft.com/office/powerpoint/2010/main" val="110673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rack2020">
  <a:themeElements>
    <a:clrScheme name="Track 2020 colored background">
      <a:dk1>
        <a:sysClr val="windowText" lastClr="000000"/>
      </a:dk1>
      <a:lt1>
        <a:sysClr val="window" lastClr="FFFFFF"/>
      </a:lt1>
      <a:dk2>
        <a:srgbClr val="1D4E92"/>
      </a:dk2>
      <a:lt2>
        <a:srgbClr val="FEF7E8"/>
      </a:lt2>
      <a:accent1>
        <a:srgbClr val="0B9444"/>
      </a:accent1>
      <a:accent2>
        <a:srgbClr val="1D4E92"/>
      </a:accent2>
      <a:accent3>
        <a:srgbClr val="8DC645"/>
      </a:accent3>
      <a:accent4>
        <a:srgbClr val="3892C6"/>
      </a:accent4>
      <a:accent5>
        <a:srgbClr val="FCD116"/>
      </a:accent5>
      <a:accent6>
        <a:srgbClr val="000000"/>
      </a:accent6>
      <a:hlink>
        <a:srgbClr val="000000"/>
      </a:hlink>
      <a:folHlink>
        <a:srgbClr val="BFBFBF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10632</TotalTime>
  <Words>615</Words>
  <Application>Microsoft Office PowerPoint</Application>
  <PresentationFormat>On-screen Show (4:3)</PresentationFormat>
  <Paragraphs>148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Office Theme</vt:lpstr>
      <vt:lpstr>Track2020</vt:lpstr>
      <vt:lpstr>PowerPoint Presentation</vt:lpstr>
      <vt:lpstr>       Indicators reported annually for all FP2020 countries</vt:lpstr>
      <vt:lpstr> Indicators that model impact for all FP2020 countries</vt:lpstr>
      <vt:lpstr>Indicators reported annually for a subset of 10 countries and for all FP2020 countries in years with a DHS</vt:lpstr>
      <vt:lpstr>Practical difficulties measuring indicators</vt:lpstr>
      <vt:lpstr>  Summary: FP2020 Core Indicators and Estimation Tools/Approaches</vt:lpstr>
      <vt:lpstr> Track20 Impact Indicator Tool</vt:lpstr>
      <vt:lpstr>Methods of Estimating/Projecting mCPR in Years After the Last DHS</vt:lpstr>
      <vt:lpstr>UN Population Division Estimates and Projections</vt:lpstr>
      <vt:lpstr>UNPD Methods</vt:lpstr>
      <vt:lpstr>Logistic Trend for mCPR</vt:lpstr>
      <vt:lpstr>Fitting to Survey Data</vt:lpstr>
      <vt:lpstr>PowerPoint Presentation</vt:lpstr>
      <vt:lpstr>Indonesia: Options for Estimating mCPR in Years After the Last DHS </vt:lpstr>
      <vt:lpstr>National survey estimates of mCPR, Indonesia 1987-2012</vt:lpstr>
      <vt:lpstr>National survey estimates of mCPR, Indonesia 1987-2012 (Smoothed)</vt:lpstr>
      <vt:lpstr>Indonesia: FPET Results for 2012 &amp; 2013</vt:lpstr>
      <vt:lpstr>Indicator Estimates for 2012 &amp; 2013</vt:lpstr>
      <vt:lpstr>Thank You</vt:lpstr>
    </vt:vector>
  </TitlesOfParts>
  <Company>Clinton Health Access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RMagnani</dc:creator>
  <cp:lastModifiedBy>adila</cp:lastModifiedBy>
  <cp:revision>76</cp:revision>
  <cp:lastPrinted>2014-10-13T08:03:04Z</cp:lastPrinted>
  <dcterms:created xsi:type="dcterms:W3CDTF">2014-04-05T11:40:43Z</dcterms:created>
  <dcterms:modified xsi:type="dcterms:W3CDTF">2014-10-17T02:38:41Z</dcterms:modified>
</cp:coreProperties>
</file>