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21"/>
  </p:notesMasterIdLst>
  <p:sldIdLst>
    <p:sldId id="272" r:id="rId2"/>
    <p:sldId id="343" r:id="rId3"/>
    <p:sldId id="344" r:id="rId4"/>
    <p:sldId id="347" r:id="rId5"/>
    <p:sldId id="348" r:id="rId6"/>
    <p:sldId id="354" r:id="rId7"/>
    <p:sldId id="355" r:id="rId8"/>
    <p:sldId id="362" r:id="rId9"/>
    <p:sldId id="356" r:id="rId10"/>
    <p:sldId id="357" r:id="rId11"/>
    <p:sldId id="363" r:id="rId12"/>
    <p:sldId id="358" r:id="rId13"/>
    <p:sldId id="359" r:id="rId14"/>
    <p:sldId id="364" r:id="rId15"/>
    <p:sldId id="360" r:id="rId16"/>
    <p:sldId id="366" r:id="rId17"/>
    <p:sldId id="361" r:id="rId18"/>
    <p:sldId id="365" r:id="rId19"/>
    <p:sldId id="31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C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0" autoAdjust="0"/>
    <p:restoredTop sz="97778" autoAdjust="0"/>
  </p:normalViewPr>
  <p:slideViewPr>
    <p:cSldViewPr snapToGrid="0" snapToObjects="1">
      <p:cViewPr>
        <p:scale>
          <a:sx n="81" d="100"/>
          <a:sy n="81" d="100"/>
        </p:scale>
        <p:origin x="-528" y="-216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4CB7-6F94-9B44-916A-C0726FFE54E5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6DA63-089B-7343-87EF-6A3DEB81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TAMBAH </a:t>
            </a:r>
            <a:r>
              <a:rPr lang="en-US" dirty="0" err="1" smtClean="0">
                <a:latin typeface="Calibri" charset="0"/>
              </a:rPr>
              <a:t>sdm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mekaniems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baseline="0" dirty="0" err="1" smtClean="0">
                <a:latin typeface="Calibri" charset="0"/>
              </a:rPr>
              <a:t>koordinasi</a:t>
            </a: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83F0C85-A2D8-A240-B1F8-12B3255540C4}" type="slidenum">
              <a:rPr lang="en-US" sz="1200"/>
              <a:pPr/>
              <a:t>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28096" y="344294"/>
            <a:ext cx="1429929" cy="522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28096" y="875459"/>
            <a:ext cx="1429929" cy="54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C7C60AF-2FA2-2348-BC23-00B91192C88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6.wdp"/><Relationship Id="rId12" Type="http://schemas.openxmlformats.org/officeDocument/2006/relationships/image" Target="../media/image5.png"/><Relationship Id="rId13" Type="http://schemas.microsoft.com/office/2007/relationships/hdphoto" Target="../media/hdphoto7.wdp"/><Relationship Id="rId14" Type="http://schemas.openxmlformats.org/officeDocument/2006/relationships/image" Target="../media/image6.png"/><Relationship Id="rId15" Type="http://schemas.microsoft.com/office/2007/relationships/hdphoto" Target="../media/hdphoto8.wdp"/><Relationship Id="rId16" Type="http://schemas.openxmlformats.org/officeDocument/2006/relationships/image" Target="../media/image7.png"/><Relationship Id="rId17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microsoft.com/office/2007/relationships/hdphoto" Target="../media/hdphoto4.wdp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microsoft.com/office/2007/relationships/hdphoto" Target="../media/hdphoto5.wdp"/><Relationship Id="rId10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20" Type="http://schemas.openxmlformats.org/officeDocument/2006/relationships/image" Target="../media/image11.jpeg"/><Relationship Id="rId21" Type="http://schemas.openxmlformats.org/officeDocument/2006/relationships/image" Target="../media/image12.png"/><Relationship Id="rId22" Type="http://schemas.openxmlformats.org/officeDocument/2006/relationships/image" Target="../media/image13.png"/><Relationship Id="rId23" Type="http://schemas.microsoft.com/office/2007/relationships/hdphoto" Target="../media/hdphoto15.wdp"/><Relationship Id="rId10" Type="http://schemas.microsoft.com/office/2007/relationships/hdphoto" Target="../media/hdphoto11.wdp"/><Relationship Id="rId11" Type="http://schemas.openxmlformats.org/officeDocument/2006/relationships/image" Target="../media/image5.png"/><Relationship Id="rId12" Type="http://schemas.microsoft.com/office/2007/relationships/hdphoto" Target="../media/hdphoto12.wdp"/><Relationship Id="rId13" Type="http://schemas.openxmlformats.org/officeDocument/2006/relationships/image" Target="../media/image6.png"/><Relationship Id="rId14" Type="http://schemas.microsoft.com/office/2007/relationships/hdphoto" Target="../media/hdphoto13.wdp"/><Relationship Id="rId15" Type="http://schemas.openxmlformats.org/officeDocument/2006/relationships/image" Target="../media/image7.png"/><Relationship Id="rId16" Type="http://schemas.microsoft.com/office/2007/relationships/hdphoto" Target="../media/hdphoto14.wdp"/><Relationship Id="rId17" Type="http://schemas.openxmlformats.org/officeDocument/2006/relationships/image" Target="../media/image8.png"/><Relationship Id="rId18" Type="http://schemas.openxmlformats.org/officeDocument/2006/relationships/image" Target="../media/image9.jpeg"/><Relationship Id="rId19" Type="http://schemas.openxmlformats.org/officeDocument/2006/relationships/image" Target="../media/image10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300645"/>
            <a:ext cx="5943600" cy="15566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My Choice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857308"/>
            <a:ext cx="5458968" cy="8380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FP2020 Quarterly Meeting </a:t>
            </a:r>
          </a:p>
          <a:p>
            <a:pPr algn="ctr"/>
            <a:r>
              <a:rPr lang="en-US" dirty="0" smtClean="0"/>
              <a:t>March 20,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3-19 at 10.24.32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3008" y="215247"/>
            <a:ext cx="3507611" cy="645005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3-19 at 10.24.57 A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8" r="3677"/>
          <a:stretch/>
        </p:blipFill>
        <p:spPr>
          <a:xfrm>
            <a:off x="2539828" y="0"/>
            <a:ext cx="3621541" cy="67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3-19 at 10.24.00 A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33" r="-2235"/>
          <a:stretch/>
        </p:blipFill>
        <p:spPr>
          <a:xfrm>
            <a:off x="2636394" y="251618"/>
            <a:ext cx="3383830" cy="63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5-03-19 at 10.35.21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" r="-1691"/>
          <a:stretch/>
        </p:blipFill>
        <p:spPr>
          <a:xfrm>
            <a:off x="2416908" y="73605"/>
            <a:ext cx="3507279" cy="6637395"/>
          </a:xfrm>
        </p:spPr>
      </p:pic>
    </p:spTree>
    <p:extLst>
      <p:ext uri="{BB962C8B-B14F-4D97-AF65-F5344CB8AC3E}">
        <p14:creationId xmlns:p14="http://schemas.microsoft.com/office/powerpoint/2010/main" val="72266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03-19 at 10.35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4806" y="0"/>
            <a:ext cx="3573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3-19 at 10.37.07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40"/>
          <a:stretch/>
        </p:blipFill>
        <p:spPr>
          <a:xfrm>
            <a:off x="2539783" y="0"/>
            <a:ext cx="3684252" cy="6817370"/>
          </a:xfrm>
        </p:spPr>
      </p:pic>
    </p:spTree>
    <p:extLst>
      <p:ext uri="{BB962C8B-B14F-4D97-AF65-F5344CB8AC3E}">
        <p14:creationId xmlns:p14="http://schemas.microsoft.com/office/powerpoint/2010/main" val="173411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20 at 9.38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18" y="0"/>
            <a:ext cx="3568740" cy="6858000"/>
          </a:xfrm>
          <a:prstGeom prst="rect">
            <a:avLst/>
          </a:prstGeom>
        </p:spPr>
      </p:pic>
      <p:pic>
        <p:nvPicPr>
          <p:cNvPr id="6" name="Picture 5" descr="Screen Shot 2015-03-20 at 9.39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" y="0"/>
            <a:ext cx="3602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6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3-19 at 10.51.54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1409" r="-1988"/>
          <a:stretch/>
        </p:blipFill>
        <p:spPr>
          <a:xfrm>
            <a:off x="-1119681" y="293257"/>
            <a:ext cx="7327698" cy="6564743"/>
          </a:xfrm>
        </p:spPr>
      </p:pic>
    </p:spTree>
    <p:extLst>
      <p:ext uri="{BB962C8B-B14F-4D97-AF65-F5344CB8AC3E}">
        <p14:creationId xmlns:p14="http://schemas.microsoft.com/office/powerpoint/2010/main" val="365998278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3-19 at 11.10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2947" y="0"/>
            <a:ext cx="3920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740" y="2741928"/>
            <a:ext cx="6508377" cy="1143000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3" name="Picture 2" descr="Screen Shot 2014-01-19 at 5.39.4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1458232"/>
            <a:ext cx="4784771" cy="36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9025" y="2364213"/>
            <a:ext cx="199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Demand </a:t>
            </a:r>
          </a:p>
          <a:p>
            <a:r>
              <a:rPr lang="en-US" dirty="0" smtClean="0">
                <a:latin typeface="Helvetica"/>
                <a:cs typeface="Helvetica"/>
              </a:rPr>
              <a:t>creation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462" y="5766270"/>
            <a:ext cx="212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Health facility strengthening for PPFP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22955" y="5523071"/>
            <a:ext cx="163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SCM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35024" y="5179867"/>
            <a:ext cx="150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Private sector contribution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49122" y="2095661"/>
            <a:ext cx="169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Data strengthening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 descr="Screen Shot 2014-12-12 at 2.14.55 PM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37" y="4108304"/>
            <a:ext cx="1649613" cy="1657966"/>
          </a:xfrm>
          <a:prstGeom prst="rect">
            <a:avLst/>
          </a:prstGeom>
        </p:spPr>
      </p:pic>
      <p:pic>
        <p:nvPicPr>
          <p:cNvPr id="24" name="Picture 23" descr="Screen Shot 2014-12-12 at 2.14.55 PM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9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1519" y="1720929"/>
            <a:ext cx="1649613" cy="1657966"/>
          </a:xfrm>
          <a:prstGeom prst="rect">
            <a:avLst/>
          </a:prstGeom>
        </p:spPr>
      </p:pic>
      <p:pic>
        <p:nvPicPr>
          <p:cNvPr id="25" name="Picture 24" descr="Screen Shot 2014-12-12 at 2.14.55 PM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9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4969" y="3691425"/>
            <a:ext cx="1649613" cy="1657966"/>
          </a:xfrm>
          <a:prstGeom prst="rect">
            <a:avLst/>
          </a:prstGeom>
        </p:spPr>
      </p:pic>
      <p:pic>
        <p:nvPicPr>
          <p:cNvPr id="26" name="Picture 25" descr="Screen Shot 2014-12-12 at 2.14.55 PM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9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3342" y="5203968"/>
            <a:ext cx="1649613" cy="1657966"/>
          </a:xfrm>
          <a:prstGeom prst="rect">
            <a:avLst/>
          </a:prstGeom>
        </p:spPr>
      </p:pic>
      <p:pic>
        <p:nvPicPr>
          <p:cNvPr id="27" name="Picture 26" descr="Screen Shot 2014-12-12 at 2.14.55 PM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9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0076" y="1937110"/>
            <a:ext cx="1649613" cy="1657966"/>
          </a:xfrm>
          <a:prstGeom prst="rect">
            <a:avLst/>
          </a:prstGeom>
        </p:spPr>
      </p:pic>
      <p:pic>
        <p:nvPicPr>
          <p:cNvPr id="28" name="Picture 27" descr="Screen Shot 2014-12-11 at 2.45.54 P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848" y="3126372"/>
            <a:ext cx="1838462" cy="166604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667485" y="3563441"/>
            <a:ext cx="1398619" cy="800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MY CHOICE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081782" y="3010544"/>
            <a:ext cx="718950" cy="415391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63480" y="4269756"/>
            <a:ext cx="1331489" cy="250652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81350" y="4318453"/>
            <a:ext cx="1243523" cy="41539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51580" y="3331855"/>
            <a:ext cx="373293" cy="231586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0"/>
          </p:cNvCxnSpPr>
          <p:nvPr/>
        </p:nvCxnSpPr>
        <p:spPr>
          <a:xfrm flipH="1" flipV="1">
            <a:off x="4577873" y="4792416"/>
            <a:ext cx="120276" cy="411552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12-12 at 2.34.06 PM.png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0615" y="2095661"/>
            <a:ext cx="1681490" cy="1236194"/>
          </a:xfrm>
          <a:prstGeom prst="rect">
            <a:avLst/>
          </a:prstGeom>
        </p:spPr>
      </p:pic>
      <p:pic>
        <p:nvPicPr>
          <p:cNvPr id="20" name="Picture 19" descr="Screen Shot 2014-12-12 at 2.45.45 PM.png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35" b="9876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681" y="4450127"/>
            <a:ext cx="889000" cy="1028700"/>
          </a:xfrm>
          <a:prstGeom prst="rect">
            <a:avLst/>
          </a:prstGeom>
        </p:spPr>
      </p:pic>
      <p:pic>
        <p:nvPicPr>
          <p:cNvPr id="21" name="Picture 20" descr="Screen Shot 2014-12-12 at 2.50.51 PM.png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396" b="98352" l="1463" r="97561">
                        <a14:foregroundMark x1="67805" y1="18132" x2="67805" y2="18132"/>
                        <a14:foregroundMark x1="13171" y1="70330" x2="13171" y2="70330"/>
                        <a14:foregroundMark x1="23902" y1="80220" x2="23902" y2="80220"/>
                        <a14:foregroundMark x1="84878" y1="82967" x2="84878" y2="82967"/>
                        <a14:foregroundMark x1="69268" y1="64286" x2="69268" y2="64286"/>
                        <a14:foregroundMark x1="69268" y1="75824" x2="69268" y2="75824"/>
                        <a14:foregroundMark x1="78049" y1="72527" x2="78049" y2="72527"/>
                        <a14:foregroundMark x1="86829" y1="74176" x2="86829" y2="74176"/>
                        <a14:foregroundMark x1="67317" y1="88462" x2="67317" y2="88462"/>
                        <a14:foregroundMark x1="57073" y1="84066" x2="57073" y2="84066"/>
                        <a14:foregroundMark x1="50244" y1="84615" x2="50244" y2="84615"/>
                        <a14:foregroundMark x1="80000" y1="91758" x2="80000" y2="91758"/>
                        <a14:foregroundMark x1="85366" y1="92857" x2="85366" y2="92857"/>
                        <a14:foregroundMark x1="28780" y1="83516" x2="28780" y2="83516"/>
                        <a14:foregroundMark x1="29756" y1="78022" x2="29756" y2="78022"/>
                        <a14:foregroundMark x1="20000" y1="71429" x2="20000" y2="71429"/>
                        <a14:foregroundMark x1="18537" y1="78571" x2="18537" y2="78571"/>
                        <a14:foregroundMark x1="29756" y1="65934" x2="29756" y2="65934"/>
                        <a14:foregroundMark x1="18537" y1="54396" x2="18537" y2="54396"/>
                        <a14:foregroundMark x1="17561" y1="35714" x2="17561" y2="35714"/>
                        <a14:foregroundMark x1="39512" y1="37912" x2="39512" y2="37912"/>
                        <a14:foregroundMark x1="40000" y1="50000" x2="40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0451" y="5511811"/>
            <a:ext cx="1207180" cy="1071740"/>
          </a:xfrm>
          <a:prstGeom prst="rect">
            <a:avLst/>
          </a:prstGeom>
        </p:spPr>
      </p:pic>
      <p:pic>
        <p:nvPicPr>
          <p:cNvPr id="34" name="Picture 33" descr="Screen Shot 2014-12-12 at 2.53.19 PM.png"/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4930" y="2108415"/>
            <a:ext cx="1562790" cy="1071762"/>
          </a:xfrm>
          <a:prstGeom prst="rect">
            <a:avLst/>
          </a:prstGeom>
        </p:spPr>
      </p:pic>
      <p:pic>
        <p:nvPicPr>
          <p:cNvPr id="38" name="Picture 37" descr="Screen Shot 2014-12-12 at 2.56.21 PM.png"/>
          <p:cNvPicPr>
            <a:picLocks noChangeAspect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3293" l="3333" r="99048">
                        <a14:foregroundMark x1="35238" y1="39634" x2="35238" y2="39634"/>
                        <a14:foregroundMark x1="40952" y1="53049" x2="40952" y2="53049"/>
                        <a14:foregroundMark x1="51429" y1="52439" x2="51429" y2="52439"/>
                        <a14:foregroundMark x1="63333" y1="48171" x2="63333" y2="48171"/>
                        <a14:foregroundMark x1="78571" y1="39634" x2="78571" y2="39634"/>
                        <a14:foregroundMark x1="90000" y1="46951" x2="90000" y2="46951"/>
                        <a14:foregroundMark x1="81429" y1="72561" x2="81429" y2="72561"/>
                        <a14:foregroundMark x1="10000" y1="14634" x2="10000" y2="14634"/>
                        <a14:foregroundMark x1="18095" y1="14024" x2="18095" y2="14024"/>
                        <a14:foregroundMark x1="30000" y1="20732" x2="30000" y2="20732"/>
                        <a14:foregroundMark x1="19524" y1="48171" x2="19524" y2="48171"/>
                        <a14:foregroundMark x1="12381" y1="73780" x2="12381" y2="73780"/>
                        <a14:foregroundMark x1="25238" y1="70732" x2="25238" y2="70732"/>
                        <a14:foregroundMark x1="16190" y1="81098" x2="16190" y2="81098"/>
                        <a14:foregroundMark x1="42857" y1="87195" x2="42857" y2="87195"/>
                        <a14:foregroundMark x1="52857" y1="68902" x2="52857" y2="68902"/>
                        <a14:foregroundMark x1="62857" y1="72561" x2="62857" y2="72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5231" y="3949186"/>
            <a:ext cx="1309090" cy="10241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80151" y="1417119"/>
            <a:ext cx="82679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Supported by Gates Foundation and </a:t>
            </a:r>
            <a:r>
              <a:rPr lang="en-US" i="1" dirty="0" err="1" smtClean="0">
                <a:latin typeface="Helvetica"/>
                <a:cs typeface="Helvetica"/>
              </a:rPr>
              <a:t>Tahir</a:t>
            </a:r>
            <a:r>
              <a:rPr lang="en-US" i="1" dirty="0" smtClean="0">
                <a:latin typeface="Helvetica"/>
                <a:cs typeface="Helvetica"/>
              </a:rPr>
              <a:t> Foundation</a:t>
            </a:r>
            <a:endParaRPr lang="en-US" i="1" dirty="0">
              <a:latin typeface="Helvetica"/>
              <a:cs typeface="Helvetica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6505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My</a:t>
            </a:r>
            <a:r>
              <a:rPr lang="en-US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 Choice</a:t>
            </a:r>
            <a:endParaRPr lang="en-US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966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11 at 2.45.54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79" y="3883668"/>
            <a:ext cx="1838462" cy="1666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716" y="4320737"/>
            <a:ext cx="1398619" cy="800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MY CHOICE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14362" y="2498763"/>
            <a:ext cx="0" cy="4086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2186541" y="4716690"/>
            <a:ext cx="2023910" cy="24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4362" y="2498763"/>
            <a:ext cx="1796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14362" y="3600344"/>
            <a:ext cx="1796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4362" y="5781983"/>
            <a:ext cx="940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14362" y="6548783"/>
            <a:ext cx="1796089" cy="233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creen Shot 2014-12-12 at 2.34.06 PM.png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8372" y="1834557"/>
            <a:ext cx="1681490" cy="1236194"/>
          </a:xfrm>
          <a:prstGeom prst="rect">
            <a:avLst/>
          </a:prstGeom>
        </p:spPr>
      </p:pic>
      <p:pic>
        <p:nvPicPr>
          <p:cNvPr id="22" name="Picture 21" descr="Screen Shot 2014-12-12 at 2.45.45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35" b="9876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636" y="3085994"/>
            <a:ext cx="889000" cy="1028700"/>
          </a:xfrm>
          <a:prstGeom prst="rect">
            <a:avLst/>
          </a:prstGeom>
        </p:spPr>
      </p:pic>
      <p:pic>
        <p:nvPicPr>
          <p:cNvPr id="23" name="Picture 22" descr="Screen Shot 2014-12-12 at 2.50.51 PM.png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396" b="98352" l="1463" r="97561">
                        <a14:foregroundMark x1="67805" y1="18132" x2="67805" y2="18132"/>
                        <a14:foregroundMark x1="13171" y1="70330" x2="13171" y2="70330"/>
                        <a14:foregroundMark x1="23902" y1="80220" x2="23902" y2="80220"/>
                        <a14:foregroundMark x1="84878" y1="82967" x2="84878" y2="82967"/>
                        <a14:foregroundMark x1="69268" y1="64286" x2="69268" y2="64286"/>
                        <a14:foregroundMark x1="69268" y1="75824" x2="69268" y2="75824"/>
                        <a14:foregroundMark x1="78049" y1="72527" x2="78049" y2="72527"/>
                        <a14:foregroundMark x1="86829" y1="74176" x2="86829" y2="74176"/>
                        <a14:foregroundMark x1="67317" y1="88462" x2="67317" y2="88462"/>
                        <a14:foregroundMark x1="57073" y1="84066" x2="57073" y2="84066"/>
                        <a14:foregroundMark x1="50244" y1="84615" x2="50244" y2="84615"/>
                        <a14:foregroundMark x1="80000" y1="91758" x2="80000" y2="91758"/>
                        <a14:foregroundMark x1="85366" y1="92857" x2="85366" y2="92857"/>
                        <a14:foregroundMark x1="28780" y1="83516" x2="28780" y2="83516"/>
                        <a14:foregroundMark x1="29756" y1="78022" x2="29756" y2="78022"/>
                        <a14:foregroundMark x1="20000" y1="71429" x2="20000" y2="71429"/>
                        <a14:foregroundMark x1="18537" y1="78571" x2="18537" y2="78571"/>
                        <a14:foregroundMark x1="29756" y1="65934" x2="29756" y2="65934"/>
                        <a14:foregroundMark x1="18537" y1="54396" x2="18537" y2="54396"/>
                        <a14:foregroundMark x1="17561" y1="35714" x2="17561" y2="35714"/>
                        <a14:foregroundMark x1="39512" y1="37912" x2="39512" y2="37912"/>
                        <a14:foregroundMark x1="40000" y1="50000" x2="40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892" y="4215343"/>
            <a:ext cx="1207180" cy="1071740"/>
          </a:xfrm>
          <a:prstGeom prst="rect">
            <a:avLst/>
          </a:prstGeom>
        </p:spPr>
      </p:pic>
      <p:pic>
        <p:nvPicPr>
          <p:cNvPr id="24" name="Picture 23" descr="Screen Shot 2014-12-12 at 2.53.19 PM.png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0451" y="5779136"/>
            <a:ext cx="1562790" cy="1071762"/>
          </a:xfrm>
          <a:prstGeom prst="rect">
            <a:avLst/>
          </a:prstGeom>
        </p:spPr>
      </p:pic>
      <p:pic>
        <p:nvPicPr>
          <p:cNvPr id="25" name="Picture 24" descr="Screen Shot 2014-12-12 at 2.56.21 PM.png"/>
          <p:cNvPicPr>
            <a:picLocks noChangeAspect="1"/>
          </p:cNvPicPr>
          <p:nvPr/>
        </p:nvPicPr>
        <p:blipFill rotWithShape="1"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3293" l="3333" r="99048">
                        <a14:foregroundMark x1="35238" y1="39634" x2="35238" y2="39634"/>
                        <a14:foregroundMark x1="40952" y1="53049" x2="40952" y2="53049"/>
                        <a14:foregroundMark x1="51429" y1="52439" x2="51429" y2="52439"/>
                        <a14:foregroundMark x1="63333" y1="48171" x2="63333" y2="48171"/>
                        <a14:foregroundMark x1="78571" y1="39634" x2="78571" y2="39634"/>
                        <a14:foregroundMark x1="90000" y1="46951" x2="90000" y2="46951"/>
                        <a14:foregroundMark x1="81429" y1="72561" x2="81429" y2="72561"/>
                        <a14:foregroundMark x1="10000" y1="14634" x2="10000" y2="14634"/>
                        <a14:foregroundMark x1="18095" y1="14024" x2="18095" y2="14024"/>
                        <a14:foregroundMark x1="30000" y1="20732" x2="30000" y2="20732"/>
                        <a14:foregroundMark x1="19524" y1="48171" x2="19524" y2="48171"/>
                        <a14:foregroundMark x1="12381" y1="73780" x2="12381" y2="73780"/>
                        <a14:foregroundMark x1="25238" y1="70732" x2="25238" y2="70732"/>
                        <a14:foregroundMark x1="16190" y1="81098" x2="16190" y2="81098"/>
                        <a14:foregroundMark x1="42857" y1="87195" x2="42857" y2="87195"/>
                        <a14:foregroundMark x1="52857" y1="68902" x2="52857" y2="68902"/>
                        <a14:foregroundMark x1="62857" y1="72561" x2="62857" y2="72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021" y="5087595"/>
            <a:ext cx="1309090" cy="1024192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5469083" y="2498763"/>
            <a:ext cx="1337115" cy="3692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11" descr="http://tanpi.jsi.com/Images/jsi_logo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8735" y="4141548"/>
            <a:ext cx="892021" cy="61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3" descr="http://t1.gstatic.com/images?q=tbn:ANd9GcRGLwhzlWoBLHZcCGDYaA-sPzIAEMhLW0URlEW4qgSlfMFVbpun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1961" y="5786923"/>
            <a:ext cx="1274735" cy="49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6" descr="DKT International Logo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666" y="5224363"/>
            <a:ext cx="820090" cy="4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9" descr="http://www.jhumhealth.org/sites/gmi.k4health.org/files/jhpiego_logo_rgb.jpg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1817" y="3070751"/>
            <a:ext cx="1619250" cy="52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/>
          <p:cNvPicPr/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710" y="2192575"/>
            <a:ext cx="2193290" cy="61976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4359392" y="3600344"/>
            <a:ext cx="2446806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21483" y="4665393"/>
            <a:ext cx="1184715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21483" y="5502107"/>
            <a:ext cx="1184715" cy="13291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14788" y="6207360"/>
            <a:ext cx="891410" cy="3692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37755" y="1786451"/>
            <a:ext cx="220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Helvetica"/>
                <a:cs typeface="Helvetica"/>
              </a:rPr>
              <a:t>Technical assistance:</a:t>
            </a:r>
            <a:endParaRPr lang="en-US" sz="1600" i="1" dirty="0">
              <a:latin typeface="Helvetica"/>
              <a:cs typeface="Helvetica"/>
            </a:endParaRPr>
          </a:p>
        </p:txBody>
      </p:sp>
      <p:pic>
        <p:nvPicPr>
          <p:cNvPr id="27" name="Picture 26" descr="Screen Shot 2014-12-23 at 8.34.12 AM.png"/>
          <p:cNvPicPr>
            <a:picLocks noChangeAspect="1"/>
          </p:cNvPicPr>
          <p:nvPr/>
        </p:nvPicPr>
        <p:blipFill>
          <a:blip r:embed="rId22" cstate="email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887" b="97642" l="791" r="100000">
                        <a14:foregroundMark x1="44466" y1="36321" x2="44466" y2="36321"/>
                        <a14:foregroundMark x1="48814" y1="36792" x2="48814" y2="36792"/>
                        <a14:foregroundMark x1="48814" y1="29717" x2="48814" y2="29717"/>
                        <a14:foregroundMark x1="46443" y1="42453" x2="46443" y2="42453"/>
                        <a14:foregroundMark x1="44664" y1="29717" x2="44664" y2="29717"/>
                        <a14:foregroundMark x1="51383" y1="39623" x2="51383" y2="39623"/>
                        <a14:foregroundMark x1="54743" y1="41038" x2="54743" y2="41038"/>
                        <a14:foregroundMark x1="54545" y1="32547" x2="54545" y2="32547"/>
                        <a14:foregroundMark x1="57115" y1="36321" x2="57115" y2="36321"/>
                        <a14:foregroundMark x1="57708" y1="27358" x2="57708" y2="27358"/>
                        <a14:foregroundMark x1="57312" y1="41981" x2="57312" y2="41981"/>
                        <a14:foregroundMark x1="60672" y1="39151" x2="60672" y2="39151"/>
                        <a14:foregroundMark x1="62846" y1="36321" x2="62846" y2="36321"/>
                        <a14:foregroundMark x1="65020" y1="39151" x2="65020" y2="39151"/>
                        <a14:foregroundMark x1="68182" y1="42453" x2="68182" y2="42453"/>
                        <a14:foregroundMark x1="68577" y1="34906" x2="68577" y2="34906"/>
                        <a14:foregroundMark x1="71542" y1="39151" x2="71542" y2="39151"/>
                        <a14:foregroundMark x1="72134" y1="33491" x2="72134" y2="33491"/>
                        <a14:foregroundMark x1="70751" y1="42453" x2="70751" y2="42453"/>
                        <a14:foregroundMark x1="74901" y1="41981" x2="74901" y2="41981"/>
                        <a14:foregroundMark x1="76482" y1="39151" x2="76482" y2="39151"/>
                        <a14:foregroundMark x1="78458" y1="39623" x2="78458" y2="39623"/>
                        <a14:foregroundMark x1="79447" y1="26415" x2="79447" y2="26415"/>
                        <a14:foregroundMark x1="79051" y1="34434" x2="79051" y2="34434"/>
                        <a14:foregroundMark x1="85375" y1="41038" x2="85375" y2="41038"/>
                        <a14:foregroundMark x1="88340" y1="38679" x2="88340" y2="38679"/>
                        <a14:foregroundMark x1="91107" y1="40094" x2="91107" y2="40094"/>
                        <a14:foregroundMark x1="93083" y1="41038" x2="93083" y2="41038"/>
                        <a14:foregroundMark x1="91502" y1="32547" x2="91502" y2="32547"/>
                        <a14:foregroundMark x1="82609" y1="33491" x2="82609" y2="33491"/>
                        <a14:foregroundMark x1="74506" y1="33962" x2="74506" y2="33962"/>
                        <a14:foregroundMark x1="48419" y1="68868" x2="48419" y2="68868"/>
                        <a14:foregroundMark x1="44071" y1="65094" x2="44071" y2="65094"/>
                        <a14:foregroundMark x1="52372" y1="71698" x2="52372" y2="71698"/>
                        <a14:foregroundMark x1="53557" y1="66509" x2="53557" y2="66509"/>
                        <a14:foregroundMark x1="50593" y1="68868" x2="50593" y2="68868"/>
                        <a14:foregroundMark x1="56719" y1="70755" x2="56719" y2="70755"/>
                        <a14:foregroundMark x1="58893" y1="70755" x2="58893" y2="70755"/>
                        <a14:foregroundMark x1="61265" y1="69811" x2="61265" y2="69811"/>
                        <a14:foregroundMark x1="61462" y1="57075" x2="61462" y2="57075"/>
                        <a14:foregroundMark x1="64427" y1="66509" x2="64427" y2="66509"/>
                        <a14:foregroundMark x1="66206" y1="69811" x2="66206" y2="69811"/>
                        <a14:foregroundMark x1="69170" y1="69340" x2="69170" y2="69340"/>
                        <a14:foregroundMark x1="71344" y1="69340" x2="71344" y2="69340"/>
                        <a14:foregroundMark x1="70751" y1="63208" x2="70751" y2="63208"/>
                        <a14:foregroundMark x1="68577" y1="61321" x2="68577" y2="61321"/>
                        <a14:foregroundMark x1="81818" y1="62264" x2="81818" y2="62264"/>
                        <a14:foregroundMark x1="83004" y1="68868" x2="83004" y2="68868"/>
                        <a14:foregroundMark x1="80435" y1="71698" x2="80435" y2="71698"/>
                        <a14:foregroundMark x1="76877" y1="67453" x2="76877" y2="67453"/>
                        <a14:foregroundMark x1="78458" y1="63208" x2="78458" y2="63208"/>
                        <a14:foregroundMark x1="85178" y1="71226" x2="85178" y2="71226"/>
                        <a14:foregroundMark x1="87945" y1="69811" x2="87945" y2="69811"/>
                        <a14:foregroundMark x1="90316" y1="68868" x2="90316" y2="68868"/>
                        <a14:foregroundMark x1="92688" y1="70755" x2="92688" y2="70755"/>
                        <a14:foregroundMark x1="93478" y1="61321" x2="93478" y2="61321"/>
                        <a14:foregroundMark x1="96047" y1="68396" x2="96047" y2="68396"/>
                        <a14:foregroundMark x1="98221" y1="71698" x2="98221" y2="71698"/>
                        <a14:foregroundMark x1="97826" y1="63208" x2="97826" y2="63208"/>
                        <a14:foregroundMark x1="98419" y1="66981" x2="98419" y2="66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783" y="6211052"/>
            <a:ext cx="1618004" cy="677899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6505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Partners</a:t>
            </a:r>
            <a:endParaRPr lang="en-US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448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438" y="5333008"/>
            <a:ext cx="8250237" cy="400110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FFFF"/>
                </a:solidFill>
                <a:latin typeface="Helvetica"/>
                <a:cs typeface="Helvetica"/>
              </a:rPr>
              <a:t>Average </a:t>
            </a:r>
            <a:r>
              <a:rPr lang="en-US" sz="2000" dirty="0" err="1" smtClean="0">
                <a:solidFill>
                  <a:srgbClr val="FFFFFF"/>
                </a:solidFill>
                <a:latin typeface="Helvetica"/>
                <a:cs typeface="Helvetica"/>
              </a:rPr>
              <a:t>mCPR</a:t>
            </a:r>
            <a:r>
              <a:rPr lang="en-US" sz="2000" dirty="0" smtClean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Helvetica"/>
                <a:cs typeface="Helvetica"/>
              </a:rPr>
              <a:t>55,5</a:t>
            </a:r>
            <a:r>
              <a:rPr lang="en-US" sz="2000" dirty="0" smtClean="0">
                <a:solidFill>
                  <a:srgbClr val="FFFFFF"/>
                </a:solidFill>
                <a:latin typeface="Helvetica"/>
                <a:cs typeface="Helvetica"/>
              </a:rPr>
              <a:t>%</a:t>
            </a:r>
            <a:endParaRPr lang="en-US" sz="2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438" y="6406275"/>
            <a:ext cx="3432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smtClean="0">
                <a:latin typeface="Helvetica"/>
                <a:cs typeface="Helvetica"/>
              </a:rPr>
              <a:t>Source: </a:t>
            </a:r>
            <a:r>
              <a:rPr lang="en-US" sz="1800" dirty="0" err="1">
                <a:latin typeface="Helvetica"/>
                <a:cs typeface="Helvetica"/>
              </a:rPr>
              <a:t>Susenas</a:t>
            </a:r>
            <a:r>
              <a:rPr lang="en-US" sz="1800" dirty="0">
                <a:latin typeface="Helvetica"/>
                <a:cs typeface="Helvetica"/>
              </a:rPr>
              <a:t>, 2013</a:t>
            </a:r>
          </a:p>
        </p:txBody>
      </p:sp>
      <p:pic>
        <p:nvPicPr>
          <p:cNvPr id="10" name="Picture 4" descr="Screen Shot 2014-10-30 at 8.36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355" y="1590257"/>
            <a:ext cx="8300320" cy="364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6338" y="3606378"/>
            <a:ext cx="92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525252"/>
                </a:solidFill>
              </a:rPr>
              <a:t>Gowa</a:t>
            </a:r>
            <a:endParaRPr lang="en-US" sz="1200" dirty="0">
              <a:solidFill>
                <a:srgbClr val="52525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6505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Working areas</a:t>
            </a:r>
            <a:endParaRPr lang="en-US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1374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03213" y="1871663"/>
            <a:ext cx="8764587" cy="428942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ClrTx/>
              <a:buFont typeface="+mj-lt"/>
              <a:buAutoNum type="arabicPeriod"/>
            </a:pPr>
            <a:r>
              <a:rPr lang="en-US" sz="2400" dirty="0" smtClean="0">
                <a:latin typeface="Helvetica"/>
                <a:cs typeface="Helvetica"/>
              </a:rPr>
              <a:t>Increase </a:t>
            </a:r>
            <a:r>
              <a:rPr lang="en-US" sz="2400" dirty="0" err="1">
                <a:latin typeface="Helvetica"/>
                <a:cs typeface="Helvetica"/>
              </a:rPr>
              <a:t>mCPR</a:t>
            </a:r>
            <a:r>
              <a:rPr lang="en-US" sz="2400" dirty="0">
                <a:latin typeface="Helvetica"/>
                <a:cs typeface="Helvetica"/>
              </a:rPr>
              <a:t> by 5 percentage </a:t>
            </a:r>
            <a:r>
              <a:rPr lang="en-US" sz="2400" dirty="0" smtClean="0">
                <a:latin typeface="Helvetica"/>
                <a:cs typeface="Helvetica"/>
              </a:rPr>
              <a:t>points in 11 districts.</a:t>
            </a:r>
          </a:p>
          <a:p>
            <a:pPr marL="457200" indent="-457200">
              <a:lnSpc>
                <a:spcPct val="80000"/>
              </a:lnSpc>
              <a:buClrTx/>
              <a:buFont typeface="+mj-lt"/>
              <a:buAutoNum type="arabicPeriod"/>
            </a:pPr>
            <a:r>
              <a:rPr lang="en-US" sz="2400" dirty="0" smtClean="0">
                <a:latin typeface="Helvetica"/>
                <a:cs typeface="Helvetica"/>
              </a:rPr>
              <a:t>Double </a:t>
            </a:r>
            <a:r>
              <a:rPr lang="en-US" sz="2400" dirty="0">
                <a:latin typeface="Helvetica"/>
                <a:cs typeface="Helvetica"/>
              </a:rPr>
              <a:t>the percentage of women who adopt postpartum family planning </a:t>
            </a:r>
            <a:r>
              <a:rPr lang="en-US" sz="2400" dirty="0" smtClean="0">
                <a:latin typeface="Helvetica"/>
                <a:cs typeface="Helvetica"/>
              </a:rPr>
              <a:t>in selected facilities before </a:t>
            </a:r>
            <a:r>
              <a:rPr lang="en-US" sz="2400" dirty="0">
                <a:latin typeface="Helvetica"/>
                <a:cs typeface="Helvetica"/>
              </a:rPr>
              <a:t>leaving a birthing </a:t>
            </a:r>
            <a:r>
              <a:rPr lang="en-US" sz="2400" dirty="0" smtClean="0">
                <a:latin typeface="Helvetica"/>
                <a:cs typeface="Helvetica"/>
              </a:rPr>
              <a:t>facility by improving </a:t>
            </a:r>
            <a:r>
              <a:rPr lang="en-US" sz="2400" dirty="0">
                <a:latin typeface="Helvetica"/>
                <a:cs typeface="Helvetica"/>
              </a:rPr>
              <a:t>high volume facility readiness to provide quality, immediate post partum  contraceptive methods appropriate to life </a:t>
            </a:r>
            <a:r>
              <a:rPr lang="en-US" sz="2400" dirty="0" smtClean="0">
                <a:latin typeface="Helvetica"/>
                <a:cs typeface="Helvetica"/>
              </a:rPr>
              <a:t>stage</a:t>
            </a:r>
            <a:r>
              <a:rPr lang="en-US" sz="2400" dirty="0">
                <a:latin typeface="Helvetica"/>
                <a:cs typeface="Helvetica"/>
              </a:rPr>
              <a:t>.</a:t>
            </a:r>
            <a:endParaRPr lang="en-US" sz="2400" dirty="0" smtClean="0">
              <a:latin typeface="Helvetica"/>
              <a:cs typeface="Helvetica"/>
            </a:endParaRPr>
          </a:p>
          <a:p>
            <a:pPr marL="457200" indent="-457200">
              <a:lnSpc>
                <a:spcPct val="80000"/>
              </a:lnSpc>
              <a:buClrTx/>
              <a:buFont typeface="+mj-lt"/>
              <a:buAutoNum type="arabicPeriod"/>
            </a:pPr>
            <a:r>
              <a:rPr lang="en-US" sz="2400" dirty="0" smtClean="0">
                <a:latin typeface="Helvetica"/>
                <a:cs typeface="Helvetica"/>
              </a:rPr>
              <a:t>Strengthen </a:t>
            </a:r>
            <a:r>
              <a:rPr lang="en-US" sz="2400" dirty="0">
                <a:latin typeface="Helvetica"/>
                <a:cs typeface="Helvetica"/>
              </a:rPr>
              <a:t>supply chain to ensure full access and choice by reducing </a:t>
            </a:r>
            <a:r>
              <a:rPr lang="en-US" sz="2400" dirty="0" err="1">
                <a:latin typeface="Helvetica"/>
                <a:cs typeface="Helvetica"/>
              </a:rPr>
              <a:t>stockouts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smtClean="0">
                <a:latin typeface="Helvetica"/>
                <a:cs typeface="Helvetica"/>
              </a:rPr>
              <a:t>in 11 selected districts</a:t>
            </a:r>
          </a:p>
          <a:p>
            <a:pPr marL="457200" indent="-457200">
              <a:lnSpc>
                <a:spcPct val="80000"/>
              </a:lnSpc>
              <a:buClrTx/>
              <a:buFont typeface="+mj-lt"/>
              <a:buAutoNum type="arabicPeriod"/>
            </a:pPr>
            <a:r>
              <a:rPr lang="en-US" sz="2400" dirty="0" smtClean="0">
                <a:latin typeface="Helvetica"/>
                <a:cs typeface="Helvetica"/>
              </a:rPr>
              <a:t>Create </a:t>
            </a:r>
            <a:r>
              <a:rPr lang="en-US" sz="2400" dirty="0">
                <a:latin typeface="Helvetica"/>
                <a:cs typeface="Helvetica"/>
              </a:rPr>
              <a:t>a culture that promotes and expects data-informed decision making by increasing the percentage of SDPs and FP offices in targeted  </a:t>
            </a:r>
            <a:r>
              <a:rPr lang="en-US" sz="2400" dirty="0" smtClean="0">
                <a:latin typeface="Helvetica"/>
                <a:cs typeface="Helvetica"/>
              </a:rPr>
              <a:t>districts </a:t>
            </a:r>
            <a:r>
              <a:rPr lang="en-US" sz="2400" dirty="0">
                <a:latin typeface="Helvetica"/>
                <a:cs typeface="Helvetica"/>
              </a:rPr>
              <a:t>regularly submitting complete, on-time reports on FP and receiving routine feedback on </a:t>
            </a:r>
            <a:r>
              <a:rPr lang="en-US" sz="2400" dirty="0" smtClean="0">
                <a:latin typeface="Helvetica"/>
                <a:cs typeface="Helvetica"/>
              </a:rPr>
              <a:t>performance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505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Expected results</a:t>
            </a:r>
            <a:endParaRPr lang="en-US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149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 and provincial level socializations conducted</a:t>
            </a:r>
          </a:p>
          <a:p>
            <a:r>
              <a:rPr lang="en-US" dirty="0" smtClean="0"/>
              <a:t>Starting assessments at the district level Supply Chain Management and Facility </a:t>
            </a:r>
            <a:r>
              <a:rPr lang="en-US" dirty="0"/>
              <a:t>R</a:t>
            </a:r>
            <a:r>
              <a:rPr lang="en-US" dirty="0" smtClean="0"/>
              <a:t>eadiness</a:t>
            </a:r>
          </a:p>
          <a:p>
            <a:r>
              <a:rPr lang="en-US" dirty="0" smtClean="0"/>
              <a:t>Formative research and base line to happen March-May</a:t>
            </a:r>
          </a:p>
          <a:p>
            <a:r>
              <a:rPr lang="en-US" dirty="0" smtClean="0"/>
              <a:t>Communication and Leadership Training for BKKBN National, Provincial, and District</a:t>
            </a:r>
          </a:p>
          <a:p>
            <a:r>
              <a:rPr lang="en-US" dirty="0" smtClean="0"/>
              <a:t>Smartphone App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77444"/>
            <a:ext cx="2931724" cy="1143000"/>
          </a:xfrm>
        </p:spPr>
        <p:txBody>
          <a:bodyPr/>
          <a:lstStyle/>
          <a:p>
            <a:r>
              <a:rPr lang="en-US" dirty="0" smtClean="0"/>
              <a:t>SKATA App</a:t>
            </a:r>
            <a:endParaRPr lang="en-US" dirty="0"/>
          </a:p>
        </p:txBody>
      </p:sp>
      <p:pic>
        <p:nvPicPr>
          <p:cNvPr id="4" name="Picture 3" descr="Screen Shot 2015-03-19 at 10.23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3231" y="0"/>
            <a:ext cx="395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9 at 10.30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5864" y="0"/>
            <a:ext cx="3721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6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3-19 at 10.24.00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33" r="-2235"/>
          <a:stretch/>
        </p:blipFill>
        <p:spPr>
          <a:xfrm>
            <a:off x="2605040" y="251618"/>
            <a:ext cx="3383830" cy="6308198"/>
          </a:xfrm>
        </p:spPr>
      </p:pic>
    </p:spTree>
    <p:extLst>
      <p:ext uri="{BB962C8B-B14F-4D97-AF65-F5344CB8AC3E}">
        <p14:creationId xmlns:p14="http://schemas.microsoft.com/office/powerpoint/2010/main" val="137764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ucZASf.EymNa_HGK6V.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JvBKrUmBEa9Hdp6nuTc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HOTqfJ8mkSJH.nIFQu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5S3NVu4EuoPalUmURG1Q"/>
</p:tagLst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3516</TotalTime>
  <Words>213</Words>
  <Application>Microsoft Macintosh PowerPoint</Application>
  <PresentationFormat>On-screen Show (4:3)</PresentationFormat>
  <Paragraphs>34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Plaza</vt:lpstr>
      <vt:lpstr>My Choice</vt:lpstr>
      <vt:lpstr>My Choice</vt:lpstr>
      <vt:lpstr>Partners</vt:lpstr>
      <vt:lpstr>Working areas</vt:lpstr>
      <vt:lpstr>Expected results</vt:lpstr>
      <vt:lpstr>Update on activities </vt:lpstr>
      <vt:lpstr>SKATA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Johns Hopkins Bloomberg School of Public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Storey</dc:creator>
  <cp:lastModifiedBy>Adila Prasodjo</cp:lastModifiedBy>
  <cp:revision>201</cp:revision>
  <cp:lastPrinted>2014-01-20T04:04:33Z</cp:lastPrinted>
  <dcterms:created xsi:type="dcterms:W3CDTF">2014-01-13T08:22:25Z</dcterms:created>
  <dcterms:modified xsi:type="dcterms:W3CDTF">2015-03-20T02:50:58Z</dcterms:modified>
</cp:coreProperties>
</file>