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57" r:id="rId3"/>
    <p:sldId id="264" r:id="rId4"/>
    <p:sldId id="258" r:id="rId5"/>
    <p:sldId id="260" r:id="rId6"/>
    <p:sldId id="261" r:id="rId7"/>
    <p:sldId id="266" r:id="rId8"/>
    <p:sldId id="268" r:id="rId9"/>
    <p:sldId id="269" r:id="rId10"/>
    <p:sldId id="265" r:id="rId11"/>
    <p:sldId id="270" r:id="rId12"/>
    <p:sldId id="262" r:id="rId13"/>
    <p:sldId id="263" r:id="rId14"/>
    <p:sldId id="25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140"/>
  </p:normalViewPr>
  <p:slideViewPr>
    <p:cSldViewPr snapToGrid="0" snapToObjects="1">
      <p:cViewPr varScale="1">
        <p:scale>
          <a:sx n="85" d="100"/>
          <a:sy n="85" d="100"/>
        </p:scale>
        <p:origin x="9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BA582-8A59-F946-8A77-E462D95BDCE0}" type="datetimeFigureOut">
              <a:rPr lang="en-US" smtClean="0"/>
              <a:t>5/22/18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0F16-7E45-5848-A843-71F7508BE1A7}" type="slidenum">
              <a:rPr lang="en-US" smtClean="0"/>
              <a:t>‹#›</a:t>
            </a:fld>
            <a:endParaRPr lang="en-US"/>
          </a:p>
        </p:txBody>
      </p:sp>
    </p:spTree>
    <p:extLst>
      <p:ext uri="{BB962C8B-B14F-4D97-AF65-F5344CB8AC3E}">
        <p14:creationId xmlns:p14="http://schemas.microsoft.com/office/powerpoint/2010/main" val="167529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f%E2%80%93i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Tokenizing: the process of breaking a stream of text up into words, phrases, symbols, or other meaningful elements called tokens.” </a:t>
            </a:r>
          </a:p>
          <a:p>
            <a:endParaRPr lang="en-US" dirty="0"/>
          </a:p>
          <a:p>
            <a:r>
              <a:rPr lang="en-US" sz="1200" b="0" i="0" u="none" strike="noStrike" kern="1200" dirty="0">
                <a:solidFill>
                  <a:schemeClr val="tx1"/>
                </a:solidFill>
                <a:effectLst/>
                <a:latin typeface="+mn-lt"/>
                <a:ea typeface="+mn-ea"/>
                <a:cs typeface="+mn-cs"/>
                <a:hlinkClick r:id="rId3"/>
              </a:rPr>
              <a:t>Why not just bag of words: </a:t>
            </a:r>
          </a:p>
          <a:p>
            <a:r>
              <a:rPr lang="en-US" sz="1200" b="0" i="0" kern="1200" dirty="0">
                <a:solidFill>
                  <a:schemeClr val="tx1"/>
                </a:solidFill>
                <a:effectLst/>
                <a:latin typeface="+mn-lt"/>
                <a:ea typeface="+mn-ea"/>
                <a:cs typeface="+mn-cs"/>
              </a:rPr>
              <a:t>longer documents will have higher average count values than shorter documents, even though they might talk about the same topics.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Tf-idf</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divide the number of occurrences of each word in a document by the total number of words in the document: these new features are called </a:t>
            </a:r>
            <a:r>
              <a:rPr lang="en-US" sz="1200" b="0" i="0" kern="1200" dirty="0" err="1">
                <a:solidFill>
                  <a:schemeClr val="tx1"/>
                </a:solidFill>
                <a:effectLst/>
                <a:latin typeface="+mn-lt"/>
                <a:ea typeface="+mn-ea"/>
                <a:cs typeface="+mn-cs"/>
              </a:rPr>
              <a:t>tf</a:t>
            </a:r>
            <a:r>
              <a:rPr lang="en-US" sz="1200" b="0" i="0" kern="1200" dirty="0">
                <a:solidFill>
                  <a:schemeClr val="tx1"/>
                </a:solidFill>
                <a:effectLst/>
                <a:latin typeface="+mn-lt"/>
                <a:ea typeface="+mn-ea"/>
                <a:cs typeface="+mn-cs"/>
              </a:rPr>
              <a:t> for Term Frequencies.</a:t>
            </a:r>
          </a:p>
          <a:p>
            <a:r>
              <a:rPr lang="en-US" sz="1200" b="0" i="0" kern="1200" dirty="0">
                <a:solidFill>
                  <a:schemeClr val="tx1"/>
                </a:solidFill>
                <a:effectLst/>
                <a:latin typeface="+mn-lt"/>
                <a:ea typeface="+mn-ea"/>
                <a:cs typeface="+mn-cs"/>
              </a:rPr>
              <a:t>downscale weights for words that occur in many documents in the corpus and are therefore less informative than those that occur only in a smaller portion of the corpus.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of using </a:t>
            </a:r>
            <a:r>
              <a:rPr lang="en-US" dirty="0" err="1"/>
              <a:t>tf-idf</a:t>
            </a:r>
            <a:r>
              <a:rPr lang="en-US" dirty="0"/>
              <a:t> instead of the raw frequencies of occurrence of a token in a given document is to scale down the impact of tokens that occur very frequently in a given corpus and that are hence empirically less informative than features that occur in a small fraction of the training corpus.</a:t>
            </a:r>
          </a:p>
          <a:p>
            <a:endParaRPr lang="en-US" dirty="0"/>
          </a:p>
          <a:p>
            <a:pPr fontAlgn="base"/>
            <a:r>
              <a:rPr lang="en-US" sz="1200" b="0" i="0" kern="1200" dirty="0">
                <a:solidFill>
                  <a:schemeClr val="tx1"/>
                </a:solidFill>
                <a:effectLst/>
                <a:latin typeface="+mn-lt"/>
                <a:ea typeface="+mn-ea"/>
                <a:cs typeface="+mn-cs"/>
              </a:rPr>
              <a:t>After the </a:t>
            </a:r>
            <a:r>
              <a:rPr lang="en-US" sz="1200" b="0" i="0" kern="1200" dirty="0" err="1">
                <a:solidFill>
                  <a:schemeClr val="tx1"/>
                </a:solidFill>
                <a:effectLst/>
                <a:latin typeface="+mn-lt"/>
                <a:ea typeface="+mn-ea"/>
                <a:cs typeface="+mn-cs"/>
              </a:rPr>
              <a:t>BoW</a:t>
            </a:r>
            <a:r>
              <a:rPr lang="en-US" sz="1200" b="0" i="0" kern="1200" dirty="0">
                <a:solidFill>
                  <a:schemeClr val="tx1"/>
                </a:solidFill>
                <a:effectLst/>
                <a:latin typeface="+mn-lt"/>
                <a:ea typeface="+mn-ea"/>
                <a:cs typeface="+mn-cs"/>
              </a:rPr>
              <a:t> is completed, what is obtained would be a vector for each individual document. These documents will then be passed through different machine learning algorithms to determine the features that separates the different documents.</a:t>
            </a:r>
          </a:p>
          <a:p>
            <a:pPr fontAlgn="base"/>
            <a:r>
              <a:rPr lang="en-US" sz="1200" b="0" i="0" kern="1200" dirty="0">
                <a:solidFill>
                  <a:schemeClr val="tx1"/>
                </a:solidFill>
                <a:effectLst/>
                <a:latin typeface="+mn-lt"/>
                <a:ea typeface="+mn-ea"/>
                <a:cs typeface="+mn-cs"/>
              </a:rPr>
              <a:t>That is where the actual “machine learning” comes in. </a:t>
            </a:r>
            <a:r>
              <a:rPr lang="en-US" sz="1200" b="0" i="0" kern="1200" dirty="0" err="1">
                <a:solidFill>
                  <a:schemeClr val="tx1"/>
                </a:solidFill>
                <a:effectLst/>
                <a:latin typeface="+mn-lt"/>
                <a:ea typeface="+mn-ea"/>
                <a:cs typeface="+mn-cs"/>
              </a:rPr>
              <a:t>BoW</a:t>
            </a:r>
            <a:r>
              <a:rPr lang="en-US" sz="1200" b="0" i="0" kern="1200" dirty="0">
                <a:solidFill>
                  <a:schemeClr val="tx1"/>
                </a:solidFill>
                <a:effectLst/>
                <a:latin typeface="+mn-lt"/>
                <a:ea typeface="+mn-ea"/>
                <a:cs typeface="+mn-cs"/>
              </a:rPr>
              <a:t> is basically just a tool to convert text documents into a vector that describes its features and content.</a:t>
            </a:r>
          </a:p>
          <a:p>
            <a:pPr fontAlgn="base"/>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Bag of words </a:t>
            </a:r>
          </a:p>
          <a:p>
            <a:r>
              <a:rPr lang="en-US" dirty="0" err="1">
                <a:effectLst/>
              </a:rPr>
              <a:t>ssign</a:t>
            </a:r>
            <a:r>
              <a:rPr lang="en-US" dirty="0">
                <a:effectLst/>
              </a:rPr>
              <a:t> a fixed integer id to each word occurring in any document of the training set (for instance by building a dictionary from words to integer indices).</a:t>
            </a:r>
          </a:p>
          <a:p>
            <a:r>
              <a:rPr lang="en-US" dirty="0">
                <a:effectLst/>
              </a:rPr>
              <a:t>for each document #</a:t>
            </a:r>
            <a:r>
              <a:rPr lang="en-US" dirty="0" err="1">
                <a:effectLst/>
              </a:rPr>
              <a:t>i</a:t>
            </a:r>
            <a:r>
              <a:rPr lang="en-US" dirty="0">
                <a:effectLst/>
              </a:rPr>
              <a:t>, count the number of occurrences of each word w and store it in X[</a:t>
            </a:r>
            <a:r>
              <a:rPr lang="en-US" dirty="0" err="1">
                <a:effectLst/>
              </a:rPr>
              <a:t>i</a:t>
            </a:r>
            <a:r>
              <a:rPr lang="en-US" dirty="0">
                <a:effectLst/>
              </a:rPr>
              <a:t>, j] as the value of feature #j where j is the index of word w in the dictionary</a:t>
            </a:r>
            <a:endParaRPr lang="en-US" sz="1200" b="0" i="0" u="none" strike="noStrike" kern="1200" dirty="0">
              <a:solidFill>
                <a:schemeClr val="tx1"/>
              </a:solidFill>
              <a:effectLst/>
              <a:latin typeface="+mn-lt"/>
              <a:ea typeface="+mn-ea"/>
              <a:cs typeface="+mn-cs"/>
              <a:hlinkClick r:id="rId3"/>
            </a:endParaRPr>
          </a:p>
          <a:p>
            <a:endParaRPr lang="en-US" sz="1200" b="0" i="0" u="none" strike="noStrike" kern="1200" dirty="0">
              <a:solidFill>
                <a:schemeClr val="tx1"/>
              </a:solidFill>
              <a:effectLst/>
              <a:latin typeface="+mn-lt"/>
              <a:ea typeface="+mn-ea"/>
              <a:cs typeface="+mn-cs"/>
              <a:hlinkClick r:id="rId3"/>
            </a:endParaRPr>
          </a:p>
          <a:p>
            <a:endParaRPr lang="en-US" dirty="0"/>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06C0F16-7E45-5848-A843-71F7508BE1A7}" type="slidenum">
              <a:rPr lang="en-US" smtClean="0"/>
              <a:t>12</a:t>
            </a:fld>
            <a:endParaRPr lang="en-US"/>
          </a:p>
        </p:txBody>
      </p:sp>
    </p:spTree>
    <p:extLst>
      <p:ext uri="{BB962C8B-B14F-4D97-AF65-F5344CB8AC3E}">
        <p14:creationId xmlns:p14="http://schemas.microsoft.com/office/powerpoint/2010/main" val="21954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413469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nockout junior 31 middleweight"/>
                <a:cs typeface="Knockout junior 31 middleweight"/>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241572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lvl1pPr>
              <a:defRPr>
                <a:latin typeface="Knockout junior 31 middleweight"/>
                <a:cs typeface="Knockout junior 31 middleweight"/>
              </a:defRPr>
            </a:lvl1pPr>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306892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Avenir Lt 45 book"/>
                <a:cs typeface="Avenir Lt 45 book"/>
              </a:defRPr>
            </a:lvl1pPr>
            <a:lvl2pPr>
              <a:defRPr sz="2000">
                <a:latin typeface="Avenir Lt 45 book"/>
                <a:cs typeface="Avenir Lt 45 book"/>
              </a:defRPr>
            </a:lvl2pPr>
            <a:lvl3pPr>
              <a:defRPr sz="2000">
                <a:latin typeface="Avenir Lt 45 book"/>
                <a:cs typeface="Avenir Lt 45 book"/>
              </a:defRPr>
            </a:lvl3pPr>
            <a:lvl4pPr>
              <a:defRPr sz="2000">
                <a:latin typeface="Avenir Lt 45 book"/>
                <a:cs typeface="Avenir Lt 45 book"/>
              </a:defRPr>
            </a:lvl4pPr>
            <a:lvl5pPr>
              <a:defRPr sz="2000">
                <a:latin typeface="Avenir Lt 45 book"/>
                <a:cs typeface="Avenir Lt 45 book"/>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
        <p:nvSpPr>
          <p:cNvPr id="9"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defRPr>
                <a:latin typeface="Knockout junior 31 middlewt"/>
                <a:cs typeface="Knockout junior 31 middlewt"/>
              </a:defRPr>
            </a:lvl1pPr>
          </a:lstStyle>
          <a:p>
            <a:pPr lvl="0"/>
            <a:r>
              <a:rPr lang="en-US"/>
              <a:t>Click to edit Master title style</a:t>
            </a:r>
            <a:endParaRPr lang="en-US" dirty="0"/>
          </a:p>
        </p:txBody>
      </p:sp>
    </p:spTree>
    <p:extLst>
      <p:ext uri="{BB962C8B-B14F-4D97-AF65-F5344CB8AC3E}">
        <p14:creationId xmlns:p14="http://schemas.microsoft.com/office/powerpoint/2010/main" val="162139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81498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nockout junior 31 middleweight"/>
                <a:cs typeface="Knockout junior 31 middleweight"/>
              </a:defRPr>
            </a:lvl1pPr>
          </a:lstStyle>
          <a:p>
            <a:r>
              <a:rPr lang="en-US"/>
              <a:t>Click to edit Master title style</a:t>
            </a:r>
            <a:endParaRPr lang="en-US" dirty="0"/>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411070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atin typeface="Knockout junior 31 middleweight"/>
                <a:cs typeface="Knockout junior 31 middleweight"/>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395228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nockout junior 31 middleweight"/>
                <a:cs typeface="Knockout junior 31 middleweight"/>
              </a:defRPr>
            </a:lvl1p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55025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128338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148682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2B21C2F2-B7E0-3646-82CA-45199377D5A5}" type="datetimeFigureOut">
              <a:rPr lang="en-US" smtClean="0"/>
              <a:t>5/22/18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840E5A-EF57-6C46-8C8C-D2464DDA3740}" type="slidenum">
              <a:rPr lang="en-US" smtClean="0"/>
              <a:t>‹#›</a:t>
            </a:fld>
            <a:endParaRPr lang="en-US"/>
          </a:p>
        </p:txBody>
      </p:sp>
    </p:spTree>
    <p:extLst>
      <p:ext uri="{BB962C8B-B14F-4D97-AF65-F5344CB8AC3E}">
        <p14:creationId xmlns:p14="http://schemas.microsoft.com/office/powerpoint/2010/main" val="374549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6" charset="-128"/>
                <a:cs typeface="+mn-cs"/>
              </a:defRPr>
            </a:lvl1pPr>
          </a:lstStyle>
          <a:p>
            <a:fld id="{2B21C2F2-B7E0-3646-82CA-45199377D5A5}" type="datetimeFigureOut">
              <a:rPr lang="en-US" smtClean="0"/>
              <a:t>5/22/18</a:t>
            </a:fld>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6" charset="-128"/>
                <a:cs typeface="+mn-cs"/>
              </a:defRPr>
            </a:lvl1pPr>
          </a:lstStyle>
          <a:p>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8A840E5A-EF57-6C46-8C8C-D2464DDA3740}" type="slidenum">
              <a:rPr lang="en-US" smtClean="0"/>
              <a:t>‹#›</a:t>
            </a:fld>
            <a:endParaRPr lang="en-US"/>
          </a:p>
        </p:txBody>
      </p:sp>
      <p:pic>
        <p:nvPicPr>
          <p:cNvPr id="7" name="Picture 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160000" y="304800"/>
            <a:ext cx="1602317"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8609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3100">
          <a:solidFill>
            <a:schemeClr val="tx2"/>
          </a:solidFill>
          <a:latin typeface="Knockout junior 31 middleweight"/>
          <a:ea typeface="MS PGothic" pitchFamily="34" charset="-128"/>
          <a:cs typeface="Knockout junior 31 middleweight"/>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200" algn="ctr" rtl="0" eaLnBrk="1" fontAlgn="base" hangingPunct="1">
        <a:spcBef>
          <a:spcPct val="0"/>
        </a:spcBef>
        <a:spcAft>
          <a:spcPct val="0"/>
        </a:spcAft>
        <a:defRPr sz="4400">
          <a:solidFill>
            <a:schemeClr val="tx2"/>
          </a:solidFill>
          <a:latin typeface="Arial" charset="0"/>
          <a:ea typeface="ＭＳ Ｐゴシック" pitchFamily="16"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6"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6"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har char="•"/>
        <a:defRPr sz="3200">
          <a:solidFill>
            <a:schemeClr val="tx1"/>
          </a:solidFill>
          <a:latin typeface="Avenir Lt 45 book"/>
          <a:ea typeface="MS PGothic" pitchFamily="34" charset="-128"/>
          <a:cs typeface="Avenir Lt 45 book"/>
        </a:defRPr>
      </a:lvl1pPr>
      <a:lvl2pPr marL="742950" indent="-285750" algn="l" rtl="0" eaLnBrk="1" fontAlgn="base" hangingPunct="1">
        <a:spcBef>
          <a:spcPct val="20000"/>
        </a:spcBef>
        <a:spcAft>
          <a:spcPct val="0"/>
        </a:spcAft>
        <a:buChar char="–"/>
        <a:defRPr sz="2800">
          <a:solidFill>
            <a:schemeClr val="tx1"/>
          </a:solidFill>
          <a:latin typeface="Avenir Lt 45 book"/>
          <a:ea typeface="MS PGothic" pitchFamily="34" charset="-128"/>
          <a:cs typeface="Avenir Lt 45 book"/>
        </a:defRPr>
      </a:lvl2pPr>
      <a:lvl3pPr marL="1143000" indent="-228600" algn="l" rtl="0" eaLnBrk="1" fontAlgn="base" hangingPunct="1">
        <a:spcBef>
          <a:spcPct val="20000"/>
        </a:spcBef>
        <a:spcAft>
          <a:spcPct val="0"/>
        </a:spcAft>
        <a:buChar char="•"/>
        <a:defRPr sz="2400">
          <a:solidFill>
            <a:schemeClr val="tx1"/>
          </a:solidFill>
          <a:latin typeface="Avenir Lt 45 book"/>
          <a:ea typeface="MS PGothic" pitchFamily="34" charset="-128"/>
          <a:cs typeface="Avenir Lt 45 book"/>
        </a:defRPr>
      </a:lvl3pPr>
      <a:lvl4pPr marL="1600200" indent="-228600" algn="l" rtl="0" eaLnBrk="1" fontAlgn="base" hangingPunct="1">
        <a:spcBef>
          <a:spcPct val="20000"/>
        </a:spcBef>
        <a:spcAft>
          <a:spcPct val="0"/>
        </a:spcAft>
        <a:buChar char="–"/>
        <a:defRPr sz="2000">
          <a:solidFill>
            <a:schemeClr val="tx1"/>
          </a:solidFill>
          <a:latin typeface="Avenir Lt 45 book"/>
          <a:ea typeface="MS PGothic" pitchFamily="34" charset="-128"/>
          <a:cs typeface="Avenir Lt 45 book"/>
        </a:defRPr>
      </a:lvl4pPr>
      <a:lvl5pPr marL="2057400" indent="-228600" algn="l" rtl="0" eaLnBrk="1" fontAlgn="base" hangingPunct="1">
        <a:spcBef>
          <a:spcPct val="20000"/>
        </a:spcBef>
        <a:spcAft>
          <a:spcPct val="0"/>
        </a:spcAft>
        <a:buChar char="»"/>
        <a:defRPr sz="2000">
          <a:solidFill>
            <a:schemeClr val="tx1"/>
          </a:solidFill>
          <a:latin typeface="Avenir Lt 45 book"/>
          <a:ea typeface="MS PGothic" pitchFamily="34" charset="-128"/>
          <a:cs typeface="Avenir Lt 45 book"/>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Tf%E2%80%93i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imgres?imgurl=https://blog.addthiscdn.com/wp-content/uploads/2015/09/TwitterTips.png&amp;imgrefurl=http://www.addthis.com/blog/2015/09/17/tips-tricks-best-practices-to-increase-twitter-engagement/&amp;h=450&amp;w=900&amp;tbnid=4LJYEAgpcHXB_M:&amp;tbnh=112&amp;tbnw=224&amp;usg=__MOGy5QCeq7wzqwYGm0U0AxJhHdI%3D&amp;vet=1&amp;docid=64YqfDY-EcznCM&amp;sa=X&amp;ved=0ahUKEwiD1cHO55nbAhWEzlMKHXnhAOsQ9QEIUDA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54E0-7AE1-D24C-BF36-B9C79DB26E1F}"/>
              </a:ext>
            </a:extLst>
          </p:cNvPr>
          <p:cNvSpPr>
            <a:spLocks noGrp="1"/>
          </p:cNvSpPr>
          <p:nvPr>
            <p:ph type="ctrTitle"/>
          </p:nvPr>
        </p:nvSpPr>
        <p:spPr/>
        <p:txBody>
          <a:bodyPr/>
          <a:lstStyle/>
          <a:p>
            <a:r>
              <a:rPr lang="en-US" dirty="0"/>
              <a:t>General Assembly Data Science Final Project</a:t>
            </a:r>
          </a:p>
        </p:txBody>
      </p:sp>
      <p:sp>
        <p:nvSpPr>
          <p:cNvPr id="3" name="Subtitle 2">
            <a:extLst>
              <a:ext uri="{FF2B5EF4-FFF2-40B4-BE49-F238E27FC236}">
                <a16:creationId xmlns:a16="http://schemas.microsoft.com/office/drawing/2014/main" id="{9A064B3B-A463-A242-860F-8A0C1D865B65}"/>
              </a:ext>
            </a:extLst>
          </p:cNvPr>
          <p:cNvSpPr>
            <a:spLocks noGrp="1"/>
          </p:cNvSpPr>
          <p:nvPr>
            <p:ph type="subTitle" idx="1"/>
          </p:nvPr>
        </p:nvSpPr>
        <p:spPr/>
        <p:txBody>
          <a:bodyPr/>
          <a:lstStyle/>
          <a:p>
            <a:r>
              <a:rPr lang="en-US" dirty="0"/>
              <a:t>Ashley Brown</a:t>
            </a:r>
          </a:p>
          <a:p>
            <a:r>
              <a:rPr lang="en-US" dirty="0"/>
              <a:t>May 22, 2018</a:t>
            </a:r>
          </a:p>
        </p:txBody>
      </p:sp>
    </p:spTree>
    <p:extLst>
      <p:ext uri="{BB962C8B-B14F-4D97-AF65-F5344CB8AC3E}">
        <p14:creationId xmlns:p14="http://schemas.microsoft.com/office/powerpoint/2010/main" val="289228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67AA11-3543-794C-A21F-20E92D3C0FCE}"/>
              </a:ext>
            </a:extLst>
          </p:cNvPr>
          <p:cNvSpPr>
            <a:spLocks noGrp="1"/>
          </p:cNvSpPr>
          <p:nvPr>
            <p:ph type="title"/>
          </p:nvPr>
        </p:nvSpPr>
        <p:spPr/>
        <p:txBody>
          <a:bodyPr/>
          <a:lstStyle/>
          <a:p>
            <a:r>
              <a:rPr lang="en-US" dirty="0"/>
              <a:t>Is there a relationship between assigned attributes? </a:t>
            </a:r>
          </a:p>
        </p:txBody>
      </p:sp>
      <p:pic>
        <p:nvPicPr>
          <p:cNvPr id="15" name="Picture 14">
            <a:extLst>
              <a:ext uri="{FF2B5EF4-FFF2-40B4-BE49-F238E27FC236}">
                <a16:creationId xmlns:a16="http://schemas.microsoft.com/office/drawing/2014/main" id="{5957A11E-96A5-7940-AB5D-59C43A3E527A}"/>
              </a:ext>
            </a:extLst>
          </p:cNvPr>
          <p:cNvPicPr>
            <a:picLocks noChangeAspect="1"/>
          </p:cNvPicPr>
          <p:nvPr/>
        </p:nvPicPr>
        <p:blipFill>
          <a:blip r:embed="rId2"/>
          <a:stretch>
            <a:fillRect/>
          </a:stretch>
        </p:blipFill>
        <p:spPr>
          <a:xfrm>
            <a:off x="2394857" y="1752600"/>
            <a:ext cx="6912429" cy="4401879"/>
          </a:xfrm>
          <a:prstGeom prst="rect">
            <a:avLst/>
          </a:prstGeom>
        </p:spPr>
      </p:pic>
    </p:spTree>
    <p:extLst>
      <p:ext uri="{BB962C8B-B14F-4D97-AF65-F5344CB8AC3E}">
        <p14:creationId xmlns:p14="http://schemas.microsoft.com/office/powerpoint/2010/main" val="81145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A4A7D-1C15-5A41-9B50-2FA7907E3ACD}"/>
              </a:ext>
            </a:extLst>
          </p:cNvPr>
          <p:cNvSpPr>
            <a:spLocks noGrp="1"/>
          </p:cNvSpPr>
          <p:nvPr>
            <p:ph idx="1"/>
          </p:nvPr>
        </p:nvSpPr>
        <p:spPr/>
        <p:txBody>
          <a:bodyPr/>
          <a:lstStyle/>
          <a:p>
            <a:pPr marL="0" indent="0" algn="ctr">
              <a:buNone/>
            </a:pPr>
            <a:r>
              <a:rPr lang="en-US" sz="5000" dirty="0"/>
              <a:t>Build a classifier! </a:t>
            </a:r>
          </a:p>
        </p:txBody>
      </p:sp>
      <p:sp>
        <p:nvSpPr>
          <p:cNvPr id="3" name="Title 2">
            <a:extLst>
              <a:ext uri="{FF2B5EF4-FFF2-40B4-BE49-F238E27FC236}">
                <a16:creationId xmlns:a16="http://schemas.microsoft.com/office/drawing/2014/main" id="{E65A0BB3-83D0-FB41-82CE-8C0C3A73E9B5}"/>
              </a:ext>
            </a:extLst>
          </p:cNvPr>
          <p:cNvSpPr>
            <a:spLocks noGrp="1"/>
          </p:cNvSpPr>
          <p:nvPr>
            <p:ph type="title"/>
          </p:nvPr>
        </p:nvSpPr>
        <p:spPr/>
        <p:txBody>
          <a:bodyPr/>
          <a:lstStyle/>
          <a:p>
            <a:r>
              <a:rPr lang="en-US" dirty="0"/>
              <a:t>How could we avoid manually assigning categories to each tweet?</a:t>
            </a:r>
          </a:p>
        </p:txBody>
      </p:sp>
      <p:pic>
        <p:nvPicPr>
          <p:cNvPr id="4" name="Picture 3">
            <a:extLst>
              <a:ext uri="{FF2B5EF4-FFF2-40B4-BE49-F238E27FC236}">
                <a16:creationId xmlns:a16="http://schemas.microsoft.com/office/drawing/2014/main" id="{8403F14D-766B-1D43-AF4F-C09CDE186E85}"/>
              </a:ext>
            </a:extLst>
          </p:cNvPr>
          <p:cNvPicPr>
            <a:picLocks noChangeAspect="1"/>
          </p:cNvPicPr>
          <p:nvPr/>
        </p:nvPicPr>
        <p:blipFill>
          <a:blip r:embed="rId2"/>
          <a:stretch>
            <a:fillRect/>
          </a:stretch>
        </p:blipFill>
        <p:spPr>
          <a:xfrm>
            <a:off x="4082143" y="3198586"/>
            <a:ext cx="4572000" cy="2768600"/>
          </a:xfrm>
          <a:prstGeom prst="rect">
            <a:avLst/>
          </a:prstGeom>
        </p:spPr>
      </p:pic>
    </p:spTree>
    <p:extLst>
      <p:ext uri="{BB962C8B-B14F-4D97-AF65-F5344CB8AC3E}">
        <p14:creationId xmlns:p14="http://schemas.microsoft.com/office/powerpoint/2010/main" val="321761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17B6C-6D08-C641-931B-03A65E3CBCB2}"/>
              </a:ext>
            </a:extLst>
          </p:cNvPr>
          <p:cNvSpPr>
            <a:spLocks noGrp="1"/>
          </p:cNvSpPr>
          <p:nvPr>
            <p:ph idx="1"/>
          </p:nvPr>
        </p:nvSpPr>
        <p:spPr>
          <a:xfrm>
            <a:off x="914400" y="1886607"/>
            <a:ext cx="10363200" cy="4114800"/>
          </a:xfrm>
        </p:spPr>
        <p:txBody>
          <a:bodyPr/>
          <a:lstStyle/>
          <a:p>
            <a:r>
              <a:rPr lang="en-US" dirty="0"/>
              <a:t>Split data into train and test (90/10 split)</a:t>
            </a:r>
          </a:p>
          <a:p>
            <a:endParaRPr lang="en-US" dirty="0"/>
          </a:p>
          <a:p>
            <a:r>
              <a:rPr lang="en-US" dirty="0"/>
              <a:t>Tokenized tweet text</a:t>
            </a:r>
          </a:p>
          <a:p>
            <a:pPr marL="0" indent="0">
              <a:buNone/>
            </a:pPr>
            <a:endParaRPr lang="en-US" dirty="0"/>
          </a:p>
          <a:p>
            <a:pPr marL="0" indent="0">
              <a:buNone/>
            </a:pPr>
            <a:endParaRPr lang="en-US" dirty="0"/>
          </a:p>
          <a:p>
            <a:r>
              <a:rPr lang="en-US" dirty="0"/>
              <a:t>Bag of words: count how many times a word appears </a:t>
            </a:r>
          </a:p>
          <a:p>
            <a:pPr lvl="1"/>
            <a:r>
              <a:rPr lang="en-US" dirty="0"/>
              <a:t>Count- matrix generated </a:t>
            </a:r>
            <a:endParaRPr lang="en-US" kern="1200" dirty="0">
              <a:hlinkClick r:id="rId3"/>
            </a:endParaRPr>
          </a:p>
          <a:p>
            <a:pPr marL="0" indent="0">
              <a:buNone/>
            </a:pPr>
            <a:endParaRPr lang="en-US" dirty="0"/>
          </a:p>
          <a:p>
            <a:r>
              <a:rPr lang="en-US" dirty="0"/>
              <a:t>Transform count-matrix into weighted frequencies using </a:t>
            </a:r>
            <a:r>
              <a:rPr lang="en-US" dirty="0" err="1"/>
              <a:t>TfidfTransformer</a:t>
            </a:r>
            <a:r>
              <a:rPr lang="en-US" dirty="0"/>
              <a:t> </a:t>
            </a:r>
          </a:p>
          <a:p>
            <a:pPr lvl="1"/>
            <a:r>
              <a:rPr lang="en-US" dirty="0" err="1"/>
              <a:t>Tf-idf</a:t>
            </a:r>
            <a:r>
              <a:rPr lang="en-US" dirty="0"/>
              <a:t> = term-frequency times inverse document-frequency</a:t>
            </a:r>
          </a:p>
          <a:p>
            <a:endParaRPr lang="en-US" dirty="0"/>
          </a:p>
          <a:p>
            <a:endParaRPr lang="en-US" dirty="0"/>
          </a:p>
          <a:p>
            <a:endParaRPr lang="en-US" dirty="0"/>
          </a:p>
        </p:txBody>
      </p:sp>
      <p:sp>
        <p:nvSpPr>
          <p:cNvPr id="3" name="Title 2">
            <a:extLst>
              <a:ext uri="{FF2B5EF4-FFF2-40B4-BE49-F238E27FC236}">
                <a16:creationId xmlns:a16="http://schemas.microsoft.com/office/drawing/2014/main" id="{DA67AA11-3543-794C-A21F-20E92D3C0FCE}"/>
              </a:ext>
            </a:extLst>
          </p:cNvPr>
          <p:cNvSpPr>
            <a:spLocks noGrp="1"/>
          </p:cNvSpPr>
          <p:nvPr>
            <p:ph type="title"/>
          </p:nvPr>
        </p:nvSpPr>
        <p:spPr/>
        <p:txBody>
          <a:bodyPr/>
          <a:lstStyle/>
          <a:p>
            <a:r>
              <a:rPr lang="en-US" dirty="0"/>
              <a:t>Preparing to train the classifier: bag of words </a:t>
            </a:r>
            <a:r>
              <a:rPr lang="en-US" dirty="0" err="1"/>
              <a:t>anf</a:t>
            </a:r>
            <a:r>
              <a:rPr lang="en-US" dirty="0"/>
              <a:t> </a:t>
            </a:r>
            <a:r>
              <a:rPr lang="en-US" dirty="0" err="1"/>
              <a:t>Tf-idf</a:t>
            </a:r>
            <a:endParaRPr lang="en-US" dirty="0"/>
          </a:p>
        </p:txBody>
      </p:sp>
      <p:graphicFrame>
        <p:nvGraphicFramePr>
          <p:cNvPr id="4" name="Table 3">
            <a:extLst>
              <a:ext uri="{FF2B5EF4-FFF2-40B4-BE49-F238E27FC236}">
                <a16:creationId xmlns:a16="http://schemas.microsoft.com/office/drawing/2014/main" id="{8CF82670-E2DA-5346-B5F2-5CBC513F85A6}"/>
              </a:ext>
            </a:extLst>
          </p:cNvPr>
          <p:cNvGraphicFramePr>
            <a:graphicFrameLocks noGrp="1"/>
          </p:cNvGraphicFramePr>
          <p:nvPr>
            <p:extLst>
              <p:ext uri="{D42A27DB-BD31-4B8C-83A1-F6EECF244321}">
                <p14:modId xmlns:p14="http://schemas.microsoft.com/office/powerpoint/2010/main" val="3931395158"/>
              </p:ext>
            </p:extLst>
          </p:nvPr>
        </p:nvGraphicFramePr>
        <p:xfrm>
          <a:off x="1694543" y="3201609"/>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7572092"/>
                    </a:ext>
                  </a:extLst>
                </a:gridCol>
              </a:tblGrid>
              <a:tr h="370840">
                <a:tc>
                  <a:txBody>
                    <a:bodyPr/>
                    <a:lstStyle/>
                    <a:p>
                      <a:r>
                        <a:rPr lang="en-US" dirty="0"/>
                        <a:t>My best friend</a:t>
                      </a:r>
                    </a:p>
                  </a:txBody>
                  <a:tcPr/>
                </a:tc>
                <a:extLst>
                  <a:ext uri="{0D108BD9-81ED-4DB2-BD59-A6C34878D82A}">
                    <a16:rowId xmlns:a16="http://schemas.microsoft.com/office/drawing/2014/main" val="1864753124"/>
                  </a:ext>
                </a:extLst>
              </a:tr>
            </a:tbl>
          </a:graphicData>
        </a:graphic>
      </p:graphicFrame>
      <p:graphicFrame>
        <p:nvGraphicFramePr>
          <p:cNvPr id="5" name="Table 4">
            <a:extLst>
              <a:ext uri="{FF2B5EF4-FFF2-40B4-BE49-F238E27FC236}">
                <a16:creationId xmlns:a16="http://schemas.microsoft.com/office/drawing/2014/main" id="{340FA0C1-8049-394B-A813-FE989D976897}"/>
              </a:ext>
            </a:extLst>
          </p:cNvPr>
          <p:cNvGraphicFramePr>
            <a:graphicFrameLocks noGrp="1"/>
          </p:cNvGraphicFramePr>
          <p:nvPr>
            <p:extLst>
              <p:ext uri="{D42A27DB-BD31-4B8C-83A1-F6EECF244321}">
                <p14:modId xmlns:p14="http://schemas.microsoft.com/office/powerpoint/2010/main" val="4140330279"/>
              </p:ext>
            </p:extLst>
          </p:nvPr>
        </p:nvGraphicFramePr>
        <p:xfrm>
          <a:off x="4488544" y="3201609"/>
          <a:ext cx="2565398" cy="370840"/>
        </p:xfrm>
        <a:graphic>
          <a:graphicData uri="http://schemas.openxmlformats.org/drawingml/2006/table">
            <a:tbl>
              <a:tblPr firstRow="1" bandRow="1">
                <a:tableStyleId>{5C22544A-7EE6-4342-B048-85BDC9FD1C3A}</a:tableStyleId>
              </a:tblPr>
              <a:tblGrid>
                <a:gridCol w="703941">
                  <a:extLst>
                    <a:ext uri="{9D8B030D-6E8A-4147-A177-3AD203B41FA5}">
                      <a16:colId xmlns:a16="http://schemas.microsoft.com/office/drawing/2014/main" val="1053700075"/>
                    </a:ext>
                  </a:extLst>
                </a:gridCol>
                <a:gridCol w="751114">
                  <a:extLst>
                    <a:ext uri="{9D8B030D-6E8A-4147-A177-3AD203B41FA5}">
                      <a16:colId xmlns:a16="http://schemas.microsoft.com/office/drawing/2014/main" val="2769690897"/>
                    </a:ext>
                  </a:extLst>
                </a:gridCol>
                <a:gridCol w="1110343">
                  <a:extLst>
                    <a:ext uri="{9D8B030D-6E8A-4147-A177-3AD203B41FA5}">
                      <a16:colId xmlns:a16="http://schemas.microsoft.com/office/drawing/2014/main" val="433958858"/>
                    </a:ext>
                  </a:extLst>
                </a:gridCol>
              </a:tblGrid>
              <a:tr h="370840">
                <a:tc>
                  <a:txBody>
                    <a:bodyPr/>
                    <a:lstStyle/>
                    <a:p>
                      <a:r>
                        <a:rPr lang="en-US" dirty="0"/>
                        <a:t>My</a:t>
                      </a:r>
                    </a:p>
                  </a:txBody>
                  <a:tcPr/>
                </a:tc>
                <a:tc>
                  <a:txBody>
                    <a:bodyPr/>
                    <a:lstStyle/>
                    <a:p>
                      <a:r>
                        <a:rPr lang="en-US" dirty="0"/>
                        <a:t>best</a:t>
                      </a:r>
                    </a:p>
                  </a:txBody>
                  <a:tcPr/>
                </a:tc>
                <a:tc>
                  <a:txBody>
                    <a:bodyPr/>
                    <a:lstStyle/>
                    <a:p>
                      <a:r>
                        <a:rPr lang="en-US" dirty="0"/>
                        <a:t>friend</a:t>
                      </a:r>
                    </a:p>
                  </a:txBody>
                  <a:tcPr/>
                </a:tc>
                <a:extLst>
                  <a:ext uri="{0D108BD9-81ED-4DB2-BD59-A6C34878D82A}">
                    <a16:rowId xmlns:a16="http://schemas.microsoft.com/office/drawing/2014/main" val="3651937354"/>
                  </a:ext>
                </a:extLst>
              </a:tr>
            </a:tbl>
          </a:graphicData>
        </a:graphic>
      </p:graphicFrame>
    </p:spTree>
    <p:extLst>
      <p:ext uri="{BB962C8B-B14F-4D97-AF65-F5344CB8AC3E}">
        <p14:creationId xmlns:p14="http://schemas.microsoft.com/office/powerpoint/2010/main" val="149789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17B6C-6D08-C641-931B-03A65E3CBCB2}"/>
              </a:ext>
            </a:extLst>
          </p:cNvPr>
          <p:cNvSpPr>
            <a:spLocks noGrp="1"/>
          </p:cNvSpPr>
          <p:nvPr>
            <p:ph idx="1"/>
          </p:nvPr>
        </p:nvSpPr>
        <p:spPr/>
        <p:txBody>
          <a:bodyPr/>
          <a:lstStyle/>
          <a:p>
            <a:pPr marL="0" indent="0">
              <a:buNone/>
            </a:pPr>
            <a:r>
              <a:rPr lang="en-US" dirty="0"/>
              <a:t>Bayes classifier</a:t>
            </a:r>
          </a:p>
          <a:p>
            <a:r>
              <a:rPr lang="en-US" dirty="0"/>
              <a:t>Tested by trying to predict the outcome on the data set that was set aside at the beginning </a:t>
            </a:r>
          </a:p>
          <a:p>
            <a:r>
              <a:rPr lang="en-US" dirty="0"/>
              <a:t>57% accuracy </a:t>
            </a:r>
          </a:p>
          <a:p>
            <a:endParaRPr lang="en-US" dirty="0"/>
          </a:p>
          <a:p>
            <a:pPr marL="0" indent="0">
              <a:buNone/>
            </a:pPr>
            <a:r>
              <a:rPr lang="en-US" dirty="0"/>
              <a:t>Linear support vector machine (SVM):one of the best text classification algorithms</a:t>
            </a:r>
          </a:p>
          <a:p>
            <a:r>
              <a:rPr lang="en-US" dirty="0"/>
              <a:t>79% accuracy </a:t>
            </a:r>
          </a:p>
          <a:p>
            <a:pPr lvl="1"/>
            <a:endParaRPr lang="en-US" dirty="0"/>
          </a:p>
          <a:p>
            <a:endParaRPr lang="en-US" dirty="0"/>
          </a:p>
          <a:p>
            <a:endParaRPr lang="en-US" dirty="0"/>
          </a:p>
        </p:txBody>
      </p:sp>
      <p:sp>
        <p:nvSpPr>
          <p:cNvPr id="3" name="Title 2">
            <a:extLst>
              <a:ext uri="{FF2B5EF4-FFF2-40B4-BE49-F238E27FC236}">
                <a16:creationId xmlns:a16="http://schemas.microsoft.com/office/drawing/2014/main" id="{DA67AA11-3543-794C-A21F-20E92D3C0FCE}"/>
              </a:ext>
            </a:extLst>
          </p:cNvPr>
          <p:cNvSpPr>
            <a:spLocks noGrp="1"/>
          </p:cNvSpPr>
          <p:nvPr>
            <p:ph type="title"/>
          </p:nvPr>
        </p:nvSpPr>
        <p:spPr/>
        <p:txBody>
          <a:bodyPr/>
          <a:lstStyle/>
          <a:p>
            <a:r>
              <a:rPr lang="en-US" dirty="0"/>
              <a:t>Train the classifier, test and evaluate performance </a:t>
            </a:r>
          </a:p>
        </p:txBody>
      </p:sp>
    </p:spTree>
    <p:extLst>
      <p:ext uri="{BB962C8B-B14F-4D97-AF65-F5344CB8AC3E}">
        <p14:creationId xmlns:p14="http://schemas.microsoft.com/office/powerpoint/2010/main" val="191861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0C2F98-010F-8F4D-9ECD-859C960679AE}"/>
              </a:ext>
            </a:extLst>
          </p:cNvPr>
          <p:cNvPicPr>
            <a:picLocks noGrp="1" noChangeAspect="1"/>
          </p:cNvPicPr>
          <p:nvPr>
            <p:ph idx="1"/>
          </p:nvPr>
        </p:nvPicPr>
        <p:blipFill>
          <a:blip r:embed="rId2"/>
          <a:stretch>
            <a:fillRect/>
          </a:stretch>
        </p:blipFill>
        <p:spPr>
          <a:xfrm>
            <a:off x="3309257" y="951811"/>
            <a:ext cx="6381217" cy="5906189"/>
          </a:xfrm>
        </p:spPr>
      </p:pic>
      <p:sp>
        <p:nvSpPr>
          <p:cNvPr id="3" name="Title 2">
            <a:extLst>
              <a:ext uri="{FF2B5EF4-FFF2-40B4-BE49-F238E27FC236}">
                <a16:creationId xmlns:a16="http://schemas.microsoft.com/office/drawing/2014/main" id="{04C99D4A-784C-9947-832C-E08E7EB434AC}"/>
              </a:ext>
            </a:extLst>
          </p:cNvPr>
          <p:cNvSpPr>
            <a:spLocks noGrp="1"/>
          </p:cNvSpPr>
          <p:nvPr>
            <p:ph type="title"/>
          </p:nvPr>
        </p:nvSpPr>
        <p:spPr/>
        <p:txBody>
          <a:bodyPr/>
          <a:lstStyle/>
          <a:p>
            <a:r>
              <a:rPr lang="en-US" dirty="0"/>
              <a:t>Confusion matrix</a:t>
            </a:r>
          </a:p>
        </p:txBody>
      </p:sp>
    </p:spTree>
    <p:extLst>
      <p:ext uri="{BB962C8B-B14F-4D97-AF65-F5344CB8AC3E}">
        <p14:creationId xmlns:p14="http://schemas.microsoft.com/office/powerpoint/2010/main" val="309758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7A88F3-2444-6245-8F9B-3C698D1DA769}"/>
              </a:ext>
            </a:extLst>
          </p:cNvPr>
          <p:cNvSpPr>
            <a:spLocks noGrp="1"/>
          </p:cNvSpPr>
          <p:nvPr>
            <p:ph idx="1"/>
          </p:nvPr>
        </p:nvSpPr>
        <p:spPr/>
        <p:txBody>
          <a:bodyPr/>
          <a:lstStyle/>
          <a:p>
            <a:r>
              <a:rPr lang="en-US" dirty="0"/>
              <a:t>Twitter data </a:t>
            </a:r>
          </a:p>
          <a:p>
            <a:pPr lvl="1"/>
            <a:r>
              <a:rPr lang="en-US" dirty="0"/>
              <a:t>Additional questions for Twitter data </a:t>
            </a:r>
          </a:p>
          <a:p>
            <a:pPr lvl="2"/>
            <a:r>
              <a:rPr lang="en-US" dirty="0"/>
              <a:t>Does time of day, day of the month or day of the week affect impressions, engagements or </a:t>
            </a:r>
            <a:r>
              <a:rPr lang="en-US" dirty="0" err="1"/>
              <a:t>url</a:t>
            </a:r>
            <a:r>
              <a:rPr lang="en-US" dirty="0"/>
              <a:t> clicks? </a:t>
            </a:r>
          </a:p>
          <a:p>
            <a:pPr lvl="2"/>
            <a:r>
              <a:rPr lang="en-US" dirty="0"/>
              <a:t>Multivariate analysis (example: engagements relationship to attributes and time of day)</a:t>
            </a:r>
          </a:p>
          <a:p>
            <a:pPr lvl="1"/>
            <a:r>
              <a:rPr lang="en-US" dirty="0"/>
              <a:t>Continue to refine the model and improve accuracy </a:t>
            </a:r>
          </a:p>
          <a:p>
            <a:pPr lvl="2"/>
            <a:r>
              <a:rPr lang="en-US" dirty="0"/>
              <a:t>Parameter tuning using grid search </a:t>
            </a:r>
          </a:p>
          <a:p>
            <a:pPr lvl="1"/>
            <a:endParaRPr lang="en-US" dirty="0"/>
          </a:p>
          <a:p>
            <a:r>
              <a:rPr lang="en-US" dirty="0"/>
              <a:t>Perform similar analysis on Facebook data </a:t>
            </a:r>
          </a:p>
        </p:txBody>
      </p:sp>
      <p:sp>
        <p:nvSpPr>
          <p:cNvPr id="3" name="Title 2">
            <a:extLst>
              <a:ext uri="{FF2B5EF4-FFF2-40B4-BE49-F238E27FC236}">
                <a16:creationId xmlns:a16="http://schemas.microsoft.com/office/drawing/2014/main" id="{3ACC7872-CA5C-5747-AF64-F1C4AA58FAE5}"/>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52012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BACB54-2431-354E-AB81-3A09B4857363}"/>
              </a:ext>
            </a:extLst>
          </p:cNvPr>
          <p:cNvSpPr>
            <a:spLocks noGrp="1"/>
          </p:cNvSpPr>
          <p:nvPr>
            <p:ph idx="1"/>
          </p:nvPr>
        </p:nvSpPr>
        <p:spPr/>
        <p:txBody>
          <a:bodyPr/>
          <a:lstStyle/>
          <a:p>
            <a:pPr lvl="1"/>
            <a:r>
              <a:rPr lang="en-US" b="1" i="1" dirty="0"/>
              <a:t>The Problem</a:t>
            </a:r>
            <a:r>
              <a:rPr lang="en-US" dirty="0"/>
              <a:t>: Tipping Point posts tweets on Twitter but it is not clear to our communications team what content drives the greatest engagement. This information will be helpful to inform our social media strategy and identifying the best use of media resources. </a:t>
            </a:r>
          </a:p>
          <a:p>
            <a:pPr lvl="1"/>
            <a:endParaRPr lang="en-US" dirty="0"/>
          </a:p>
          <a:p>
            <a:pPr lvl="1"/>
            <a:r>
              <a:rPr lang="en-US" b="1" i="1" dirty="0"/>
              <a:t>Data</a:t>
            </a:r>
            <a:r>
              <a:rPr lang="en-US" dirty="0"/>
              <a:t>: Twitter data in a .csv file from the last year showing Tweet content, attribute, and engagement stats. </a:t>
            </a:r>
          </a:p>
          <a:p>
            <a:pPr lvl="1"/>
            <a:endParaRPr lang="en-US" dirty="0"/>
          </a:p>
          <a:p>
            <a:pPr lvl="1"/>
            <a:r>
              <a:rPr lang="en-US" b="1" i="1" dirty="0"/>
              <a:t>Hypotheses</a:t>
            </a:r>
            <a:r>
              <a:rPr lang="en-US" dirty="0"/>
              <a:t>: With a tool that codes social media content to content areas and then analyzes the relationship between the content area and engagement level, Tipping Point will be better positioned to increase the number of people that learn about and interact with the organization. </a:t>
            </a:r>
          </a:p>
        </p:txBody>
      </p:sp>
      <p:sp>
        <p:nvSpPr>
          <p:cNvPr id="3" name="Title 2">
            <a:extLst>
              <a:ext uri="{FF2B5EF4-FFF2-40B4-BE49-F238E27FC236}">
                <a16:creationId xmlns:a16="http://schemas.microsoft.com/office/drawing/2014/main" id="{197E6441-5658-CC4E-9AA6-BEE0C88D9E82}"/>
              </a:ext>
            </a:extLst>
          </p:cNvPr>
          <p:cNvSpPr>
            <a:spLocks noGrp="1"/>
          </p:cNvSpPr>
          <p:nvPr>
            <p:ph type="title"/>
          </p:nvPr>
        </p:nvSpPr>
        <p:spPr/>
        <p:txBody>
          <a:bodyPr/>
          <a:lstStyle/>
          <a:p>
            <a:r>
              <a:rPr lang="en-US" dirty="0"/>
              <a:t>Social media engagement </a:t>
            </a:r>
          </a:p>
        </p:txBody>
      </p:sp>
    </p:spTree>
    <p:extLst>
      <p:ext uri="{BB962C8B-B14F-4D97-AF65-F5344CB8AC3E}">
        <p14:creationId xmlns:p14="http://schemas.microsoft.com/office/powerpoint/2010/main" val="313078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9C1E45-2DF4-A14C-981F-D48C86540FBE}"/>
              </a:ext>
            </a:extLst>
          </p:cNvPr>
          <p:cNvPicPr>
            <a:picLocks noGrp="1" noChangeAspect="1"/>
          </p:cNvPicPr>
          <p:nvPr>
            <p:ph idx="1"/>
          </p:nvPr>
        </p:nvPicPr>
        <p:blipFill>
          <a:blip r:embed="rId2"/>
          <a:stretch>
            <a:fillRect/>
          </a:stretch>
        </p:blipFill>
        <p:spPr>
          <a:xfrm>
            <a:off x="1000347" y="1752600"/>
            <a:ext cx="8915400" cy="787400"/>
          </a:xfrm>
          <a:prstGeom prst="rect">
            <a:avLst/>
          </a:prstGeom>
        </p:spPr>
      </p:pic>
      <p:sp>
        <p:nvSpPr>
          <p:cNvPr id="3" name="Title 2">
            <a:extLst>
              <a:ext uri="{FF2B5EF4-FFF2-40B4-BE49-F238E27FC236}">
                <a16:creationId xmlns:a16="http://schemas.microsoft.com/office/drawing/2014/main" id="{700B9791-71D6-B04F-9665-B40F9560E25A}"/>
              </a:ext>
            </a:extLst>
          </p:cNvPr>
          <p:cNvSpPr>
            <a:spLocks noGrp="1"/>
          </p:cNvSpPr>
          <p:nvPr>
            <p:ph type="title"/>
          </p:nvPr>
        </p:nvSpPr>
        <p:spPr/>
        <p:txBody>
          <a:bodyPr/>
          <a:lstStyle/>
          <a:p>
            <a:r>
              <a:rPr lang="en-US" dirty="0"/>
              <a:t>Problem	</a:t>
            </a:r>
          </a:p>
        </p:txBody>
      </p:sp>
      <p:sp>
        <p:nvSpPr>
          <p:cNvPr id="6" name="TextBox 5">
            <a:extLst>
              <a:ext uri="{FF2B5EF4-FFF2-40B4-BE49-F238E27FC236}">
                <a16:creationId xmlns:a16="http://schemas.microsoft.com/office/drawing/2014/main" id="{9D341BFC-F7F0-214E-931F-012D2FA73DF2}"/>
              </a:ext>
            </a:extLst>
          </p:cNvPr>
          <p:cNvSpPr txBox="1"/>
          <p:nvPr/>
        </p:nvSpPr>
        <p:spPr>
          <a:xfrm>
            <a:off x="1000347" y="2721935"/>
            <a:ext cx="950462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venir LT 45 Book" panose="020B0503020000020003" pitchFamily="34" charset="0"/>
              </a:rPr>
              <a:t>What do these stats mean? </a:t>
            </a:r>
          </a:p>
          <a:p>
            <a:pPr marL="285750" indent="-285750">
              <a:buFont typeface="Arial" panose="020B0604020202020204" pitchFamily="34" charset="0"/>
              <a:buChar char="•"/>
            </a:pPr>
            <a:endParaRPr lang="en-US" sz="2400" dirty="0">
              <a:latin typeface="Avenir LT 45 Book" panose="020B0503020000020003" pitchFamily="34" charset="0"/>
            </a:endParaRPr>
          </a:p>
          <a:p>
            <a:pPr marL="285750" indent="-285750">
              <a:buFont typeface="Arial" panose="020B0604020202020204" pitchFamily="34" charset="0"/>
              <a:buChar char="•"/>
            </a:pPr>
            <a:r>
              <a:rPr lang="en-US" sz="2400" dirty="0">
                <a:latin typeface="Avenir LT 45 Book" panose="020B0503020000020003" pitchFamily="34" charset="0"/>
              </a:rPr>
              <a:t>Which tweets are generating these likes?</a:t>
            </a:r>
          </a:p>
          <a:p>
            <a:pPr marL="285750" indent="-285750">
              <a:buFont typeface="Arial" panose="020B0604020202020204" pitchFamily="34" charset="0"/>
              <a:buChar char="•"/>
            </a:pPr>
            <a:endParaRPr lang="en-US" sz="2400" dirty="0">
              <a:latin typeface="Avenir LT 45 Book" panose="020B0503020000020003" pitchFamily="34" charset="0"/>
            </a:endParaRPr>
          </a:p>
          <a:p>
            <a:pPr marL="285750" indent="-285750">
              <a:buFont typeface="Arial" panose="020B0604020202020204" pitchFamily="34" charset="0"/>
              <a:buChar char="•"/>
            </a:pPr>
            <a:r>
              <a:rPr lang="en-US" sz="2400" dirty="0">
                <a:latin typeface="Avenir LT 45 Book" panose="020B0503020000020003" pitchFamily="34" charset="0"/>
              </a:rPr>
              <a:t>Are there particular categories that generate more likes or follows?</a:t>
            </a:r>
          </a:p>
          <a:p>
            <a:pPr marL="285750" indent="-285750">
              <a:buFont typeface="Arial" panose="020B0604020202020204" pitchFamily="34" charset="0"/>
              <a:buChar char="•"/>
            </a:pPr>
            <a:endParaRPr lang="en-US" sz="2400" dirty="0">
              <a:latin typeface="Avenir LT 45 Book" panose="020B0503020000020003" pitchFamily="34" charset="0"/>
            </a:endParaRPr>
          </a:p>
          <a:p>
            <a:pPr marL="285750" indent="-285750">
              <a:buFont typeface="Arial" panose="020B0604020202020204" pitchFamily="34" charset="0"/>
              <a:buChar char="•"/>
            </a:pPr>
            <a:r>
              <a:rPr lang="en-US" sz="2400" dirty="0">
                <a:latin typeface="Avenir LT 45 Book" panose="020B0503020000020003" pitchFamily="34" charset="0"/>
              </a:rPr>
              <a:t>How should the social media lead allocate his time and attention to generate greatest engagement?</a:t>
            </a:r>
          </a:p>
        </p:txBody>
      </p:sp>
    </p:spTree>
    <p:extLst>
      <p:ext uri="{BB962C8B-B14F-4D97-AF65-F5344CB8AC3E}">
        <p14:creationId xmlns:p14="http://schemas.microsoft.com/office/powerpoint/2010/main" val="95708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BACB54-2431-354E-AB81-3A09B4857363}"/>
              </a:ext>
            </a:extLst>
          </p:cNvPr>
          <p:cNvSpPr>
            <a:spLocks noGrp="1"/>
          </p:cNvSpPr>
          <p:nvPr>
            <p:ph idx="1"/>
          </p:nvPr>
        </p:nvSpPr>
        <p:spPr>
          <a:xfrm>
            <a:off x="914400" y="1981200"/>
            <a:ext cx="10363200" cy="4114800"/>
          </a:xfrm>
        </p:spPr>
        <p:txBody>
          <a:bodyPr/>
          <a:lstStyle/>
          <a:p>
            <a:pPr lvl="1"/>
            <a:r>
              <a:rPr lang="en-US" dirty="0"/>
              <a:t>Twitter </a:t>
            </a:r>
          </a:p>
          <a:p>
            <a:pPr lvl="2"/>
            <a:r>
              <a:rPr lang="en-US" dirty="0"/>
              <a:t>Utilized reporting features provided by Twitter </a:t>
            </a:r>
          </a:p>
          <a:p>
            <a:pPr lvl="2"/>
            <a:r>
              <a:rPr lang="en-US" dirty="0"/>
              <a:t>Includes</a:t>
            </a:r>
          </a:p>
          <a:p>
            <a:pPr lvl="3"/>
            <a:r>
              <a:rPr lang="en-US" dirty="0"/>
              <a:t>335 individual Tweets from 10/1/17 through 5/18/18</a:t>
            </a:r>
          </a:p>
          <a:p>
            <a:pPr lvl="3"/>
            <a:r>
              <a:rPr lang="en-US" dirty="0"/>
              <a:t>Engagements: </a:t>
            </a:r>
            <a:r>
              <a:rPr lang="en-US" dirty="0">
                <a:solidFill>
                  <a:srgbClr val="222222"/>
                </a:solidFill>
                <a:latin typeface="Avenir LT 45 Book" panose="020B0503020000020003" pitchFamily="34" charset="0"/>
              </a:rPr>
              <a:t>t</a:t>
            </a:r>
            <a:r>
              <a:rPr lang="en-US" altLang="en-US" dirty="0">
                <a:solidFill>
                  <a:srgbClr val="222222"/>
                </a:solidFill>
                <a:latin typeface="Avenir LT 45 Book" panose="020B0503020000020003" pitchFamily="34" charset="0"/>
              </a:rPr>
              <a:t>otal number of times a user interacted with a Tweet which includes clicks anywhere on the Tweet (retweets, replies, follows, likes, links, cards, hashtags, embedded media, username, profile photo, or Tweet expansion).</a:t>
            </a:r>
            <a:endParaRPr lang="en-US" dirty="0"/>
          </a:p>
          <a:p>
            <a:pPr lvl="3"/>
            <a:r>
              <a:rPr lang="en-US" dirty="0"/>
              <a:t>Impressions: times Tweet showed up in a person’s feed </a:t>
            </a:r>
          </a:p>
          <a:p>
            <a:pPr lvl="3"/>
            <a:r>
              <a:rPr lang="en-US" dirty="0" err="1"/>
              <a:t>Url</a:t>
            </a:r>
            <a:r>
              <a:rPr lang="en-US" dirty="0"/>
              <a:t> clicks: number of times an individual clicks on embedded link</a:t>
            </a:r>
          </a:p>
          <a:p>
            <a:pPr lvl="3"/>
            <a:r>
              <a:rPr lang="en-US" dirty="0"/>
              <a:t>Attribute: category of tweet</a:t>
            </a:r>
          </a:p>
        </p:txBody>
      </p:sp>
      <p:sp>
        <p:nvSpPr>
          <p:cNvPr id="3" name="Title 2">
            <a:extLst>
              <a:ext uri="{FF2B5EF4-FFF2-40B4-BE49-F238E27FC236}">
                <a16:creationId xmlns:a16="http://schemas.microsoft.com/office/drawing/2014/main" id="{197E6441-5658-CC4E-9AA6-BEE0C88D9E82}"/>
              </a:ext>
            </a:extLst>
          </p:cNvPr>
          <p:cNvSpPr>
            <a:spLocks noGrp="1"/>
          </p:cNvSpPr>
          <p:nvPr>
            <p:ph type="title"/>
          </p:nvPr>
        </p:nvSpPr>
        <p:spPr/>
        <p:txBody>
          <a:bodyPr/>
          <a:lstStyle/>
          <a:p>
            <a:r>
              <a:rPr lang="en-US" dirty="0"/>
              <a:t>What’s in the data </a:t>
            </a:r>
          </a:p>
        </p:txBody>
      </p:sp>
      <p:sp>
        <p:nvSpPr>
          <p:cNvPr id="5" name="AutoShape 2" descr="Image result for twitter engagements">
            <a:hlinkClick r:id="rId2"/>
            <a:extLst>
              <a:ext uri="{FF2B5EF4-FFF2-40B4-BE49-F238E27FC236}">
                <a16:creationId xmlns:a16="http://schemas.microsoft.com/office/drawing/2014/main" id="{6ECCCCC5-C19D-3842-AD0F-8DCFF402B754}"/>
              </a:ext>
            </a:extLst>
          </p:cNvPr>
          <p:cNvSpPr>
            <a:spLocks noChangeAspect="1" noChangeArrowheads="1"/>
          </p:cNvSpPr>
          <p:nvPr/>
        </p:nvSpPr>
        <p:spPr bwMode="auto">
          <a:xfrm>
            <a:off x="92075" y="0"/>
            <a:ext cx="2844800" cy="142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0414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BACB54-2431-354E-AB81-3A09B4857363}"/>
              </a:ext>
            </a:extLst>
          </p:cNvPr>
          <p:cNvSpPr>
            <a:spLocks noGrp="1"/>
          </p:cNvSpPr>
          <p:nvPr>
            <p:ph idx="1"/>
          </p:nvPr>
        </p:nvSpPr>
        <p:spPr/>
        <p:txBody>
          <a:bodyPr/>
          <a:lstStyle/>
          <a:p>
            <a:pPr lvl="1"/>
            <a:r>
              <a:rPr lang="en-US" sz="2400" dirty="0"/>
              <a:t>Limited data cleaning </a:t>
            </a:r>
          </a:p>
          <a:p>
            <a:pPr lvl="1"/>
            <a:r>
              <a:rPr lang="en-US" sz="2400" dirty="0"/>
              <a:t>Define attributes and manually assign to training data</a:t>
            </a:r>
          </a:p>
          <a:p>
            <a:pPr lvl="1"/>
            <a:r>
              <a:rPr lang="en-US" sz="2400" dirty="0"/>
              <a:t>For exploratory analysis, created dummy variables for ’Attribute’ </a:t>
            </a:r>
          </a:p>
          <a:p>
            <a:pPr lvl="1"/>
            <a:r>
              <a:rPr lang="en-US" sz="2400" dirty="0"/>
              <a:t>For model, split into training and test data (90/10 split)</a:t>
            </a:r>
          </a:p>
          <a:p>
            <a:pPr lvl="1"/>
            <a:r>
              <a:rPr lang="en-US" sz="2400" dirty="0"/>
              <a:t>Challenges </a:t>
            </a:r>
          </a:p>
          <a:p>
            <a:pPr lvl="2"/>
            <a:r>
              <a:rPr lang="en-US" sz="2400" dirty="0"/>
              <a:t>Training data required manually assigning attributes, time consuming process</a:t>
            </a:r>
          </a:p>
          <a:p>
            <a:pPr lvl="2"/>
            <a:r>
              <a:rPr lang="en-US" sz="2400" dirty="0"/>
              <a:t>Uneven attribute distribution</a:t>
            </a:r>
          </a:p>
          <a:p>
            <a:pPr lvl="2"/>
            <a:r>
              <a:rPr lang="en-US" sz="2400" dirty="0"/>
              <a:t>Small dataset </a:t>
            </a:r>
            <a:r>
              <a:rPr lang="en-US" sz="2400" dirty="0">
                <a:sym typeface="Wingdings" pitchFamily="2" charset="2"/>
              </a:rPr>
              <a:t></a:t>
            </a:r>
            <a:r>
              <a:rPr lang="en-US" sz="2400" dirty="0"/>
              <a:t> limited model accuracy </a:t>
            </a:r>
          </a:p>
          <a:p>
            <a:pPr lvl="1"/>
            <a:endParaRPr lang="en-US" sz="2400" dirty="0"/>
          </a:p>
        </p:txBody>
      </p:sp>
      <p:sp>
        <p:nvSpPr>
          <p:cNvPr id="3" name="Title 2">
            <a:extLst>
              <a:ext uri="{FF2B5EF4-FFF2-40B4-BE49-F238E27FC236}">
                <a16:creationId xmlns:a16="http://schemas.microsoft.com/office/drawing/2014/main" id="{197E6441-5658-CC4E-9AA6-BEE0C88D9E82}"/>
              </a:ext>
            </a:extLst>
          </p:cNvPr>
          <p:cNvSpPr>
            <a:spLocks noGrp="1"/>
          </p:cNvSpPr>
          <p:nvPr>
            <p:ph type="title"/>
          </p:nvPr>
        </p:nvSpPr>
        <p:spPr/>
        <p:txBody>
          <a:bodyPr/>
          <a:lstStyle/>
          <a:p>
            <a:r>
              <a:rPr lang="en-US" dirty="0"/>
              <a:t>Data cleaning and prep</a:t>
            </a:r>
          </a:p>
        </p:txBody>
      </p:sp>
    </p:spTree>
    <p:extLst>
      <p:ext uri="{BB962C8B-B14F-4D97-AF65-F5344CB8AC3E}">
        <p14:creationId xmlns:p14="http://schemas.microsoft.com/office/powerpoint/2010/main" val="99583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67AA11-3543-794C-A21F-20E92D3C0FCE}"/>
              </a:ext>
            </a:extLst>
          </p:cNvPr>
          <p:cNvSpPr>
            <a:spLocks noGrp="1"/>
          </p:cNvSpPr>
          <p:nvPr>
            <p:ph type="title"/>
          </p:nvPr>
        </p:nvSpPr>
        <p:spPr/>
        <p:txBody>
          <a:bodyPr/>
          <a:lstStyle/>
          <a:p>
            <a:r>
              <a:rPr lang="en-US" dirty="0"/>
              <a:t>What is the distribution of assigned categories?</a:t>
            </a:r>
          </a:p>
        </p:txBody>
      </p:sp>
      <p:sp>
        <p:nvSpPr>
          <p:cNvPr id="8" name="Content Placeholder 7">
            <a:extLst>
              <a:ext uri="{FF2B5EF4-FFF2-40B4-BE49-F238E27FC236}">
                <a16:creationId xmlns:a16="http://schemas.microsoft.com/office/drawing/2014/main" id="{5DC19672-06AF-4B4E-8A8B-71AF3464F55B}"/>
              </a:ext>
            </a:extLst>
          </p:cNvPr>
          <p:cNvSpPr>
            <a:spLocks noGrp="1"/>
          </p:cNvSpPr>
          <p:nvPr>
            <p:ph sz="half" idx="2"/>
          </p:nvPr>
        </p:nvSpPr>
        <p:spPr>
          <a:xfrm>
            <a:off x="6467308" y="1752600"/>
            <a:ext cx="5080000" cy="4114800"/>
          </a:xfrm>
        </p:spPr>
        <p:txBody>
          <a:bodyPr/>
          <a:lstStyle/>
          <a:p>
            <a:r>
              <a:rPr lang="en-US" sz="2400" dirty="0"/>
              <a:t>Underrepresented categories, indicated challenge for model</a:t>
            </a:r>
          </a:p>
          <a:p>
            <a:r>
              <a:rPr lang="en-US" sz="2400" dirty="0"/>
              <a:t>Top categories</a:t>
            </a:r>
          </a:p>
          <a:p>
            <a:pPr lvl="1"/>
            <a:r>
              <a:rPr lang="en-US" dirty="0"/>
              <a:t>Homelessness</a:t>
            </a:r>
          </a:p>
          <a:p>
            <a:pPr lvl="1"/>
            <a:r>
              <a:rPr lang="en-US" dirty="0"/>
              <a:t>Fire Relief</a:t>
            </a:r>
          </a:p>
          <a:p>
            <a:pPr lvl="1"/>
            <a:r>
              <a:rPr lang="en-US" dirty="0"/>
              <a:t>Education </a:t>
            </a:r>
          </a:p>
          <a:p>
            <a:pPr lvl="1"/>
            <a:r>
              <a:rPr lang="en-US" dirty="0"/>
              <a:t>Immigration</a:t>
            </a:r>
          </a:p>
          <a:p>
            <a:r>
              <a:rPr lang="en-US" sz="2400" dirty="0"/>
              <a:t>Category distribution is in line with where Tipping Point focused external communication </a:t>
            </a:r>
          </a:p>
        </p:txBody>
      </p:sp>
      <p:pic>
        <p:nvPicPr>
          <p:cNvPr id="12" name="Content Placeholder 11">
            <a:extLst>
              <a:ext uri="{FF2B5EF4-FFF2-40B4-BE49-F238E27FC236}">
                <a16:creationId xmlns:a16="http://schemas.microsoft.com/office/drawing/2014/main" id="{D34C23EF-A08E-CA49-99CF-CAB982EED8D5}"/>
              </a:ext>
            </a:extLst>
          </p:cNvPr>
          <p:cNvPicPr>
            <a:picLocks noGrp="1" noChangeAspect="1"/>
          </p:cNvPicPr>
          <p:nvPr>
            <p:ph sz="half" idx="1"/>
          </p:nvPr>
        </p:nvPicPr>
        <p:blipFill>
          <a:blip r:embed="rId2"/>
          <a:stretch>
            <a:fillRect/>
          </a:stretch>
        </p:blipFill>
        <p:spPr>
          <a:xfrm>
            <a:off x="702749" y="1752600"/>
            <a:ext cx="5552908" cy="4213188"/>
          </a:xfrm>
        </p:spPr>
      </p:pic>
    </p:spTree>
    <p:extLst>
      <p:ext uri="{BB962C8B-B14F-4D97-AF65-F5344CB8AC3E}">
        <p14:creationId xmlns:p14="http://schemas.microsoft.com/office/powerpoint/2010/main" val="392332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9D40-FCF2-0745-BA54-034DBAB35E9F}"/>
              </a:ext>
            </a:extLst>
          </p:cNvPr>
          <p:cNvSpPr>
            <a:spLocks noGrp="1"/>
          </p:cNvSpPr>
          <p:nvPr>
            <p:ph type="title"/>
          </p:nvPr>
        </p:nvSpPr>
        <p:spPr/>
        <p:txBody>
          <a:bodyPr/>
          <a:lstStyle/>
          <a:p>
            <a:r>
              <a:rPr lang="en-US" dirty="0"/>
              <a:t>What is the distribution of impressions, </a:t>
            </a:r>
            <a:r>
              <a:rPr lang="en-US" dirty="0" err="1"/>
              <a:t>url</a:t>
            </a:r>
            <a:r>
              <a:rPr lang="en-US" dirty="0"/>
              <a:t> clicks and engagements? </a:t>
            </a:r>
          </a:p>
        </p:txBody>
      </p:sp>
      <p:sp>
        <p:nvSpPr>
          <p:cNvPr id="8" name="TextBox 7">
            <a:extLst>
              <a:ext uri="{FF2B5EF4-FFF2-40B4-BE49-F238E27FC236}">
                <a16:creationId xmlns:a16="http://schemas.microsoft.com/office/drawing/2014/main" id="{6A1C0851-435B-744D-B8B2-948CABD4A8B5}"/>
              </a:ext>
            </a:extLst>
          </p:cNvPr>
          <p:cNvSpPr txBox="1"/>
          <p:nvPr/>
        </p:nvSpPr>
        <p:spPr>
          <a:xfrm>
            <a:off x="996549" y="2392455"/>
            <a:ext cx="431681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venir LT 45 Book" panose="020B0503020000020003" pitchFamily="34" charset="0"/>
              </a:rPr>
              <a:t>One outlier in each category</a:t>
            </a:r>
          </a:p>
          <a:p>
            <a:pPr marL="285750" indent="-285750">
              <a:buFont typeface="Arial" panose="020B0604020202020204" pitchFamily="34" charset="0"/>
              <a:buChar char="•"/>
            </a:pPr>
            <a:endParaRPr lang="en-US" sz="2400" dirty="0">
              <a:latin typeface="Avenir LT 45 Book" panose="020B0503020000020003" pitchFamily="34" charset="0"/>
            </a:endParaRPr>
          </a:p>
          <a:p>
            <a:pPr marL="285750" indent="-285750">
              <a:buFont typeface="Arial" panose="020B0604020202020204" pitchFamily="34" charset="0"/>
              <a:buChar char="•"/>
            </a:pPr>
            <a:r>
              <a:rPr lang="en-US" sz="2400" dirty="0">
                <a:latin typeface="Avenir LT 45 Book" panose="020B0503020000020003" pitchFamily="34" charset="0"/>
              </a:rPr>
              <a:t>Low number of </a:t>
            </a:r>
            <a:r>
              <a:rPr lang="en-US" sz="2400" dirty="0" err="1">
                <a:latin typeface="Avenir LT 45 Book" panose="020B0503020000020003" pitchFamily="34" charset="0"/>
              </a:rPr>
              <a:t>url</a:t>
            </a:r>
            <a:r>
              <a:rPr lang="en-US" sz="2400" dirty="0">
                <a:latin typeface="Avenir LT 45 Book" panose="020B0503020000020003" pitchFamily="34" charset="0"/>
              </a:rPr>
              <a:t> clicks</a:t>
            </a:r>
          </a:p>
          <a:p>
            <a:endParaRPr lang="en-US" sz="2400" dirty="0">
              <a:latin typeface="Avenir LT 45 Book" panose="020B0503020000020003" pitchFamily="34" charset="0"/>
            </a:endParaRPr>
          </a:p>
          <a:p>
            <a:pPr marL="285750" indent="-285750">
              <a:buFont typeface="Arial" panose="020B0604020202020204" pitchFamily="34" charset="0"/>
              <a:buChar char="•"/>
            </a:pPr>
            <a:r>
              <a:rPr lang="en-US" sz="2400" dirty="0">
                <a:latin typeface="Avenir LT 45 Book" panose="020B0503020000020003" pitchFamily="34" charset="0"/>
              </a:rPr>
              <a:t>Impressions are inclusive and low touch --&gt; higher volume</a:t>
            </a:r>
          </a:p>
        </p:txBody>
      </p:sp>
      <p:pic>
        <p:nvPicPr>
          <p:cNvPr id="12" name="Content Placeholder 11">
            <a:extLst>
              <a:ext uri="{FF2B5EF4-FFF2-40B4-BE49-F238E27FC236}">
                <a16:creationId xmlns:a16="http://schemas.microsoft.com/office/drawing/2014/main" id="{9075EC67-164C-BF42-AD5E-0792C9C1AC70}"/>
              </a:ext>
            </a:extLst>
          </p:cNvPr>
          <p:cNvPicPr>
            <a:picLocks noGrp="1" noChangeAspect="1"/>
          </p:cNvPicPr>
          <p:nvPr>
            <p:ph idx="1"/>
          </p:nvPr>
        </p:nvPicPr>
        <p:blipFill>
          <a:blip r:embed="rId2"/>
          <a:stretch>
            <a:fillRect/>
          </a:stretch>
        </p:blipFill>
        <p:spPr>
          <a:xfrm>
            <a:off x="5874488" y="1752600"/>
            <a:ext cx="4164954" cy="3957367"/>
          </a:xfrm>
        </p:spPr>
      </p:pic>
    </p:spTree>
    <p:extLst>
      <p:ext uri="{BB962C8B-B14F-4D97-AF65-F5344CB8AC3E}">
        <p14:creationId xmlns:p14="http://schemas.microsoft.com/office/powerpoint/2010/main" val="395052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B77AC5-19E7-4C48-A4C5-B2211256B919}"/>
              </a:ext>
            </a:extLst>
          </p:cNvPr>
          <p:cNvPicPr>
            <a:picLocks noGrp="1" noChangeAspect="1"/>
          </p:cNvPicPr>
          <p:nvPr>
            <p:ph idx="1"/>
          </p:nvPr>
        </p:nvPicPr>
        <p:blipFill>
          <a:blip r:embed="rId2"/>
          <a:stretch>
            <a:fillRect/>
          </a:stretch>
        </p:blipFill>
        <p:spPr>
          <a:xfrm>
            <a:off x="1585055" y="1752600"/>
            <a:ext cx="8042176" cy="4114800"/>
          </a:xfrm>
        </p:spPr>
      </p:pic>
      <p:sp>
        <p:nvSpPr>
          <p:cNvPr id="3" name="Title 2">
            <a:extLst>
              <a:ext uri="{FF2B5EF4-FFF2-40B4-BE49-F238E27FC236}">
                <a16:creationId xmlns:a16="http://schemas.microsoft.com/office/drawing/2014/main" id="{50C5559B-6F53-0F48-AA03-5EC0A0CAF932}"/>
              </a:ext>
            </a:extLst>
          </p:cNvPr>
          <p:cNvSpPr>
            <a:spLocks noGrp="1"/>
          </p:cNvSpPr>
          <p:nvPr>
            <p:ph type="title"/>
          </p:nvPr>
        </p:nvSpPr>
        <p:spPr/>
        <p:txBody>
          <a:bodyPr/>
          <a:lstStyle/>
          <a:p>
            <a:r>
              <a:rPr lang="en-US" dirty="0"/>
              <a:t>Is there a relationship between the number of posts per category and engagement?</a:t>
            </a:r>
          </a:p>
        </p:txBody>
      </p:sp>
    </p:spTree>
    <p:extLst>
      <p:ext uri="{BB962C8B-B14F-4D97-AF65-F5344CB8AC3E}">
        <p14:creationId xmlns:p14="http://schemas.microsoft.com/office/powerpoint/2010/main" val="191896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A2D6AA3-6DFA-AC4D-B608-750FD1680AEC}"/>
              </a:ext>
            </a:extLst>
          </p:cNvPr>
          <p:cNvPicPr>
            <a:picLocks noGrp="1" noChangeAspect="1"/>
          </p:cNvPicPr>
          <p:nvPr>
            <p:ph idx="1"/>
          </p:nvPr>
        </p:nvPicPr>
        <p:blipFill>
          <a:blip r:embed="rId2"/>
          <a:stretch>
            <a:fillRect/>
          </a:stretch>
        </p:blipFill>
        <p:spPr>
          <a:xfrm>
            <a:off x="2514599" y="1654629"/>
            <a:ext cx="7119257" cy="4441371"/>
          </a:xfrm>
        </p:spPr>
      </p:pic>
      <p:sp>
        <p:nvSpPr>
          <p:cNvPr id="3" name="Title 2">
            <a:extLst>
              <a:ext uri="{FF2B5EF4-FFF2-40B4-BE49-F238E27FC236}">
                <a16:creationId xmlns:a16="http://schemas.microsoft.com/office/drawing/2014/main" id="{DA67AA11-3543-794C-A21F-20E92D3C0FCE}"/>
              </a:ext>
            </a:extLst>
          </p:cNvPr>
          <p:cNvSpPr>
            <a:spLocks noGrp="1"/>
          </p:cNvSpPr>
          <p:nvPr>
            <p:ph type="title"/>
          </p:nvPr>
        </p:nvSpPr>
        <p:spPr/>
        <p:txBody>
          <a:bodyPr/>
          <a:lstStyle/>
          <a:p>
            <a:r>
              <a:rPr lang="en-US" dirty="0"/>
              <a:t>Is there a relationship between engagement and assigned categories? </a:t>
            </a:r>
          </a:p>
        </p:txBody>
      </p:sp>
    </p:spTree>
    <p:extLst>
      <p:ext uri="{BB962C8B-B14F-4D97-AF65-F5344CB8AC3E}">
        <p14:creationId xmlns:p14="http://schemas.microsoft.com/office/powerpoint/2010/main" val="931545560"/>
      </p:ext>
    </p:extLst>
  </p:cSld>
  <p:clrMapOvr>
    <a:masterClrMapping/>
  </p:clrMapOvr>
</p:sld>
</file>

<file path=ppt/theme/theme1.xml><?xml version="1.0" encoding="utf-8"?>
<a:theme xmlns:a="http://schemas.openxmlformats.org/drawingml/2006/main" name="Tipping Point Deck_Template for BOD Meetings (1)">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1774</TotalTime>
  <Words>624</Words>
  <Application>Microsoft Macintosh PowerPoint</Application>
  <PresentationFormat>Widescreen</PresentationFormat>
  <Paragraphs>110</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ＭＳ Ｐゴシック</vt:lpstr>
      <vt:lpstr>ＭＳ Ｐゴシック</vt:lpstr>
      <vt:lpstr>Arial</vt:lpstr>
      <vt:lpstr>Avenir LT 45 Book</vt:lpstr>
      <vt:lpstr>Avenir LT 45 Book</vt:lpstr>
      <vt:lpstr>Calibri</vt:lpstr>
      <vt:lpstr>Knockout junior 31 middleweight</vt:lpstr>
      <vt:lpstr>Knockout junior 31 middlewt</vt:lpstr>
      <vt:lpstr>Wingdings</vt:lpstr>
      <vt:lpstr>Tipping Point Deck_Template for BOD Meetings (1)</vt:lpstr>
      <vt:lpstr>General Assembly Data Science Final Project</vt:lpstr>
      <vt:lpstr>Social media engagement </vt:lpstr>
      <vt:lpstr>Problem </vt:lpstr>
      <vt:lpstr>What’s in the data </vt:lpstr>
      <vt:lpstr>Data cleaning and prep</vt:lpstr>
      <vt:lpstr>What is the distribution of assigned categories?</vt:lpstr>
      <vt:lpstr>What is the distribution of impressions, url clicks and engagements? </vt:lpstr>
      <vt:lpstr>Is there a relationship between the number of posts per category and engagement?</vt:lpstr>
      <vt:lpstr>Is there a relationship between engagement and assigned categories? </vt:lpstr>
      <vt:lpstr>Is there a relationship between assigned attributes? </vt:lpstr>
      <vt:lpstr>How could we avoid manually assigning categories to each tweet?</vt:lpstr>
      <vt:lpstr>Preparing to train the classifier: bag of words anf Tf-idf</vt:lpstr>
      <vt:lpstr>Train the classifier, test and evaluate performance </vt:lpstr>
      <vt:lpstr>Confusion matrix</vt:lpstr>
      <vt:lpstr>Next steps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Assembly Data Science Final Project</dc:title>
  <dc:creator>Ashley Brown</dc:creator>
  <cp:lastModifiedBy>Ashley Brown</cp:lastModifiedBy>
  <cp:revision>31</cp:revision>
  <dcterms:created xsi:type="dcterms:W3CDTF">2018-05-21T20:53:51Z</dcterms:created>
  <dcterms:modified xsi:type="dcterms:W3CDTF">2018-05-23T04:17:52Z</dcterms:modified>
</cp:coreProperties>
</file>