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F3EB2-7A5E-4F33-953B-2F0F227F10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CB9F68-94C7-4C93-B121-3B4EB0278C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9080D7-65C3-4B0E-ADF4-61C6CCC701F2}"/>
              </a:ext>
            </a:extLst>
          </p:cNvPr>
          <p:cNvSpPr>
            <a:spLocks noGrp="1"/>
          </p:cNvSpPr>
          <p:nvPr>
            <p:ph type="dt" sz="half" idx="10"/>
          </p:nvPr>
        </p:nvSpPr>
        <p:spPr/>
        <p:txBody>
          <a:bodyPr/>
          <a:lstStyle/>
          <a:p>
            <a:fld id="{80C94C41-1F5D-4EA8-9296-98CE4447228D}" type="datetimeFigureOut">
              <a:rPr lang="en-IN" smtClean="0"/>
              <a:t>05-12-2021</a:t>
            </a:fld>
            <a:endParaRPr lang="en-IN"/>
          </a:p>
        </p:txBody>
      </p:sp>
      <p:sp>
        <p:nvSpPr>
          <p:cNvPr id="5" name="Footer Placeholder 4">
            <a:extLst>
              <a:ext uri="{FF2B5EF4-FFF2-40B4-BE49-F238E27FC236}">
                <a16:creationId xmlns:a16="http://schemas.microsoft.com/office/drawing/2014/main" id="{55BC4BD3-14E5-4638-8C8E-E931C6375B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BC4FEF-7560-4BC4-9C35-404EF2441EAC}"/>
              </a:ext>
            </a:extLst>
          </p:cNvPr>
          <p:cNvSpPr>
            <a:spLocks noGrp="1"/>
          </p:cNvSpPr>
          <p:nvPr>
            <p:ph type="sldNum" sz="quarter" idx="12"/>
          </p:nvPr>
        </p:nvSpPr>
        <p:spPr/>
        <p:txBody>
          <a:bodyPr/>
          <a:lstStyle/>
          <a:p>
            <a:fld id="{EE61ADE0-0751-4056-91C8-4173241DA122}" type="slidenum">
              <a:rPr lang="en-IN" smtClean="0"/>
              <a:t>‹#›</a:t>
            </a:fld>
            <a:endParaRPr lang="en-IN"/>
          </a:p>
        </p:txBody>
      </p:sp>
    </p:spTree>
    <p:extLst>
      <p:ext uri="{BB962C8B-B14F-4D97-AF65-F5344CB8AC3E}">
        <p14:creationId xmlns:p14="http://schemas.microsoft.com/office/powerpoint/2010/main" val="928705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B3B5E-EB7D-40FE-9FCB-9E13B6D4E4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0A6985-B566-4013-BEFD-AFD443DF9B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F76395-42A3-48F6-BA11-128CA6DC1567}"/>
              </a:ext>
            </a:extLst>
          </p:cNvPr>
          <p:cNvSpPr>
            <a:spLocks noGrp="1"/>
          </p:cNvSpPr>
          <p:nvPr>
            <p:ph type="dt" sz="half" idx="10"/>
          </p:nvPr>
        </p:nvSpPr>
        <p:spPr/>
        <p:txBody>
          <a:bodyPr/>
          <a:lstStyle/>
          <a:p>
            <a:fld id="{80C94C41-1F5D-4EA8-9296-98CE4447228D}" type="datetimeFigureOut">
              <a:rPr lang="en-IN" smtClean="0"/>
              <a:t>05-12-2021</a:t>
            </a:fld>
            <a:endParaRPr lang="en-IN"/>
          </a:p>
        </p:txBody>
      </p:sp>
      <p:sp>
        <p:nvSpPr>
          <p:cNvPr id="5" name="Footer Placeholder 4">
            <a:extLst>
              <a:ext uri="{FF2B5EF4-FFF2-40B4-BE49-F238E27FC236}">
                <a16:creationId xmlns:a16="http://schemas.microsoft.com/office/drawing/2014/main" id="{9AB08F1E-CD56-4744-97F8-6ECE1BAA9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5BA7F6-8EFF-4358-AFCB-02EEDCB0CA0A}"/>
              </a:ext>
            </a:extLst>
          </p:cNvPr>
          <p:cNvSpPr>
            <a:spLocks noGrp="1"/>
          </p:cNvSpPr>
          <p:nvPr>
            <p:ph type="sldNum" sz="quarter" idx="12"/>
          </p:nvPr>
        </p:nvSpPr>
        <p:spPr/>
        <p:txBody>
          <a:bodyPr/>
          <a:lstStyle/>
          <a:p>
            <a:fld id="{EE61ADE0-0751-4056-91C8-4173241DA122}" type="slidenum">
              <a:rPr lang="en-IN" smtClean="0"/>
              <a:t>‹#›</a:t>
            </a:fld>
            <a:endParaRPr lang="en-IN"/>
          </a:p>
        </p:txBody>
      </p:sp>
    </p:spTree>
    <p:extLst>
      <p:ext uri="{BB962C8B-B14F-4D97-AF65-F5344CB8AC3E}">
        <p14:creationId xmlns:p14="http://schemas.microsoft.com/office/powerpoint/2010/main" val="2260559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F0BA26-7861-4FBE-9B24-8273D0A6A5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FD90CD-7380-4A25-9EA3-1B5D1542EF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121E24-C21E-4640-9E51-B5D38BD72484}"/>
              </a:ext>
            </a:extLst>
          </p:cNvPr>
          <p:cNvSpPr>
            <a:spLocks noGrp="1"/>
          </p:cNvSpPr>
          <p:nvPr>
            <p:ph type="dt" sz="half" idx="10"/>
          </p:nvPr>
        </p:nvSpPr>
        <p:spPr/>
        <p:txBody>
          <a:bodyPr/>
          <a:lstStyle/>
          <a:p>
            <a:fld id="{80C94C41-1F5D-4EA8-9296-98CE4447228D}" type="datetimeFigureOut">
              <a:rPr lang="en-IN" smtClean="0"/>
              <a:t>05-12-2021</a:t>
            </a:fld>
            <a:endParaRPr lang="en-IN"/>
          </a:p>
        </p:txBody>
      </p:sp>
      <p:sp>
        <p:nvSpPr>
          <p:cNvPr id="5" name="Footer Placeholder 4">
            <a:extLst>
              <a:ext uri="{FF2B5EF4-FFF2-40B4-BE49-F238E27FC236}">
                <a16:creationId xmlns:a16="http://schemas.microsoft.com/office/drawing/2014/main" id="{F4E9BA80-45BA-43AD-B2F7-CF56E11FFE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E2D5E4-0C86-4933-8996-CE75943A0FF4}"/>
              </a:ext>
            </a:extLst>
          </p:cNvPr>
          <p:cNvSpPr>
            <a:spLocks noGrp="1"/>
          </p:cNvSpPr>
          <p:nvPr>
            <p:ph type="sldNum" sz="quarter" idx="12"/>
          </p:nvPr>
        </p:nvSpPr>
        <p:spPr/>
        <p:txBody>
          <a:bodyPr/>
          <a:lstStyle/>
          <a:p>
            <a:fld id="{EE61ADE0-0751-4056-91C8-4173241DA122}" type="slidenum">
              <a:rPr lang="en-IN" smtClean="0"/>
              <a:t>‹#›</a:t>
            </a:fld>
            <a:endParaRPr lang="en-IN"/>
          </a:p>
        </p:txBody>
      </p:sp>
    </p:spTree>
    <p:extLst>
      <p:ext uri="{BB962C8B-B14F-4D97-AF65-F5344CB8AC3E}">
        <p14:creationId xmlns:p14="http://schemas.microsoft.com/office/powerpoint/2010/main" val="3103854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60497-B122-4AD6-BB20-6C0667AFE8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85A6CA-3071-4A19-A4F9-ABCBC2A0F5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E2EAC7-90D2-4891-8F86-186349F1A8B9}"/>
              </a:ext>
            </a:extLst>
          </p:cNvPr>
          <p:cNvSpPr>
            <a:spLocks noGrp="1"/>
          </p:cNvSpPr>
          <p:nvPr>
            <p:ph type="dt" sz="half" idx="10"/>
          </p:nvPr>
        </p:nvSpPr>
        <p:spPr/>
        <p:txBody>
          <a:bodyPr/>
          <a:lstStyle/>
          <a:p>
            <a:fld id="{80C94C41-1F5D-4EA8-9296-98CE4447228D}" type="datetimeFigureOut">
              <a:rPr lang="en-IN" smtClean="0"/>
              <a:t>05-12-2021</a:t>
            </a:fld>
            <a:endParaRPr lang="en-IN"/>
          </a:p>
        </p:txBody>
      </p:sp>
      <p:sp>
        <p:nvSpPr>
          <p:cNvPr id="5" name="Footer Placeholder 4">
            <a:extLst>
              <a:ext uri="{FF2B5EF4-FFF2-40B4-BE49-F238E27FC236}">
                <a16:creationId xmlns:a16="http://schemas.microsoft.com/office/drawing/2014/main" id="{CF036F11-776B-498D-ABF5-DD0406795F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61C52B-58F0-4A72-8E6F-D11318A60977}"/>
              </a:ext>
            </a:extLst>
          </p:cNvPr>
          <p:cNvSpPr>
            <a:spLocks noGrp="1"/>
          </p:cNvSpPr>
          <p:nvPr>
            <p:ph type="sldNum" sz="quarter" idx="12"/>
          </p:nvPr>
        </p:nvSpPr>
        <p:spPr/>
        <p:txBody>
          <a:bodyPr/>
          <a:lstStyle/>
          <a:p>
            <a:fld id="{EE61ADE0-0751-4056-91C8-4173241DA122}" type="slidenum">
              <a:rPr lang="en-IN" smtClean="0"/>
              <a:t>‹#›</a:t>
            </a:fld>
            <a:endParaRPr lang="en-IN"/>
          </a:p>
        </p:txBody>
      </p:sp>
    </p:spTree>
    <p:extLst>
      <p:ext uri="{BB962C8B-B14F-4D97-AF65-F5344CB8AC3E}">
        <p14:creationId xmlns:p14="http://schemas.microsoft.com/office/powerpoint/2010/main" val="2738794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24C8E-E95D-4670-80A0-855185BAE7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90C1DE-E1AE-49AC-B605-0E7CCC3FCF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19D5CF-1E85-4A45-887F-6EF78C172DC9}"/>
              </a:ext>
            </a:extLst>
          </p:cNvPr>
          <p:cNvSpPr>
            <a:spLocks noGrp="1"/>
          </p:cNvSpPr>
          <p:nvPr>
            <p:ph type="dt" sz="half" idx="10"/>
          </p:nvPr>
        </p:nvSpPr>
        <p:spPr/>
        <p:txBody>
          <a:bodyPr/>
          <a:lstStyle/>
          <a:p>
            <a:fld id="{80C94C41-1F5D-4EA8-9296-98CE4447228D}" type="datetimeFigureOut">
              <a:rPr lang="en-IN" smtClean="0"/>
              <a:t>05-12-2021</a:t>
            </a:fld>
            <a:endParaRPr lang="en-IN"/>
          </a:p>
        </p:txBody>
      </p:sp>
      <p:sp>
        <p:nvSpPr>
          <p:cNvPr id="5" name="Footer Placeholder 4">
            <a:extLst>
              <a:ext uri="{FF2B5EF4-FFF2-40B4-BE49-F238E27FC236}">
                <a16:creationId xmlns:a16="http://schemas.microsoft.com/office/drawing/2014/main" id="{D9C24EE9-6580-4786-9114-AC1949B1B0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0CF0EF-15A5-46B3-AB7F-D3DFB51862F2}"/>
              </a:ext>
            </a:extLst>
          </p:cNvPr>
          <p:cNvSpPr>
            <a:spLocks noGrp="1"/>
          </p:cNvSpPr>
          <p:nvPr>
            <p:ph type="sldNum" sz="quarter" idx="12"/>
          </p:nvPr>
        </p:nvSpPr>
        <p:spPr/>
        <p:txBody>
          <a:bodyPr/>
          <a:lstStyle/>
          <a:p>
            <a:fld id="{EE61ADE0-0751-4056-91C8-4173241DA122}" type="slidenum">
              <a:rPr lang="en-IN" smtClean="0"/>
              <a:t>‹#›</a:t>
            </a:fld>
            <a:endParaRPr lang="en-IN"/>
          </a:p>
        </p:txBody>
      </p:sp>
    </p:spTree>
    <p:extLst>
      <p:ext uri="{BB962C8B-B14F-4D97-AF65-F5344CB8AC3E}">
        <p14:creationId xmlns:p14="http://schemas.microsoft.com/office/powerpoint/2010/main" val="1603229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E819-0A3D-40C1-9CBE-EDC55FAEF5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F45D87-1578-43E5-9228-13831CC050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650B32-3B71-4574-9269-1E7EDD28F2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F7C9DF0-CC73-4EF6-81BB-2CE86B1C64BA}"/>
              </a:ext>
            </a:extLst>
          </p:cNvPr>
          <p:cNvSpPr>
            <a:spLocks noGrp="1"/>
          </p:cNvSpPr>
          <p:nvPr>
            <p:ph type="dt" sz="half" idx="10"/>
          </p:nvPr>
        </p:nvSpPr>
        <p:spPr/>
        <p:txBody>
          <a:bodyPr/>
          <a:lstStyle/>
          <a:p>
            <a:fld id="{80C94C41-1F5D-4EA8-9296-98CE4447228D}" type="datetimeFigureOut">
              <a:rPr lang="en-IN" smtClean="0"/>
              <a:t>05-12-2021</a:t>
            </a:fld>
            <a:endParaRPr lang="en-IN"/>
          </a:p>
        </p:txBody>
      </p:sp>
      <p:sp>
        <p:nvSpPr>
          <p:cNvPr id="6" name="Footer Placeholder 5">
            <a:extLst>
              <a:ext uri="{FF2B5EF4-FFF2-40B4-BE49-F238E27FC236}">
                <a16:creationId xmlns:a16="http://schemas.microsoft.com/office/drawing/2014/main" id="{9FDF7B61-2F9B-416B-B80D-09701C515F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558ABC-B6E2-41EE-B425-BE0C0F8F3D36}"/>
              </a:ext>
            </a:extLst>
          </p:cNvPr>
          <p:cNvSpPr>
            <a:spLocks noGrp="1"/>
          </p:cNvSpPr>
          <p:nvPr>
            <p:ph type="sldNum" sz="quarter" idx="12"/>
          </p:nvPr>
        </p:nvSpPr>
        <p:spPr/>
        <p:txBody>
          <a:bodyPr/>
          <a:lstStyle/>
          <a:p>
            <a:fld id="{EE61ADE0-0751-4056-91C8-4173241DA122}" type="slidenum">
              <a:rPr lang="en-IN" smtClean="0"/>
              <a:t>‹#›</a:t>
            </a:fld>
            <a:endParaRPr lang="en-IN"/>
          </a:p>
        </p:txBody>
      </p:sp>
    </p:spTree>
    <p:extLst>
      <p:ext uri="{BB962C8B-B14F-4D97-AF65-F5344CB8AC3E}">
        <p14:creationId xmlns:p14="http://schemas.microsoft.com/office/powerpoint/2010/main" val="3161555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3BFD6-3992-41AE-BA0A-73CB936ABA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28B334-8B34-491E-B9EE-45166DE83E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E15731-05E4-4304-B4FC-C9C19E73CD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749CAF-01C4-46C7-858B-546CDA7B8B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ACD3D6-575D-46E6-8896-A7A8607D31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8F4CE0-7D9E-4568-A790-7F8CCFFAE442}"/>
              </a:ext>
            </a:extLst>
          </p:cNvPr>
          <p:cNvSpPr>
            <a:spLocks noGrp="1"/>
          </p:cNvSpPr>
          <p:nvPr>
            <p:ph type="dt" sz="half" idx="10"/>
          </p:nvPr>
        </p:nvSpPr>
        <p:spPr/>
        <p:txBody>
          <a:bodyPr/>
          <a:lstStyle/>
          <a:p>
            <a:fld id="{80C94C41-1F5D-4EA8-9296-98CE4447228D}" type="datetimeFigureOut">
              <a:rPr lang="en-IN" smtClean="0"/>
              <a:t>05-12-2021</a:t>
            </a:fld>
            <a:endParaRPr lang="en-IN"/>
          </a:p>
        </p:txBody>
      </p:sp>
      <p:sp>
        <p:nvSpPr>
          <p:cNvPr id="8" name="Footer Placeholder 7">
            <a:extLst>
              <a:ext uri="{FF2B5EF4-FFF2-40B4-BE49-F238E27FC236}">
                <a16:creationId xmlns:a16="http://schemas.microsoft.com/office/drawing/2014/main" id="{2415111F-EEB9-440A-8836-625614465E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3A0FA9-8255-4338-B6BA-C83F8E2BFEC7}"/>
              </a:ext>
            </a:extLst>
          </p:cNvPr>
          <p:cNvSpPr>
            <a:spLocks noGrp="1"/>
          </p:cNvSpPr>
          <p:nvPr>
            <p:ph type="sldNum" sz="quarter" idx="12"/>
          </p:nvPr>
        </p:nvSpPr>
        <p:spPr/>
        <p:txBody>
          <a:bodyPr/>
          <a:lstStyle/>
          <a:p>
            <a:fld id="{EE61ADE0-0751-4056-91C8-4173241DA122}" type="slidenum">
              <a:rPr lang="en-IN" smtClean="0"/>
              <a:t>‹#›</a:t>
            </a:fld>
            <a:endParaRPr lang="en-IN"/>
          </a:p>
        </p:txBody>
      </p:sp>
    </p:spTree>
    <p:extLst>
      <p:ext uri="{BB962C8B-B14F-4D97-AF65-F5344CB8AC3E}">
        <p14:creationId xmlns:p14="http://schemas.microsoft.com/office/powerpoint/2010/main" val="2361273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878D-A0EF-433C-8C3E-0867856852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87A312C-2163-40CE-9346-6CC0A2DDAB9B}"/>
              </a:ext>
            </a:extLst>
          </p:cNvPr>
          <p:cNvSpPr>
            <a:spLocks noGrp="1"/>
          </p:cNvSpPr>
          <p:nvPr>
            <p:ph type="dt" sz="half" idx="10"/>
          </p:nvPr>
        </p:nvSpPr>
        <p:spPr/>
        <p:txBody>
          <a:bodyPr/>
          <a:lstStyle/>
          <a:p>
            <a:fld id="{80C94C41-1F5D-4EA8-9296-98CE4447228D}" type="datetimeFigureOut">
              <a:rPr lang="en-IN" smtClean="0"/>
              <a:t>05-12-2021</a:t>
            </a:fld>
            <a:endParaRPr lang="en-IN"/>
          </a:p>
        </p:txBody>
      </p:sp>
      <p:sp>
        <p:nvSpPr>
          <p:cNvPr id="4" name="Footer Placeholder 3">
            <a:extLst>
              <a:ext uri="{FF2B5EF4-FFF2-40B4-BE49-F238E27FC236}">
                <a16:creationId xmlns:a16="http://schemas.microsoft.com/office/drawing/2014/main" id="{409270BD-D7CC-4A36-806A-9BF7AC76C7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6C340EE-747B-45A7-9226-50DC5C4A1D44}"/>
              </a:ext>
            </a:extLst>
          </p:cNvPr>
          <p:cNvSpPr>
            <a:spLocks noGrp="1"/>
          </p:cNvSpPr>
          <p:nvPr>
            <p:ph type="sldNum" sz="quarter" idx="12"/>
          </p:nvPr>
        </p:nvSpPr>
        <p:spPr/>
        <p:txBody>
          <a:bodyPr/>
          <a:lstStyle/>
          <a:p>
            <a:fld id="{EE61ADE0-0751-4056-91C8-4173241DA122}" type="slidenum">
              <a:rPr lang="en-IN" smtClean="0"/>
              <a:t>‹#›</a:t>
            </a:fld>
            <a:endParaRPr lang="en-IN"/>
          </a:p>
        </p:txBody>
      </p:sp>
    </p:spTree>
    <p:extLst>
      <p:ext uri="{BB962C8B-B14F-4D97-AF65-F5344CB8AC3E}">
        <p14:creationId xmlns:p14="http://schemas.microsoft.com/office/powerpoint/2010/main" val="1815725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344A1B-6007-4713-9150-D2890750465A}"/>
              </a:ext>
            </a:extLst>
          </p:cNvPr>
          <p:cNvSpPr>
            <a:spLocks noGrp="1"/>
          </p:cNvSpPr>
          <p:nvPr>
            <p:ph type="dt" sz="half" idx="10"/>
          </p:nvPr>
        </p:nvSpPr>
        <p:spPr/>
        <p:txBody>
          <a:bodyPr/>
          <a:lstStyle/>
          <a:p>
            <a:fld id="{80C94C41-1F5D-4EA8-9296-98CE4447228D}" type="datetimeFigureOut">
              <a:rPr lang="en-IN" smtClean="0"/>
              <a:t>05-12-2021</a:t>
            </a:fld>
            <a:endParaRPr lang="en-IN"/>
          </a:p>
        </p:txBody>
      </p:sp>
      <p:sp>
        <p:nvSpPr>
          <p:cNvPr id="3" name="Footer Placeholder 2">
            <a:extLst>
              <a:ext uri="{FF2B5EF4-FFF2-40B4-BE49-F238E27FC236}">
                <a16:creationId xmlns:a16="http://schemas.microsoft.com/office/drawing/2014/main" id="{119C2031-2DE6-44A8-9182-B1FB0DCD1B5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190A10-8CB5-4EA1-B1F8-CDD50B5AB6B7}"/>
              </a:ext>
            </a:extLst>
          </p:cNvPr>
          <p:cNvSpPr>
            <a:spLocks noGrp="1"/>
          </p:cNvSpPr>
          <p:nvPr>
            <p:ph type="sldNum" sz="quarter" idx="12"/>
          </p:nvPr>
        </p:nvSpPr>
        <p:spPr/>
        <p:txBody>
          <a:bodyPr/>
          <a:lstStyle/>
          <a:p>
            <a:fld id="{EE61ADE0-0751-4056-91C8-4173241DA122}" type="slidenum">
              <a:rPr lang="en-IN" smtClean="0"/>
              <a:t>‹#›</a:t>
            </a:fld>
            <a:endParaRPr lang="en-IN"/>
          </a:p>
        </p:txBody>
      </p:sp>
    </p:spTree>
    <p:extLst>
      <p:ext uri="{BB962C8B-B14F-4D97-AF65-F5344CB8AC3E}">
        <p14:creationId xmlns:p14="http://schemas.microsoft.com/office/powerpoint/2010/main" val="2048035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756FA-1FB0-4A30-8B29-DEFD3C1876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091B00-24A5-4E04-933F-199807F1AB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0F4CE4-810E-47BA-BFE1-175DB7F193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9ABC1A-474B-450A-9744-11C2C4060D24}"/>
              </a:ext>
            </a:extLst>
          </p:cNvPr>
          <p:cNvSpPr>
            <a:spLocks noGrp="1"/>
          </p:cNvSpPr>
          <p:nvPr>
            <p:ph type="dt" sz="half" idx="10"/>
          </p:nvPr>
        </p:nvSpPr>
        <p:spPr/>
        <p:txBody>
          <a:bodyPr/>
          <a:lstStyle/>
          <a:p>
            <a:fld id="{80C94C41-1F5D-4EA8-9296-98CE4447228D}" type="datetimeFigureOut">
              <a:rPr lang="en-IN" smtClean="0"/>
              <a:t>05-12-2021</a:t>
            </a:fld>
            <a:endParaRPr lang="en-IN"/>
          </a:p>
        </p:txBody>
      </p:sp>
      <p:sp>
        <p:nvSpPr>
          <p:cNvPr id="6" name="Footer Placeholder 5">
            <a:extLst>
              <a:ext uri="{FF2B5EF4-FFF2-40B4-BE49-F238E27FC236}">
                <a16:creationId xmlns:a16="http://schemas.microsoft.com/office/drawing/2014/main" id="{3BE6400E-3703-4220-902E-806BB2BEA6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F907DC-1A2A-4C37-85E7-EA997A6EC170}"/>
              </a:ext>
            </a:extLst>
          </p:cNvPr>
          <p:cNvSpPr>
            <a:spLocks noGrp="1"/>
          </p:cNvSpPr>
          <p:nvPr>
            <p:ph type="sldNum" sz="quarter" idx="12"/>
          </p:nvPr>
        </p:nvSpPr>
        <p:spPr/>
        <p:txBody>
          <a:bodyPr/>
          <a:lstStyle/>
          <a:p>
            <a:fld id="{EE61ADE0-0751-4056-91C8-4173241DA122}" type="slidenum">
              <a:rPr lang="en-IN" smtClean="0"/>
              <a:t>‹#›</a:t>
            </a:fld>
            <a:endParaRPr lang="en-IN"/>
          </a:p>
        </p:txBody>
      </p:sp>
    </p:spTree>
    <p:extLst>
      <p:ext uri="{BB962C8B-B14F-4D97-AF65-F5344CB8AC3E}">
        <p14:creationId xmlns:p14="http://schemas.microsoft.com/office/powerpoint/2010/main" val="953579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1297B-2137-4AB5-8519-029487BA4A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8C773F-B8F8-458E-A769-27FD9CADB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13060D-0AC2-440B-9CD7-FF7754C5DD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88733D-230F-4F7E-A812-82F2CB1D655E}"/>
              </a:ext>
            </a:extLst>
          </p:cNvPr>
          <p:cNvSpPr>
            <a:spLocks noGrp="1"/>
          </p:cNvSpPr>
          <p:nvPr>
            <p:ph type="dt" sz="half" idx="10"/>
          </p:nvPr>
        </p:nvSpPr>
        <p:spPr/>
        <p:txBody>
          <a:bodyPr/>
          <a:lstStyle/>
          <a:p>
            <a:fld id="{80C94C41-1F5D-4EA8-9296-98CE4447228D}" type="datetimeFigureOut">
              <a:rPr lang="en-IN" smtClean="0"/>
              <a:t>05-12-2021</a:t>
            </a:fld>
            <a:endParaRPr lang="en-IN"/>
          </a:p>
        </p:txBody>
      </p:sp>
      <p:sp>
        <p:nvSpPr>
          <p:cNvPr id="6" name="Footer Placeholder 5">
            <a:extLst>
              <a:ext uri="{FF2B5EF4-FFF2-40B4-BE49-F238E27FC236}">
                <a16:creationId xmlns:a16="http://schemas.microsoft.com/office/drawing/2014/main" id="{10CBD9DE-60BC-4D38-958F-819C308A52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47CB35-A858-460C-AC2D-FE778F93F09F}"/>
              </a:ext>
            </a:extLst>
          </p:cNvPr>
          <p:cNvSpPr>
            <a:spLocks noGrp="1"/>
          </p:cNvSpPr>
          <p:nvPr>
            <p:ph type="sldNum" sz="quarter" idx="12"/>
          </p:nvPr>
        </p:nvSpPr>
        <p:spPr/>
        <p:txBody>
          <a:bodyPr/>
          <a:lstStyle/>
          <a:p>
            <a:fld id="{EE61ADE0-0751-4056-91C8-4173241DA122}" type="slidenum">
              <a:rPr lang="en-IN" smtClean="0"/>
              <a:t>‹#›</a:t>
            </a:fld>
            <a:endParaRPr lang="en-IN"/>
          </a:p>
        </p:txBody>
      </p:sp>
    </p:spTree>
    <p:extLst>
      <p:ext uri="{BB962C8B-B14F-4D97-AF65-F5344CB8AC3E}">
        <p14:creationId xmlns:p14="http://schemas.microsoft.com/office/powerpoint/2010/main" val="301270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7AF7D6-C8AD-444D-8425-289B36B553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8D5407-BB4F-4378-BA10-B53DCAF54B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3ACD4B-821C-43EF-9D18-BE96AB239F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C94C41-1F5D-4EA8-9296-98CE4447228D}" type="datetimeFigureOut">
              <a:rPr lang="en-IN" smtClean="0"/>
              <a:t>05-12-2021</a:t>
            </a:fld>
            <a:endParaRPr lang="en-IN"/>
          </a:p>
        </p:txBody>
      </p:sp>
      <p:sp>
        <p:nvSpPr>
          <p:cNvPr id="5" name="Footer Placeholder 4">
            <a:extLst>
              <a:ext uri="{FF2B5EF4-FFF2-40B4-BE49-F238E27FC236}">
                <a16:creationId xmlns:a16="http://schemas.microsoft.com/office/drawing/2014/main" id="{5C9887AC-FE96-4320-920B-F0B30B2878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133BDF-55D5-4671-8B58-4B699BF562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61ADE0-0751-4056-91C8-4173241DA122}" type="slidenum">
              <a:rPr lang="en-IN" smtClean="0"/>
              <a:t>‹#›</a:t>
            </a:fld>
            <a:endParaRPr lang="en-IN"/>
          </a:p>
        </p:txBody>
      </p:sp>
    </p:spTree>
    <p:extLst>
      <p:ext uri="{BB962C8B-B14F-4D97-AF65-F5344CB8AC3E}">
        <p14:creationId xmlns:p14="http://schemas.microsoft.com/office/powerpoint/2010/main" val="3433529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00B56-6719-4BE7-B04E-FA1E2AB3EB3F}"/>
              </a:ext>
            </a:extLst>
          </p:cNvPr>
          <p:cNvSpPr>
            <a:spLocks noGrp="1"/>
          </p:cNvSpPr>
          <p:nvPr>
            <p:ph type="ctrTitle"/>
          </p:nvPr>
        </p:nvSpPr>
        <p:spPr>
          <a:xfrm>
            <a:off x="1524000" y="151979"/>
            <a:ext cx="9144000" cy="846396"/>
          </a:xfrm>
        </p:spPr>
        <p:txBody>
          <a:bodyPr>
            <a:normAutofit fontScale="90000"/>
          </a:bodyPr>
          <a:lstStyle/>
          <a:p>
            <a:r>
              <a:rPr lang="en-US" u="sng" dirty="0">
                <a:solidFill>
                  <a:srgbClr val="FF0000"/>
                </a:solidFill>
              </a:rPr>
              <a:t>Approach</a:t>
            </a:r>
            <a:endParaRPr lang="en-IN" u="sng" dirty="0">
              <a:solidFill>
                <a:srgbClr val="FF0000"/>
              </a:solidFill>
            </a:endParaRPr>
          </a:p>
        </p:txBody>
      </p:sp>
      <p:sp>
        <p:nvSpPr>
          <p:cNvPr id="3" name="Subtitle 2">
            <a:extLst>
              <a:ext uri="{FF2B5EF4-FFF2-40B4-BE49-F238E27FC236}">
                <a16:creationId xmlns:a16="http://schemas.microsoft.com/office/drawing/2014/main" id="{73FC58AA-9DEF-4DB0-A385-2B6A79F50C75}"/>
              </a:ext>
            </a:extLst>
          </p:cNvPr>
          <p:cNvSpPr>
            <a:spLocks noGrp="1"/>
          </p:cNvSpPr>
          <p:nvPr>
            <p:ph type="subTitle" idx="1"/>
          </p:nvPr>
        </p:nvSpPr>
        <p:spPr>
          <a:xfrm>
            <a:off x="765110" y="1278293"/>
            <a:ext cx="11187404" cy="5141167"/>
          </a:xfrm>
        </p:spPr>
        <p:txBody>
          <a:bodyPr>
            <a:normAutofit lnSpcReduction="10000"/>
          </a:bodyPr>
          <a:lstStyle/>
          <a:p>
            <a:pPr marL="342900" indent="-342900" algn="l">
              <a:buFont typeface="Arial" panose="020B0604020202020204" pitchFamily="34" charset="0"/>
              <a:buChar char="•"/>
            </a:pPr>
            <a:r>
              <a:rPr lang="en-IN" sz="2000" dirty="0">
                <a:latin typeface="Bahnschrift Light SemiCondensed" panose="020B0502040204020203" pitchFamily="34" charset="0"/>
              </a:rPr>
              <a:t>By problem statement, It is clear that this is the predictive analysis problem in which we need to create a model by using </a:t>
            </a:r>
            <a:r>
              <a:rPr lang="en-IN" sz="2000" dirty="0" err="1">
                <a:latin typeface="Bahnschrift Light SemiCondensed" panose="020B0502040204020203" pitchFamily="34" charset="0"/>
              </a:rPr>
              <a:t>Ml</a:t>
            </a:r>
            <a:r>
              <a:rPr lang="en-IN" sz="2000" dirty="0">
                <a:latin typeface="Bahnschrift Light SemiCondensed" panose="020B0502040204020203" pitchFamily="34" charset="0"/>
              </a:rPr>
              <a:t> algorithm for the prediction of target variables.</a:t>
            </a:r>
          </a:p>
          <a:p>
            <a:pPr marL="342900" indent="-342900" algn="l">
              <a:buFont typeface="Arial" panose="020B0604020202020204" pitchFamily="34" charset="0"/>
              <a:buChar char="•"/>
            </a:pPr>
            <a:r>
              <a:rPr lang="en-US" sz="2000" dirty="0">
                <a:latin typeface="Bahnschrift Light SemiCondensed" panose="020B0502040204020203" pitchFamily="34" charset="0"/>
              </a:rPr>
              <a:t>It is  also clear that there are two outputs in target variable </a:t>
            </a:r>
            <a:r>
              <a:rPr lang="en-US" sz="2000" dirty="0" err="1">
                <a:latin typeface="Bahnschrift Light SemiCondensed" panose="020B0502040204020203" pitchFamily="34" charset="0"/>
              </a:rPr>
              <a:t>i.e</a:t>
            </a:r>
            <a:r>
              <a:rPr lang="en-US" sz="2000" dirty="0">
                <a:latin typeface="Bahnschrift Light SemiCondensed" panose="020B0502040204020203" pitchFamily="34" charset="0"/>
              </a:rPr>
              <a:t>, 0 &amp; 1.</a:t>
            </a:r>
          </a:p>
          <a:p>
            <a:pPr marL="342900" indent="-342900" algn="l">
              <a:buFont typeface="Arial" panose="020B0604020202020204" pitchFamily="34" charset="0"/>
              <a:buChar char="•"/>
            </a:pPr>
            <a:r>
              <a:rPr lang="en-US" sz="2000" dirty="0">
                <a:latin typeface="Bahnschrift Light SemiCondensed" panose="020B0502040204020203" pitchFamily="34" charset="0"/>
              </a:rPr>
              <a:t>Event- 1 (Strong Lead – High </a:t>
            </a:r>
            <a:r>
              <a:rPr lang="en-US" sz="2000" dirty="0" err="1">
                <a:latin typeface="Bahnschrift Light SemiCondensed" panose="020B0502040204020203" pitchFamily="34" charset="0"/>
              </a:rPr>
              <a:t>Probablity</a:t>
            </a:r>
            <a:r>
              <a:rPr lang="en-US" sz="2000" dirty="0">
                <a:latin typeface="Bahnschrift Light SemiCondensed" panose="020B0502040204020203" pitchFamily="34" charset="0"/>
              </a:rPr>
              <a:t> of conversion).</a:t>
            </a:r>
          </a:p>
          <a:p>
            <a:pPr marL="342900" indent="-342900" algn="l">
              <a:buFont typeface="Arial" panose="020B0604020202020204" pitchFamily="34" charset="0"/>
              <a:buChar char="•"/>
            </a:pPr>
            <a:r>
              <a:rPr lang="en-US" sz="2000" dirty="0">
                <a:latin typeface="Bahnschrift Light SemiCondensed" panose="020B0502040204020203" pitchFamily="34" charset="0"/>
              </a:rPr>
              <a:t>As It is classification problem, I had created models by using three ML algorithms </a:t>
            </a:r>
            <a:r>
              <a:rPr lang="en-US" sz="2000" dirty="0" err="1">
                <a:latin typeface="Bahnschrift Light SemiCondensed" panose="020B0502040204020203" pitchFamily="34" charset="0"/>
              </a:rPr>
              <a:t>i.e</a:t>
            </a:r>
            <a:r>
              <a:rPr lang="en-US" sz="2000" dirty="0">
                <a:latin typeface="Bahnschrift Light SemiCondensed" panose="020B0502040204020203" pitchFamily="34" charset="0"/>
              </a:rPr>
              <a:t>, Random Forest, Logistic Regression and XG Boost. </a:t>
            </a:r>
          </a:p>
          <a:p>
            <a:pPr marL="342900" indent="-342900" algn="l">
              <a:buFont typeface="Arial" panose="020B0604020202020204" pitchFamily="34" charset="0"/>
              <a:buChar char="•"/>
            </a:pPr>
            <a:r>
              <a:rPr lang="en-US" sz="2000" dirty="0">
                <a:latin typeface="Bahnschrift Light SemiCondensed" panose="020B0502040204020203" pitchFamily="34" charset="0"/>
              </a:rPr>
              <a:t>I also found out that number of events(</a:t>
            </a:r>
            <a:r>
              <a:rPr lang="en-US" sz="2000" dirty="0" err="1">
                <a:latin typeface="Bahnschrift Light SemiCondensed" panose="020B0502040204020203" pitchFamily="34" charset="0"/>
              </a:rPr>
              <a:t>occurances</a:t>
            </a:r>
            <a:r>
              <a:rPr lang="en-US" sz="2000" dirty="0">
                <a:latin typeface="Bahnschrift Light SemiCondensed" panose="020B0502040204020203" pitchFamily="34" charset="0"/>
              </a:rPr>
              <a:t> of ‘1’) is very few as compare to non-event(</a:t>
            </a:r>
            <a:r>
              <a:rPr lang="en-US" sz="2000" dirty="0" err="1">
                <a:latin typeface="Bahnschrift Light SemiCondensed" panose="020B0502040204020203" pitchFamily="34" charset="0"/>
              </a:rPr>
              <a:t>occurances</a:t>
            </a:r>
            <a:r>
              <a:rPr lang="en-US" sz="2000" dirty="0">
                <a:latin typeface="Bahnschrift Light SemiCondensed" panose="020B0502040204020203" pitchFamily="34" charset="0"/>
              </a:rPr>
              <a:t> of ‘0’. It means there is some imbalance in dataset.</a:t>
            </a:r>
          </a:p>
          <a:p>
            <a:pPr marL="342900" indent="-342900" algn="l">
              <a:buFont typeface="Arial" panose="020B0604020202020204" pitchFamily="34" charset="0"/>
              <a:buChar char="•"/>
            </a:pPr>
            <a:r>
              <a:rPr lang="en-US" sz="2000" dirty="0">
                <a:latin typeface="Bahnschrift Light SemiCondensed" panose="020B0502040204020203" pitchFamily="34" charset="0"/>
              </a:rPr>
              <a:t>Due to imbalance I used weight balancing techniques like smote and weigh – balance in some of modals.</a:t>
            </a:r>
          </a:p>
          <a:p>
            <a:pPr marL="342900" indent="-342900" algn="l">
              <a:buFont typeface="Arial" panose="020B0604020202020204" pitchFamily="34" charset="0"/>
              <a:buChar char="•"/>
            </a:pPr>
            <a:r>
              <a:rPr lang="en-US" sz="2000" b="0" i="0" dirty="0">
                <a:solidFill>
                  <a:srgbClr val="24292F"/>
                </a:solidFill>
                <a:effectLst/>
                <a:latin typeface="Bahnschrift Light SemiCondensed" panose="020B0502040204020203" pitchFamily="34" charset="0"/>
              </a:rPr>
              <a:t>The Evaluation Criteria for this problem is AUC_ROC . I found it more rel</a:t>
            </a:r>
            <a:r>
              <a:rPr lang="en-US" sz="2000" dirty="0">
                <a:solidFill>
                  <a:srgbClr val="24292F"/>
                </a:solidFill>
                <a:latin typeface="Bahnschrift Light SemiCondensed" panose="020B0502040204020203" pitchFamily="34" charset="0"/>
              </a:rPr>
              <a:t>iable while solving this case(Imbalanced data)</a:t>
            </a:r>
            <a:r>
              <a:rPr lang="en-US" sz="2000" dirty="0">
                <a:solidFill>
                  <a:srgbClr val="24292F"/>
                </a:solidFill>
                <a:latin typeface="Bahnschrift Light Condensed" panose="020B0502040204020203" pitchFamily="34" charset="0"/>
              </a:rPr>
              <a:t>.</a:t>
            </a:r>
          </a:p>
          <a:p>
            <a:pPr marL="342900" indent="-342900" algn="l">
              <a:buFont typeface="Arial" panose="020B0604020202020204" pitchFamily="34" charset="0"/>
              <a:buChar char="•"/>
            </a:pPr>
            <a:r>
              <a:rPr lang="en-US" sz="2000" dirty="0">
                <a:latin typeface="Bahnschrift Light SemiCondensed" panose="020B0502040204020203" pitchFamily="34" charset="0"/>
              </a:rPr>
              <a:t>After imputation, I also performed visualization on dataset and tried to get some findings.</a:t>
            </a:r>
          </a:p>
          <a:p>
            <a:pPr marL="342900" indent="-342900" algn="l">
              <a:buFont typeface="Arial" panose="020B0604020202020204" pitchFamily="34" charset="0"/>
              <a:buChar char="•"/>
            </a:pPr>
            <a:r>
              <a:rPr lang="en-US" sz="2000" dirty="0">
                <a:solidFill>
                  <a:srgbClr val="24292F"/>
                </a:solidFill>
                <a:latin typeface="Bahnschrift Light SemiCondensed" panose="020B0502040204020203" pitchFamily="34" charset="0"/>
              </a:rPr>
              <a:t>Created dummy variables of all categorical features.</a:t>
            </a:r>
          </a:p>
          <a:p>
            <a:pPr marL="342900" indent="-342900" algn="l">
              <a:buFont typeface="Arial" panose="020B0604020202020204" pitchFamily="34" charset="0"/>
              <a:buChar char="•"/>
            </a:pPr>
            <a:r>
              <a:rPr lang="en-US" sz="2000" dirty="0">
                <a:solidFill>
                  <a:srgbClr val="24292F"/>
                </a:solidFill>
                <a:latin typeface="Bahnschrift Light SemiCondensed" panose="020B0502040204020203" pitchFamily="34" charset="0"/>
              </a:rPr>
              <a:t>Perform Scaling before creating models.</a:t>
            </a:r>
          </a:p>
          <a:p>
            <a:pPr marL="342900" indent="-342900" algn="l">
              <a:buFont typeface="Arial" panose="020B0604020202020204" pitchFamily="34" charset="0"/>
              <a:buChar char="•"/>
            </a:pPr>
            <a:r>
              <a:rPr lang="en-US" sz="2000" dirty="0">
                <a:solidFill>
                  <a:srgbClr val="24292F"/>
                </a:solidFill>
                <a:latin typeface="Bahnschrift Light SemiCondensed" panose="020B0502040204020203" pitchFamily="34" charset="0"/>
              </a:rPr>
              <a:t>Every preprocessing step for Train &amp; Test data has performed separately.</a:t>
            </a:r>
          </a:p>
          <a:p>
            <a:pPr marL="342900" indent="-342900" algn="l">
              <a:buFont typeface="Arial" panose="020B0604020202020204" pitchFamily="34" charset="0"/>
              <a:buChar char="•"/>
            </a:pPr>
            <a:endParaRPr lang="en-US" sz="2000" dirty="0">
              <a:solidFill>
                <a:srgbClr val="24292F"/>
              </a:solidFill>
              <a:latin typeface="Bahnschrift Light Condensed" panose="020B0502040204020203" pitchFamily="34" charset="0"/>
            </a:endParaRPr>
          </a:p>
          <a:p>
            <a:pPr marL="342900" indent="-342900" algn="l">
              <a:buFont typeface="Arial" panose="020B0604020202020204" pitchFamily="34" charset="0"/>
              <a:buChar char="•"/>
            </a:pPr>
            <a:endParaRPr lang="en-US" sz="2000" dirty="0">
              <a:solidFill>
                <a:srgbClr val="24292F"/>
              </a:solidFill>
              <a:latin typeface="Bahnschrift Light Condensed" panose="020B0502040204020203" pitchFamily="34" charset="0"/>
            </a:endParaRPr>
          </a:p>
          <a:p>
            <a:pPr marL="342900" indent="-342900" algn="l">
              <a:buFont typeface="Arial" panose="020B0604020202020204" pitchFamily="34" charset="0"/>
              <a:buChar char="•"/>
            </a:pPr>
            <a:endParaRPr lang="en-US" sz="2000" b="0" i="0" dirty="0">
              <a:solidFill>
                <a:srgbClr val="24292F"/>
              </a:solidFill>
              <a:effectLst/>
              <a:latin typeface="Bahnschrift Light Condensed" panose="020B0502040204020203" pitchFamily="34" charset="0"/>
            </a:endParaRPr>
          </a:p>
          <a:p>
            <a:pPr marL="342900" indent="-342900" algn="l">
              <a:buFont typeface="Arial" panose="020B0604020202020204" pitchFamily="34" charset="0"/>
              <a:buChar char="•"/>
            </a:pPr>
            <a:endParaRPr lang="en-US" sz="2000" dirty="0">
              <a:latin typeface="Bahnschrift Light Condensed" panose="020B0502040204020203" pitchFamily="34" charset="0"/>
            </a:endParaRPr>
          </a:p>
          <a:p>
            <a:pPr marL="342900" indent="-342900" algn="l">
              <a:buFont typeface="Arial" panose="020B0604020202020204" pitchFamily="34" charset="0"/>
              <a:buChar char="•"/>
            </a:pPr>
            <a:endParaRPr lang="en-US" sz="2000" dirty="0">
              <a:latin typeface="Bahnschrift Light SemiCondensed" panose="020B0502040204020203" pitchFamily="34" charset="0"/>
            </a:endParaRPr>
          </a:p>
          <a:p>
            <a:pPr marL="342900" indent="-342900" algn="l">
              <a:buFont typeface="Arial" panose="020B0604020202020204" pitchFamily="34" charset="0"/>
              <a:buChar char="•"/>
            </a:pPr>
            <a:endParaRPr lang="en-IN" sz="2000" dirty="0">
              <a:latin typeface="Bahnschrift Light SemiCondensed" panose="020B0502040204020203" pitchFamily="34" charset="0"/>
            </a:endParaRPr>
          </a:p>
          <a:p>
            <a:pPr algn="l"/>
            <a:endParaRPr lang="en-IN" dirty="0"/>
          </a:p>
        </p:txBody>
      </p:sp>
    </p:spTree>
    <p:extLst>
      <p:ext uri="{BB962C8B-B14F-4D97-AF65-F5344CB8AC3E}">
        <p14:creationId xmlns:p14="http://schemas.microsoft.com/office/powerpoint/2010/main" val="502866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55FE-AF1B-460C-9DBC-0F535F59EEA0}"/>
              </a:ext>
            </a:extLst>
          </p:cNvPr>
          <p:cNvSpPr>
            <a:spLocks noGrp="1"/>
          </p:cNvSpPr>
          <p:nvPr>
            <p:ph type="title"/>
          </p:nvPr>
        </p:nvSpPr>
        <p:spPr>
          <a:xfrm>
            <a:off x="838200" y="167335"/>
            <a:ext cx="10515600" cy="1325563"/>
          </a:xfrm>
        </p:spPr>
        <p:txBody>
          <a:bodyPr>
            <a:normAutofit/>
          </a:bodyPr>
          <a:lstStyle/>
          <a:p>
            <a:pPr algn="ctr"/>
            <a:r>
              <a:rPr lang="en-US" sz="5400" dirty="0">
                <a:solidFill>
                  <a:srgbClr val="FF0000"/>
                </a:solidFill>
              </a:rPr>
              <a:t>Process</a:t>
            </a:r>
            <a:endParaRPr lang="en-IN" sz="5400" dirty="0">
              <a:solidFill>
                <a:srgbClr val="FF0000"/>
              </a:solidFill>
            </a:endParaRPr>
          </a:p>
        </p:txBody>
      </p:sp>
      <p:sp>
        <p:nvSpPr>
          <p:cNvPr id="3" name="Content Placeholder 2">
            <a:extLst>
              <a:ext uri="{FF2B5EF4-FFF2-40B4-BE49-F238E27FC236}">
                <a16:creationId xmlns:a16="http://schemas.microsoft.com/office/drawing/2014/main" id="{34313D0B-4484-4CD7-8976-BB7B7FAC7E80}"/>
              </a:ext>
            </a:extLst>
          </p:cNvPr>
          <p:cNvSpPr>
            <a:spLocks noGrp="1"/>
          </p:cNvSpPr>
          <p:nvPr>
            <p:ph idx="1"/>
          </p:nvPr>
        </p:nvSpPr>
        <p:spPr>
          <a:xfrm>
            <a:off x="838200" y="1203650"/>
            <a:ext cx="10515600" cy="5570374"/>
          </a:xfrm>
        </p:spPr>
        <p:txBody>
          <a:bodyPr/>
          <a:lstStyle/>
          <a:p>
            <a:pPr marL="342900" indent="-342900" algn="l">
              <a:buAutoNum type="arabicPeriod"/>
            </a:pPr>
            <a:r>
              <a:rPr lang="en-US" sz="1800" b="1" i="0" u="sng" dirty="0">
                <a:solidFill>
                  <a:srgbClr val="24292F"/>
                </a:solidFill>
                <a:effectLst/>
                <a:latin typeface="Bahnschrift Light SemiCondensed" panose="020B0502040204020203" pitchFamily="34" charset="0"/>
              </a:rPr>
              <a:t>Data cleaning:</a:t>
            </a:r>
          </a:p>
          <a:p>
            <a:r>
              <a:rPr lang="en-US" sz="1800" b="1" i="0" dirty="0">
                <a:solidFill>
                  <a:srgbClr val="24292F"/>
                </a:solidFill>
                <a:effectLst/>
                <a:latin typeface="Bahnschrift Light SemiCondensed" panose="020B0502040204020203" pitchFamily="34" charset="0"/>
              </a:rPr>
              <a:t>Removed </a:t>
            </a:r>
            <a:r>
              <a:rPr lang="en-US" sz="1800" b="1" i="0" dirty="0" err="1">
                <a:solidFill>
                  <a:srgbClr val="24292F"/>
                </a:solidFill>
                <a:effectLst/>
                <a:latin typeface="Bahnschrift Light SemiCondensed" panose="020B0502040204020203" pitchFamily="34" charset="0"/>
              </a:rPr>
              <a:t>NaN</a:t>
            </a:r>
            <a:r>
              <a:rPr lang="en-US" sz="1800" b="1" i="0" dirty="0">
                <a:solidFill>
                  <a:srgbClr val="24292F"/>
                </a:solidFill>
                <a:effectLst/>
                <a:latin typeface="Bahnschrift Light SemiCondensed" panose="020B0502040204020203" pitchFamily="34" charset="0"/>
              </a:rPr>
              <a:t> in some variables, c</a:t>
            </a:r>
            <a:r>
              <a:rPr lang="en-US" sz="1800" b="1" dirty="0">
                <a:solidFill>
                  <a:srgbClr val="24292F"/>
                </a:solidFill>
                <a:latin typeface="Bahnschrift Light SemiCondensed" panose="020B0502040204020203" pitchFamily="34" charset="0"/>
              </a:rPr>
              <a:t>reated new category for Nan’s in categorical Variables.</a:t>
            </a:r>
          </a:p>
          <a:p>
            <a:r>
              <a:rPr lang="en-US" sz="1800" b="1" dirty="0">
                <a:solidFill>
                  <a:srgbClr val="24292F"/>
                </a:solidFill>
                <a:latin typeface="Bahnschrift Light SemiCondensed" panose="020B0502040204020203" pitchFamily="34" charset="0"/>
              </a:rPr>
              <a:t>Used KNN imputer to impute missing data in some variables</a:t>
            </a:r>
          </a:p>
          <a:p>
            <a:r>
              <a:rPr lang="en-US" sz="1800" b="1" dirty="0" err="1">
                <a:solidFill>
                  <a:srgbClr val="24292F"/>
                </a:solidFill>
                <a:latin typeface="Bahnschrift Light SemiCondensed" panose="020B0502040204020203" pitchFamily="34" charset="0"/>
              </a:rPr>
              <a:t>Cretaed</a:t>
            </a:r>
            <a:r>
              <a:rPr lang="en-US" sz="1800" b="1" dirty="0">
                <a:solidFill>
                  <a:srgbClr val="24292F"/>
                </a:solidFill>
                <a:latin typeface="Bahnschrift Light SemiCondensed" panose="020B0502040204020203" pitchFamily="34" charset="0"/>
              </a:rPr>
              <a:t> new variables using ‘DOB’ and ‘Lead generation date’.</a:t>
            </a:r>
          </a:p>
          <a:p>
            <a:pPr marL="0" indent="0" algn="l">
              <a:buNone/>
            </a:pPr>
            <a:endParaRPr lang="en-US" sz="1800" dirty="0">
              <a:solidFill>
                <a:srgbClr val="24292F"/>
              </a:solidFill>
              <a:latin typeface="Bahnschrift Light SemiCondensed" panose="020B0502040204020203" pitchFamily="34" charset="0"/>
            </a:endParaRPr>
          </a:p>
          <a:p>
            <a:pPr marL="0" indent="0">
              <a:buNone/>
            </a:pPr>
            <a:r>
              <a:rPr lang="en-US" sz="1800" dirty="0">
                <a:solidFill>
                  <a:srgbClr val="24292F"/>
                </a:solidFill>
                <a:latin typeface="Bahnschrift Light SemiCondensed" panose="020B0502040204020203" pitchFamily="34" charset="0"/>
              </a:rPr>
              <a:t>2. </a:t>
            </a:r>
            <a:r>
              <a:rPr lang="en-US" sz="1800" b="1" dirty="0">
                <a:solidFill>
                  <a:srgbClr val="24292F"/>
                </a:solidFill>
                <a:latin typeface="Bahnschrift Light SemiCondensed" panose="020B0502040204020203" pitchFamily="34" charset="0"/>
              </a:rPr>
              <a:t>Performed visualization after Data Cleaning.</a:t>
            </a:r>
          </a:p>
          <a:p>
            <a:pPr marL="0" indent="0">
              <a:buNone/>
            </a:pPr>
            <a:r>
              <a:rPr lang="en-US" sz="1800" dirty="0">
                <a:solidFill>
                  <a:srgbClr val="24292F"/>
                </a:solidFill>
                <a:latin typeface="Bahnschrift Light SemiCondensed" panose="020B0502040204020203" pitchFamily="34" charset="0"/>
              </a:rPr>
              <a:t>3. </a:t>
            </a:r>
            <a:r>
              <a:rPr lang="en-US" sz="1800" b="1" dirty="0">
                <a:solidFill>
                  <a:srgbClr val="24292F"/>
                </a:solidFill>
                <a:latin typeface="Bahnschrift Light SemiCondensed" panose="020B0502040204020203" pitchFamily="34" charset="0"/>
              </a:rPr>
              <a:t>Removed outliers from train and test both dataset variables while performing </a:t>
            </a:r>
            <a:r>
              <a:rPr lang="en-US" sz="1800" b="1" dirty="0" err="1">
                <a:solidFill>
                  <a:srgbClr val="24292F"/>
                </a:solidFill>
                <a:latin typeface="Bahnschrift Light SemiCondensed" panose="020B0502040204020203" pitchFamily="34" charset="0"/>
              </a:rPr>
              <a:t>Vizualization</a:t>
            </a:r>
            <a:r>
              <a:rPr lang="en-US" sz="1800" b="1" dirty="0">
                <a:solidFill>
                  <a:srgbClr val="24292F"/>
                </a:solidFill>
                <a:latin typeface="Bahnschrift Light SemiCondensed" panose="020B0502040204020203" pitchFamily="34" charset="0"/>
              </a:rPr>
              <a:t>.</a:t>
            </a:r>
          </a:p>
          <a:p>
            <a:pPr marL="0" indent="0">
              <a:buNone/>
            </a:pPr>
            <a:r>
              <a:rPr lang="en-US" sz="1800" dirty="0">
                <a:solidFill>
                  <a:srgbClr val="24292F"/>
                </a:solidFill>
                <a:latin typeface="Bahnschrift Light SemiCondensed" panose="020B0502040204020203" pitchFamily="34" charset="0"/>
              </a:rPr>
              <a:t>4. </a:t>
            </a:r>
            <a:r>
              <a:rPr lang="en-US" sz="1800" b="1" dirty="0">
                <a:solidFill>
                  <a:srgbClr val="24292F"/>
                </a:solidFill>
                <a:latin typeface="Bahnschrift Light SemiCondensed" panose="020B0502040204020203" pitchFamily="34" charset="0"/>
              </a:rPr>
              <a:t>Created dummy variables of all categorical variables.</a:t>
            </a:r>
          </a:p>
          <a:p>
            <a:pPr marL="0" indent="0">
              <a:buNone/>
            </a:pPr>
            <a:r>
              <a:rPr lang="en-US" sz="1800" dirty="0">
                <a:solidFill>
                  <a:srgbClr val="24292F"/>
                </a:solidFill>
                <a:latin typeface="Bahnschrift Light SemiCondensed" panose="020B0502040204020203" pitchFamily="34" charset="0"/>
              </a:rPr>
              <a:t>5. </a:t>
            </a:r>
            <a:r>
              <a:rPr lang="en-US" sz="1800" b="1" dirty="0">
                <a:solidFill>
                  <a:srgbClr val="24292F"/>
                </a:solidFill>
                <a:latin typeface="Bahnschrift Light SemiCondensed" panose="020B0502040204020203" pitchFamily="34" charset="0"/>
              </a:rPr>
              <a:t>If there are many categories in single variable then replaced categories with frequencies.</a:t>
            </a:r>
          </a:p>
          <a:p>
            <a:pPr marL="0" indent="0">
              <a:buNone/>
            </a:pPr>
            <a:r>
              <a:rPr lang="en-US" sz="1800" dirty="0">
                <a:solidFill>
                  <a:srgbClr val="24292F"/>
                </a:solidFill>
                <a:latin typeface="Bahnschrift Light SemiCondensed" panose="020B0502040204020203" pitchFamily="34" charset="0"/>
              </a:rPr>
              <a:t>6. </a:t>
            </a:r>
            <a:r>
              <a:rPr lang="en-US" sz="1800" b="1" dirty="0">
                <a:solidFill>
                  <a:srgbClr val="24292F"/>
                </a:solidFill>
                <a:latin typeface="Bahnschrift Light SemiCondensed" panose="020B0502040204020203" pitchFamily="34" charset="0"/>
              </a:rPr>
              <a:t>Performed Label Encoding for Discrete variables.</a:t>
            </a:r>
          </a:p>
          <a:p>
            <a:pPr marL="0" indent="0">
              <a:buNone/>
            </a:pPr>
            <a:r>
              <a:rPr lang="en-US" sz="1800" dirty="0">
                <a:solidFill>
                  <a:srgbClr val="24292F"/>
                </a:solidFill>
                <a:latin typeface="Bahnschrift Light SemiCondensed" panose="020B0502040204020203" pitchFamily="34" charset="0"/>
              </a:rPr>
              <a:t>7. </a:t>
            </a:r>
            <a:r>
              <a:rPr lang="en-US" sz="1800" b="1" dirty="0">
                <a:solidFill>
                  <a:srgbClr val="24292F"/>
                </a:solidFill>
                <a:latin typeface="Bahnschrift Light SemiCondensed" panose="020B0502040204020203" pitchFamily="34" charset="0"/>
              </a:rPr>
              <a:t>Ave target variable in ‘y’.</a:t>
            </a:r>
          </a:p>
          <a:p>
            <a:pPr marL="0" indent="0">
              <a:buNone/>
            </a:pPr>
            <a:r>
              <a:rPr lang="en-US" sz="1800" dirty="0">
                <a:solidFill>
                  <a:srgbClr val="24292F"/>
                </a:solidFill>
                <a:latin typeface="Bahnschrift Light SemiCondensed" panose="020B0502040204020203" pitchFamily="34" charset="0"/>
              </a:rPr>
              <a:t>8. </a:t>
            </a:r>
            <a:r>
              <a:rPr lang="en-US" sz="1800" b="1" dirty="0">
                <a:solidFill>
                  <a:srgbClr val="24292F"/>
                </a:solidFill>
                <a:latin typeface="Bahnschrift Light SemiCondensed" panose="020B0502040204020203" pitchFamily="34" charset="0"/>
              </a:rPr>
              <a:t>Deleting all variables from train and test which is not present in anyone of datasets.</a:t>
            </a:r>
          </a:p>
          <a:p>
            <a:pPr marL="0" indent="0">
              <a:buNone/>
            </a:pPr>
            <a:r>
              <a:rPr lang="en-US" sz="1800" dirty="0">
                <a:solidFill>
                  <a:srgbClr val="24292F"/>
                </a:solidFill>
                <a:latin typeface="Bahnschrift Light SemiCondensed" panose="020B0502040204020203" pitchFamily="34" charset="0"/>
              </a:rPr>
              <a:t>9. </a:t>
            </a:r>
            <a:r>
              <a:rPr lang="en-US" sz="1800" b="1" dirty="0">
                <a:solidFill>
                  <a:srgbClr val="24292F"/>
                </a:solidFill>
                <a:latin typeface="Bahnschrift Light SemiCondensed" panose="020B0502040204020203" pitchFamily="34" charset="0"/>
              </a:rPr>
              <a:t>Performed scaling on both Train and test dataset. </a:t>
            </a:r>
            <a:r>
              <a:rPr lang="en-US" sz="1800" b="1" dirty="0" err="1">
                <a:solidFill>
                  <a:srgbClr val="24292F"/>
                </a:solidFill>
                <a:latin typeface="Bahnschrift Light SemiCondensed" panose="020B0502040204020203" pitchFamily="34" charset="0"/>
              </a:rPr>
              <a:t>Fit_transform</a:t>
            </a:r>
            <a:r>
              <a:rPr lang="en-US" sz="1800" b="1" dirty="0">
                <a:solidFill>
                  <a:srgbClr val="24292F"/>
                </a:solidFill>
                <a:latin typeface="Bahnschrift Light SemiCondensed" panose="020B0502040204020203" pitchFamily="34" charset="0"/>
              </a:rPr>
              <a:t> on Train data and transform on Test data.</a:t>
            </a:r>
          </a:p>
          <a:p>
            <a:pPr marL="0" indent="0">
              <a:buNone/>
            </a:pPr>
            <a:endParaRPr lang="en-IN" dirty="0"/>
          </a:p>
        </p:txBody>
      </p:sp>
    </p:spTree>
    <p:extLst>
      <p:ext uri="{BB962C8B-B14F-4D97-AF65-F5344CB8AC3E}">
        <p14:creationId xmlns:p14="http://schemas.microsoft.com/office/powerpoint/2010/main" val="1656474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4285C-6269-4887-9DC3-5970879EC935}"/>
              </a:ext>
            </a:extLst>
          </p:cNvPr>
          <p:cNvSpPr>
            <a:spLocks noGrp="1"/>
          </p:cNvSpPr>
          <p:nvPr>
            <p:ph type="title"/>
          </p:nvPr>
        </p:nvSpPr>
        <p:spPr/>
        <p:txBody>
          <a:bodyPr/>
          <a:lstStyle/>
          <a:p>
            <a:pPr algn="ctr"/>
            <a:r>
              <a:rPr lang="en-US" sz="4400" dirty="0">
                <a:solidFill>
                  <a:srgbClr val="FF0000"/>
                </a:solidFill>
              </a:rPr>
              <a:t>Process (Cont.)</a:t>
            </a:r>
            <a:endParaRPr lang="en-IN" dirty="0"/>
          </a:p>
        </p:txBody>
      </p:sp>
      <p:sp>
        <p:nvSpPr>
          <p:cNvPr id="3" name="Content Placeholder 2">
            <a:extLst>
              <a:ext uri="{FF2B5EF4-FFF2-40B4-BE49-F238E27FC236}">
                <a16:creationId xmlns:a16="http://schemas.microsoft.com/office/drawing/2014/main" id="{830E69D1-5F10-4571-923A-05A3E2BD0DEF}"/>
              </a:ext>
            </a:extLst>
          </p:cNvPr>
          <p:cNvSpPr>
            <a:spLocks noGrp="1"/>
          </p:cNvSpPr>
          <p:nvPr>
            <p:ph idx="1"/>
          </p:nvPr>
        </p:nvSpPr>
        <p:spPr>
          <a:xfrm>
            <a:off x="838200" y="1436914"/>
            <a:ext cx="10515600" cy="4740049"/>
          </a:xfrm>
        </p:spPr>
        <p:txBody>
          <a:bodyPr>
            <a:normAutofit fontScale="92500" lnSpcReduction="10000"/>
          </a:bodyPr>
          <a:lstStyle/>
          <a:p>
            <a:pPr marL="0" indent="0">
              <a:buNone/>
            </a:pPr>
            <a:r>
              <a:rPr lang="en-US" sz="1800" dirty="0">
                <a:latin typeface="Bahnschrift Light SemiCondensed" panose="020B0502040204020203" pitchFamily="34" charset="0"/>
              </a:rPr>
              <a:t>10. </a:t>
            </a:r>
            <a:r>
              <a:rPr lang="en-US" sz="1800" b="1" dirty="0">
                <a:latin typeface="Bahnschrift Light SemiCondensed" panose="020B0502040204020203" pitchFamily="34" charset="0"/>
              </a:rPr>
              <a:t>Convert transformed arrays(train &amp; test) into datasets .</a:t>
            </a:r>
          </a:p>
          <a:p>
            <a:pPr marL="0" indent="0">
              <a:buNone/>
            </a:pPr>
            <a:r>
              <a:rPr lang="en-US" sz="1800" u="sng" dirty="0">
                <a:latin typeface="Bahnschrift Light SemiCondensed" panose="020B0502040204020203" pitchFamily="34" charset="0"/>
              </a:rPr>
              <a:t>11. </a:t>
            </a:r>
            <a:r>
              <a:rPr lang="en-US" sz="1800" b="1" u="sng" dirty="0">
                <a:latin typeface="Bahnschrift Light SemiCondensed" panose="020B0502040204020203" pitchFamily="34" charset="0"/>
              </a:rPr>
              <a:t>Modal Creation:</a:t>
            </a:r>
          </a:p>
          <a:p>
            <a:pPr marL="0" indent="0">
              <a:buNone/>
            </a:pPr>
            <a:endParaRPr lang="en-US" sz="1800" b="1" u="sng" dirty="0">
              <a:latin typeface="Bahnschrift Light SemiCondensed" panose="020B0502040204020203" pitchFamily="34" charset="0"/>
            </a:endParaRPr>
          </a:p>
          <a:p>
            <a:r>
              <a:rPr lang="en-US" sz="1800" b="1" dirty="0">
                <a:latin typeface="Bahnschrift Light SemiCondensed" panose="020B0502040204020203" pitchFamily="34" charset="0"/>
              </a:rPr>
              <a:t>Random forest Basic model-   </a:t>
            </a:r>
            <a:r>
              <a:rPr lang="en-US" sz="1800" dirty="0">
                <a:latin typeface="Bahnschrift Light SemiCondensed" panose="020B0502040204020203" pitchFamily="34" charset="0"/>
              </a:rPr>
              <a:t>Cross Validation Score= 0.81</a:t>
            </a:r>
          </a:p>
          <a:p>
            <a:r>
              <a:rPr lang="en-US" sz="1800" b="1" dirty="0">
                <a:latin typeface="Bahnschrift Light SemiCondensed" panose="020B0502040204020203" pitchFamily="34" charset="0"/>
              </a:rPr>
              <a:t>Random Forest with </a:t>
            </a:r>
            <a:r>
              <a:rPr lang="en-US" sz="1800" b="1" dirty="0" err="1">
                <a:latin typeface="Bahnschrift Light SemiCondensed" panose="020B0502040204020203" pitchFamily="34" charset="0"/>
              </a:rPr>
              <a:t>Hypertuning</a:t>
            </a:r>
            <a:r>
              <a:rPr lang="en-US" sz="1800" b="1" dirty="0">
                <a:latin typeface="Bahnschrift Light SemiCondensed" panose="020B0502040204020203" pitchFamily="34" charset="0"/>
              </a:rPr>
              <a:t> </a:t>
            </a:r>
            <a:r>
              <a:rPr lang="en-US" sz="1800" b="1" dirty="0" err="1">
                <a:latin typeface="Bahnschrift Light SemiCondensed" panose="020B0502040204020203" pitchFamily="34" charset="0"/>
              </a:rPr>
              <a:t>parmeter</a:t>
            </a:r>
            <a:r>
              <a:rPr lang="en-US" sz="1800" b="1" dirty="0">
                <a:latin typeface="Bahnschrift Light SemiCondensed" panose="020B0502040204020203" pitchFamily="34" charset="0"/>
              </a:rPr>
              <a:t>- </a:t>
            </a:r>
            <a:r>
              <a:rPr lang="en-US" sz="1800" dirty="0">
                <a:latin typeface="Bahnschrift Light SemiCondensed" panose="020B0502040204020203" pitchFamily="34" charset="0"/>
              </a:rPr>
              <a:t>Cross Validation Score= 0.81</a:t>
            </a:r>
          </a:p>
          <a:p>
            <a:r>
              <a:rPr lang="en-US" sz="1800" b="1" dirty="0">
                <a:latin typeface="Bahnschrift Light SemiCondensed" panose="020B0502040204020203" pitchFamily="34" charset="0"/>
              </a:rPr>
              <a:t>Random Forest with balanced weights- </a:t>
            </a:r>
            <a:r>
              <a:rPr lang="en-US" sz="1800" dirty="0">
                <a:latin typeface="Bahnschrift Light SemiCondensed" panose="020B0502040204020203" pitchFamily="34" charset="0"/>
              </a:rPr>
              <a:t>Cross Validation Score= 0.82</a:t>
            </a:r>
          </a:p>
          <a:p>
            <a:r>
              <a:rPr lang="en-US" sz="1800" u="sng" dirty="0">
                <a:latin typeface="Bahnschrift Light SemiCondensed" panose="020B0502040204020203" pitchFamily="34" charset="0"/>
              </a:rPr>
              <a:t>Selected top 20 variables before creating logistic regression.</a:t>
            </a:r>
          </a:p>
          <a:p>
            <a:r>
              <a:rPr lang="en-US" sz="1800" b="1" dirty="0">
                <a:latin typeface="Bahnschrift Light SemiCondensed" panose="020B0502040204020203" pitchFamily="34" charset="0"/>
              </a:rPr>
              <a:t>Logistic Regression with balanced weights and penalty- </a:t>
            </a:r>
            <a:r>
              <a:rPr lang="en-US" sz="1800" dirty="0">
                <a:latin typeface="Bahnschrift Light SemiCondensed" panose="020B0502040204020203" pitchFamily="34" charset="0"/>
              </a:rPr>
              <a:t>Cross Validation Score= 0.78</a:t>
            </a:r>
          </a:p>
          <a:p>
            <a:r>
              <a:rPr lang="en-US" sz="1800" b="1" dirty="0">
                <a:latin typeface="Bahnschrift Light SemiCondensed" panose="020B0502040204020203" pitchFamily="34" charset="0"/>
              </a:rPr>
              <a:t>Logistic Regression with class weight- </a:t>
            </a:r>
            <a:r>
              <a:rPr lang="en-US" sz="1800" dirty="0">
                <a:latin typeface="Bahnschrift Light SemiCondensed" panose="020B0502040204020203" pitchFamily="34" charset="0"/>
              </a:rPr>
              <a:t>Cross Validation Score= 0.77</a:t>
            </a:r>
          </a:p>
          <a:p>
            <a:r>
              <a:rPr lang="en-US" sz="1800" b="1" dirty="0">
                <a:latin typeface="Bahnschrift Light SemiCondensed" panose="020B0502040204020203" pitchFamily="34" charset="0"/>
              </a:rPr>
              <a:t>Random Forest with Smote- </a:t>
            </a:r>
            <a:r>
              <a:rPr lang="en-US" sz="1800" dirty="0">
                <a:latin typeface="Bahnschrift Light SemiCondensed" panose="020B0502040204020203" pitchFamily="34" charset="0"/>
              </a:rPr>
              <a:t>Cross Validation Score= 0.81</a:t>
            </a:r>
          </a:p>
          <a:p>
            <a:r>
              <a:rPr lang="en-US" sz="1800" u="sng" dirty="0">
                <a:latin typeface="Bahnschrift Light SemiCondensed" panose="020B0502040204020203" pitchFamily="34" charset="0"/>
              </a:rPr>
              <a:t>None of these models performed well and gave good AUC_ROC score so I choose to perform XG boosting.</a:t>
            </a:r>
          </a:p>
          <a:p>
            <a:r>
              <a:rPr lang="en-US" sz="1800" b="1" u="sng" dirty="0">
                <a:latin typeface="Bahnschrift Light SemiCondensed" panose="020B0502040204020203" pitchFamily="34" charset="0"/>
              </a:rPr>
              <a:t>XG Boost- </a:t>
            </a:r>
            <a:r>
              <a:rPr lang="en-US" sz="1800" b="1" dirty="0">
                <a:latin typeface="Bahnschrift Light SemiCondensed" panose="020B0502040204020203" pitchFamily="34" charset="0"/>
              </a:rPr>
              <a:t> Cross Validation Score</a:t>
            </a:r>
            <a:r>
              <a:rPr lang="en-US" sz="1800" dirty="0">
                <a:latin typeface="Bahnschrift Light SemiCondensed" panose="020B0502040204020203" pitchFamily="34" charset="0"/>
              </a:rPr>
              <a:t>= 0.82 </a:t>
            </a:r>
          </a:p>
          <a:p>
            <a:pPr marL="0" indent="0">
              <a:buNone/>
            </a:pPr>
            <a:r>
              <a:rPr lang="en-US" sz="1800" b="1" dirty="0">
                <a:latin typeface="Bahnschrift Light SemiCondensed" panose="020B0502040204020203" pitchFamily="34" charset="0"/>
              </a:rPr>
              <a:t>                       AUC_ROC score- </a:t>
            </a:r>
            <a:r>
              <a:rPr lang="en-US" sz="1800" dirty="0">
                <a:latin typeface="Bahnschrift Light SemiCondensed" panose="020B0502040204020203" pitchFamily="34" charset="0"/>
              </a:rPr>
              <a:t>0.92</a:t>
            </a:r>
          </a:p>
          <a:p>
            <a:pPr marL="0" indent="0">
              <a:buNone/>
            </a:pPr>
            <a:r>
              <a:rPr lang="en-US" sz="1800" b="1" dirty="0">
                <a:latin typeface="Bahnschrift Light SemiCondensed" panose="020B0502040204020203" pitchFamily="34" charset="0"/>
              </a:rPr>
              <a:t>                       Accuracy- </a:t>
            </a:r>
            <a:r>
              <a:rPr lang="en-US" sz="1800" dirty="0">
                <a:latin typeface="Bahnschrift Light SemiCondensed" panose="020B0502040204020203" pitchFamily="34" charset="0"/>
              </a:rPr>
              <a:t>0.98</a:t>
            </a:r>
          </a:p>
          <a:p>
            <a:endParaRPr lang="en-US" sz="1800" u="sng" dirty="0">
              <a:latin typeface="Bahnschrift Light SemiCondensed" panose="020B0502040204020203" pitchFamily="34" charset="0"/>
            </a:endParaRPr>
          </a:p>
          <a:p>
            <a:endParaRPr lang="en-US" sz="1800" dirty="0">
              <a:latin typeface="Bahnschrift Light SemiCondensed" panose="020B0502040204020203" pitchFamily="34" charset="0"/>
            </a:endParaRPr>
          </a:p>
          <a:p>
            <a:endParaRPr lang="en-US" sz="1800" dirty="0">
              <a:latin typeface="Bahnschrift Light SemiCondensed" panose="020B0502040204020203" pitchFamily="34" charset="0"/>
            </a:endParaRPr>
          </a:p>
          <a:p>
            <a:endParaRPr lang="en-US" sz="1800" dirty="0">
              <a:latin typeface="Bahnschrift Light SemiCondensed" panose="020B0502040204020203" pitchFamily="34" charset="0"/>
            </a:endParaRPr>
          </a:p>
        </p:txBody>
      </p:sp>
    </p:spTree>
    <p:extLst>
      <p:ext uri="{BB962C8B-B14F-4D97-AF65-F5344CB8AC3E}">
        <p14:creationId xmlns:p14="http://schemas.microsoft.com/office/powerpoint/2010/main" val="1734427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322CD-0042-40AB-AAE5-965AE0D23042}"/>
              </a:ext>
            </a:extLst>
          </p:cNvPr>
          <p:cNvSpPr>
            <a:spLocks noGrp="1"/>
          </p:cNvSpPr>
          <p:nvPr>
            <p:ph type="title"/>
          </p:nvPr>
        </p:nvSpPr>
        <p:spPr/>
        <p:txBody>
          <a:bodyPr/>
          <a:lstStyle/>
          <a:p>
            <a:pPr algn="ctr"/>
            <a:r>
              <a:rPr lang="en-US" dirty="0">
                <a:solidFill>
                  <a:srgbClr val="FF0000"/>
                </a:solidFill>
              </a:rPr>
              <a:t>Visualization</a:t>
            </a:r>
            <a:endParaRPr lang="en-IN" dirty="0">
              <a:solidFill>
                <a:srgbClr val="FF0000"/>
              </a:solidFill>
            </a:endParaRPr>
          </a:p>
        </p:txBody>
      </p:sp>
      <p:pic>
        <p:nvPicPr>
          <p:cNvPr id="6" name="Content Placeholder 5">
            <a:extLst>
              <a:ext uri="{FF2B5EF4-FFF2-40B4-BE49-F238E27FC236}">
                <a16:creationId xmlns:a16="http://schemas.microsoft.com/office/drawing/2014/main" id="{0E040FF0-F828-4DB7-BF23-83C95B12360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68751" y="1558212"/>
            <a:ext cx="4564019" cy="4301412"/>
          </a:xfrm>
        </p:spPr>
      </p:pic>
      <p:pic>
        <p:nvPicPr>
          <p:cNvPr id="8" name="Content Placeholder 7">
            <a:extLst>
              <a:ext uri="{FF2B5EF4-FFF2-40B4-BE49-F238E27FC236}">
                <a16:creationId xmlns:a16="http://schemas.microsoft.com/office/drawing/2014/main" id="{1D787845-C3E1-4261-814F-334D2F314E2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7159" y="1924989"/>
            <a:ext cx="5093860" cy="3567858"/>
          </a:xfrm>
        </p:spPr>
      </p:pic>
      <p:sp>
        <p:nvSpPr>
          <p:cNvPr id="9" name="TextBox 8">
            <a:extLst>
              <a:ext uri="{FF2B5EF4-FFF2-40B4-BE49-F238E27FC236}">
                <a16:creationId xmlns:a16="http://schemas.microsoft.com/office/drawing/2014/main" id="{D7409B98-4523-42D1-9DC9-5EE1490C8801}"/>
              </a:ext>
            </a:extLst>
          </p:cNvPr>
          <p:cNvSpPr txBox="1"/>
          <p:nvPr/>
        </p:nvSpPr>
        <p:spPr>
          <a:xfrm>
            <a:off x="838200" y="5727148"/>
            <a:ext cx="12738879" cy="646331"/>
          </a:xfrm>
          <a:prstGeom prst="rect">
            <a:avLst/>
          </a:prstGeom>
          <a:noFill/>
        </p:spPr>
        <p:txBody>
          <a:bodyPr wrap="square" rtlCol="0">
            <a:spAutoFit/>
          </a:bodyPr>
          <a:lstStyle/>
          <a:p>
            <a:pPr marL="285750" indent="-285750">
              <a:buFont typeface="Arial" panose="020B0604020202020204" pitchFamily="34" charset="0"/>
              <a:buChar char="•"/>
            </a:pPr>
            <a:r>
              <a:rPr lang="en-US" dirty="0"/>
              <a:t>People from group ‘B’ are getting loans in equal amount as of ‘A’ but group ‘A’ people are applying in huge </a:t>
            </a:r>
          </a:p>
          <a:p>
            <a:r>
              <a:rPr lang="en-US" dirty="0"/>
              <a:t>      number as compare to ‘B’.</a:t>
            </a:r>
            <a:endParaRPr lang="en-IN" dirty="0"/>
          </a:p>
        </p:txBody>
      </p:sp>
    </p:spTree>
    <p:extLst>
      <p:ext uri="{BB962C8B-B14F-4D97-AF65-F5344CB8AC3E}">
        <p14:creationId xmlns:p14="http://schemas.microsoft.com/office/powerpoint/2010/main" val="3328033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8174-A99C-4942-B53E-57DC6D7B6921}"/>
              </a:ext>
            </a:extLst>
          </p:cNvPr>
          <p:cNvSpPr>
            <a:spLocks noGrp="1"/>
          </p:cNvSpPr>
          <p:nvPr>
            <p:ph type="title"/>
          </p:nvPr>
        </p:nvSpPr>
        <p:spPr/>
        <p:txBody>
          <a:bodyPr>
            <a:normAutofit/>
          </a:bodyPr>
          <a:lstStyle/>
          <a:p>
            <a:pPr marL="285750" indent="-285750">
              <a:buFont typeface="Arial" panose="020B0604020202020204" pitchFamily="34" charset="0"/>
              <a:buChar char="•"/>
            </a:pPr>
            <a:r>
              <a:rPr lang="en-US" sz="1800" dirty="0"/>
              <a:t>Mostly, People who are earning in range of </a:t>
            </a:r>
            <a:r>
              <a:rPr lang="en-US" sz="1800" b="1" dirty="0"/>
              <a:t>0-5k</a:t>
            </a:r>
            <a:r>
              <a:rPr lang="en-US" sz="1800" dirty="0"/>
              <a:t> are applying for the loan. People In </a:t>
            </a:r>
            <a:r>
              <a:rPr lang="en-US" sz="1800" b="1" dirty="0"/>
              <a:t>5k-10k</a:t>
            </a:r>
            <a:r>
              <a:rPr lang="en-US" sz="1800" dirty="0"/>
              <a:t> range are also getting many approvals. Ratio of approved/applies is very high as compare to 0-5k. Same thing is with </a:t>
            </a:r>
            <a:r>
              <a:rPr lang="en-US" sz="1800" b="1" dirty="0"/>
              <a:t>10-15k.</a:t>
            </a:r>
            <a:r>
              <a:rPr lang="en-US" sz="1800" dirty="0"/>
              <a:t> It means as monthly income increases it becomes easier to get loan.</a:t>
            </a:r>
            <a:endParaRPr lang="en-IN" sz="1800" dirty="0"/>
          </a:p>
        </p:txBody>
      </p:sp>
      <p:pic>
        <p:nvPicPr>
          <p:cNvPr id="5" name="Content Placeholder 4">
            <a:extLst>
              <a:ext uri="{FF2B5EF4-FFF2-40B4-BE49-F238E27FC236}">
                <a16:creationId xmlns:a16="http://schemas.microsoft.com/office/drawing/2014/main" id="{98E06FE8-1A87-4A93-AE1E-5ABDD7EA39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9886" y="2048043"/>
            <a:ext cx="5093860" cy="3544107"/>
          </a:xfrm>
        </p:spPr>
      </p:pic>
      <p:pic>
        <p:nvPicPr>
          <p:cNvPr id="7" name="Picture 6">
            <a:extLst>
              <a:ext uri="{FF2B5EF4-FFF2-40B4-BE49-F238E27FC236}">
                <a16:creationId xmlns:a16="http://schemas.microsoft.com/office/drawing/2014/main" id="{1EDE48B2-4421-4259-8A44-2450BFB0FD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3746" y="1788362"/>
            <a:ext cx="4989095" cy="3977955"/>
          </a:xfrm>
          <a:prstGeom prst="rect">
            <a:avLst/>
          </a:prstGeom>
        </p:spPr>
      </p:pic>
    </p:spTree>
    <p:extLst>
      <p:ext uri="{BB962C8B-B14F-4D97-AF65-F5344CB8AC3E}">
        <p14:creationId xmlns:p14="http://schemas.microsoft.com/office/powerpoint/2010/main" val="2137982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0F5E2-B75B-4841-9239-D164DD0FD57E}"/>
              </a:ext>
            </a:extLst>
          </p:cNvPr>
          <p:cNvSpPr>
            <a:spLocks noGrp="1"/>
          </p:cNvSpPr>
          <p:nvPr>
            <p:ph type="title"/>
          </p:nvPr>
        </p:nvSpPr>
        <p:spPr/>
        <p:txBody>
          <a:bodyPr>
            <a:normAutofit/>
          </a:bodyPr>
          <a:lstStyle/>
          <a:p>
            <a:r>
              <a:rPr lang="en-US" sz="1800" dirty="0"/>
              <a:t>People from city category ‘A’ are applying loan the most. It means most of the leads are coming from </a:t>
            </a:r>
            <a:r>
              <a:rPr lang="en-US" sz="1800" dirty="0" err="1"/>
              <a:t>City_Category</a:t>
            </a:r>
            <a:r>
              <a:rPr lang="en-US" sz="1800" dirty="0"/>
              <a:t> ‘A’. It indicates that digital payment institution runs its operation mainly in that area. Also, most people are earning in 0-5k range.  </a:t>
            </a:r>
            <a:endParaRPr lang="en-IN" sz="1800" dirty="0"/>
          </a:p>
        </p:txBody>
      </p:sp>
      <p:pic>
        <p:nvPicPr>
          <p:cNvPr id="5" name="Content Placeholder 4">
            <a:extLst>
              <a:ext uri="{FF2B5EF4-FFF2-40B4-BE49-F238E27FC236}">
                <a16:creationId xmlns:a16="http://schemas.microsoft.com/office/drawing/2014/main" id="{C6985ABD-0C05-47A0-97BF-459D5B5147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8155" y="2071396"/>
            <a:ext cx="5635689" cy="3739274"/>
          </a:xfrm>
        </p:spPr>
      </p:pic>
    </p:spTree>
    <p:extLst>
      <p:ext uri="{BB962C8B-B14F-4D97-AF65-F5344CB8AC3E}">
        <p14:creationId xmlns:p14="http://schemas.microsoft.com/office/powerpoint/2010/main" val="1034651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71968-A909-4E81-8D50-5CD71D6AAE3D}"/>
              </a:ext>
            </a:extLst>
          </p:cNvPr>
          <p:cNvSpPr>
            <a:spLocks noGrp="1"/>
          </p:cNvSpPr>
          <p:nvPr>
            <p:ph type="title"/>
          </p:nvPr>
        </p:nvSpPr>
        <p:spPr/>
        <p:txBody>
          <a:bodyPr>
            <a:normAutofit/>
          </a:bodyPr>
          <a:lstStyle/>
          <a:p>
            <a:r>
              <a:rPr lang="en-US" sz="1800" dirty="0"/>
              <a:t>Many people who have applied for loan haven’t mentioned their bank type. Most of them are earning in range of 0-5k. Both these things indicates that these people have no bank accounts.</a:t>
            </a:r>
            <a:endParaRPr lang="en-IN" sz="1800" dirty="0"/>
          </a:p>
        </p:txBody>
      </p:sp>
      <p:pic>
        <p:nvPicPr>
          <p:cNvPr id="6" name="Content Placeholder 5">
            <a:extLst>
              <a:ext uri="{FF2B5EF4-FFF2-40B4-BE49-F238E27FC236}">
                <a16:creationId xmlns:a16="http://schemas.microsoft.com/office/drawing/2014/main" id="{F1319535-DA29-449E-8862-D06DAFF6C68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82070" y="2229240"/>
            <a:ext cx="5093860" cy="3544107"/>
          </a:xfrm>
        </p:spPr>
      </p:pic>
      <p:pic>
        <p:nvPicPr>
          <p:cNvPr id="8" name="Content Placeholder 7">
            <a:extLst>
              <a:ext uri="{FF2B5EF4-FFF2-40B4-BE49-F238E27FC236}">
                <a16:creationId xmlns:a16="http://schemas.microsoft.com/office/drawing/2014/main" id="{C768C598-1304-45E8-A01A-506362DC160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6070" y="2229240"/>
            <a:ext cx="5093860" cy="3544107"/>
          </a:xfrm>
        </p:spPr>
      </p:pic>
    </p:spTree>
    <p:extLst>
      <p:ext uri="{BB962C8B-B14F-4D97-AF65-F5344CB8AC3E}">
        <p14:creationId xmlns:p14="http://schemas.microsoft.com/office/powerpoint/2010/main" val="1324805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443B7-E4F5-4784-B9AB-45F09251593F}"/>
              </a:ext>
            </a:extLst>
          </p:cNvPr>
          <p:cNvSpPr>
            <a:spLocks noGrp="1"/>
          </p:cNvSpPr>
          <p:nvPr>
            <p:ph type="title"/>
          </p:nvPr>
        </p:nvSpPr>
        <p:spPr/>
        <p:txBody>
          <a:bodyPr>
            <a:normAutofit/>
          </a:bodyPr>
          <a:lstStyle/>
          <a:p>
            <a:r>
              <a:rPr lang="en-US" sz="1800" dirty="0"/>
              <a:t>People who earns in range of 0-5k are getting the highest interest rates. Higher income groups are getting lower interest rate as compare to lower ones. It shows that bank </a:t>
            </a:r>
            <a:r>
              <a:rPr lang="en-US" sz="1800" dirty="0" err="1"/>
              <a:t>beleives</a:t>
            </a:r>
            <a:r>
              <a:rPr lang="en-US" sz="1800" dirty="0"/>
              <a:t> that higher income groups are less risky.</a:t>
            </a:r>
            <a:endParaRPr lang="en-IN" sz="1800" dirty="0"/>
          </a:p>
        </p:txBody>
      </p:sp>
      <p:pic>
        <p:nvPicPr>
          <p:cNvPr id="5" name="Content Placeholder 4">
            <a:extLst>
              <a:ext uri="{FF2B5EF4-FFF2-40B4-BE49-F238E27FC236}">
                <a16:creationId xmlns:a16="http://schemas.microsoft.com/office/drawing/2014/main" id="{73044FCC-C0B9-4666-A2ED-EAA8B20013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2559008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6CE60-1CAD-48A0-919B-0A808C42A27C}"/>
              </a:ext>
            </a:extLst>
          </p:cNvPr>
          <p:cNvSpPr>
            <a:spLocks noGrp="1"/>
          </p:cNvSpPr>
          <p:nvPr>
            <p:ph type="title"/>
          </p:nvPr>
        </p:nvSpPr>
        <p:spPr/>
        <p:txBody>
          <a:bodyPr>
            <a:normAutofit/>
          </a:bodyPr>
          <a:lstStyle/>
          <a:p>
            <a:r>
              <a:rPr lang="en-US" sz="1800" dirty="0"/>
              <a:t>People with category ‘0’ are applying the most but getting the least </a:t>
            </a:r>
            <a:r>
              <a:rPr lang="en-US" sz="1800" dirty="0" err="1"/>
              <a:t>laon</a:t>
            </a:r>
            <a:r>
              <a:rPr lang="en-US" sz="1800" dirty="0"/>
              <a:t> approval. Group ‘10’ is getting maximum loans. Second image clearly shows that group ‘10’ contains members of high income group. </a:t>
            </a:r>
            <a:endParaRPr lang="en-IN" sz="1800" dirty="0"/>
          </a:p>
        </p:txBody>
      </p:sp>
      <p:pic>
        <p:nvPicPr>
          <p:cNvPr id="6" name="Content Placeholder 5">
            <a:extLst>
              <a:ext uri="{FF2B5EF4-FFF2-40B4-BE49-F238E27FC236}">
                <a16:creationId xmlns:a16="http://schemas.microsoft.com/office/drawing/2014/main" id="{F4A6C8F6-D32F-45B2-9E78-C5DC22F4299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82070" y="2146041"/>
            <a:ext cx="5093860" cy="3732245"/>
          </a:xfrm>
        </p:spPr>
      </p:pic>
      <p:pic>
        <p:nvPicPr>
          <p:cNvPr id="8" name="Content Placeholder 7">
            <a:extLst>
              <a:ext uri="{FF2B5EF4-FFF2-40B4-BE49-F238E27FC236}">
                <a16:creationId xmlns:a16="http://schemas.microsoft.com/office/drawing/2014/main" id="{F752FB1B-2260-4080-9BBC-CE1564FE7EA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239834"/>
            <a:ext cx="5181600" cy="3522920"/>
          </a:xfrm>
        </p:spPr>
      </p:pic>
    </p:spTree>
    <p:extLst>
      <p:ext uri="{BB962C8B-B14F-4D97-AF65-F5344CB8AC3E}">
        <p14:creationId xmlns:p14="http://schemas.microsoft.com/office/powerpoint/2010/main" val="1374391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TotalTime>
  <Words>756</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Bahnschrift Light Condensed</vt:lpstr>
      <vt:lpstr>Bahnschrift Light SemiCondensed</vt:lpstr>
      <vt:lpstr>Calibri</vt:lpstr>
      <vt:lpstr>Calibri Light</vt:lpstr>
      <vt:lpstr>Office Theme</vt:lpstr>
      <vt:lpstr>Approach</vt:lpstr>
      <vt:lpstr>Process</vt:lpstr>
      <vt:lpstr>Process (Cont.)</vt:lpstr>
      <vt:lpstr>Visualization</vt:lpstr>
      <vt:lpstr>Mostly, People who are earning in range of 0-5k are applying for the loan. People In 5k-10k range are also getting many approvals. Ratio of approved/applies is very high as compare to 0-5k. Same thing is with 10-15k. It means as monthly income increases it becomes easier to get loan.</vt:lpstr>
      <vt:lpstr>People from city category ‘A’ are applying loan the most. It means most of the leads are coming from City_Category ‘A’. It indicates that digital payment institution runs its operation mainly in that area. Also, most people are earning in 0-5k range.  </vt:lpstr>
      <vt:lpstr>Many people who have applied for loan haven’t mentioned their bank type. Most of them are earning in range of 0-5k. Both these things indicates that these people have no bank accounts.</vt:lpstr>
      <vt:lpstr>People who earns in range of 0-5k are getting the highest interest rates. Higher income groups are getting lower interest rate as compare to lower ones. It shows that bank beleives that higher income groups are less risky.</vt:lpstr>
      <vt:lpstr>People with category ‘0’ are applying the most but getting the least laon approval. Group ‘10’ is getting maximum loans. Second image clearly shows that group ‘10’ contains members of high income group.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Approach</dc:title>
  <dc:creator>Pardada Pardadi</dc:creator>
  <cp:lastModifiedBy>Pardada Pardadi</cp:lastModifiedBy>
  <cp:revision>9</cp:revision>
  <dcterms:created xsi:type="dcterms:W3CDTF">2021-12-05T10:22:48Z</dcterms:created>
  <dcterms:modified xsi:type="dcterms:W3CDTF">2021-12-05T17:49:29Z</dcterms:modified>
</cp:coreProperties>
</file>