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notesMasterIdLst>
    <p:notesMasterId r:id="rId16"/>
  </p:notesMasterIdLst>
  <p:sldIdLst>
    <p:sldId id="256" r:id="rId2"/>
    <p:sldId id="297" r:id="rId3"/>
    <p:sldId id="296" r:id="rId4"/>
    <p:sldId id="295" r:id="rId5"/>
    <p:sldId id="302" r:id="rId6"/>
    <p:sldId id="300" r:id="rId7"/>
    <p:sldId id="299" r:id="rId8"/>
    <p:sldId id="304" r:id="rId9"/>
    <p:sldId id="319" r:id="rId10"/>
    <p:sldId id="318" r:id="rId11"/>
    <p:sldId id="314" r:id="rId12"/>
    <p:sldId id="317" r:id="rId13"/>
    <p:sldId id="259" r:id="rId14"/>
    <p:sldId id="27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utosh Singh Dengri" initials="ASD" lastIdx="1" clrIdx="0">
    <p:extLst>
      <p:ext uri="{19B8F6BF-5375-455C-9EA6-DF929625EA0E}">
        <p15:presenceInfo xmlns:p15="http://schemas.microsoft.com/office/powerpoint/2012/main" userId="668f79f122712d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3" autoAdjust="0"/>
    <p:restoredTop sz="94660"/>
  </p:normalViewPr>
  <p:slideViewPr>
    <p:cSldViewPr>
      <p:cViewPr varScale="1">
        <p:scale>
          <a:sx n="108" d="100"/>
          <a:sy n="108" d="100"/>
        </p:scale>
        <p:origin x="172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13T12:46:50.366" idx="1">
    <p:pos x="4882" y="1624"/>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5039C6-62C9-4627-9BD6-46A9963A6886}" type="datetimeFigureOut">
              <a:rPr lang="en-IN" smtClean="0"/>
              <a:pPr/>
              <a:t>30-07-2020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C908BC-1A27-4698-9486-7183060D3EC5}" type="slidenum">
              <a:rPr lang="en-IN" smtClean="0"/>
              <a:pPr/>
              <a:t>‹#›</a:t>
            </a:fld>
            <a:endParaRPr lang="en-IN"/>
          </a:p>
        </p:txBody>
      </p:sp>
    </p:spTree>
    <p:extLst>
      <p:ext uri="{BB962C8B-B14F-4D97-AF65-F5344CB8AC3E}">
        <p14:creationId xmlns:p14="http://schemas.microsoft.com/office/powerpoint/2010/main" val="4096679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7881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41644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09461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80616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52470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3074F12-AA26-4AC8-9962-C36BB8F32554}" type="datetimeFigureOut">
              <a:rPr lang="en-US" smtClean="0"/>
              <a:pPr/>
              <a:t>7/30/2020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30814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3074F12-AA26-4AC8-9962-C36BB8F32554}" type="datetimeFigureOut">
              <a:rPr lang="en-US" smtClean="0"/>
              <a:pPr/>
              <a:t>7/30/2020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239846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71911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68827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7385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041888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2295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7/30/2020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27507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pPr/>
              <a:t>7/30/2020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41812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24130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951183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01549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3074F12-AA26-4AC8-9962-C36BB8F32554}" type="datetimeFigureOut">
              <a:rPr lang="en-US" smtClean="0"/>
              <a:pPr/>
              <a:t>7/30/2020</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2291398914"/>
      </p:ext>
    </p:extLst>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1600" y="2492896"/>
            <a:ext cx="7406640" cy="1472184"/>
          </a:xfrm>
        </p:spPr>
        <p:txBody>
          <a:bodyPr>
            <a:normAutofit/>
          </a:bodyPr>
          <a:lstStyle/>
          <a:p>
            <a:pPr algn="ctr"/>
            <a:r>
              <a:rPr lang="en-US" sz="8000" b="1" u="sng" dirty="0">
                <a:solidFill>
                  <a:schemeClr val="tx1"/>
                </a:solidFill>
                <a:latin typeface="Candara" panose="020E0502030303020204" pitchFamily="34" charset="0"/>
                <a:cs typeface="Calibri Light" panose="020F0302020204030204" pitchFamily="34" charset="0"/>
              </a:rPr>
              <a:t>SMART HELMET</a:t>
            </a:r>
          </a:p>
        </p:txBody>
      </p:sp>
      <p:sp>
        <p:nvSpPr>
          <p:cNvPr id="3" name="Subtitle 2"/>
          <p:cNvSpPr>
            <a:spLocks noGrp="1"/>
          </p:cNvSpPr>
          <p:nvPr>
            <p:ph type="subTitle" idx="1"/>
          </p:nvPr>
        </p:nvSpPr>
        <p:spPr>
          <a:xfrm>
            <a:off x="4355976" y="4725144"/>
            <a:ext cx="4499992" cy="1609636"/>
          </a:xfrm>
        </p:spPr>
        <p:txBody>
          <a:bodyPr>
            <a:normAutofit lnSpcReduction="10000"/>
          </a:bodyPr>
          <a:lstStyle/>
          <a:p>
            <a:pPr algn="ctr"/>
            <a:r>
              <a:rPr lang="en-US" sz="2800" b="1" dirty="0">
                <a:solidFill>
                  <a:schemeClr val="accent3">
                    <a:lumMod val="75000"/>
                  </a:schemeClr>
                </a:solidFill>
                <a:latin typeface="Calibri" pitchFamily="34" charset="0"/>
                <a:cs typeface="Calibri" pitchFamily="34" charset="0"/>
              </a:rPr>
              <a:t>By Neha Ahlawat</a:t>
            </a:r>
          </a:p>
          <a:p>
            <a:pPr algn="ctr"/>
            <a:r>
              <a:rPr lang="en-US" sz="2800" b="1" dirty="0">
                <a:solidFill>
                  <a:schemeClr val="accent3">
                    <a:lumMod val="75000"/>
                  </a:schemeClr>
                </a:solidFill>
                <a:latin typeface="Calibri" pitchFamily="34" charset="0"/>
                <a:cs typeface="Calibri" pitchFamily="34" charset="0"/>
              </a:rPr>
              <a:t>&amp;</a:t>
            </a:r>
          </a:p>
          <a:p>
            <a:pPr algn="ctr"/>
            <a:r>
              <a:rPr lang="en-US" sz="2800" b="1" dirty="0">
                <a:solidFill>
                  <a:schemeClr val="accent3">
                    <a:lumMod val="75000"/>
                  </a:schemeClr>
                </a:solidFill>
                <a:latin typeface="Calibri" pitchFamily="34" charset="0"/>
                <a:cs typeface="Calibri" pitchFamily="34" charset="0"/>
              </a:rPr>
              <a:t>Ashutosh Singh Dengri</a:t>
            </a:r>
          </a:p>
        </p:txBody>
      </p:sp>
      <p:sp>
        <p:nvSpPr>
          <p:cNvPr id="4" name="Rectangle 3">
            <a:extLst>
              <a:ext uri="{FF2B5EF4-FFF2-40B4-BE49-F238E27FC236}">
                <a16:creationId xmlns:a16="http://schemas.microsoft.com/office/drawing/2014/main" id="{6347D5FF-F96B-4D01-9693-1985DBF5BEC8}"/>
              </a:ext>
            </a:extLst>
          </p:cNvPr>
          <p:cNvSpPr/>
          <p:nvPr/>
        </p:nvSpPr>
        <p:spPr>
          <a:xfrm>
            <a:off x="395536" y="4672686"/>
            <a:ext cx="9163622" cy="523220"/>
          </a:xfrm>
          <a:prstGeom prst="rect">
            <a:avLst/>
          </a:prstGeom>
        </p:spPr>
        <p:txBody>
          <a:bodyPr wrap="square">
            <a:spAutoFit/>
          </a:bodyPr>
          <a:lstStyle/>
          <a:p>
            <a:pPr algn="ctr"/>
            <a:endParaRPr lang="en-US" sz="2800" b="1" dirty="0">
              <a:solidFill>
                <a:schemeClr val="accent3">
                  <a:lumMod val="75000"/>
                </a:schemeClr>
              </a:solidFill>
              <a:latin typeface="Calibri" pitchFamily="34" charset="0"/>
              <a:cs typeface="Calibri" pitchFamily="34" charset="0"/>
            </a:endParaRP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914400" y="500042"/>
            <a:ext cx="8229600" cy="958181"/>
          </a:xfrm>
          <a:prstGeom prst="rect">
            <a:avLst/>
          </a:prstGeom>
        </p:spPr>
        <p:txBody>
          <a:bodyPr anchor="b">
            <a:noAutofit/>
          </a:bodyPr>
          <a:lstStyle/>
          <a:p>
            <a:pPr marR="0" lvl="0" algn="l" defTabSz="914400" rtl="0" eaLnBrk="1" fontAlgn="auto" latinLnBrk="0" hangingPunct="1">
              <a:lnSpc>
                <a:spcPct val="100000"/>
              </a:lnSpc>
              <a:spcBef>
                <a:spcPct val="0"/>
              </a:spcBef>
              <a:spcAft>
                <a:spcPts val="0"/>
              </a:spcAft>
              <a:buClrTx/>
              <a:buSzTx/>
              <a:tabLst/>
              <a:defRPr/>
            </a:pPr>
            <a:r>
              <a:rPr kumimoji="0" lang="en-US" sz="40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Candara" panose="020E0502030303020204" pitchFamily="34" charset="0"/>
                <a:ea typeface="+mj-ea"/>
                <a:cs typeface="Calibri" pitchFamily="34" charset="0"/>
              </a:rPr>
              <a:t>		 </a:t>
            </a:r>
            <a:r>
              <a:rPr kumimoji="0" lang="en-US" sz="4000" b="1"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Candara" panose="020E0502030303020204" pitchFamily="34" charset="0"/>
                <a:ea typeface="+mj-ea"/>
                <a:cs typeface="Calibri" pitchFamily="34" charset="0"/>
              </a:rPr>
              <a:t>Smart Start Device</a:t>
            </a:r>
            <a:br>
              <a:rPr kumimoji="0" lang="en-IN" sz="40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Candara" panose="020E0502030303020204" pitchFamily="34" charset="0"/>
                <a:ea typeface="+mj-ea"/>
                <a:cs typeface="Calibri" pitchFamily="34" charset="0"/>
              </a:rPr>
            </a:br>
            <a:endParaRPr kumimoji="0" lang="en-IN" sz="40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Candara" panose="020E0502030303020204" pitchFamily="34" charset="0"/>
              <a:ea typeface="+mj-ea"/>
              <a:cs typeface="Calibri" pitchFamily="34" charset="0"/>
            </a:endParaRPr>
          </a:p>
        </p:txBody>
      </p:sp>
      <p:sp>
        <p:nvSpPr>
          <p:cNvPr id="5" name="Content Placeholder 2"/>
          <p:cNvSpPr txBox="1">
            <a:spLocks/>
          </p:cNvSpPr>
          <p:nvPr/>
        </p:nvSpPr>
        <p:spPr>
          <a:xfrm>
            <a:off x="1142976" y="1357298"/>
            <a:ext cx="8229600" cy="5039265"/>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pitchFamily="2" charset="2"/>
              <a:buChar char="§"/>
              <a:tabLst/>
              <a:defRPr/>
            </a:pPr>
            <a:r>
              <a:rPr kumimoji="0" lang="en-US"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The Smart Start Device connects the rider’s helmet wirelessly using RF Transmitter and Receiver.</a:t>
            </a: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pitchFamily="2" charset="2"/>
              <a:buChar char="§"/>
              <a:tabLst/>
              <a:defRPr/>
            </a:pPr>
            <a:r>
              <a:rPr kumimoji="0" lang="en-US"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 The system on two wheeler contains a </a:t>
            </a:r>
            <a:r>
              <a:rPr kumimoji="0" lang="en-US" sz="2200" b="0" i="0" u="sng"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Microcontroller, RF receiver, LCD Display, Audio Buzzer</a:t>
            </a:r>
            <a:r>
              <a:rPr kumimoji="0" lang="en-US"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 and a </a:t>
            </a:r>
            <a:r>
              <a:rPr kumimoji="0" lang="en-US" sz="2200" b="0" i="0" u="sng"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Solid State Relay switch</a:t>
            </a:r>
            <a:r>
              <a:rPr kumimoji="0" lang="en-US"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 </a:t>
            </a: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pitchFamily="2" charset="2"/>
              <a:buChar char="§"/>
              <a:tabLst/>
              <a:defRPr/>
            </a:pPr>
            <a:r>
              <a:rPr kumimoji="0" lang="en-US"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When the rider starts the bike without wearing the helmet it refuses to start and showing message signal on LCD “Wear Your Helmet”.</a:t>
            </a: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pitchFamily="2" charset="2"/>
              <a:buChar char="§"/>
              <a:tabLst/>
              <a:defRPr/>
            </a:pPr>
            <a:r>
              <a:rPr kumimoji="0" lang="en-US"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 If he is wearing the helmet the RF Transmitter on helmet sends signals to microcontroller and it sends signals to the Solid State relay switch to activate the power system of bike and now the bike can be started safely. Thus safety of rider is ensured.</a:t>
            </a:r>
            <a:endParaRPr kumimoji="0" lang="en-IN"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endParaRP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2843808" y="476672"/>
            <a:ext cx="8229600" cy="642942"/>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Candara" panose="020E0502030303020204" pitchFamily="34" charset="0"/>
                <a:ea typeface="+mj-ea"/>
                <a:cs typeface="Calibri" pitchFamily="34" charset="0"/>
              </a:rPr>
              <a:t>Block diagram</a:t>
            </a:r>
            <a:endParaRPr kumimoji="0" lang="en-IN" sz="4000" b="1"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Candara" panose="020E0502030303020204" pitchFamily="34" charset="0"/>
              <a:ea typeface="+mj-ea"/>
              <a:cs typeface="Calibri" pitchFamily="34" charset="0"/>
            </a:endParaRPr>
          </a:p>
        </p:txBody>
      </p:sp>
      <p:pic>
        <p:nvPicPr>
          <p:cNvPr id="3" name="Picture 3" descr="E:\D Drive\new project\MSME\BLOCK DIAGRAM.jpg"/>
          <p:cNvPicPr>
            <a:picLocks noChangeAspect="1" noChangeArrowheads="1"/>
          </p:cNvPicPr>
          <p:nvPr/>
        </p:nvPicPr>
        <p:blipFill>
          <a:blip r:embed="rId3"/>
          <a:srcRect/>
          <a:stretch>
            <a:fillRect/>
          </a:stretch>
        </p:blipFill>
        <p:spPr bwMode="auto">
          <a:xfrm>
            <a:off x="0" y="1428736"/>
            <a:ext cx="9144000" cy="4139456"/>
          </a:xfrm>
          <a:prstGeom prst="rect">
            <a:avLst/>
          </a:prstGeom>
          <a:noFill/>
        </p:spPr>
      </p:pic>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3"/>
          <p:cNvSpPr txBox="1">
            <a:spLocks/>
          </p:cNvSpPr>
          <p:nvPr/>
        </p:nvSpPr>
        <p:spPr>
          <a:xfrm>
            <a:off x="1645920" y="0"/>
            <a:ext cx="7498080" cy="1143000"/>
          </a:xfrm>
          <a:prstGeom prst="rect">
            <a:avLst/>
          </a:prstGeom>
        </p:spPr>
        <p:txBody>
          <a:bodyPr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Candara Light" panose="020E0502030303020204" pitchFamily="34" charset="0"/>
                <a:ea typeface="+mj-ea"/>
                <a:cs typeface="Calibri" pitchFamily="34" charset="0"/>
              </a:rPr>
              <a:t>Commercializing it as a Product</a:t>
            </a:r>
            <a:endParaRPr kumimoji="0" lang="en-US" sz="40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Candara Light" panose="020E0502030303020204" pitchFamily="34" charset="0"/>
              <a:ea typeface="+mj-ea"/>
              <a:cs typeface="Calibri" pitchFamily="34" charset="0"/>
            </a:endParaRPr>
          </a:p>
        </p:txBody>
      </p:sp>
      <p:sp>
        <p:nvSpPr>
          <p:cNvPr id="3" name="Content Placeholder 4"/>
          <p:cNvSpPr txBox="1">
            <a:spLocks/>
          </p:cNvSpPr>
          <p:nvPr/>
        </p:nvSpPr>
        <p:spPr>
          <a:xfrm>
            <a:off x="1357290" y="1571612"/>
            <a:ext cx="7498080" cy="4800600"/>
          </a:xfrm>
          <a:prstGeom prst="rect">
            <a:avLst/>
          </a:prstGeom>
        </p:spPr>
        <p:txBody>
          <a:bodyPr tIns="0">
            <a:no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Arial" pitchFamily="34" charset="0"/>
              <a:buChar char="•"/>
              <a:tabLst/>
              <a:defRPr/>
            </a:pPr>
            <a:r>
              <a:rPr kumimoji="0" lang="en-US" sz="2200" b="0" i="0" u="none" strike="noStrike" kern="1200" cap="none" spc="0" normalizeH="0" baseline="0" noProof="0" dirty="0">
                <a:ln>
                  <a:noFill/>
                </a:ln>
                <a:solidFill>
                  <a:schemeClr val="tx2">
                    <a:shade val="30000"/>
                    <a:satMod val="150000"/>
                  </a:schemeClr>
                </a:solidFill>
                <a:effectLst/>
                <a:uLnTx/>
                <a:uFillTx/>
                <a:latin typeface="Candara" panose="020E0502030303020204" pitchFamily="34" charset="0"/>
                <a:cs typeface="Arial" pitchFamily="34" charset="0"/>
              </a:rPr>
              <a:t>The system can be commercialized and brought up as a product in the market.</a:t>
            </a:r>
          </a:p>
          <a:p>
            <a:pPr marL="27432" marR="0" lvl="0" indent="0" algn="l" defTabSz="914400" rtl="0" eaLnBrk="1" fontAlgn="auto" latinLnBrk="0" hangingPunct="1">
              <a:lnSpc>
                <a:spcPct val="100000"/>
              </a:lnSpc>
              <a:spcBef>
                <a:spcPts val="600"/>
              </a:spcBef>
              <a:spcAft>
                <a:spcPts val="0"/>
              </a:spcAft>
              <a:buClr>
                <a:schemeClr val="accent1"/>
              </a:buClr>
              <a:buSzPct val="80000"/>
              <a:buFont typeface="Arial" pitchFamily="34" charset="0"/>
              <a:buChar char="•"/>
              <a:tabLst/>
              <a:defRPr/>
            </a:pPr>
            <a:endParaRPr kumimoji="0" lang="en-US" sz="2200" b="0" i="0" u="none" strike="noStrike" kern="1200" cap="none" spc="0" normalizeH="0" baseline="0" noProof="0" dirty="0">
              <a:ln>
                <a:noFill/>
              </a:ln>
              <a:solidFill>
                <a:schemeClr val="tx2">
                  <a:shade val="30000"/>
                  <a:satMod val="150000"/>
                </a:schemeClr>
              </a:solidFill>
              <a:effectLst/>
              <a:uLnTx/>
              <a:uFillTx/>
              <a:latin typeface="Candara" panose="020E0502030303020204" pitchFamily="34" charset="0"/>
              <a:cs typeface="Arial" pitchFamily="34" charset="0"/>
            </a:endParaRPr>
          </a:p>
          <a:p>
            <a:pPr marL="27432" marR="0" lvl="0" indent="0" algn="l" defTabSz="914400" rtl="0" eaLnBrk="1" fontAlgn="auto" latinLnBrk="0" hangingPunct="1">
              <a:lnSpc>
                <a:spcPct val="100000"/>
              </a:lnSpc>
              <a:spcBef>
                <a:spcPts val="600"/>
              </a:spcBef>
              <a:spcAft>
                <a:spcPts val="0"/>
              </a:spcAft>
              <a:buClr>
                <a:schemeClr val="accent1"/>
              </a:buClr>
              <a:buSzPct val="80000"/>
              <a:buFont typeface="Arial" pitchFamily="34" charset="0"/>
              <a:buChar char="•"/>
              <a:tabLst/>
              <a:defRPr/>
            </a:pPr>
            <a:r>
              <a:rPr kumimoji="0" lang="en-US" sz="2200" b="0" i="0" u="none" strike="noStrike" kern="1200" cap="none" spc="0" normalizeH="0" baseline="0" noProof="0" dirty="0">
                <a:ln>
                  <a:noFill/>
                </a:ln>
                <a:solidFill>
                  <a:schemeClr val="tx2">
                    <a:shade val="30000"/>
                    <a:satMod val="150000"/>
                  </a:schemeClr>
                </a:solidFill>
                <a:effectLst/>
                <a:uLnTx/>
                <a:uFillTx/>
                <a:latin typeface="Candara" panose="020E0502030303020204" pitchFamily="34" charset="0"/>
                <a:cs typeface="Arial" pitchFamily="34" charset="0"/>
              </a:rPr>
              <a:t>It would be very cost effective as compared to hi-fi GPS tracking devices.</a:t>
            </a:r>
          </a:p>
          <a:p>
            <a:pPr marL="27432" marR="0" lvl="0" indent="0" algn="l" defTabSz="914400" rtl="0" eaLnBrk="1" fontAlgn="auto" latinLnBrk="0" hangingPunct="1">
              <a:lnSpc>
                <a:spcPct val="100000"/>
              </a:lnSpc>
              <a:spcBef>
                <a:spcPts val="600"/>
              </a:spcBef>
              <a:spcAft>
                <a:spcPts val="0"/>
              </a:spcAft>
              <a:buClr>
                <a:schemeClr val="accent1"/>
              </a:buClr>
              <a:buSzPct val="80000"/>
              <a:buFont typeface="Arial" pitchFamily="34" charset="0"/>
              <a:buChar char="•"/>
              <a:tabLst/>
              <a:defRPr/>
            </a:pPr>
            <a:endParaRPr kumimoji="0" lang="en-US" sz="2200" b="0" i="0" u="none" strike="noStrike" kern="1200" cap="none" spc="0" normalizeH="0" baseline="0" noProof="0" dirty="0">
              <a:ln>
                <a:noFill/>
              </a:ln>
              <a:solidFill>
                <a:schemeClr val="tx2">
                  <a:shade val="30000"/>
                  <a:satMod val="150000"/>
                </a:schemeClr>
              </a:solidFill>
              <a:effectLst/>
              <a:uLnTx/>
              <a:uFillTx/>
              <a:latin typeface="Candara" panose="020E0502030303020204" pitchFamily="34" charset="0"/>
              <a:cs typeface="Arial" pitchFamily="34" charset="0"/>
            </a:endParaRPr>
          </a:p>
          <a:p>
            <a:pPr marL="27432" marR="0" lvl="0" indent="0" algn="l" defTabSz="914400" rtl="0" eaLnBrk="1" fontAlgn="auto" latinLnBrk="0" hangingPunct="1">
              <a:lnSpc>
                <a:spcPct val="100000"/>
              </a:lnSpc>
              <a:spcBef>
                <a:spcPts val="600"/>
              </a:spcBef>
              <a:spcAft>
                <a:spcPts val="0"/>
              </a:spcAft>
              <a:buClr>
                <a:schemeClr val="accent1"/>
              </a:buClr>
              <a:buSzPct val="80000"/>
              <a:buFont typeface="Arial" pitchFamily="34" charset="0"/>
              <a:buChar char="•"/>
              <a:tabLst/>
              <a:defRPr/>
            </a:pPr>
            <a:r>
              <a:rPr kumimoji="0" lang="en-US" sz="2200" b="0" i="0" u="none" strike="noStrike" kern="1200" cap="none" spc="0" normalizeH="0" baseline="0" noProof="0" dirty="0">
                <a:ln>
                  <a:noFill/>
                </a:ln>
                <a:solidFill>
                  <a:schemeClr val="tx2">
                    <a:shade val="30000"/>
                    <a:satMod val="150000"/>
                  </a:schemeClr>
                </a:solidFill>
                <a:effectLst/>
                <a:uLnTx/>
                <a:uFillTx/>
                <a:latin typeface="Candara" panose="020E0502030303020204" pitchFamily="34" charset="0"/>
                <a:cs typeface="Arial" pitchFamily="34" charset="0"/>
              </a:rPr>
              <a:t>It could be sold with Motorcycles as the bike is dependent on it. Also projecting it as a mandatory product with bikes, it has a good market scope.</a:t>
            </a:r>
          </a:p>
          <a:p>
            <a:pPr marL="0" marR="0" lvl="0" indent="0" algn="l" defTabSz="914400" rtl="0" eaLnBrk="1" fontAlgn="auto" latinLnBrk="0" hangingPunct="1">
              <a:lnSpc>
                <a:spcPct val="100000"/>
              </a:lnSpc>
              <a:spcBef>
                <a:spcPts val="600"/>
              </a:spcBef>
              <a:spcAft>
                <a:spcPts val="0"/>
              </a:spcAft>
              <a:buClr>
                <a:schemeClr val="accent1"/>
              </a:buClr>
              <a:buSzPct val="80000"/>
              <a:buFont typeface="Arial" pitchFamily="34" charset="0"/>
              <a:buChar char="•"/>
              <a:tabLst/>
              <a:defRPr/>
            </a:pPr>
            <a:endParaRPr kumimoji="0" lang="en-US" sz="2200" b="0" i="0" u="none" strike="noStrike" kern="1200" cap="none" spc="0" normalizeH="0" baseline="0" noProof="0" dirty="0">
              <a:ln>
                <a:noFill/>
              </a:ln>
              <a:solidFill>
                <a:schemeClr val="tx2">
                  <a:shade val="30000"/>
                  <a:satMod val="150000"/>
                </a:schemeClr>
              </a:solidFill>
              <a:effectLst/>
              <a:uLnTx/>
              <a:uFillTx/>
              <a:latin typeface="Candara" panose="020E0502030303020204" pitchFamily="34" charset="0"/>
              <a:cs typeface="Arial" pitchFamily="34" charset="0"/>
            </a:endParaRP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857356" y="357166"/>
            <a:ext cx="7286644" cy="785794"/>
          </a:xfrm>
        </p:spPr>
        <p:txBody>
          <a:bodyPr>
            <a:normAutofit/>
          </a:bodyPr>
          <a:lstStyle/>
          <a:p>
            <a:r>
              <a:rPr lang="en-US" sz="4000" b="1" u="sng" dirty="0">
                <a:solidFill>
                  <a:schemeClr val="bg1"/>
                </a:solidFill>
                <a:latin typeface="Candara" panose="020E0502030303020204" pitchFamily="34" charset="0"/>
                <a:cs typeface="Calibri" pitchFamily="34" charset="0"/>
              </a:rPr>
              <a:t>Conclusion</a:t>
            </a:r>
            <a:endParaRPr lang="en-US" sz="4000" u="sng" dirty="0">
              <a:solidFill>
                <a:schemeClr val="bg1"/>
              </a:solidFill>
              <a:latin typeface="Candara" panose="020E0502030303020204" pitchFamily="34" charset="0"/>
              <a:cs typeface="Calibri" pitchFamily="34" charset="0"/>
            </a:endParaRPr>
          </a:p>
        </p:txBody>
      </p:sp>
      <p:sp>
        <p:nvSpPr>
          <p:cNvPr id="5" name="Content Placeholder 4"/>
          <p:cNvSpPr>
            <a:spLocks noGrp="1"/>
          </p:cNvSpPr>
          <p:nvPr>
            <p:ph idx="1"/>
          </p:nvPr>
        </p:nvSpPr>
        <p:spPr>
          <a:xfrm>
            <a:off x="1428728" y="1500174"/>
            <a:ext cx="7498080" cy="4800600"/>
          </a:xfrm>
        </p:spPr>
        <p:txBody>
          <a:bodyPr>
            <a:noAutofit/>
          </a:bodyPr>
          <a:lstStyle/>
          <a:p>
            <a:r>
              <a:rPr lang="en-US" sz="2200" dirty="0">
                <a:solidFill>
                  <a:schemeClr val="bg1"/>
                </a:solidFill>
                <a:latin typeface="Candara" panose="020E0502030303020204" pitchFamily="34" charset="0"/>
                <a:cs typeface="Arial" pitchFamily="34" charset="0"/>
              </a:rPr>
              <a:t>The “Biker’s Safety System” is a complete solution for problems faced by rider of a two wheeler.</a:t>
            </a:r>
          </a:p>
          <a:p>
            <a:r>
              <a:rPr lang="en-US" sz="2200" dirty="0">
                <a:solidFill>
                  <a:schemeClr val="bg1"/>
                </a:solidFill>
                <a:latin typeface="Candara" panose="020E0502030303020204" pitchFamily="34" charset="0"/>
                <a:cs typeface="Arial" pitchFamily="34" charset="0"/>
              </a:rPr>
              <a:t> Thus we have developed a effective smart system which would be capable of stopping the injuries caused to rider , solving navigation problem and providing him emergency help on time.</a:t>
            </a:r>
          </a:p>
          <a:p>
            <a:r>
              <a:rPr lang="en-US" sz="2200" dirty="0">
                <a:solidFill>
                  <a:schemeClr val="bg1"/>
                </a:solidFill>
                <a:latin typeface="Candara" panose="020E0502030303020204" pitchFamily="34" charset="0"/>
                <a:cs typeface="Arial" pitchFamily="34" charset="0"/>
              </a:rPr>
              <a:t> This system if applied to a two wheeler could definitely reduce the number of injuries as well as deaths rates during an accident.</a:t>
            </a:r>
          </a:p>
        </p:txBody>
      </p:sp>
    </p:spTree>
    <p:extLst>
      <p:ext uri="{BB962C8B-B14F-4D97-AF65-F5344CB8AC3E}">
        <p14:creationId xmlns:p14="http://schemas.microsoft.com/office/powerpoint/2010/main" val="11016338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1500166" y="2214554"/>
            <a:ext cx="6286544" cy="707886"/>
          </a:xfrm>
          <a:prstGeom prst="rect">
            <a:avLst/>
          </a:prstGeom>
        </p:spPr>
        <p:txBody>
          <a:bodyPr wrap="square">
            <a:spAutoFit/>
          </a:bodyPr>
          <a:lstStyle/>
          <a:p>
            <a:r>
              <a:rPr lang="en-IN" sz="4000" b="1" dirty="0">
                <a:latin typeface="Calibri" pitchFamily="34" charset="0"/>
                <a:cs typeface="Calibri" pitchFamily="34" charset="0"/>
              </a:rPr>
              <a:t>		THANK YOU !!</a:t>
            </a:r>
          </a:p>
        </p:txBody>
      </p:sp>
      <p:sp>
        <p:nvSpPr>
          <p:cNvPr id="2" name="Rectangle: Rounded Corners 1">
            <a:extLst>
              <a:ext uri="{FF2B5EF4-FFF2-40B4-BE49-F238E27FC236}">
                <a16:creationId xmlns:a16="http://schemas.microsoft.com/office/drawing/2014/main" id="{20B8CC99-5E7F-4E06-9FFA-BE3EE2BF3808}"/>
              </a:ext>
            </a:extLst>
          </p:cNvPr>
          <p:cNvSpPr/>
          <p:nvPr/>
        </p:nvSpPr>
        <p:spPr>
          <a:xfrm>
            <a:off x="2987824" y="2214554"/>
            <a:ext cx="4464496" cy="2304256"/>
          </a:xfrm>
          <a:prstGeom prst="roundRect">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BF1EE52-6C34-4061-B506-80483F2C0443}"/>
              </a:ext>
            </a:extLst>
          </p:cNvPr>
          <p:cNvSpPr txBox="1"/>
          <p:nvPr/>
        </p:nvSpPr>
        <p:spPr>
          <a:xfrm>
            <a:off x="3491880" y="2967534"/>
            <a:ext cx="3456384" cy="646331"/>
          </a:xfrm>
          <a:prstGeom prst="rect">
            <a:avLst/>
          </a:prstGeom>
          <a:noFill/>
        </p:spPr>
        <p:txBody>
          <a:bodyPr wrap="square" rtlCol="0">
            <a:spAutoFit/>
          </a:bodyPr>
          <a:lstStyle/>
          <a:p>
            <a:r>
              <a:rPr lang="en-US" sz="3600" dirty="0"/>
              <a:t>THANK YOU!!</a:t>
            </a:r>
          </a:p>
        </p:txBody>
      </p:sp>
    </p:spTree>
    <p:extLst>
      <p:ext uri="{BB962C8B-B14F-4D97-AF65-F5344CB8AC3E}">
        <p14:creationId xmlns:p14="http://schemas.microsoft.com/office/powerpoint/2010/main" val="38642266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1645920" y="214290"/>
            <a:ext cx="7498080" cy="1143000"/>
          </a:xfrm>
          <a:prstGeom prst="rect">
            <a:avLst/>
          </a:prstGeom>
        </p:spPr>
        <p:txBody>
          <a:bodyPr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0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Candara" panose="020E0502030303020204" pitchFamily="34" charset="0"/>
                <a:ea typeface="+mj-ea"/>
                <a:cs typeface="Calibri" pitchFamily="34" charset="0"/>
              </a:rPr>
              <a:t>INDEX</a:t>
            </a:r>
          </a:p>
        </p:txBody>
      </p:sp>
      <p:sp>
        <p:nvSpPr>
          <p:cNvPr id="9" name="Content Placeholder 2"/>
          <p:cNvSpPr txBox="1">
            <a:spLocks/>
          </p:cNvSpPr>
          <p:nvPr/>
        </p:nvSpPr>
        <p:spPr>
          <a:xfrm>
            <a:off x="1645920" y="1733528"/>
            <a:ext cx="7498080" cy="5124472"/>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Arial" pitchFamily="34" charset="0"/>
              <a:buChar char="•"/>
              <a:tabLst/>
              <a:defRPr/>
            </a:pPr>
            <a:r>
              <a:rPr kumimoji="0" lang="en-IN"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Problem Statement</a:t>
            </a:r>
          </a:p>
          <a:p>
            <a:pPr marL="27432" marR="0" lvl="0" indent="0" algn="l" defTabSz="914400" rtl="0" eaLnBrk="1" fontAlgn="auto" latinLnBrk="0" hangingPunct="1">
              <a:lnSpc>
                <a:spcPct val="100000"/>
              </a:lnSpc>
              <a:spcBef>
                <a:spcPts val="600"/>
              </a:spcBef>
              <a:spcAft>
                <a:spcPts val="0"/>
              </a:spcAft>
              <a:buClr>
                <a:schemeClr val="accent1"/>
              </a:buClr>
              <a:buSzPct val="80000"/>
              <a:buFont typeface="Arial" pitchFamily="34" charset="0"/>
              <a:buChar char="•"/>
              <a:tabLst/>
              <a:defRPr/>
            </a:pPr>
            <a:r>
              <a:rPr kumimoji="0" lang="en-IN"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Statistics</a:t>
            </a:r>
          </a:p>
          <a:p>
            <a:pPr marL="27432" marR="0" lvl="0" indent="0" algn="l" defTabSz="914400" rtl="0" eaLnBrk="1" fontAlgn="auto" latinLnBrk="0" hangingPunct="1">
              <a:lnSpc>
                <a:spcPct val="100000"/>
              </a:lnSpc>
              <a:spcBef>
                <a:spcPts val="600"/>
              </a:spcBef>
              <a:spcAft>
                <a:spcPts val="0"/>
              </a:spcAft>
              <a:buClr>
                <a:schemeClr val="accent1"/>
              </a:buClr>
              <a:buSzPct val="80000"/>
              <a:buFont typeface="Arial" pitchFamily="34" charset="0"/>
              <a:buChar char="•"/>
              <a:tabLst/>
              <a:defRPr/>
            </a:pPr>
            <a:r>
              <a:rPr kumimoji="0" lang="en-IN"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Causes Of Problem</a:t>
            </a:r>
          </a:p>
          <a:p>
            <a:pPr marL="27432" marR="0" lvl="0" indent="0" algn="l" defTabSz="914400" rtl="0" eaLnBrk="1" fontAlgn="auto" latinLnBrk="0" hangingPunct="1">
              <a:lnSpc>
                <a:spcPct val="100000"/>
              </a:lnSpc>
              <a:spcBef>
                <a:spcPts val="600"/>
              </a:spcBef>
              <a:spcAft>
                <a:spcPts val="0"/>
              </a:spcAft>
              <a:buClr>
                <a:schemeClr val="accent1"/>
              </a:buClr>
              <a:buSzPct val="80000"/>
              <a:buFont typeface="Arial" pitchFamily="34" charset="0"/>
              <a:buChar char="•"/>
              <a:tabLst/>
              <a:defRPr/>
            </a:pPr>
            <a:r>
              <a:rPr kumimoji="0" lang="en-IN"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Existing Solution</a:t>
            </a:r>
          </a:p>
          <a:p>
            <a:pPr marL="27432" marR="0" lvl="0" indent="0" algn="l" defTabSz="914400" rtl="0" eaLnBrk="1" fontAlgn="auto" latinLnBrk="0" hangingPunct="1">
              <a:lnSpc>
                <a:spcPct val="100000"/>
              </a:lnSpc>
              <a:spcBef>
                <a:spcPts val="600"/>
              </a:spcBef>
              <a:spcAft>
                <a:spcPts val="0"/>
              </a:spcAft>
              <a:buClr>
                <a:schemeClr val="accent1"/>
              </a:buClr>
              <a:buSzPct val="80000"/>
              <a:buFont typeface="Arial" pitchFamily="34" charset="0"/>
              <a:buChar char="•"/>
              <a:tabLst/>
              <a:defRPr/>
            </a:pPr>
            <a:r>
              <a:rPr kumimoji="0" lang="en-IN"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Proposed Solution</a:t>
            </a:r>
          </a:p>
          <a:p>
            <a:pPr marL="27432" marR="0" lvl="0" indent="0" algn="l" defTabSz="914400" rtl="0" eaLnBrk="1" fontAlgn="auto" latinLnBrk="0" hangingPunct="1">
              <a:lnSpc>
                <a:spcPct val="100000"/>
              </a:lnSpc>
              <a:spcBef>
                <a:spcPts val="600"/>
              </a:spcBef>
              <a:spcAft>
                <a:spcPts val="0"/>
              </a:spcAft>
              <a:buClr>
                <a:schemeClr val="accent1"/>
              </a:buClr>
              <a:buSzPct val="80000"/>
              <a:buFont typeface="Arial" pitchFamily="34" charset="0"/>
              <a:buChar char="•"/>
              <a:tabLst/>
              <a:defRPr/>
            </a:pPr>
            <a:r>
              <a:rPr kumimoji="0" lang="en-IN"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Device Description</a:t>
            </a:r>
          </a:p>
          <a:p>
            <a:pPr marL="27432" marR="0" lvl="0" indent="0" algn="l" defTabSz="914400" rtl="0" eaLnBrk="1" fontAlgn="auto" latinLnBrk="0" hangingPunct="1">
              <a:lnSpc>
                <a:spcPct val="100000"/>
              </a:lnSpc>
              <a:spcBef>
                <a:spcPts val="600"/>
              </a:spcBef>
              <a:spcAft>
                <a:spcPts val="0"/>
              </a:spcAft>
              <a:buClr>
                <a:schemeClr val="accent1"/>
              </a:buClr>
              <a:buSzPct val="80000"/>
              <a:buFont typeface="Arial" pitchFamily="34" charset="0"/>
              <a:buChar char="•"/>
              <a:tabLst/>
              <a:defRPr/>
            </a:pPr>
            <a:r>
              <a:rPr kumimoji="0" lang="en-IN"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Commercializing it as a Product</a:t>
            </a:r>
          </a:p>
          <a:p>
            <a:pPr marL="27432" marR="0" lvl="0" indent="0" algn="l" defTabSz="914400" rtl="0" eaLnBrk="1" fontAlgn="auto" latinLnBrk="0" hangingPunct="1">
              <a:lnSpc>
                <a:spcPct val="100000"/>
              </a:lnSpc>
              <a:spcBef>
                <a:spcPts val="600"/>
              </a:spcBef>
              <a:spcAft>
                <a:spcPts val="0"/>
              </a:spcAft>
              <a:buClr>
                <a:schemeClr val="accent1"/>
              </a:buClr>
              <a:buSzPct val="80000"/>
              <a:buFont typeface="Arial" pitchFamily="34" charset="0"/>
              <a:buChar char="•"/>
              <a:tabLst/>
              <a:defRPr/>
            </a:pPr>
            <a:r>
              <a:rPr kumimoji="0" lang="en-IN"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Conclusion</a:t>
            </a: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IN"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endParaRP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IN"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endParaRP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IN"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endParaRP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2" descr="C:\Users\YP\Pictures\vlcsnap-2015-02-19-14h24m23s249.png"/>
          <p:cNvPicPr>
            <a:picLocks noChangeAspect="1" noChangeArrowheads="1"/>
          </p:cNvPicPr>
          <p:nvPr/>
        </p:nvPicPr>
        <p:blipFill>
          <a:blip r:embed="rId3"/>
          <a:srcRect/>
          <a:stretch>
            <a:fillRect/>
          </a:stretch>
        </p:blipFill>
        <p:spPr bwMode="auto">
          <a:xfrm>
            <a:off x="1071538" y="857232"/>
            <a:ext cx="7961368" cy="4857784"/>
          </a:xfrm>
          <a:prstGeom prst="rect">
            <a:avLst/>
          </a:prstGeom>
          <a:noFill/>
        </p:spPr>
      </p:pic>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1714480" y="714356"/>
            <a:ext cx="8229600" cy="458115"/>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0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Candara" panose="020E0502030303020204" pitchFamily="34" charset="0"/>
                <a:ea typeface="+mj-ea"/>
                <a:cs typeface="Calibri" pitchFamily="34" charset="0"/>
              </a:rPr>
              <a:t>PROBLEM STATEMENT</a:t>
            </a:r>
          </a:p>
        </p:txBody>
      </p:sp>
      <p:sp>
        <p:nvSpPr>
          <p:cNvPr id="9" name="Content Placeholder 2"/>
          <p:cNvSpPr txBox="1">
            <a:spLocks/>
          </p:cNvSpPr>
          <p:nvPr/>
        </p:nvSpPr>
        <p:spPr>
          <a:xfrm>
            <a:off x="971600" y="1500174"/>
            <a:ext cx="8172400" cy="5169186"/>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pitchFamily="2" charset="2"/>
              <a:buChar char="§"/>
              <a:tabLst/>
              <a:defRPr/>
            </a:pPr>
            <a:r>
              <a:rPr kumimoji="0" lang="en-US"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Road accident is one of the major man made tragedies, killing millions of people across the world every year.</a:t>
            </a:r>
          </a:p>
          <a:p>
            <a:pPr marL="27432" marR="0" lvl="0" indent="0" algn="l" defTabSz="914400" rtl="0" eaLnBrk="1" fontAlgn="auto" latinLnBrk="0" hangingPunct="1">
              <a:lnSpc>
                <a:spcPct val="100000"/>
              </a:lnSpc>
              <a:spcBef>
                <a:spcPts val="600"/>
              </a:spcBef>
              <a:spcAft>
                <a:spcPts val="0"/>
              </a:spcAft>
              <a:buClr>
                <a:schemeClr val="accent1"/>
              </a:buClr>
              <a:buSzPct val="80000"/>
              <a:tabLst/>
              <a:defRPr/>
            </a:pPr>
            <a:endParaRPr kumimoji="0" lang="en-US"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endParaRP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pitchFamily="2" charset="2"/>
              <a:buChar char="§"/>
              <a:tabLst/>
              <a:defRPr/>
            </a:pPr>
            <a:r>
              <a:rPr kumimoji="0" lang="en-US"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The most important today is the human’s life. And we are loosing those precious lives for a very poor cause i.e. road accidents.</a:t>
            </a: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pitchFamily="2" charset="2"/>
              <a:buChar char="§"/>
              <a:tabLst/>
              <a:defRPr/>
            </a:pPr>
            <a:endParaRPr lang="en-US" sz="2200" dirty="0">
              <a:solidFill>
                <a:schemeClr val="tx1">
                  <a:lumMod val="95000"/>
                </a:schemeClr>
              </a:solidFill>
              <a:latin typeface="Candara" panose="020E0502030303020204" pitchFamily="34" charset="0"/>
              <a:cs typeface="Arial" pitchFamily="34" charset="0"/>
            </a:endParaRP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pitchFamily="2" charset="2"/>
              <a:buChar char="§"/>
              <a:tabLst/>
              <a:defRPr/>
            </a:pPr>
            <a:r>
              <a:rPr kumimoji="0" lang="en-US"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Around 4 person </a:t>
            </a:r>
            <a:r>
              <a:rPr lang="en-US" sz="2200" dirty="0">
                <a:solidFill>
                  <a:schemeClr val="tx1">
                    <a:lumMod val="95000"/>
                  </a:schemeClr>
                </a:solidFill>
                <a:latin typeface="Candara" panose="020E0502030303020204" pitchFamily="34" charset="0"/>
                <a:cs typeface="Arial" pitchFamily="34" charset="0"/>
              </a:rPr>
              <a:t>die in about an hour because of road accidents, and most of the time it found to be a 2-wheeler accident.</a:t>
            </a:r>
            <a:endParaRPr lang="en-IN" sz="2200" dirty="0">
              <a:solidFill>
                <a:schemeClr val="tx1">
                  <a:lumMod val="95000"/>
                </a:schemeClr>
              </a:solidFill>
              <a:latin typeface="Candara" panose="020E0502030303020204" pitchFamily="34" charset="0"/>
              <a:cs typeface="Arial" pitchFamily="34" charset="0"/>
            </a:endParaRP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pitchFamily="2" charset="2"/>
              <a:buChar char="§"/>
              <a:tabLst/>
              <a:defRPr/>
            </a:pPr>
            <a:endParaRPr kumimoji="0" lang="en-IN"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endParaRPr>
          </a:p>
          <a:p>
            <a:pPr marL="27432">
              <a:spcBef>
                <a:spcPts val="600"/>
              </a:spcBef>
              <a:buClr>
                <a:schemeClr val="accent1"/>
              </a:buClr>
              <a:buSzPct val="80000"/>
              <a:buFont typeface="Wingdings" pitchFamily="2" charset="2"/>
              <a:buChar char="§"/>
              <a:defRPr/>
            </a:pPr>
            <a:r>
              <a:rPr lang="en-US" sz="2200" dirty="0">
                <a:solidFill>
                  <a:schemeClr val="tx1">
                    <a:lumMod val="95000"/>
                  </a:schemeClr>
                </a:solidFill>
                <a:latin typeface="Candara" panose="020E0502030303020204" pitchFamily="34" charset="0"/>
                <a:cs typeface="Arial" pitchFamily="34" charset="0"/>
              </a:rPr>
              <a:t>According to NCRD(National Crime Record </a:t>
            </a:r>
            <a:r>
              <a:rPr lang="en-US" sz="2200" dirty="0" err="1">
                <a:solidFill>
                  <a:schemeClr val="tx1">
                    <a:lumMod val="95000"/>
                  </a:schemeClr>
                </a:solidFill>
                <a:latin typeface="Candara" panose="020E0502030303020204" pitchFamily="34" charset="0"/>
                <a:cs typeface="Arial" pitchFamily="34" charset="0"/>
              </a:rPr>
              <a:t>Bureu</a:t>
            </a:r>
            <a:r>
              <a:rPr lang="en-US" sz="2200" dirty="0">
                <a:solidFill>
                  <a:schemeClr val="tx1">
                    <a:lumMod val="95000"/>
                  </a:schemeClr>
                </a:solidFill>
                <a:latin typeface="Candara" panose="020E0502030303020204" pitchFamily="34" charset="0"/>
                <a:cs typeface="Arial" pitchFamily="34" charset="0"/>
              </a:rPr>
              <a:t>) about 96 two wheeler rider’s deaths are reported on every single day in India.</a:t>
            </a: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2000232" y="642918"/>
            <a:ext cx="8229600" cy="458115"/>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0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Candara" panose="020E0502030303020204" pitchFamily="34" charset="0"/>
                <a:ea typeface="+mj-ea"/>
                <a:cs typeface="Calibri" pitchFamily="34" charset="0"/>
              </a:rPr>
              <a:t>Statistics</a:t>
            </a:r>
          </a:p>
        </p:txBody>
      </p:sp>
      <p:pic>
        <p:nvPicPr>
          <p:cNvPr id="3" name="Content Placeholder 3" descr="F:\Capture.PNG"/>
          <p:cNvPicPr>
            <a:picLocks/>
          </p:cNvPicPr>
          <p:nvPr/>
        </p:nvPicPr>
        <p:blipFill>
          <a:blip r:embed="rId3"/>
          <a:srcRect/>
          <a:stretch>
            <a:fillRect/>
          </a:stretch>
        </p:blipFill>
        <p:spPr bwMode="auto">
          <a:xfrm>
            <a:off x="1071538" y="1500174"/>
            <a:ext cx="5070951" cy="4377653"/>
          </a:xfrm>
          <a:prstGeom prst="rect">
            <a:avLst/>
          </a:prstGeom>
          <a:noFill/>
          <a:ln w="9525">
            <a:noFill/>
            <a:miter lim="800000"/>
            <a:headEnd/>
            <a:tailEnd/>
          </a:ln>
        </p:spPr>
      </p:pic>
      <p:pic>
        <p:nvPicPr>
          <p:cNvPr id="4" name="Picture 3"/>
          <p:cNvPicPr/>
          <p:nvPr/>
        </p:nvPicPr>
        <p:blipFill>
          <a:blip r:embed="rId4"/>
          <a:srcRect/>
          <a:stretch>
            <a:fillRect/>
          </a:stretch>
        </p:blipFill>
        <p:spPr bwMode="auto">
          <a:xfrm>
            <a:off x="6215074" y="1500174"/>
            <a:ext cx="2928926" cy="4000528"/>
          </a:xfrm>
          <a:prstGeom prst="rect">
            <a:avLst/>
          </a:prstGeom>
          <a:noFill/>
          <a:ln w="9525">
            <a:noFill/>
            <a:miter lim="800000"/>
            <a:headEnd/>
            <a:tailEnd/>
          </a:ln>
        </p:spPr>
      </p:pic>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1357290" y="357166"/>
            <a:ext cx="8229600" cy="458115"/>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0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Candara" panose="020E0502030303020204" pitchFamily="34" charset="0"/>
                <a:ea typeface="+mj-ea"/>
                <a:cs typeface="Calibri" pitchFamily="34" charset="0"/>
              </a:rPr>
              <a:t>Existing Solution</a:t>
            </a:r>
          </a:p>
        </p:txBody>
      </p:sp>
      <p:sp>
        <p:nvSpPr>
          <p:cNvPr id="3" name="Content Placeholder 2"/>
          <p:cNvSpPr txBox="1">
            <a:spLocks/>
          </p:cNvSpPr>
          <p:nvPr/>
        </p:nvSpPr>
        <p:spPr>
          <a:xfrm>
            <a:off x="914400" y="1071546"/>
            <a:ext cx="8229600" cy="6015180"/>
          </a:xfrm>
          <a:prstGeom prst="rect">
            <a:avLst/>
          </a:prstGeom>
        </p:spPr>
        <p:txBody>
          <a:bodyPr tIns="0" numCol="2">
            <a:normAutofit/>
          </a:bodyPr>
          <a:lstStyle/>
          <a:p>
            <a:pPr marL="457200" marR="0" lvl="0" indent="-457200" algn="l" defTabSz="914400" rtl="0" eaLnBrk="1" fontAlgn="auto" latinLnBrk="0" hangingPunct="1">
              <a:lnSpc>
                <a:spcPct val="100000"/>
              </a:lnSpc>
              <a:spcBef>
                <a:spcPts val="600"/>
              </a:spcBef>
              <a:spcAft>
                <a:spcPts val="0"/>
              </a:spcAft>
              <a:buClr>
                <a:schemeClr val="accent1"/>
              </a:buClr>
              <a:buSzPct val="80000"/>
              <a:buFont typeface="+mj-lt"/>
              <a:buAutoNum type="arabicPeriod"/>
              <a:tabLst/>
              <a:defRPr/>
            </a:pPr>
            <a:r>
              <a:rPr kumimoji="0" lang="en-US" sz="20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Indian Government had made it mandatory to wear helmets for a two wheeler rider. Also recently govt. made mandatory to wear helmet otherwise you won’t be able to get petrol from any petrol pump.</a:t>
            </a:r>
          </a:p>
          <a:p>
            <a:pPr marL="457200" marR="0" lvl="0" indent="-457200" algn="l" defTabSz="914400" rtl="0" eaLnBrk="1" fontAlgn="auto" latinLnBrk="0" hangingPunct="1">
              <a:lnSpc>
                <a:spcPct val="100000"/>
              </a:lnSpc>
              <a:spcBef>
                <a:spcPts val="600"/>
              </a:spcBef>
              <a:spcAft>
                <a:spcPts val="0"/>
              </a:spcAft>
              <a:buClr>
                <a:schemeClr val="accent1"/>
              </a:buClr>
              <a:buSzPct val="80000"/>
              <a:buFont typeface="+mj-lt"/>
              <a:buAutoNum type="arabicPeriod"/>
              <a:tabLst/>
              <a:defRPr/>
            </a:pPr>
            <a:endParaRPr kumimoji="0" lang="en-US" sz="20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endParaRPr>
          </a:p>
          <a:p>
            <a:pPr marL="457200" marR="0" lvl="0" indent="-457200" algn="l" defTabSz="914400" rtl="0" eaLnBrk="1" fontAlgn="auto" latinLnBrk="0" hangingPunct="1">
              <a:lnSpc>
                <a:spcPct val="100000"/>
              </a:lnSpc>
              <a:spcBef>
                <a:spcPts val="600"/>
              </a:spcBef>
              <a:spcAft>
                <a:spcPts val="0"/>
              </a:spcAft>
              <a:buClr>
                <a:schemeClr val="accent1"/>
              </a:buClr>
              <a:buSzPct val="80000"/>
              <a:buFont typeface="+mj-lt"/>
              <a:buAutoNum type="arabicPeriod"/>
              <a:tabLst/>
              <a:defRPr/>
            </a:pPr>
            <a:r>
              <a:rPr kumimoji="0" lang="en-US" sz="20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When the rider travels to new areas he has to look for the area  Maps, it is to be assisted by someone. Some satellite navigations are available but they are very costly as well as rider has to compromise with his safety as he has to observe it regularly while riding  the two wheeler.</a:t>
            </a:r>
          </a:p>
          <a:p>
            <a:pPr marL="457200" marR="0" lvl="0" indent="-457200" algn="l" defTabSz="914400" rtl="0" eaLnBrk="1" fontAlgn="auto" latinLnBrk="0" hangingPunct="1">
              <a:lnSpc>
                <a:spcPct val="100000"/>
              </a:lnSpc>
              <a:spcBef>
                <a:spcPts val="600"/>
              </a:spcBef>
              <a:spcAft>
                <a:spcPts val="0"/>
              </a:spcAft>
              <a:buClr>
                <a:schemeClr val="accent1"/>
              </a:buClr>
              <a:buSzPct val="80000"/>
              <a:buFont typeface="+mj-lt"/>
              <a:buAutoNum type="arabicPeriod"/>
              <a:tabLst/>
              <a:defRPr/>
            </a:pPr>
            <a:endParaRPr kumimoji="0" lang="en-IN" sz="24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endParaRPr>
          </a:p>
        </p:txBody>
      </p:sp>
      <p:pic>
        <p:nvPicPr>
          <p:cNvPr id="4" name="Picture 3" descr="D:\new project\start helmet\no helmet.png"/>
          <p:cNvPicPr/>
          <p:nvPr/>
        </p:nvPicPr>
        <p:blipFill>
          <a:blip r:embed="rId3"/>
          <a:srcRect/>
          <a:stretch>
            <a:fillRect/>
          </a:stretch>
        </p:blipFill>
        <p:spPr bwMode="auto">
          <a:xfrm>
            <a:off x="5572132" y="285728"/>
            <a:ext cx="3143272" cy="2357454"/>
          </a:xfrm>
          <a:prstGeom prst="rect">
            <a:avLst/>
          </a:prstGeom>
          <a:noFill/>
          <a:ln w="9525">
            <a:noFill/>
            <a:miter lim="800000"/>
            <a:headEnd/>
            <a:tailEnd/>
          </a:ln>
        </p:spPr>
      </p:pic>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1214414" y="500042"/>
            <a:ext cx="8229600" cy="458115"/>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000" b="0" i="0" u="sng" strike="noStrike" kern="1200" cap="none" spc="0" normalizeH="0" baseline="0" noProof="0" dirty="0">
                <a:ln>
                  <a:noFill/>
                </a:ln>
                <a:effectLst>
                  <a:outerShdw blurRad="50000" dist="30000" dir="5400000" algn="tl" rotWithShape="0">
                    <a:srgbClr val="000000">
                      <a:alpha val="30000"/>
                    </a:srgbClr>
                  </a:outerShdw>
                </a:effectLst>
                <a:uLnTx/>
                <a:uFillTx/>
                <a:latin typeface="Candara" panose="020E0502030303020204" pitchFamily="34" charset="0"/>
                <a:ea typeface="+mj-ea"/>
                <a:cs typeface="Calibri" pitchFamily="34" charset="0"/>
              </a:rPr>
              <a:t>Proposed Solution</a:t>
            </a:r>
          </a:p>
        </p:txBody>
      </p:sp>
      <p:sp>
        <p:nvSpPr>
          <p:cNvPr id="3" name="Content Placeholder 2"/>
          <p:cNvSpPr txBox="1">
            <a:spLocks/>
          </p:cNvSpPr>
          <p:nvPr/>
        </p:nvSpPr>
        <p:spPr>
          <a:xfrm>
            <a:off x="914400" y="1285860"/>
            <a:ext cx="8229600" cy="6005351"/>
          </a:xfrm>
          <a:prstGeom prst="rect">
            <a:avLst/>
          </a:prstGeom>
        </p:spPr>
        <p:txBody>
          <a:bodyPr tIns="0">
            <a:normAutofit/>
          </a:bodyPr>
          <a:lstStyle/>
          <a:p>
            <a:pPr marL="457200" marR="0" lvl="0" indent="-45720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IN"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	We have developed a smart system as the ultimate solution to the above described problems :</a:t>
            </a:r>
            <a:r>
              <a:rPr kumimoji="0" lang="en-US"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 </a:t>
            </a:r>
          </a:p>
          <a:p>
            <a:pPr marL="457200" marR="0" lvl="0" indent="-45720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IN"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endParaRPr>
          </a:p>
          <a:p>
            <a:pPr marL="457200" marR="0" lvl="0" indent="-457200" algn="l" defTabSz="914400" rtl="0" eaLnBrk="1" fontAlgn="auto" latinLnBrk="0" hangingPunct="1">
              <a:lnSpc>
                <a:spcPct val="100000"/>
              </a:lnSpc>
              <a:spcBef>
                <a:spcPts val="600"/>
              </a:spcBef>
              <a:spcAft>
                <a:spcPts val="0"/>
              </a:spcAft>
              <a:buClr>
                <a:schemeClr val="accent1"/>
              </a:buClr>
              <a:buSzPct val="80000"/>
              <a:buFont typeface="Wingdings" pitchFamily="2" charset="2"/>
              <a:buChar char="ü"/>
              <a:tabLst/>
              <a:defRPr/>
            </a:pPr>
            <a:r>
              <a:rPr kumimoji="0" lang="en-US" sz="2200" b="1" i="0" u="sng"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Rider’s Safety: </a:t>
            </a:r>
            <a:r>
              <a:rPr kumimoji="0" lang="en-US"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rPr>
              <a:t> A modified Helmet is used by installing our safety device on it as well as to the Two wheeler vehicle which refuses to start until or unless he wears the Safety Helmet. </a:t>
            </a:r>
          </a:p>
          <a:p>
            <a:pPr marL="457200" indent="-457200">
              <a:spcBef>
                <a:spcPts val="600"/>
              </a:spcBef>
              <a:buClr>
                <a:schemeClr val="accent1"/>
              </a:buClr>
              <a:buSzPct val="80000"/>
              <a:buFont typeface="Wingdings" pitchFamily="2" charset="2"/>
              <a:buChar char="ü"/>
              <a:defRPr/>
            </a:pPr>
            <a:r>
              <a:rPr lang="en-US" sz="2400" b="1" u="sng" dirty="0">
                <a:solidFill>
                  <a:schemeClr val="tx1">
                    <a:lumMod val="95000"/>
                  </a:schemeClr>
                </a:solidFill>
                <a:latin typeface="Candara" panose="020E0502030303020204" pitchFamily="34" charset="0"/>
              </a:rPr>
              <a:t>Ease of Navigation:  </a:t>
            </a:r>
            <a:r>
              <a:rPr lang="en-US" sz="2400" dirty="0">
                <a:solidFill>
                  <a:schemeClr val="tx1">
                    <a:lumMod val="95000"/>
                  </a:schemeClr>
                </a:solidFill>
                <a:latin typeface="Candara" panose="020E0502030303020204" pitchFamily="34" charset="0"/>
              </a:rPr>
              <a:t>Wireless speaker is installed to Rider’s helmet which can be connected to Rider’s phone via </a:t>
            </a:r>
            <a:r>
              <a:rPr lang="en-US" sz="2400" dirty="0" err="1">
                <a:solidFill>
                  <a:schemeClr val="tx1">
                    <a:lumMod val="95000"/>
                  </a:schemeClr>
                </a:solidFill>
                <a:latin typeface="Candara" panose="020E0502030303020204" pitchFamily="34" charset="0"/>
              </a:rPr>
              <a:t>bluetooth</a:t>
            </a:r>
            <a:r>
              <a:rPr lang="en-US" sz="2400" dirty="0">
                <a:solidFill>
                  <a:schemeClr val="tx1">
                    <a:lumMod val="95000"/>
                  </a:schemeClr>
                </a:solidFill>
                <a:latin typeface="Candara" panose="020E0502030303020204" pitchFamily="34" charset="0"/>
              </a:rPr>
              <a:t>. By using Google’s voice Navigation services he could navigate anywhere  by following the voice instructions only.</a:t>
            </a:r>
          </a:p>
          <a:p>
            <a:pPr marR="0" lvl="0" algn="l" defTabSz="914400" rtl="0" eaLnBrk="1" fontAlgn="auto" latinLnBrk="0" hangingPunct="1">
              <a:lnSpc>
                <a:spcPct val="100000"/>
              </a:lnSpc>
              <a:spcBef>
                <a:spcPts val="600"/>
              </a:spcBef>
              <a:spcAft>
                <a:spcPts val="0"/>
              </a:spcAft>
              <a:buClr>
                <a:schemeClr val="accent1"/>
              </a:buClr>
              <a:buSzPct val="80000"/>
              <a:tabLst/>
              <a:defRPr/>
            </a:pPr>
            <a:endParaRPr kumimoji="0" lang="en-US" sz="2200" b="0" i="0" u="none" strike="noStrike" kern="1200" cap="none" spc="0" normalizeH="0" baseline="0" noProof="0" dirty="0">
              <a:ln>
                <a:noFill/>
              </a:ln>
              <a:solidFill>
                <a:schemeClr val="tx1">
                  <a:lumMod val="95000"/>
                </a:schemeClr>
              </a:solidFill>
              <a:effectLst/>
              <a:uLnTx/>
              <a:uFillTx/>
              <a:latin typeface="Candara" panose="020E0502030303020204" pitchFamily="34" charset="0"/>
              <a:cs typeface="Arial" pitchFamily="34" charset="0"/>
            </a:endParaRP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914400" y="2617291"/>
            <a:ext cx="8229600" cy="1623417"/>
          </a:xfrm>
          <a:prstGeom prst="rect">
            <a:avLst/>
          </a:prstGeom>
        </p:spPr>
        <p:txBody>
          <a:bodyPr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54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Candara" panose="020E0502030303020204" pitchFamily="34" charset="0"/>
                <a:ea typeface="+mj-ea"/>
                <a:cs typeface="Calibri" pitchFamily="34" charset="0"/>
              </a:rPr>
              <a:t>DEVICE DESCRIPTION &amp; WORKING</a:t>
            </a: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Content Placeholder 3" descr="D:\new project\start helmet\PROPOSAL\safety.png"/>
          <p:cNvPicPr>
            <a:picLocks/>
          </p:cNvPicPr>
          <p:nvPr/>
        </p:nvPicPr>
        <p:blipFill>
          <a:blip r:embed="rId3"/>
          <a:srcRect/>
          <a:stretch>
            <a:fillRect/>
          </a:stretch>
        </p:blipFill>
        <p:spPr bwMode="auto">
          <a:xfrm>
            <a:off x="1000100" y="0"/>
            <a:ext cx="7715304" cy="6858000"/>
          </a:xfrm>
          <a:prstGeom prst="rect">
            <a:avLst/>
          </a:prstGeom>
          <a:noFill/>
          <a:ln w="9525">
            <a:noFill/>
            <a:miter lim="800000"/>
            <a:headEnd/>
            <a:tailEnd/>
          </a:ln>
        </p:spPr>
      </p:pic>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1688</TotalTime>
  <Words>597</Words>
  <Application>Microsoft Office PowerPoint</Application>
  <PresentationFormat>On-screen Show (4:3)</PresentationFormat>
  <Paragraphs>51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Calisto MT</vt:lpstr>
      <vt:lpstr>Candara</vt:lpstr>
      <vt:lpstr>Candara Light</vt:lpstr>
      <vt:lpstr>Wingdings</vt:lpstr>
      <vt:lpstr>Wingdings 2</vt:lpstr>
      <vt:lpstr>Slate</vt:lpstr>
      <vt:lpstr>SMART HELMET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BIKER’S SAFETY SYSTEM</dc:title>
  <dc:creator>YP</dc:creator>
  <cp:lastModifiedBy>Ashutosh Singh Dengri</cp:lastModifiedBy>
  <cp:revision>87</cp:revision>
  <dcterms:modified xsi:type="dcterms:W3CDTF">2020-07-30T08:03:47Z</dcterms:modified>
</cp:coreProperties>
</file>