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7"/>
  </p:notesMasterIdLst>
  <p:sldIdLst>
    <p:sldId id="308" r:id="rId2"/>
    <p:sldId id="259" r:id="rId3"/>
    <p:sldId id="334" r:id="rId4"/>
    <p:sldId id="335" r:id="rId5"/>
    <p:sldId id="33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7" autoAdjust="0"/>
    <p:restoredTop sz="79536" autoAdjust="0"/>
  </p:normalViewPr>
  <p:slideViewPr>
    <p:cSldViewPr snapToGrid="0">
      <p:cViewPr varScale="1">
        <p:scale>
          <a:sx n="71" d="100"/>
          <a:sy n="71" d="100"/>
        </p:scale>
        <p:origin x="157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1DFEA-962C-4ECB-B92A-A646C72B64ED}" type="datetimeFigureOut">
              <a:rPr lang="en-GB" smtClean="0"/>
              <a:t>13/06/2014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00DCC-69CA-47E5-A140-E2E3F968CA4A}" type="slidenum">
              <a:rPr lang="en-GB" smtClean="0"/>
              <a:t>‹#›</a:t>
            </a:fld>
            <a:endParaRPr lang="en-GB" dirty="0"/>
          </a:p>
        </p:txBody>
      </p:sp>
    </p:spTree>
    <p:extLst>
      <p:ext uri="{BB962C8B-B14F-4D97-AF65-F5344CB8AC3E}">
        <p14:creationId xmlns:p14="http://schemas.microsoft.com/office/powerpoint/2010/main" val="50083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Parent reports, my </a:t>
            </a:r>
            <a:r>
              <a:rPr lang="en-GB" dirty="0" err="1" smtClean="0"/>
              <a:t>fauvorite</a:t>
            </a:r>
            <a:r>
              <a:rPr lang="en-GB" baseline="0" dirty="0" smtClean="0"/>
              <a:t> part of CCR. (click </a:t>
            </a:r>
            <a:r>
              <a:rPr lang="en-GB" baseline="0" dirty="0" err="1" smtClean="0"/>
              <a:t>click</a:t>
            </a:r>
            <a:r>
              <a:rPr lang="en-GB" baseline="0" dirty="0" smtClean="0"/>
              <a:t> click) Now that we are 27 schools we are </a:t>
            </a:r>
            <a:r>
              <a:rPr lang="en-GB" baseline="0" dirty="0" err="1" smtClean="0"/>
              <a:t>litteraly</a:t>
            </a:r>
            <a:r>
              <a:rPr lang="en-GB" baseline="0" dirty="0" smtClean="0"/>
              <a:t> flooded with this. We have to spend a lot of time on their production and maintenance because we haven’t empowered the end users to modify or create them.</a:t>
            </a:r>
            <a:endParaRPr lang="en-GB" dirty="0"/>
          </a:p>
        </p:txBody>
      </p:sp>
      <p:sp>
        <p:nvSpPr>
          <p:cNvPr id="4" name="Slide Number Placeholder 3"/>
          <p:cNvSpPr>
            <a:spLocks noGrp="1"/>
          </p:cNvSpPr>
          <p:nvPr>
            <p:ph type="sldNum" sz="quarter" idx="10"/>
          </p:nvPr>
        </p:nvSpPr>
        <p:spPr/>
        <p:txBody>
          <a:bodyPr/>
          <a:lstStyle/>
          <a:p>
            <a:fld id="{F0800DCC-69CA-47E5-A140-E2E3F968CA4A}" type="slidenum">
              <a:rPr lang="en-GB" smtClean="0"/>
              <a:t>2</a:t>
            </a:fld>
            <a:endParaRPr lang="en-GB" dirty="0"/>
          </a:p>
        </p:txBody>
      </p:sp>
    </p:spTree>
    <p:extLst>
      <p:ext uri="{BB962C8B-B14F-4D97-AF65-F5344CB8AC3E}">
        <p14:creationId xmlns:p14="http://schemas.microsoft.com/office/powerpoint/2010/main" val="299769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when a user</a:t>
            </a:r>
            <a:r>
              <a:rPr lang="en-GB" baseline="0" dirty="0" smtClean="0"/>
              <a:t> submits an RFC, this is discussed and if it is approved, it goes to the implementation queue. (click). This is how it was yesterday, all the pending changes that we have. If you look closely you will see that some of them are very small things .</a:t>
            </a:r>
            <a:endParaRPr lang="en-GB" dirty="0"/>
          </a:p>
        </p:txBody>
      </p:sp>
      <p:sp>
        <p:nvSpPr>
          <p:cNvPr id="4" name="Slide Number Placeholder 3"/>
          <p:cNvSpPr>
            <a:spLocks noGrp="1"/>
          </p:cNvSpPr>
          <p:nvPr>
            <p:ph type="sldNum" sz="quarter" idx="10"/>
          </p:nvPr>
        </p:nvSpPr>
        <p:spPr/>
        <p:txBody>
          <a:bodyPr/>
          <a:lstStyle/>
          <a:p>
            <a:fld id="{F0800DCC-69CA-47E5-A140-E2E3F968CA4A}" type="slidenum">
              <a:rPr lang="en-GB" smtClean="0"/>
              <a:t>3</a:t>
            </a:fld>
            <a:endParaRPr lang="en-GB" dirty="0"/>
          </a:p>
        </p:txBody>
      </p:sp>
    </p:spTree>
    <p:extLst>
      <p:ext uri="{BB962C8B-B14F-4D97-AF65-F5344CB8AC3E}">
        <p14:creationId xmlns:p14="http://schemas.microsoft.com/office/powerpoint/2010/main" val="3500841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when a user</a:t>
            </a:r>
            <a:r>
              <a:rPr lang="en-GB" baseline="0" dirty="0" smtClean="0"/>
              <a:t> submits an RFC, this is discussed and if it is approved, it goes to the implementation queue. (click). This is how it was yesterday, all the pending changes that we have. If you look closely you will see that some of them are very small things .</a:t>
            </a:r>
            <a:endParaRPr lang="en-GB" dirty="0"/>
          </a:p>
        </p:txBody>
      </p:sp>
      <p:sp>
        <p:nvSpPr>
          <p:cNvPr id="4" name="Slide Number Placeholder 3"/>
          <p:cNvSpPr>
            <a:spLocks noGrp="1"/>
          </p:cNvSpPr>
          <p:nvPr>
            <p:ph type="sldNum" sz="quarter" idx="10"/>
          </p:nvPr>
        </p:nvSpPr>
        <p:spPr/>
        <p:txBody>
          <a:bodyPr/>
          <a:lstStyle/>
          <a:p>
            <a:fld id="{F0800DCC-69CA-47E5-A140-E2E3F968CA4A}" type="slidenum">
              <a:rPr lang="en-GB" smtClean="0"/>
              <a:t>4</a:t>
            </a:fld>
            <a:endParaRPr lang="en-GB" dirty="0"/>
          </a:p>
        </p:txBody>
      </p:sp>
    </p:spTree>
    <p:extLst>
      <p:ext uri="{BB962C8B-B14F-4D97-AF65-F5344CB8AC3E}">
        <p14:creationId xmlns:p14="http://schemas.microsoft.com/office/powerpoint/2010/main" val="101239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when a user</a:t>
            </a:r>
            <a:r>
              <a:rPr lang="en-GB" baseline="0" dirty="0" smtClean="0"/>
              <a:t> submits an RFC, this is discussed and if it is approved, it goes to the implementation queue. (click). This is how it was yesterday, all the pending changes that we have. If you look closely you will see that some of them are very small things .</a:t>
            </a:r>
            <a:endParaRPr lang="en-GB" dirty="0"/>
          </a:p>
        </p:txBody>
      </p:sp>
      <p:sp>
        <p:nvSpPr>
          <p:cNvPr id="4" name="Slide Number Placeholder 3"/>
          <p:cNvSpPr>
            <a:spLocks noGrp="1"/>
          </p:cNvSpPr>
          <p:nvPr>
            <p:ph type="sldNum" sz="quarter" idx="10"/>
          </p:nvPr>
        </p:nvSpPr>
        <p:spPr/>
        <p:txBody>
          <a:bodyPr/>
          <a:lstStyle/>
          <a:p>
            <a:fld id="{F0800DCC-69CA-47E5-A140-E2E3F968CA4A}" type="slidenum">
              <a:rPr lang="en-GB" smtClean="0"/>
              <a:t>5</a:t>
            </a:fld>
            <a:endParaRPr lang="en-GB" dirty="0"/>
          </a:p>
        </p:txBody>
      </p:sp>
    </p:spTree>
    <p:extLst>
      <p:ext uri="{BB962C8B-B14F-4D97-AF65-F5344CB8AC3E}">
        <p14:creationId xmlns:p14="http://schemas.microsoft.com/office/powerpoint/2010/main" val="294461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233354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303294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949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283243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8138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2608229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4017041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12044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344193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109445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284840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152164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325549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191240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30764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93823-C320-4D62-AE57-2F4C6357CF6E}" type="datetimeFigureOut">
              <a:rPr lang="en-GB" smtClean="0"/>
              <a:t>13/06/2014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B11A7FC-AC62-4125-B7CB-4BAF37C6AB06}" type="slidenum">
              <a:rPr lang="en-GB" smtClean="0"/>
              <a:t>‹#›</a:t>
            </a:fld>
            <a:endParaRPr lang="en-GB" dirty="0"/>
          </a:p>
        </p:txBody>
      </p:sp>
    </p:spTree>
    <p:extLst>
      <p:ext uri="{BB962C8B-B14F-4D97-AF65-F5344CB8AC3E}">
        <p14:creationId xmlns:p14="http://schemas.microsoft.com/office/powerpoint/2010/main" val="3381402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893823-C320-4D62-AE57-2F4C6357CF6E}" type="datetimeFigureOut">
              <a:rPr lang="en-GB" smtClean="0"/>
              <a:t>13/06/2014</a:t>
            </a:fld>
            <a:endParaRPr lang="en-GB"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B11A7FC-AC62-4125-B7CB-4BAF37C6AB06}" type="slidenum">
              <a:rPr lang="en-GB" smtClean="0"/>
              <a:t>‹#›</a:t>
            </a:fld>
            <a:endParaRPr lang="en-GB" dirty="0"/>
          </a:p>
        </p:txBody>
      </p:sp>
    </p:spTree>
    <p:extLst>
      <p:ext uri="{BB962C8B-B14F-4D97-AF65-F5344CB8AC3E}">
        <p14:creationId xmlns:p14="http://schemas.microsoft.com/office/powerpoint/2010/main" val="29980226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Parent reports</a:t>
            </a:r>
            <a:endParaRPr lang="en-GB" dirty="0"/>
          </a:p>
        </p:txBody>
      </p:sp>
      <p:sp>
        <p:nvSpPr>
          <p:cNvPr id="4" name="Text Placeholder 3"/>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36524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CCR! Parent reports</a:t>
            </a:r>
            <a:endParaRPr lang="en-GB" dirty="0"/>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99" y="1930400"/>
            <a:ext cx="1996834" cy="2815389"/>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95467" y="1930400"/>
            <a:ext cx="2173863" cy="3088105"/>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58364" y="1930400"/>
            <a:ext cx="2935705" cy="2034062"/>
          </a:xfrm>
          <a:prstGeom prst="rect">
            <a:avLst/>
          </a:prstGeom>
        </p:spPr>
      </p:pic>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84775" y="3857718"/>
            <a:ext cx="1875258" cy="2643976"/>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7264" y="4523805"/>
            <a:ext cx="2743200" cy="1900682"/>
          </a:xfrm>
          <a:prstGeom prst="rect">
            <a:avLst/>
          </a:prstGeom>
        </p:spPr>
      </p:pic>
      <p:pic>
        <p:nvPicPr>
          <p:cNvPr id="14" name="Picture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5714" y="4523804"/>
            <a:ext cx="1628289" cy="2334195"/>
          </a:xfrm>
          <a:prstGeom prst="rect">
            <a:avLst/>
          </a:prstGeom>
        </p:spPr>
      </p:pic>
      <p:pic>
        <p:nvPicPr>
          <p:cNvPr id="15" name="Picture 1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414293" y="4523805"/>
            <a:ext cx="1569097" cy="2193857"/>
          </a:xfrm>
          <a:prstGeom prst="rect">
            <a:avLst/>
          </a:prstGeom>
        </p:spPr>
      </p:pic>
      <p:pic>
        <p:nvPicPr>
          <p:cNvPr id="16" name="Picture 1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86127" y="4488904"/>
            <a:ext cx="3219058" cy="2203293"/>
          </a:xfrm>
          <a:prstGeom prst="rect">
            <a:avLst/>
          </a:prstGeom>
        </p:spPr>
      </p:pic>
      <p:pic>
        <p:nvPicPr>
          <p:cNvPr id="17" name="Picture 1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64223" y="1380802"/>
            <a:ext cx="1764833" cy="2502976"/>
          </a:xfrm>
          <a:prstGeom prst="rect">
            <a:avLst/>
          </a:prstGeom>
        </p:spPr>
      </p:pic>
      <p:pic>
        <p:nvPicPr>
          <p:cNvPr id="18" name="Picture 1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351379" y="2884432"/>
            <a:ext cx="1693814" cy="2402254"/>
          </a:xfrm>
          <a:prstGeom prst="rect">
            <a:avLst/>
          </a:prstGeom>
        </p:spPr>
      </p:pic>
      <p:pic>
        <p:nvPicPr>
          <p:cNvPr id="19" name="Picture 18"/>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862491" y="1373798"/>
            <a:ext cx="2040216" cy="2893538"/>
          </a:xfrm>
          <a:prstGeom prst="rect">
            <a:avLst/>
          </a:prstGeom>
        </p:spPr>
      </p:pic>
      <p:pic>
        <p:nvPicPr>
          <p:cNvPr id="20" name="Picture 19"/>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425898" y="3036535"/>
            <a:ext cx="2145837" cy="3060914"/>
          </a:xfrm>
          <a:prstGeom prst="rect">
            <a:avLst/>
          </a:prstGeom>
        </p:spPr>
      </p:pic>
      <p:pic>
        <p:nvPicPr>
          <p:cNvPr id="13" name="Picture 12"/>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772426" y="1499336"/>
            <a:ext cx="1860153" cy="2642461"/>
          </a:xfrm>
          <a:prstGeom prst="rect">
            <a:avLst/>
          </a:prstGeom>
        </p:spPr>
      </p:pic>
      <p:pic>
        <p:nvPicPr>
          <p:cNvPr id="21" name="Picture 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7019" y="1927820"/>
            <a:ext cx="1996834" cy="2815389"/>
          </a:xfrm>
          <a:prstGeom prst="rect">
            <a:avLst/>
          </a:prstGeom>
        </p:spPr>
      </p:pic>
      <p:pic>
        <p:nvPicPr>
          <p:cNvPr id="22" name="Picture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92887" y="1927820"/>
            <a:ext cx="2173863" cy="3088105"/>
          </a:xfrm>
          <a:prstGeom prst="rect">
            <a:avLst/>
          </a:prstGeom>
        </p:spPr>
      </p:pic>
      <p:pic>
        <p:nvPicPr>
          <p:cNvPr id="23" name="Picture 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755784" y="1927820"/>
            <a:ext cx="2935705" cy="2034062"/>
          </a:xfrm>
          <a:prstGeom prst="rect">
            <a:avLst/>
          </a:prstGeom>
        </p:spPr>
      </p:pic>
      <p:pic>
        <p:nvPicPr>
          <p:cNvPr id="24" name="Picture 2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082195" y="3855138"/>
            <a:ext cx="1875258" cy="2643976"/>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44684" y="4521225"/>
            <a:ext cx="2743200" cy="1900682"/>
          </a:xfrm>
          <a:prstGeom prst="rect">
            <a:avLst/>
          </a:prstGeom>
        </p:spPr>
      </p:pic>
      <p:pic>
        <p:nvPicPr>
          <p:cNvPr id="26" name="Picture 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3134" y="4521224"/>
            <a:ext cx="1628289" cy="2334195"/>
          </a:xfrm>
          <a:prstGeom prst="rect">
            <a:avLst/>
          </a:prstGeom>
        </p:spPr>
      </p:pic>
      <p:pic>
        <p:nvPicPr>
          <p:cNvPr id="27" name="Picture 2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411713" y="4521225"/>
            <a:ext cx="1569097" cy="2193857"/>
          </a:xfrm>
          <a:prstGeom prst="rect">
            <a:avLst/>
          </a:prstGeom>
        </p:spPr>
      </p:pic>
      <p:pic>
        <p:nvPicPr>
          <p:cNvPr id="28" name="Picture 2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83547" y="4486324"/>
            <a:ext cx="3219058" cy="2203293"/>
          </a:xfrm>
          <a:prstGeom prst="rect">
            <a:avLst/>
          </a:prstGeom>
        </p:spPr>
      </p:pic>
      <p:pic>
        <p:nvPicPr>
          <p:cNvPr id="29" name="Picture 2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61643" y="1378222"/>
            <a:ext cx="1764833" cy="2502976"/>
          </a:xfrm>
          <a:prstGeom prst="rect">
            <a:avLst/>
          </a:prstGeom>
        </p:spPr>
      </p:pic>
      <p:pic>
        <p:nvPicPr>
          <p:cNvPr id="30" name="Picture 2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348799" y="2881852"/>
            <a:ext cx="1693814" cy="2402254"/>
          </a:xfrm>
          <a:prstGeom prst="rect">
            <a:avLst/>
          </a:prstGeom>
        </p:spPr>
      </p:pic>
      <p:pic>
        <p:nvPicPr>
          <p:cNvPr id="31" name="Picture 3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2859911" y="1371218"/>
            <a:ext cx="2040216" cy="2893538"/>
          </a:xfrm>
          <a:prstGeom prst="rect">
            <a:avLst/>
          </a:prstGeom>
        </p:spPr>
      </p:pic>
      <p:pic>
        <p:nvPicPr>
          <p:cNvPr id="32" name="Picture 3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423318" y="3033955"/>
            <a:ext cx="2145837" cy="3060914"/>
          </a:xfrm>
          <a:prstGeom prst="rect">
            <a:avLst/>
          </a:prstGeom>
        </p:spPr>
      </p:pic>
      <p:pic>
        <p:nvPicPr>
          <p:cNvPr id="33" name="Picture 32"/>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4769846" y="1496756"/>
            <a:ext cx="1860153" cy="2642461"/>
          </a:xfrm>
          <a:prstGeom prst="rect">
            <a:avLst/>
          </a:prstGeom>
        </p:spPr>
      </p:pic>
    </p:spTree>
    <p:extLst>
      <p:ext uri="{BB962C8B-B14F-4D97-AF65-F5344CB8AC3E}">
        <p14:creationId xmlns:p14="http://schemas.microsoft.com/office/powerpoint/2010/main" val="320921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10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100"/>
                            </p:stCondLst>
                            <p:childTnLst>
                              <p:par>
                                <p:cTn id="23" presetID="1" presetClass="entr" presetSubtype="0" fill="hold" nodeType="afterEffect">
                                  <p:stCondLst>
                                    <p:cond delay="10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200"/>
                            </p:stCondLst>
                            <p:childTnLst>
                              <p:par>
                                <p:cTn id="26" presetID="1" presetClass="entr" presetSubtype="0" fill="hold" nodeType="afterEffect">
                                  <p:stCondLst>
                                    <p:cond delay="10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3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400"/>
                            </p:stCondLst>
                            <p:childTnLst>
                              <p:par>
                                <p:cTn id="32" presetID="1" presetClass="entr" presetSubtype="0" fill="hold" nodeType="afterEffect">
                                  <p:stCondLst>
                                    <p:cond delay="10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10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600"/>
                            </p:stCondLst>
                            <p:childTnLst>
                              <p:par>
                                <p:cTn id="38" presetID="1" presetClass="entr" presetSubtype="0" fill="hold" nodeType="afterEffect">
                                  <p:stCondLst>
                                    <p:cond delay="10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700"/>
                            </p:stCondLst>
                            <p:childTnLst>
                              <p:par>
                                <p:cTn id="41" presetID="1" presetClass="entr" presetSubtype="0" fill="hold" nodeType="afterEffect">
                                  <p:stCondLst>
                                    <p:cond delay="10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800"/>
                            </p:stCondLst>
                            <p:childTnLst>
                              <p:par>
                                <p:cTn id="44" presetID="1" presetClass="entr" presetSubtype="0" fill="hold" nodeType="afterEffect">
                                  <p:stCondLst>
                                    <p:cond delay="100"/>
                                  </p:stCondLst>
                                  <p:childTnLst>
                                    <p:set>
                                      <p:cBhvr>
                                        <p:cTn id="45" dur="1" fill="hold">
                                          <p:stCondLst>
                                            <p:cond delay="0"/>
                                          </p:stCondLst>
                                        </p:cTn>
                                        <p:tgtEl>
                                          <p:spTgt spid="13"/>
                                        </p:tgtEl>
                                        <p:attrNameLst>
                                          <p:attrName>style.visibility</p:attrName>
                                        </p:attrNameLst>
                                      </p:cBhvr>
                                      <p:to>
                                        <p:strVal val="visible"/>
                                      </p:to>
                                    </p:set>
                                  </p:childTnLst>
                                </p:cTn>
                              </p:par>
                            </p:childTnLst>
                          </p:cTn>
                        </p:par>
                        <p:par>
                          <p:cTn id="46" fill="hold">
                            <p:stCondLst>
                              <p:cond delay="900"/>
                            </p:stCondLst>
                            <p:childTnLst>
                              <p:par>
                                <p:cTn id="47" presetID="1" presetClass="entr" presetSubtype="0" fill="hold" nodeType="afterEffect">
                                  <p:stCondLst>
                                    <p:cond delay="100"/>
                                  </p:stCondLst>
                                  <p:childTnLst>
                                    <p:set>
                                      <p:cBhvr>
                                        <p:cTn id="48" dur="1" fill="hold">
                                          <p:stCondLst>
                                            <p:cond delay="0"/>
                                          </p:stCondLst>
                                        </p:cTn>
                                        <p:tgtEl>
                                          <p:spTgt spid="22"/>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100"/>
                                  </p:stCondLst>
                                  <p:childTnLst>
                                    <p:set>
                                      <p:cBhvr>
                                        <p:cTn id="51" dur="1" fill="hold">
                                          <p:stCondLst>
                                            <p:cond delay="0"/>
                                          </p:stCondLst>
                                        </p:cTn>
                                        <p:tgtEl>
                                          <p:spTgt spid="21"/>
                                        </p:tgtEl>
                                        <p:attrNameLst>
                                          <p:attrName>style.visibility</p:attrName>
                                        </p:attrNameLst>
                                      </p:cBhvr>
                                      <p:to>
                                        <p:strVal val="visible"/>
                                      </p:to>
                                    </p:set>
                                  </p:childTnLst>
                                </p:cTn>
                              </p:par>
                            </p:childTnLst>
                          </p:cTn>
                        </p:par>
                        <p:par>
                          <p:cTn id="52" fill="hold">
                            <p:stCondLst>
                              <p:cond delay="1100"/>
                            </p:stCondLst>
                            <p:childTnLst>
                              <p:par>
                                <p:cTn id="53" presetID="1" presetClass="entr" presetSubtype="0" fill="hold" nodeType="afterEffect">
                                  <p:stCondLst>
                                    <p:cond delay="10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1200"/>
                            </p:stCondLst>
                            <p:childTnLst>
                              <p:par>
                                <p:cTn id="56" presetID="1" presetClass="entr" presetSubtype="0" fill="hold" nodeType="afterEffect">
                                  <p:stCondLst>
                                    <p:cond delay="1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1300"/>
                            </p:stCondLst>
                            <p:childTnLst>
                              <p:par>
                                <p:cTn id="59" presetID="1" presetClass="entr" presetSubtype="0" fill="hold" nodeType="afterEffect">
                                  <p:stCondLst>
                                    <p:cond delay="10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1400"/>
                            </p:stCondLst>
                            <p:childTnLst>
                              <p:par>
                                <p:cTn id="62" presetID="1" presetClass="entr" presetSubtype="0" fill="hold" nodeType="afterEffect">
                                  <p:stCondLst>
                                    <p:cond delay="10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nodeType="afterEffect">
                                  <p:stCondLst>
                                    <p:cond delay="10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1600"/>
                            </p:stCondLst>
                            <p:childTnLst>
                              <p:par>
                                <p:cTn id="68" presetID="1" presetClass="entr" presetSubtype="0" fill="hold" nodeType="afterEffect">
                                  <p:stCondLst>
                                    <p:cond delay="10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1700"/>
                            </p:stCondLst>
                            <p:childTnLst>
                              <p:par>
                                <p:cTn id="71" presetID="1" presetClass="entr" presetSubtype="0" fill="hold" nodeType="afterEffect">
                                  <p:stCondLst>
                                    <p:cond delay="100"/>
                                  </p:stCondLst>
                                  <p:childTnLst>
                                    <p:set>
                                      <p:cBhvr>
                                        <p:cTn id="72" dur="1" fill="hold">
                                          <p:stCondLst>
                                            <p:cond delay="0"/>
                                          </p:stCondLst>
                                        </p:cTn>
                                        <p:tgtEl>
                                          <p:spTgt spid="24"/>
                                        </p:tgtEl>
                                        <p:attrNameLst>
                                          <p:attrName>style.visibility</p:attrName>
                                        </p:attrNameLst>
                                      </p:cBhvr>
                                      <p:to>
                                        <p:strVal val="visible"/>
                                      </p:to>
                                    </p:set>
                                  </p:childTnLst>
                                </p:cTn>
                              </p:par>
                            </p:childTnLst>
                          </p:cTn>
                        </p:par>
                        <p:par>
                          <p:cTn id="73" fill="hold">
                            <p:stCondLst>
                              <p:cond delay="1800"/>
                            </p:stCondLst>
                            <p:childTnLst>
                              <p:par>
                                <p:cTn id="74" presetID="1" presetClass="entr" presetSubtype="0" fill="hold" nodeType="afterEffect">
                                  <p:stCondLst>
                                    <p:cond delay="100"/>
                                  </p:stCondLst>
                                  <p:childTnLst>
                                    <p:set>
                                      <p:cBhvr>
                                        <p:cTn id="75" dur="1" fill="hold">
                                          <p:stCondLst>
                                            <p:cond delay="0"/>
                                          </p:stCondLst>
                                        </p:cTn>
                                        <p:tgtEl>
                                          <p:spTgt spid="30"/>
                                        </p:tgtEl>
                                        <p:attrNameLst>
                                          <p:attrName>style.visibility</p:attrName>
                                        </p:attrNameLst>
                                      </p:cBhvr>
                                      <p:to>
                                        <p:strVal val="visible"/>
                                      </p:to>
                                    </p:set>
                                  </p:childTnLst>
                                </p:cTn>
                              </p:par>
                            </p:childTnLst>
                          </p:cTn>
                        </p:par>
                        <p:par>
                          <p:cTn id="76" fill="hold">
                            <p:stCondLst>
                              <p:cond delay="1900"/>
                            </p:stCondLst>
                            <p:childTnLst>
                              <p:par>
                                <p:cTn id="77" presetID="1" presetClass="entr" presetSubtype="0" fill="hold" nodeType="afterEffect">
                                  <p:stCondLst>
                                    <p:cond delay="100"/>
                                  </p:stCondLst>
                                  <p:childTnLst>
                                    <p:set>
                                      <p:cBhvr>
                                        <p:cTn id="78" dur="1" fill="hold">
                                          <p:stCondLst>
                                            <p:cond delay="0"/>
                                          </p:stCondLst>
                                        </p:cTn>
                                        <p:tgtEl>
                                          <p:spTgt spid="31"/>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nodeType="afterEffect">
                                  <p:stCondLst>
                                    <p:cond delay="100"/>
                                  </p:stCondLst>
                                  <p:childTnLst>
                                    <p:set>
                                      <p:cBhvr>
                                        <p:cTn id="81" dur="1" fill="hold">
                                          <p:stCondLst>
                                            <p:cond delay="0"/>
                                          </p:stCondLst>
                                        </p:cTn>
                                        <p:tgtEl>
                                          <p:spTgt spid="32"/>
                                        </p:tgtEl>
                                        <p:attrNameLst>
                                          <p:attrName>style.visibility</p:attrName>
                                        </p:attrNameLst>
                                      </p:cBhvr>
                                      <p:to>
                                        <p:strVal val="visible"/>
                                      </p:to>
                                    </p:set>
                                  </p:childTnLst>
                                </p:cTn>
                              </p:par>
                            </p:childTnLst>
                          </p:cTn>
                        </p:par>
                        <p:par>
                          <p:cTn id="82" fill="hold">
                            <p:stCondLst>
                              <p:cond delay="2100"/>
                            </p:stCondLst>
                            <p:childTnLst>
                              <p:par>
                                <p:cTn id="83" presetID="1" presetClass="entr" presetSubtype="0" fill="hold" nodeType="afterEffect">
                                  <p:stCondLst>
                                    <p:cond delay="10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CCR! Parent reports - Problems</a:t>
            </a:r>
            <a:endParaRPr lang="en-GB" dirty="0"/>
          </a:p>
        </p:txBody>
      </p:sp>
      <p:sp>
        <p:nvSpPr>
          <p:cNvPr id="3" name="Content Placeholder 2"/>
          <p:cNvSpPr>
            <a:spLocks noGrp="1"/>
          </p:cNvSpPr>
          <p:nvPr>
            <p:ph idx="1"/>
          </p:nvPr>
        </p:nvSpPr>
        <p:spPr/>
        <p:txBody>
          <a:bodyPr/>
          <a:lstStyle/>
          <a:p>
            <a:r>
              <a:rPr lang="en-GB" dirty="0" smtClean="0"/>
              <a:t>They are taking too much of our time</a:t>
            </a:r>
          </a:p>
          <a:p>
            <a:r>
              <a:rPr lang="en-GB" dirty="0" smtClean="0"/>
              <a:t>They always take the priority</a:t>
            </a:r>
          </a:p>
          <a:p>
            <a:r>
              <a:rPr lang="en-GB" dirty="0" smtClean="0"/>
              <a:t>They are always last minute and we cannot plan around them</a:t>
            </a:r>
          </a:p>
          <a:p>
            <a:r>
              <a:rPr lang="en-GB" dirty="0" smtClean="0"/>
              <a:t>They are too expensive</a:t>
            </a:r>
          </a:p>
          <a:p>
            <a:r>
              <a:rPr lang="en-GB" dirty="0" smtClean="0"/>
              <a:t>Schools cannot modify them, because they are written in PHP</a:t>
            </a:r>
          </a:p>
          <a:p>
            <a:r>
              <a:rPr lang="en-GB" dirty="0" smtClean="0"/>
              <a:t>Making them super-flexible actually takes longer than doing the changes, because they are different for every school</a:t>
            </a:r>
          </a:p>
          <a:p>
            <a:endParaRPr lang="en-GB" dirty="0" smtClean="0"/>
          </a:p>
          <a:p>
            <a:endParaRPr lang="en-GB" dirty="0"/>
          </a:p>
        </p:txBody>
      </p:sp>
    </p:spTree>
    <p:extLst>
      <p:ext uri="{BB962C8B-B14F-4D97-AF65-F5344CB8AC3E}">
        <p14:creationId xmlns:p14="http://schemas.microsoft.com/office/powerpoint/2010/main" val="40684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CCR! Parent reports - Solutions</a:t>
            </a:r>
            <a:endParaRPr lang="en-GB" dirty="0"/>
          </a:p>
        </p:txBody>
      </p:sp>
      <p:sp>
        <p:nvSpPr>
          <p:cNvPr id="3" name="Content Placeholder 2"/>
          <p:cNvSpPr>
            <a:spLocks noGrp="1"/>
          </p:cNvSpPr>
          <p:nvPr>
            <p:ph idx="1"/>
          </p:nvPr>
        </p:nvSpPr>
        <p:spPr/>
        <p:txBody>
          <a:bodyPr/>
          <a:lstStyle/>
          <a:p>
            <a:r>
              <a:rPr lang="en-GB" dirty="0" smtClean="0"/>
              <a:t>We discussed last year what could we do to replace them, and we talk about three approaches:</a:t>
            </a:r>
          </a:p>
          <a:p>
            <a:pPr lvl="1"/>
            <a:r>
              <a:rPr lang="en-GB" dirty="0" smtClean="0"/>
              <a:t>Use the MIS, as every other school </a:t>
            </a:r>
          </a:p>
          <a:p>
            <a:pPr lvl="1"/>
            <a:r>
              <a:rPr lang="en-GB" dirty="0" smtClean="0"/>
              <a:t>Use something like a mail merge on Word or Excel</a:t>
            </a:r>
          </a:p>
          <a:p>
            <a:pPr lvl="1"/>
            <a:r>
              <a:rPr lang="en-GB" dirty="0" smtClean="0"/>
              <a:t>Develop a custom bespoke tool for them to be fully customisable on CCR!</a:t>
            </a:r>
          </a:p>
          <a:p>
            <a:r>
              <a:rPr lang="en-GB" dirty="0" smtClean="0"/>
              <a:t>1 and 2 were not considered appropriate</a:t>
            </a:r>
          </a:p>
          <a:p>
            <a:r>
              <a:rPr lang="en-GB" dirty="0" smtClean="0"/>
              <a:t>3 hasn’t happened because is complex, and requires resources which we don’t have</a:t>
            </a:r>
          </a:p>
          <a:p>
            <a:endParaRPr lang="en-GB" dirty="0" smtClean="0"/>
          </a:p>
          <a:p>
            <a:pPr lvl="1"/>
            <a:endParaRPr lang="en-GB" dirty="0" smtClean="0"/>
          </a:p>
          <a:p>
            <a:endParaRPr lang="en-GB" dirty="0"/>
          </a:p>
        </p:txBody>
      </p:sp>
    </p:spTree>
    <p:extLst>
      <p:ext uri="{BB962C8B-B14F-4D97-AF65-F5344CB8AC3E}">
        <p14:creationId xmlns:p14="http://schemas.microsoft.com/office/powerpoint/2010/main" val="106223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CCR! Parent reports - Solutions</a:t>
            </a:r>
            <a:endParaRPr lang="en-GB" dirty="0"/>
          </a:p>
        </p:txBody>
      </p:sp>
      <p:sp>
        <p:nvSpPr>
          <p:cNvPr id="3" name="Content Placeholder 2"/>
          <p:cNvSpPr>
            <a:spLocks noGrp="1"/>
          </p:cNvSpPr>
          <p:nvPr>
            <p:ph idx="1"/>
          </p:nvPr>
        </p:nvSpPr>
        <p:spPr>
          <a:xfrm>
            <a:off x="609599" y="2160590"/>
            <a:ext cx="6347714" cy="4436153"/>
          </a:xfrm>
        </p:spPr>
        <p:txBody>
          <a:bodyPr>
            <a:normAutofit/>
          </a:bodyPr>
          <a:lstStyle/>
          <a:p>
            <a:r>
              <a:rPr lang="en-GB" dirty="0" smtClean="0"/>
              <a:t>We could have fewer ones but standard</a:t>
            </a:r>
          </a:p>
          <a:p>
            <a:r>
              <a:rPr lang="en-GB" dirty="0" smtClean="0"/>
              <a:t>We have set a deadline for changes to parent reports:</a:t>
            </a:r>
          </a:p>
          <a:p>
            <a:pPr lvl="1"/>
            <a:r>
              <a:rPr lang="en-GB" dirty="0" smtClean="0"/>
              <a:t>This academic year: </a:t>
            </a:r>
            <a:r>
              <a:rPr lang="en-GB" b="1" dirty="0" smtClean="0">
                <a:solidFill>
                  <a:srgbClr val="FF0000"/>
                </a:solidFill>
              </a:rPr>
              <a:t>NEXT FRIDAY 28</a:t>
            </a:r>
            <a:r>
              <a:rPr lang="en-GB" b="1" baseline="30000" dirty="0" smtClean="0">
                <a:solidFill>
                  <a:srgbClr val="FF0000"/>
                </a:solidFill>
              </a:rPr>
              <a:t>th</a:t>
            </a:r>
            <a:r>
              <a:rPr lang="en-GB" b="1" dirty="0" smtClean="0">
                <a:solidFill>
                  <a:srgbClr val="FF0000"/>
                </a:solidFill>
              </a:rPr>
              <a:t> FEBRUARY 2014</a:t>
            </a:r>
          </a:p>
          <a:p>
            <a:pPr lvl="1"/>
            <a:r>
              <a:rPr lang="en-GB" dirty="0" smtClean="0"/>
              <a:t>From next year: End of first term</a:t>
            </a:r>
          </a:p>
          <a:p>
            <a:pPr lvl="1"/>
            <a:r>
              <a:rPr lang="en-GB" dirty="0" smtClean="0"/>
              <a:t>We want to encourage planning and discourage last minute changes</a:t>
            </a:r>
          </a:p>
          <a:p>
            <a:pPr lvl="1"/>
            <a:r>
              <a:rPr lang="en-GB" dirty="0" smtClean="0"/>
              <a:t>We want to be able to work on ‘cool’ things</a:t>
            </a:r>
          </a:p>
          <a:p>
            <a:pPr lvl="1"/>
            <a:r>
              <a:rPr lang="en-GB" dirty="0" smtClean="0"/>
              <a:t>We always think of the kitten</a:t>
            </a:r>
          </a:p>
          <a:p>
            <a:r>
              <a:rPr lang="en-GB" dirty="0" smtClean="0"/>
              <a:t>We are going to explore third party options out there</a:t>
            </a:r>
          </a:p>
          <a:p>
            <a:pPr lvl="1"/>
            <a:r>
              <a:rPr lang="en-GB" dirty="0" smtClean="0"/>
              <a:t>Does anyone know any? </a:t>
            </a:r>
          </a:p>
          <a:p>
            <a:r>
              <a:rPr lang="en-GB" dirty="0" smtClean="0"/>
              <a:t>Let’s discuss!</a:t>
            </a:r>
            <a:endParaRPr lang="en-GB" dirty="0"/>
          </a:p>
          <a:p>
            <a:endParaRPr lang="en-GB" dirty="0" smtClean="0"/>
          </a:p>
          <a:p>
            <a:pPr lvl="1"/>
            <a:endParaRPr lang="en-GB" dirty="0" smtClean="0"/>
          </a:p>
          <a:p>
            <a:endParaRPr lang="en-GB" dirty="0"/>
          </a:p>
        </p:txBody>
      </p:sp>
    </p:spTree>
    <p:extLst>
      <p:ext uri="{BB962C8B-B14F-4D97-AF65-F5344CB8AC3E}">
        <p14:creationId xmlns:p14="http://schemas.microsoft.com/office/powerpoint/2010/main" val="83905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919</TotalTime>
  <Words>465</Words>
  <Application>Microsoft Office PowerPoint</Application>
  <PresentationFormat>On-screen Show (4:3)</PresentationFormat>
  <Paragraphs>37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Parent reports</vt:lpstr>
      <vt:lpstr>CCR! Parent reports</vt:lpstr>
      <vt:lpstr>CCR! Parent reports - Problems</vt:lpstr>
      <vt:lpstr>CCR! Parent reports - Solutions</vt:lpstr>
      <vt:lpstr>CCR! Parent reports - Solutions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c:title>
  <dc:creator>Jose</dc:creator>
  <cp:lastModifiedBy>Jose</cp:lastModifiedBy>
  <cp:revision>39</cp:revision>
  <dcterms:created xsi:type="dcterms:W3CDTF">2013-12-11T13:28:48Z</dcterms:created>
  <dcterms:modified xsi:type="dcterms:W3CDTF">2014-06-13T21:39:08Z</dcterms:modified>
</cp:coreProperties>
</file>