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84" r:id="rId5"/>
  </p:sldMasterIdLst>
  <p:notesMasterIdLst>
    <p:notesMasterId r:id="rId19"/>
  </p:notesMasterIdLst>
  <p:sldIdLst>
    <p:sldId id="256" r:id="rId6"/>
    <p:sldId id="286" r:id="rId7"/>
    <p:sldId id="285" r:id="rId8"/>
    <p:sldId id="259" r:id="rId9"/>
    <p:sldId id="260" r:id="rId10"/>
    <p:sldId id="287" r:id="rId11"/>
    <p:sldId id="288" r:id="rId12"/>
    <p:sldId id="291" r:id="rId13"/>
    <p:sldId id="289" r:id="rId14"/>
    <p:sldId id="292" r:id="rId15"/>
    <p:sldId id="290" r:id="rId16"/>
    <p:sldId id="293" r:id="rId17"/>
    <p:sldId id="28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588" autoAdjust="0"/>
    <p:restoredTop sz="94671" autoAdjust="0"/>
  </p:normalViewPr>
  <p:slideViewPr>
    <p:cSldViewPr>
      <p:cViewPr varScale="1">
        <p:scale>
          <a:sx n="73" d="100"/>
          <a:sy n="73" d="100"/>
        </p:scale>
        <p:origin x="174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0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B0571-9BCC-4BB6-8F06-F0E94CA27EC9}" type="datetimeFigureOut">
              <a:rPr lang="en-CA" smtClean="0"/>
              <a:t>2020-09-09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1E863-4834-4844-9F64-5138DC43D8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8761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2802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6599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9036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9036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1912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37499-4879-42C6-B9FE-5E5437248FE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7600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1257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1555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9036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9036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9036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0864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E863-4834-4844-9F64-5138DC43D828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9036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2020-09-09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2020-09-09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2020-09-09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A3F6-40D6-40AB-9312-B50E7AC6B9C4}" type="datetimeFigureOut">
              <a:rPr lang="en-CA" smtClean="0"/>
              <a:t>2020-09-09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16B3-ABC9-48FB-B984-B9908BE747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897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A3F6-40D6-40AB-9312-B50E7AC6B9C4}" type="datetimeFigureOut">
              <a:rPr lang="en-CA" smtClean="0"/>
              <a:t>2020-09-09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16B3-ABC9-48FB-B984-B9908BE747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3506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A3F6-40D6-40AB-9312-B50E7AC6B9C4}" type="datetimeFigureOut">
              <a:rPr lang="en-CA" smtClean="0"/>
              <a:t>2020-09-09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16B3-ABC9-48FB-B984-B9908BE747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0877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A3F6-40D6-40AB-9312-B50E7AC6B9C4}" type="datetimeFigureOut">
              <a:rPr lang="en-CA" smtClean="0"/>
              <a:t>2020-09-09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16B3-ABC9-48FB-B984-B9908BE747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3793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A3F6-40D6-40AB-9312-B50E7AC6B9C4}" type="datetimeFigureOut">
              <a:rPr lang="en-CA" smtClean="0"/>
              <a:t>2020-09-09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16B3-ABC9-48FB-B984-B9908BE747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8341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A3F6-40D6-40AB-9312-B50E7AC6B9C4}" type="datetimeFigureOut">
              <a:rPr lang="en-CA" smtClean="0"/>
              <a:t>2020-09-09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16B3-ABC9-48FB-B984-B9908BE747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45170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A3F6-40D6-40AB-9312-B50E7AC6B9C4}" type="datetimeFigureOut">
              <a:rPr lang="en-CA" smtClean="0"/>
              <a:t>2020-09-09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16B3-ABC9-48FB-B984-B9908BE747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31851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A3F6-40D6-40AB-9312-B50E7AC6B9C4}" type="datetimeFigureOut">
              <a:rPr lang="en-CA" smtClean="0"/>
              <a:t>2020-09-09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16B3-ABC9-48FB-B984-B9908BE747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752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2020-09-09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A3F6-40D6-40AB-9312-B50E7AC6B9C4}" type="datetimeFigureOut">
              <a:rPr lang="en-CA" smtClean="0"/>
              <a:t>2020-09-09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16B3-ABC9-48FB-B984-B9908BE747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928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A3F6-40D6-40AB-9312-B50E7AC6B9C4}" type="datetimeFigureOut">
              <a:rPr lang="en-CA" smtClean="0"/>
              <a:t>2020-09-09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16B3-ABC9-48FB-B984-B9908BE747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59690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A3F6-40D6-40AB-9312-B50E7AC6B9C4}" type="datetimeFigureOut">
              <a:rPr lang="en-CA" smtClean="0"/>
              <a:t>2020-09-09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16B3-ABC9-48FB-B984-B9908BE747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4925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2020-09-09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2020-09-09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2020-09-09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2020-09-09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2020-09-09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2020-09-09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5AE6-F904-4B3C-8013-3E00738E4EAC}" type="datetimeFigureOut">
              <a:rPr lang="en-CA" smtClean="0"/>
              <a:t>2020-09-09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F0D5AE6-F904-4B3C-8013-3E00738E4EAC}" type="datetimeFigureOut">
              <a:rPr lang="en-CA" smtClean="0"/>
              <a:t>2020-09-09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C7FE04F-3D44-4C51-91E9-678CAC7A82AD}" type="slidenum">
              <a:rPr lang="en-CA" smtClean="0"/>
              <a:t>‹#›</a:t>
            </a:fld>
            <a:endParaRPr lang="en-CA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1A3F6-40D6-40AB-9312-B50E7AC6B9C4}" type="datetimeFigureOut">
              <a:rPr lang="en-CA" smtClean="0"/>
              <a:t>2020-09-09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F16B3-ABC9-48FB-B984-B9908BE747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015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44824"/>
            <a:ext cx="7851648" cy="1828800"/>
          </a:xfrm>
        </p:spPr>
        <p:txBody>
          <a:bodyPr>
            <a:normAutofit/>
          </a:bodyPr>
          <a:lstStyle/>
          <a:p>
            <a:r>
              <a:rPr lang="en-CA" dirty="0"/>
              <a:t>Decisions</a:t>
            </a:r>
            <a:br>
              <a:rPr lang="en-CA" dirty="0"/>
            </a:br>
            <a:r>
              <a:rPr lang="en-CA" dirty="0">
                <a:solidFill>
                  <a:srgbClr val="4DE1EA"/>
                </a:solidFill>
                <a:latin typeface="Calibri"/>
              </a:rPr>
              <a:t>One or Two Outcomes 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CA" b="1" dirty="0" smtClean="0"/>
          </a:p>
          <a:p>
            <a:pPr algn="ctr"/>
            <a:endParaRPr lang="en-CA" dirty="0"/>
          </a:p>
          <a:p>
            <a:r>
              <a:rPr lang="en-CA" dirty="0" smtClean="0"/>
              <a:t>ICS 3U0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069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IF ELSE Statement</a:t>
            </a:r>
            <a:endParaRPr lang="en-CA" dirty="0"/>
          </a:p>
        </p:txBody>
      </p:sp>
      <p:pic>
        <p:nvPicPr>
          <p:cNvPr id="3" name="Picture 2" descr="http://www.tutorialspoint.com/images/if_else_stateme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916832"/>
            <a:ext cx="2592288" cy="331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9552" y="2097652"/>
            <a:ext cx="50405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Example 1</a:t>
            </a:r>
          </a:p>
          <a:p>
            <a:r>
              <a:rPr lang="en-CA" dirty="0"/>
              <a:t>What is the expected output of this code?</a:t>
            </a:r>
          </a:p>
          <a:p>
            <a:r>
              <a:rPr lang="en-CA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 </a:t>
            </a:r>
            <a:r>
              <a:rPr lang="en-CA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23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CA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CA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 </a:t>
            </a:r>
            <a:r>
              <a:rPr lang="en-CA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en-CA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75:</a:t>
            </a:r>
            <a:endParaRPr lang="en-CA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3192" lvl="1" indent="0">
              <a:buNone/>
              <a:tabLst>
                <a:tab pos="444500" algn="l"/>
              </a:tabLst>
            </a:pPr>
            <a:r>
              <a:rPr lang="en-CA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</a:t>
            </a:r>
            <a:r>
              <a:rPr lang="en-CA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 </a:t>
            </a:r>
            <a:r>
              <a:rPr lang="en-CA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did great</a:t>
            </a:r>
            <a:r>
              <a:rPr lang="en-CA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CA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CA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64008"/>
            <a:r>
              <a:rPr lang="en-CA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indent="-64008">
              <a:tabLst>
                <a:tab pos="444500" algn="l"/>
              </a:tabLst>
            </a:pPr>
            <a:r>
              <a:rPr lang="en-CA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CA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Better luck next time!</a:t>
            </a:r>
            <a:r>
              <a:rPr lang="en-CA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CA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/>
          </a:p>
          <a:p>
            <a:r>
              <a:rPr lang="en-CA" dirty="0"/>
              <a:t>Example 2</a:t>
            </a:r>
          </a:p>
          <a:p>
            <a:r>
              <a:rPr lang="en-CA" dirty="0"/>
              <a:t>What is the expected output of this code?</a:t>
            </a:r>
          </a:p>
          <a:p>
            <a:r>
              <a:rPr lang="en-CA" dirty="0">
                <a:ln>
                  <a:solidFill>
                    <a:srgbClr val="FF000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 = </a:t>
            </a:r>
            <a:r>
              <a:rPr lang="en-CA" dirty="0" smtClean="0">
                <a:ln>
                  <a:solidFill>
                    <a:srgbClr val="FF000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endParaRPr lang="en-CA" dirty="0">
              <a:ln>
                <a:solidFill>
                  <a:srgbClr val="FF0000"/>
                </a:solidFill>
              </a:ln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CA" dirty="0">
                <a:ln>
                  <a:solidFill>
                    <a:srgbClr val="FF000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grade &gt;= 75:</a:t>
            </a:r>
          </a:p>
          <a:p>
            <a:pPr marL="393192" lvl="1" indent="0">
              <a:buNone/>
              <a:tabLst>
                <a:tab pos="444500" algn="l"/>
              </a:tabLst>
            </a:pPr>
            <a:r>
              <a:rPr lang="en-CA" dirty="0">
                <a:ln>
                  <a:solidFill>
                    <a:srgbClr val="FF000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</a:t>
            </a:r>
            <a:r>
              <a:rPr lang="en-CA" dirty="0" smtClean="0">
                <a:ln>
                  <a:solidFill>
                    <a:srgbClr val="FF000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dirty="0" smtClean="0">
                <a:ln>
                  <a:solidFill>
                    <a:srgbClr val="FF000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 </a:t>
            </a:r>
            <a:r>
              <a:rPr lang="en-CA" dirty="0">
                <a:ln>
                  <a:solidFill>
                    <a:srgbClr val="FF000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did great</a:t>
            </a:r>
            <a:r>
              <a:rPr lang="en-CA" dirty="0" smtClean="0">
                <a:ln>
                  <a:solidFill>
                    <a:srgbClr val="FF000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CA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dirty="0" smtClean="0">
                <a:ln>
                  <a:solidFill>
                    <a:srgbClr val="FF000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CA" dirty="0">
              <a:ln>
                <a:solidFill>
                  <a:srgbClr val="FF0000"/>
                </a:solidFill>
              </a:ln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64008"/>
            <a:r>
              <a:rPr lang="en-CA" dirty="0" smtClean="0">
                <a:ln>
                  <a:solidFill>
                    <a:srgbClr val="FF000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CA" dirty="0">
              <a:ln>
                <a:solidFill>
                  <a:srgbClr val="FF0000"/>
                </a:solidFill>
              </a:ln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64008">
              <a:tabLst>
                <a:tab pos="444500" algn="l"/>
              </a:tabLst>
            </a:pPr>
            <a:r>
              <a:rPr lang="en-CA" dirty="0">
                <a:ln>
                  <a:solidFill>
                    <a:srgbClr val="FF000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</a:t>
            </a:r>
            <a:r>
              <a:rPr lang="en-CA" dirty="0" smtClean="0">
                <a:ln>
                  <a:solidFill>
                    <a:srgbClr val="FF000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dirty="0" smtClean="0">
                <a:ln>
                  <a:solidFill>
                    <a:srgbClr val="FF000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Better </a:t>
            </a:r>
            <a:r>
              <a:rPr lang="en-CA" dirty="0">
                <a:ln>
                  <a:solidFill>
                    <a:srgbClr val="FF000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luck next time</a:t>
            </a:r>
            <a:r>
              <a:rPr lang="en-CA" dirty="0" smtClean="0">
                <a:ln>
                  <a:solidFill>
                    <a:srgbClr val="FF000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CA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dirty="0" smtClean="0">
                <a:ln>
                  <a:solidFill>
                    <a:srgbClr val="FF000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CA" dirty="0">
              <a:ln>
                <a:solidFill>
                  <a:srgbClr val="FF0000"/>
                </a:solidFill>
              </a:ln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516216" y="1893561"/>
            <a:ext cx="216024" cy="204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6530671" y="2518979"/>
            <a:ext cx="216024" cy="204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6516216" y="3150585"/>
            <a:ext cx="216024" cy="204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6530671" y="3789040"/>
            <a:ext cx="216024" cy="204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6530671" y="4119264"/>
            <a:ext cx="216024" cy="204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6522125" y="4941168"/>
            <a:ext cx="216024" cy="204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6516216" y="1893561"/>
            <a:ext cx="216024" cy="2040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3" name="Oval 12"/>
          <p:cNvSpPr/>
          <p:nvPr/>
        </p:nvSpPr>
        <p:spPr>
          <a:xfrm>
            <a:off x="6543109" y="2520983"/>
            <a:ext cx="216024" cy="2040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4" name="Oval 13"/>
          <p:cNvSpPr/>
          <p:nvPr/>
        </p:nvSpPr>
        <p:spPr>
          <a:xfrm>
            <a:off x="6942186" y="2859651"/>
            <a:ext cx="216024" cy="2040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5" name="Oval 14"/>
          <p:cNvSpPr/>
          <p:nvPr/>
        </p:nvSpPr>
        <p:spPr>
          <a:xfrm>
            <a:off x="7752503" y="4365104"/>
            <a:ext cx="216024" cy="2040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6" name="Oval 15"/>
          <p:cNvSpPr/>
          <p:nvPr/>
        </p:nvSpPr>
        <p:spPr>
          <a:xfrm>
            <a:off x="7752503" y="3598850"/>
            <a:ext cx="216024" cy="2040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7" name="Oval 16"/>
          <p:cNvSpPr/>
          <p:nvPr/>
        </p:nvSpPr>
        <p:spPr>
          <a:xfrm>
            <a:off x="7752503" y="3257355"/>
            <a:ext cx="216024" cy="2040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8" name="Oval 17"/>
          <p:cNvSpPr/>
          <p:nvPr/>
        </p:nvSpPr>
        <p:spPr>
          <a:xfrm>
            <a:off x="7742034" y="2809297"/>
            <a:ext cx="216024" cy="2040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16216" y="4453485"/>
            <a:ext cx="216024" cy="2040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0" name="Oval 19"/>
          <p:cNvSpPr/>
          <p:nvPr/>
        </p:nvSpPr>
        <p:spPr>
          <a:xfrm>
            <a:off x="6497151" y="4941167"/>
            <a:ext cx="216024" cy="2040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3409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2" animBg="1"/>
      <p:bldP spid="7" grpId="0" animBg="1"/>
      <p:bldP spid="7" grpId="2" animBg="1"/>
      <p:bldP spid="8" grpId="0" animBg="1"/>
      <p:bldP spid="8" grpId="2" animBg="1"/>
      <p:bldP spid="9" grpId="0" animBg="1"/>
      <p:bldP spid="9" grpId="2" animBg="1"/>
      <p:bldP spid="10" grpId="0" animBg="1"/>
      <p:bldP spid="10" grpId="2" animBg="1"/>
      <p:bldP spid="11" grpId="0" animBg="1"/>
      <p:bldP spid="11" grpId="2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05600"/>
            <a:ext cx="8183880" cy="1051560"/>
          </a:xfrm>
        </p:spPr>
        <p:txBody>
          <a:bodyPr>
            <a:noAutofit/>
          </a:bodyPr>
          <a:lstStyle/>
          <a:p>
            <a:pPr algn="ctr"/>
            <a:r>
              <a:rPr lang="en-CA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988840"/>
            <a:ext cx="8183880" cy="41879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sz="2800" dirty="0" smtClean="0"/>
              <a:t>Making </a:t>
            </a:r>
            <a:r>
              <a:rPr lang="en-CA" sz="2800" dirty="0"/>
              <a:t>a decision using selection requires </a:t>
            </a:r>
            <a:r>
              <a:rPr lang="en-CA" sz="2800" dirty="0" smtClean="0"/>
              <a:t>a comparison </a:t>
            </a:r>
            <a:r>
              <a:rPr lang="en-CA" sz="2800" dirty="0"/>
              <a:t>between two quantities or </a:t>
            </a:r>
            <a:r>
              <a:rPr lang="en-CA" sz="2800" dirty="0" smtClean="0"/>
              <a:t>values. Each </a:t>
            </a:r>
            <a:r>
              <a:rPr lang="en-CA" sz="2800" dirty="0"/>
              <a:t>comparison will use one of the </a:t>
            </a:r>
            <a:r>
              <a:rPr lang="en-CA" sz="2800" dirty="0" smtClean="0"/>
              <a:t>comparison operators </a:t>
            </a:r>
            <a:r>
              <a:rPr lang="en-CA" sz="2800" dirty="0"/>
              <a:t>listed below.</a:t>
            </a:r>
          </a:p>
          <a:p>
            <a:pPr marL="0" indent="0">
              <a:buNone/>
              <a:tabLst>
                <a:tab pos="896938" algn="l"/>
                <a:tab pos="2238375" algn="l"/>
              </a:tabLst>
            </a:pPr>
            <a:r>
              <a:rPr lang="en-CA" sz="2800" dirty="0" smtClean="0"/>
              <a:t>	&lt; 	less </a:t>
            </a:r>
            <a:r>
              <a:rPr lang="en-CA" sz="2800" dirty="0"/>
              <a:t>than </a:t>
            </a:r>
            <a:endParaRPr lang="en-CA" sz="2800" dirty="0" smtClean="0"/>
          </a:p>
          <a:p>
            <a:pPr marL="0" indent="0">
              <a:buNone/>
              <a:tabLst>
                <a:tab pos="896938" algn="l"/>
                <a:tab pos="2238375" algn="l"/>
              </a:tabLst>
            </a:pPr>
            <a:r>
              <a:rPr lang="en-CA" sz="2800" dirty="0" smtClean="0"/>
              <a:t>	&lt;= 	less </a:t>
            </a:r>
            <a:r>
              <a:rPr lang="en-CA" sz="2800" dirty="0"/>
              <a:t>than or </a:t>
            </a:r>
            <a:r>
              <a:rPr lang="en-CA" sz="2800" dirty="0" smtClean="0"/>
              <a:t>equal to</a:t>
            </a:r>
            <a:endParaRPr lang="en-CA" sz="2800" dirty="0"/>
          </a:p>
          <a:p>
            <a:pPr marL="0" indent="0">
              <a:buNone/>
              <a:tabLst>
                <a:tab pos="896938" algn="l"/>
                <a:tab pos="2238375" algn="l"/>
              </a:tabLst>
            </a:pPr>
            <a:r>
              <a:rPr lang="en-CA" sz="2800" dirty="0" smtClean="0"/>
              <a:t>	&gt; 	greater </a:t>
            </a:r>
            <a:r>
              <a:rPr lang="en-CA" sz="2800" dirty="0"/>
              <a:t>than </a:t>
            </a:r>
            <a:endParaRPr lang="en-CA" sz="2800" dirty="0" smtClean="0"/>
          </a:p>
          <a:p>
            <a:pPr marL="0" indent="0">
              <a:buNone/>
              <a:tabLst>
                <a:tab pos="896938" algn="l"/>
                <a:tab pos="2238375" algn="l"/>
              </a:tabLst>
            </a:pPr>
            <a:r>
              <a:rPr lang="en-CA" sz="2800" dirty="0" smtClean="0"/>
              <a:t>	&gt;= 	greater </a:t>
            </a:r>
            <a:r>
              <a:rPr lang="en-CA" sz="2800" dirty="0"/>
              <a:t>than </a:t>
            </a:r>
            <a:r>
              <a:rPr lang="en-CA" sz="2800" dirty="0" smtClean="0"/>
              <a:t>or equal </a:t>
            </a:r>
            <a:r>
              <a:rPr lang="en-CA" sz="2800" dirty="0"/>
              <a:t>to</a:t>
            </a:r>
          </a:p>
          <a:p>
            <a:pPr marL="0" indent="0">
              <a:buNone/>
              <a:tabLst>
                <a:tab pos="896938" algn="l"/>
                <a:tab pos="2238375" algn="l"/>
              </a:tabLst>
            </a:pPr>
            <a:r>
              <a:rPr lang="en-CA" sz="2800" dirty="0" smtClean="0"/>
              <a:t>	==	equal </a:t>
            </a:r>
            <a:r>
              <a:rPr lang="en-CA" sz="2800" dirty="0"/>
              <a:t>to </a:t>
            </a:r>
            <a:endParaRPr lang="en-CA" sz="2800" dirty="0" smtClean="0"/>
          </a:p>
          <a:p>
            <a:pPr marL="0" indent="0">
              <a:buNone/>
              <a:tabLst>
                <a:tab pos="896938" algn="l"/>
                <a:tab pos="2238375" algn="l"/>
              </a:tabLst>
            </a:pPr>
            <a:r>
              <a:rPr lang="en-CA" sz="2800" dirty="0" smtClean="0"/>
              <a:t>	</a:t>
            </a:r>
            <a:r>
              <a:rPr lang="en-CA" sz="2800" dirty="0"/>
              <a:t>!</a:t>
            </a:r>
            <a:r>
              <a:rPr lang="en-CA" sz="2800" dirty="0" smtClean="0"/>
              <a:t>= 	not </a:t>
            </a:r>
            <a:r>
              <a:rPr lang="en-CA" sz="2800" dirty="0"/>
              <a:t>equal to</a:t>
            </a:r>
            <a:endParaRPr lang="en-CA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11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05600"/>
            <a:ext cx="8183880" cy="1051560"/>
          </a:xfrm>
        </p:spPr>
        <p:txBody>
          <a:bodyPr>
            <a:noAutofit/>
          </a:bodyPr>
          <a:lstStyle/>
          <a:p>
            <a:pPr algn="ctr"/>
            <a:r>
              <a:rPr lang="en-CA" sz="4000" dirty="0"/>
              <a:t>Comparison </a:t>
            </a:r>
            <a:r>
              <a:rPr lang="en-CA" sz="4000" dirty="0" smtClean="0"/>
              <a:t>Operators - Example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988840"/>
            <a:ext cx="8183880" cy="4187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800" dirty="0" smtClean="0"/>
              <a:t>Let’s assume for this example that </a:t>
            </a:r>
            <a:r>
              <a:rPr lang="en-CA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x=10</a:t>
            </a:r>
            <a:r>
              <a:rPr lang="en-CA" sz="2800" dirty="0" smtClean="0"/>
              <a:t> and </a:t>
            </a:r>
            <a:r>
              <a:rPr lang="en-CA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y=20</a:t>
            </a:r>
            <a:endParaRPr lang="en-CA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896938" algn="l"/>
                <a:tab pos="2238375" algn="l"/>
              </a:tabLst>
            </a:pPr>
            <a:endParaRPr lang="en-CA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15" y="2564904"/>
            <a:ext cx="8302702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92280" y="3275692"/>
            <a:ext cx="108012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7092280" y="3677094"/>
            <a:ext cx="108012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7092280" y="4108430"/>
            <a:ext cx="108012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7092280" y="4581128"/>
            <a:ext cx="108012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7092280" y="5013176"/>
            <a:ext cx="108012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7092280" y="5445224"/>
            <a:ext cx="108012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628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7544" y="705600"/>
            <a:ext cx="8496944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/>
              <a:t>Exercises – </a:t>
            </a:r>
            <a:r>
              <a:rPr lang="en-US" dirty="0"/>
              <a:t>Decisions</a:t>
            </a:r>
            <a:r>
              <a:rPr lang="en-CA" dirty="0"/>
              <a:t/>
            </a:r>
            <a:br>
              <a:rPr lang="en-CA" dirty="0"/>
            </a:br>
            <a:r>
              <a:rPr lang="en-US" dirty="0"/>
              <a:t>One or Two Outcomes</a:t>
            </a:r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1186" y="1916832"/>
            <a:ext cx="7705230" cy="338437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03504" lvl="2" indent="0" algn="ctr" fontAlgn="base">
              <a:buNone/>
            </a:pPr>
            <a:endParaRPr lang="en-CA" dirty="0"/>
          </a:p>
          <a:p>
            <a:pPr marL="603504" lvl="2" indent="0" fontAlgn="base">
              <a:buNone/>
            </a:pPr>
            <a:endParaRPr lang="en-CA" dirty="0"/>
          </a:p>
          <a:p>
            <a:pPr marL="603504" lvl="2" indent="0" fontAlgn="base">
              <a:buNone/>
            </a:pPr>
            <a:endParaRPr lang="en-CA" dirty="0"/>
          </a:p>
          <a:p>
            <a:pPr marL="95250" lvl="1" indent="0" algn="ctr" fontAlgn="base">
              <a:buNone/>
            </a:pPr>
            <a:r>
              <a:rPr lang="en-CA" sz="3400" dirty="0" smtClean="0"/>
              <a:t>Complete </a:t>
            </a:r>
            <a:r>
              <a:rPr lang="en-CA" sz="3400" dirty="0"/>
              <a:t>Exercise </a:t>
            </a:r>
            <a:r>
              <a:rPr lang="en-CA" sz="3400" dirty="0" smtClean="0"/>
              <a:t>2.1 – </a:t>
            </a:r>
            <a:endParaRPr lang="en-CA" sz="3400" dirty="0" smtClean="0"/>
          </a:p>
          <a:p>
            <a:pPr marL="95250" lvl="1" indent="0" algn="ctr" fontAlgn="base">
              <a:buNone/>
            </a:pPr>
            <a:r>
              <a:rPr lang="en-CA" sz="3400" dirty="0" smtClean="0"/>
              <a:t>Day 1 </a:t>
            </a:r>
            <a:r>
              <a:rPr lang="en-US" sz="3400" dirty="0" smtClean="0"/>
              <a:t>Decisions </a:t>
            </a:r>
            <a:r>
              <a:rPr lang="en-US" sz="3400" dirty="0"/>
              <a:t>- One or Two </a:t>
            </a:r>
            <a:r>
              <a:rPr lang="en-US" sz="3400" dirty="0" smtClean="0"/>
              <a:t>Outcomes</a:t>
            </a:r>
          </a:p>
          <a:p>
            <a:pPr marL="95250" lvl="1" indent="0" algn="ctr" fontAlgn="base">
              <a:buNone/>
            </a:pPr>
            <a:r>
              <a:rPr lang="en-CA" sz="3400" dirty="0"/>
              <a:t>Day </a:t>
            </a:r>
            <a:r>
              <a:rPr lang="en-CA" sz="3400" dirty="0" smtClean="0"/>
              <a:t>2 </a:t>
            </a:r>
            <a:r>
              <a:rPr lang="en-US" sz="3400" dirty="0"/>
              <a:t>Decisions - One or Two Outcomes</a:t>
            </a:r>
            <a:endParaRPr lang="en-CA" sz="3400" dirty="0"/>
          </a:p>
          <a:p>
            <a:pPr marL="95250" lvl="1" indent="0" algn="ctr" fontAlgn="base">
              <a:buNone/>
            </a:pPr>
            <a:endParaRPr lang="en-CA" sz="3400" dirty="0"/>
          </a:p>
          <a:p>
            <a:pPr marL="570738" lvl="3" indent="0" fontAlgn="base">
              <a:buNone/>
            </a:pPr>
            <a:r>
              <a:rPr lang="en-CA" sz="2900" dirty="0"/>
              <a:t>         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479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Today’s 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2808312"/>
          </a:xfrm>
        </p:spPr>
        <p:txBody>
          <a:bodyPr>
            <a:normAutofit lnSpcReduction="10000"/>
          </a:bodyPr>
          <a:lstStyle/>
          <a:p>
            <a:r>
              <a:rPr lang="en-CA" sz="3600" dirty="0" smtClean="0"/>
              <a:t>Decisions with ONE outcome using	</a:t>
            </a:r>
            <a:r>
              <a:rPr lang="en-CA" sz="3600" dirty="0"/>
              <a:t/>
            </a:r>
            <a:br>
              <a:rPr lang="en-CA" sz="3600" dirty="0"/>
            </a:br>
            <a:r>
              <a:rPr lang="en-CA" sz="3600" dirty="0" smtClean="0"/>
              <a:t>IF statements</a:t>
            </a:r>
            <a:br>
              <a:rPr lang="en-CA" sz="3600" dirty="0" smtClean="0"/>
            </a:br>
            <a:endParaRPr lang="en-CA" sz="3600" dirty="0" smtClean="0"/>
          </a:p>
          <a:p>
            <a:r>
              <a:rPr lang="en-CA" sz="3600" dirty="0" smtClean="0"/>
              <a:t>Decisions with TWO outcomes using</a:t>
            </a:r>
            <a:br>
              <a:rPr lang="en-CA" sz="3600" dirty="0" smtClean="0"/>
            </a:br>
            <a:r>
              <a:rPr lang="en-CA" sz="3600" dirty="0" smtClean="0"/>
              <a:t>IF ELSE statements</a:t>
            </a:r>
            <a:endParaRPr lang="en-CA" sz="3400" dirty="0" smtClean="0"/>
          </a:p>
        </p:txBody>
      </p:sp>
    </p:spTree>
    <p:extLst>
      <p:ext uri="{BB962C8B-B14F-4D97-AF65-F5344CB8AC3E}">
        <p14:creationId xmlns:p14="http://schemas.microsoft.com/office/powerpoint/2010/main" val="186072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0560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Making </a:t>
            </a:r>
            <a:r>
              <a:rPr lang="en-CA" dirty="0"/>
              <a:t>Decisions in </a:t>
            </a:r>
            <a:r>
              <a:rPr lang="en-CA" dirty="0" smtClean="0"/>
              <a:t>Python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76872"/>
            <a:ext cx="8183880" cy="3240360"/>
          </a:xfrm>
        </p:spPr>
        <p:txBody>
          <a:bodyPr>
            <a:noAutofit/>
          </a:bodyPr>
          <a:lstStyle/>
          <a:p>
            <a:r>
              <a:rPr lang="en-CA" sz="3200" dirty="0" smtClean="0"/>
              <a:t>For </a:t>
            </a:r>
            <a:r>
              <a:rPr lang="en-CA" sz="3200" dirty="0"/>
              <a:t>our programs to become more useful, </a:t>
            </a:r>
            <a:r>
              <a:rPr lang="en-CA" sz="3200" dirty="0" smtClean="0"/>
              <a:t>we need </a:t>
            </a:r>
            <a:r>
              <a:rPr lang="en-CA" sz="3200" dirty="0"/>
              <a:t>to start making decisions</a:t>
            </a:r>
            <a:r>
              <a:rPr lang="en-CA" sz="3200" dirty="0" smtClean="0"/>
              <a:t>.</a:t>
            </a:r>
          </a:p>
          <a:p>
            <a:pPr marL="0" indent="0">
              <a:buNone/>
            </a:pPr>
            <a:endParaRPr lang="en-CA" sz="3200" dirty="0"/>
          </a:p>
          <a:p>
            <a:r>
              <a:rPr lang="en-CA" sz="3200" dirty="0"/>
              <a:t>Suppose we want to </a:t>
            </a:r>
            <a:r>
              <a:rPr lang="en-CA" sz="3200" dirty="0" smtClean="0"/>
              <a:t>decide somewhere in our program, </a:t>
            </a:r>
            <a:r>
              <a:rPr lang="en-CA" sz="3200" dirty="0"/>
              <a:t>“Is the user </a:t>
            </a:r>
            <a:r>
              <a:rPr lang="en-CA" sz="3200" dirty="0" smtClean="0"/>
              <a:t>old enough </a:t>
            </a:r>
            <a:r>
              <a:rPr lang="en-CA" sz="3200" dirty="0"/>
              <a:t>to vote</a:t>
            </a:r>
            <a:r>
              <a:rPr lang="en-CA" sz="3200" dirty="0" smtClean="0"/>
              <a:t>?”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5692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05600"/>
            <a:ext cx="8183880" cy="1051560"/>
          </a:xfrm>
        </p:spPr>
        <p:txBody>
          <a:bodyPr/>
          <a:lstStyle/>
          <a:p>
            <a:pPr algn="ctr"/>
            <a:r>
              <a:rPr lang="en-CA" dirty="0" smtClean="0"/>
              <a:t>Conditions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33336"/>
            <a:ext cx="8183880" cy="4187952"/>
          </a:xfrm>
        </p:spPr>
        <p:txBody>
          <a:bodyPr>
            <a:normAutofit/>
          </a:bodyPr>
          <a:lstStyle/>
          <a:p>
            <a:r>
              <a:rPr lang="en-CA" dirty="0" smtClean="0"/>
              <a:t>Conditions </a:t>
            </a:r>
            <a:r>
              <a:rPr lang="en-CA" dirty="0"/>
              <a:t>are statements that can be tested </a:t>
            </a:r>
            <a:r>
              <a:rPr lang="en-CA" dirty="0" smtClean="0"/>
              <a:t>as either </a:t>
            </a:r>
            <a:r>
              <a:rPr lang="en-CA" dirty="0"/>
              <a:t>TRUE or FALSE</a:t>
            </a:r>
            <a:r>
              <a:rPr lang="en-CA" dirty="0" smtClean="0"/>
              <a:t>.</a:t>
            </a:r>
            <a:br>
              <a:rPr lang="en-CA" dirty="0" smtClean="0"/>
            </a:br>
            <a:endParaRPr lang="en-CA" dirty="0"/>
          </a:p>
          <a:p>
            <a:pPr marL="365760" lvl="1" indent="0">
              <a:buNone/>
            </a:pPr>
            <a:r>
              <a:rPr lang="en-CA" dirty="0">
                <a:solidFill>
                  <a:srgbClr val="FF0000"/>
                </a:solidFill>
              </a:rPr>
              <a:t>input age</a:t>
            </a:r>
          </a:p>
          <a:p>
            <a:pPr marL="365760" lvl="1" indent="0">
              <a:buNone/>
            </a:pPr>
            <a:r>
              <a:rPr lang="en-CA" dirty="0">
                <a:solidFill>
                  <a:srgbClr val="FF0000"/>
                </a:solidFill>
              </a:rPr>
              <a:t>if (age is 18 or over) then “You can vote!”</a:t>
            </a:r>
          </a:p>
          <a:p>
            <a:pPr marL="365760" lvl="1" indent="0">
              <a:buNone/>
            </a:pPr>
            <a:r>
              <a:rPr lang="en-CA" dirty="0">
                <a:solidFill>
                  <a:srgbClr val="FF0000"/>
                </a:solidFill>
              </a:rPr>
              <a:t>if (age is under 18) then “You cannot vote.”</a:t>
            </a:r>
          </a:p>
          <a:p>
            <a:endParaRPr lang="en-CA" dirty="0" smtClean="0"/>
          </a:p>
          <a:p>
            <a:r>
              <a:rPr lang="en-CA" dirty="0" smtClean="0"/>
              <a:t>This </a:t>
            </a:r>
            <a:r>
              <a:rPr lang="en-CA" dirty="0"/>
              <a:t>is an example of pseudocode, where we </a:t>
            </a:r>
            <a:r>
              <a:rPr lang="en-CA" dirty="0" smtClean="0"/>
              <a:t>use plain </a:t>
            </a:r>
            <a:r>
              <a:rPr lang="en-CA" dirty="0"/>
              <a:t>language, but it looks a bit like </a:t>
            </a:r>
            <a:r>
              <a:rPr lang="en-CA" dirty="0" smtClean="0"/>
              <a:t>computer code</a:t>
            </a:r>
            <a:r>
              <a:rPr lang="en-CA" dirty="0"/>
              <a:t>.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00539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249" y="705600"/>
            <a:ext cx="8183880" cy="1051560"/>
          </a:xfrm>
        </p:spPr>
        <p:txBody>
          <a:bodyPr>
            <a:noAutofit/>
          </a:bodyPr>
          <a:lstStyle/>
          <a:p>
            <a:pPr algn="ctr"/>
            <a:r>
              <a:rPr lang="en-CA" sz="4000" dirty="0" smtClean="0"/>
              <a:t>Example – </a:t>
            </a:r>
            <a:r>
              <a:rPr lang="en-CA" sz="4000" dirty="0"/>
              <a:t>Voting Age</a:t>
            </a:r>
            <a:br>
              <a:rPr lang="en-CA" sz="4000" dirty="0"/>
            </a:br>
            <a:r>
              <a:rPr lang="en-CA" sz="4000" dirty="0" smtClean="0"/>
              <a:t>Design Using Comments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351" y="2049779"/>
            <a:ext cx="8183880" cy="4187952"/>
          </a:xfrm>
        </p:spPr>
        <p:txBody>
          <a:bodyPr>
            <a:normAutofit/>
          </a:bodyPr>
          <a:lstStyle/>
          <a:p>
            <a:r>
              <a:rPr lang="en-CA" dirty="0" smtClean="0"/>
              <a:t>As </a:t>
            </a:r>
            <a:r>
              <a:rPr lang="en-CA" dirty="0"/>
              <a:t>programs get more complicated, start by </a:t>
            </a:r>
            <a:r>
              <a:rPr lang="en-CA" dirty="0" smtClean="0"/>
              <a:t>using comments </a:t>
            </a:r>
            <a:r>
              <a:rPr lang="en-CA" dirty="0"/>
              <a:t>to build a framework to solve </a:t>
            </a:r>
            <a:r>
              <a:rPr lang="en-CA" dirty="0" smtClean="0"/>
              <a:t>the problem:</a:t>
            </a:r>
          </a:p>
          <a:p>
            <a:endParaRPr lang="en-CA" dirty="0"/>
          </a:p>
          <a:p>
            <a:r>
              <a:rPr lang="en-CA" dirty="0" smtClean="0"/>
              <a:t>For example:</a:t>
            </a:r>
            <a:endParaRPr lang="en-CA" dirty="0"/>
          </a:p>
          <a:p>
            <a:pPr marL="393192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sk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the user's age</a:t>
            </a:r>
          </a:p>
          <a:p>
            <a:pPr marL="393192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they are 18 or older, they can vote</a:t>
            </a:r>
          </a:p>
          <a:p>
            <a:pPr marL="393192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they are under 18, they cannot vote</a:t>
            </a:r>
          </a:p>
        </p:txBody>
      </p:sp>
    </p:spTree>
    <p:extLst>
      <p:ext uri="{BB962C8B-B14F-4D97-AF65-F5344CB8AC3E}">
        <p14:creationId xmlns:p14="http://schemas.microsoft.com/office/powerpoint/2010/main" val="184997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05600"/>
            <a:ext cx="8183880" cy="1051560"/>
          </a:xfrm>
        </p:spPr>
        <p:txBody>
          <a:bodyPr>
            <a:noAutofit/>
          </a:bodyPr>
          <a:lstStyle/>
          <a:p>
            <a:pPr algn="ctr"/>
            <a:r>
              <a:rPr lang="en-CA" sz="4000" dirty="0" smtClean="0"/>
              <a:t>Example – </a:t>
            </a:r>
            <a:r>
              <a:rPr lang="en-CA" sz="4000" dirty="0"/>
              <a:t>Voting Age</a:t>
            </a:r>
            <a:br>
              <a:rPr lang="en-CA" sz="4000" dirty="0"/>
            </a:br>
            <a:r>
              <a:rPr lang="en-CA" sz="4000" dirty="0" smtClean="0"/>
              <a:t>Add Easy Code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988840"/>
            <a:ext cx="8183880" cy="4187952"/>
          </a:xfrm>
        </p:spPr>
        <p:txBody>
          <a:bodyPr>
            <a:normAutofit/>
          </a:bodyPr>
          <a:lstStyle/>
          <a:p>
            <a:pPr marL="393192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# Ask the user's age</a:t>
            </a:r>
          </a:p>
          <a:p>
            <a:pPr marL="393192" lvl="1" indent="0">
              <a:buNone/>
            </a:pP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= </a:t>
            </a:r>
            <a:r>
              <a:rPr lang="en-CA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(input("How old are you? "))</a:t>
            </a:r>
          </a:p>
          <a:p>
            <a:pPr marL="393192" lvl="1" indent="0">
              <a:buNone/>
            </a:pP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3192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# If they are 18 or older, they can vote</a:t>
            </a:r>
          </a:p>
          <a:p>
            <a:pPr marL="393192" lvl="1" indent="0">
              <a:buNone/>
            </a:pP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print("You can vote!")</a:t>
            </a:r>
          </a:p>
          <a:p>
            <a:pPr marL="393192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# if they are under 18, they cannot vote</a:t>
            </a:r>
          </a:p>
          <a:p>
            <a:pPr marL="393192" lvl="1" indent="0">
              <a:buNone/>
            </a:pP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print("You are not old enough to vote!")</a:t>
            </a:r>
          </a:p>
        </p:txBody>
      </p:sp>
    </p:spTree>
    <p:extLst>
      <p:ext uri="{BB962C8B-B14F-4D97-AF65-F5344CB8AC3E}">
        <p14:creationId xmlns:p14="http://schemas.microsoft.com/office/powerpoint/2010/main" val="219785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05600"/>
            <a:ext cx="8183880" cy="1051560"/>
          </a:xfrm>
        </p:spPr>
        <p:txBody>
          <a:bodyPr>
            <a:noAutofit/>
          </a:bodyPr>
          <a:lstStyle/>
          <a:p>
            <a:pPr algn="ctr"/>
            <a:r>
              <a:rPr lang="en-CA" sz="4000" dirty="0" smtClean="0"/>
              <a:t>Example – </a:t>
            </a:r>
            <a:r>
              <a:rPr lang="en-CA" sz="4000" dirty="0"/>
              <a:t>Voting Age</a:t>
            </a:r>
            <a:br>
              <a:rPr lang="en-CA" sz="4000" dirty="0"/>
            </a:br>
            <a:r>
              <a:rPr lang="en-CA" sz="4000" dirty="0" smtClean="0"/>
              <a:t>Add New Code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988840"/>
            <a:ext cx="8183880" cy="3960440"/>
          </a:xfrm>
        </p:spPr>
        <p:txBody>
          <a:bodyPr>
            <a:normAutofit/>
          </a:bodyPr>
          <a:lstStyle/>
          <a:p>
            <a:pPr marL="393192" lvl="1" indent="0"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Ask the user's age</a:t>
            </a:r>
          </a:p>
          <a:p>
            <a:pPr marL="393192" lvl="1" indent="0"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age =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(input("How old are you? "))</a:t>
            </a:r>
          </a:p>
          <a:p>
            <a:pPr marL="393192" lvl="1" indent="0">
              <a:buNone/>
            </a:pPr>
            <a:endParaRPr lang="en-C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3192" lvl="1" indent="0"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If they are 18 or older, they can </a:t>
            </a: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vote</a:t>
            </a:r>
          </a:p>
          <a:p>
            <a:pPr marL="393192" lvl="1" indent="0">
              <a:buNone/>
            </a:pPr>
            <a:r>
              <a:rPr lang="en-CA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age &gt;= 18:</a:t>
            </a:r>
            <a:endParaRPr lang="en-CA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3192" lvl="1" indent="0">
              <a:buNone/>
            </a:pPr>
            <a:r>
              <a:rPr lang="en-CA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("You can vote!")</a:t>
            </a:r>
          </a:p>
          <a:p>
            <a:pPr marL="393192" lvl="1" indent="0"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if they are under 18, they cannot vote</a:t>
            </a:r>
          </a:p>
          <a:p>
            <a:pPr marL="393192" lvl="1" indent="0">
              <a:buNone/>
            </a:pPr>
            <a:r>
              <a:rPr lang="en-CA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age &lt; 18:</a:t>
            </a:r>
          </a:p>
          <a:p>
            <a:pPr marL="393192" lvl="1" indent="0">
              <a:buNone/>
            </a:pPr>
            <a:r>
              <a:rPr lang="en-CA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("You are not old enough to vote!")</a:t>
            </a:r>
          </a:p>
        </p:txBody>
      </p:sp>
    </p:spTree>
    <p:extLst>
      <p:ext uri="{BB962C8B-B14F-4D97-AF65-F5344CB8AC3E}">
        <p14:creationId xmlns:p14="http://schemas.microsoft.com/office/powerpoint/2010/main" val="154097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IF Statement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Example 1</a:t>
            </a:r>
          </a:p>
          <a:p>
            <a:pPr marL="0" indent="0">
              <a:buNone/>
            </a:pPr>
            <a:r>
              <a:rPr lang="en-CA" sz="1800" dirty="0" smtClean="0"/>
              <a:t>What is the expected output of this code?</a:t>
            </a:r>
          </a:p>
          <a:p>
            <a:pPr marL="0" indent="0">
              <a:buNone/>
            </a:pPr>
            <a:r>
              <a:rPr lang="en-CA" sz="18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= 23</a:t>
            </a:r>
            <a:endParaRPr lang="en-CA" sz="18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CA" sz="1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age &gt;= 18:</a:t>
            </a:r>
          </a:p>
          <a:p>
            <a:pPr marL="393192" lvl="1" indent="0">
              <a:buNone/>
            </a:pPr>
            <a:r>
              <a:rPr lang="en-CA" sz="18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CA" sz="18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rint</a:t>
            </a:r>
            <a:r>
              <a:rPr lang="en-CA" sz="18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8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 </a:t>
            </a:r>
            <a:r>
              <a:rPr lang="en-CA" sz="18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 </a:t>
            </a:r>
            <a:r>
              <a:rPr lang="en-CA" sz="18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old!</a:t>
            </a:r>
            <a:r>
              <a:rPr lang="en-CA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8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Example 2</a:t>
            </a:r>
            <a:endParaRPr lang="en-CA" dirty="0"/>
          </a:p>
          <a:p>
            <a:pPr marL="0" indent="0">
              <a:buNone/>
            </a:pPr>
            <a:r>
              <a:rPr lang="en-CA" sz="1800" dirty="0"/>
              <a:t>What is the expected </a:t>
            </a:r>
            <a:r>
              <a:rPr lang="en-CA" sz="1800" dirty="0" smtClean="0"/>
              <a:t>output of </a:t>
            </a:r>
            <a:r>
              <a:rPr lang="en-CA" sz="1800" dirty="0"/>
              <a:t>this code?</a:t>
            </a:r>
          </a:p>
          <a:p>
            <a:pPr marL="0" indent="0">
              <a:buNone/>
            </a:pPr>
            <a:r>
              <a:rPr lang="en-CA" sz="1800" dirty="0">
                <a:ln>
                  <a:solidFill>
                    <a:srgbClr val="FF0000"/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age = </a:t>
            </a:r>
            <a:r>
              <a:rPr lang="en-CA" sz="1800" dirty="0" smtClean="0">
                <a:ln>
                  <a:solidFill>
                    <a:srgbClr val="FF0000"/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CA" sz="1800" dirty="0">
              <a:ln>
                <a:solidFill>
                  <a:srgbClr val="FF0000"/>
                </a:solidFill>
              </a:ln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CA" sz="1800" dirty="0">
                <a:ln>
                  <a:solidFill>
                    <a:srgbClr val="FF0000"/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if age &gt;= 18:</a:t>
            </a:r>
          </a:p>
          <a:p>
            <a:pPr marL="393192" lvl="1" indent="0">
              <a:buNone/>
            </a:pPr>
            <a:r>
              <a:rPr lang="en-CA" sz="1800" dirty="0">
                <a:ln>
                  <a:solidFill>
                    <a:srgbClr val="FF0000"/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CA" sz="1800" dirty="0" smtClean="0">
                <a:ln>
                  <a:solidFill>
                    <a:srgbClr val="FF0000"/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800" dirty="0" smtClean="0">
                <a:ln>
                  <a:solidFill>
                    <a:srgbClr val="FF0000"/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You </a:t>
            </a:r>
            <a:r>
              <a:rPr lang="en-CA" sz="1800" dirty="0">
                <a:ln>
                  <a:solidFill>
                    <a:srgbClr val="FF0000"/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are old</a:t>
            </a:r>
            <a:r>
              <a:rPr lang="en-CA" sz="1800" dirty="0" smtClean="0">
                <a:ln>
                  <a:solidFill>
                    <a:srgbClr val="FF0000"/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CA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800" dirty="0" smtClean="0">
                <a:ln>
                  <a:solidFill>
                    <a:srgbClr val="FF0000"/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CA" sz="1800" dirty="0">
              <a:ln>
                <a:solidFill>
                  <a:srgbClr val="FF0000"/>
                </a:solidFill>
              </a:ln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CA" dirty="0"/>
          </a:p>
        </p:txBody>
      </p:sp>
      <p:pic>
        <p:nvPicPr>
          <p:cNvPr id="4" name="Picture 2" descr="Python if stat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424709"/>
            <a:ext cx="3672408" cy="464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5868144" y="1424709"/>
            <a:ext cx="216024" cy="204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5867706" y="2237063"/>
            <a:ext cx="216024" cy="204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6576011" y="2723070"/>
            <a:ext cx="216024" cy="204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5868144" y="5733256"/>
            <a:ext cx="216024" cy="204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5867706" y="4990508"/>
            <a:ext cx="216024" cy="204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7606204" y="4941168"/>
            <a:ext cx="216024" cy="204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7606204" y="4149080"/>
            <a:ext cx="216024" cy="204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7606204" y="3728965"/>
            <a:ext cx="216024" cy="204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7606204" y="2723070"/>
            <a:ext cx="216024" cy="204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5867706" y="1424709"/>
            <a:ext cx="216024" cy="2040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5877473" y="4990507"/>
            <a:ext cx="216024" cy="2040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5867706" y="2256909"/>
            <a:ext cx="216024" cy="2040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5842852" y="5711797"/>
            <a:ext cx="216024" cy="2040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5836749" y="3284984"/>
            <a:ext cx="216024" cy="2040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212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05600"/>
            <a:ext cx="8183880" cy="1051560"/>
          </a:xfrm>
        </p:spPr>
        <p:txBody>
          <a:bodyPr>
            <a:noAutofit/>
          </a:bodyPr>
          <a:lstStyle/>
          <a:p>
            <a:pPr algn="ctr"/>
            <a:r>
              <a:rPr lang="en-CA" sz="4000" dirty="0" smtClean="0"/>
              <a:t>Example – Voting Age Another Way!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204864"/>
            <a:ext cx="8183880" cy="3816424"/>
          </a:xfrm>
        </p:spPr>
        <p:txBody>
          <a:bodyPr>
            <a:noAutofit/>
          </a:bodyPr>
          <a:lstStyle/>
          <a:p>
            <a:pPr marL="393192" lvl="1" indent="0">
              <a:buNone/>
            </a:pPr>
            <a:r>
              <a:rPr lang="en-CA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Ask the user's age</a:t>
            </a:r>
          </a:p>
          <a:p>
            <a:pPr marL="393192" lvl="1" indent="0">
              <a:buNone/>
            </a:pPr>
            <a:r>
              <a:rPr lang="en-CA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age = </a:t>
            </a:r>
            <a:r>
              <a:rPr lang="en-CA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(input("How old are you? "))</a:t>
            </a:r>
          </a:p>
          <a:p>
            <a:pPr marL="393192" lvl="1" indent="0">
              <a:buNone/>
            </a:pPr>
            <a:endParaRPr lang="en-CA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3192" lvl="1" indent="0">
              <a:buNone/>
            </a:pPr>
            <a:r>
              <a:rPr lang="en-CA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CA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if they are 18 or older, they can </a:t>
            </a:r>
            <a:r>
              <a:rPr lang="en-CA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vote</a:t>
            </a:r>
          </a:p>
          <a:p>
            <a:pPr marL="393192" lvl="1" indent="0">
              <a:buNone/>
            </a:pPr>
            <a:r>
              <a:rPr lang="en-CA" sz="2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age&gt;= 18</a:t>
            </a:r>
            <a:r>
              <a:rPr lang="en-CA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CA" sz="22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3192" lvl="1" indent="0">
              <a:buNone/>
            </a:pPr>
            <a:r>
              <a:rPr lang="en-CA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print("You can vote!")</a:t>
            </a:r>
            <a:endParaRPr lang="en-CA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3192" lvl="1" indent="0">
              <a:buNone/>
            </a:pPr>
            <a:r>
              <a:rPr lang="en-CA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CA" sz="2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lse:</a:t>
            </a:r>
          </a:p>
          <a:p>
            <a:pPr marL="393192" lvl="1" indent="0">
              <a:buNone/>
            </a:pPr>
            <a:r>
              <a:rPr lang="en-CA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CA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CA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they are under 18, they cannot </a:t>
            </a:r>
            <a:r>
              <a:rPr lang="en-CA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vote</a:t>
            </a:r>
          </a:p>
          <a:p>
            <a:pPr marL="393192" lvl="1" indent="0">
              <a:buNone/>
            </a:pPr>
            <a:r>
              <a:rPr lang="en-CA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print("You are not old enough to vote</a:t>
            </a:r>
            <a:r>
              <a:rPr lang="en-CA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!")</a:t>
            </a:r>
          </a:p>
        </p:txBody>
      </p:sp>
    </p:spTree>
    <p:extLst>
      <p:ext uri="{BB962C8B-B14F-4D97-AF65-F5344CB8AC3E}">
        <p14:creationId xmlns:p14="http://schemas.microsoft.com/office/powerpoint/2010/main" val="378880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D1EC681F6F1F41BFC49F5DB92E9EFA" ma:contentTypeVersion="1" ma:contentTypeDescription="Create a new document." ma:contentTypeScope="" ma:versionID="15352bd034324f885812148f0e9bf730">
  <xsd:schema xmlns:xsd="http://www.w3.org/2001/XMLSchema" xmlns:xs="http://www.w3.org/2001/XMLSchema" xmlns:p="http://schemas.microsoft.com/office/2006/metadata/properties" xmlns:ns3="956e00ba-0306-456c-8e26-af3189876537" targetNamespace="http://schemas.microsoft.com/office/2006/metadata/properties" ma:root="true" ma:fieldsID="545cb3ad76f0257267bffd835cfbba33" ns3:_="">
    <xsd:import namespace="956e00ba-0306-456c-8e26-af3189876537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6e00ba-0306-456c-8e26-af318987653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2EC73-092D-4373-BCA5-25348E86A199}">
  <ds:schemaRefs>
    <ds:schemaRef ds:uri="http://schemas.microsoft.com/office/2006/documentManagement/types"/>
    <ds:schemaRef ds:uri="http://purl.org/dc/elements/1.1/"/>
    <ds:schemaRef ds:uri="956e00ba-0306-456c-8e26-af3189876537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63E0716-FB40-45A2-B292-311EFB162F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4BE463-A961-49C4-B3A7-BBDF2310B4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6e00ba-0306-456c-8e26-af31898765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846</TotalTime>
  <Words>395</Words>
  <Application>Microsoft Office PowerPoint</Application>
  <PresentationFormat>On-screen Show (4:3)</PresentationFormat>
  <Paragraphs>113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Constantia</vt:lpstr>
      <vt:lpstr>Courier New</vt:lpstr>
      <vt:lpstr>Verdana</vt:lpstr>
      <vt:lpstr>Wingdings 2</vt:lpstr>
      <vt:lpstr>Flow</vt:lpstr>
      <vt:lpstr>Custom Design</vt:lpstr>
      <vt:lpstr>Decisions One or Two Outcomes </vt:lpstr>
      <vt:lpstr>Today’s Agenda</vt:lpstr>
      <vt:lpstr>Making Decisions in Python</vt:lpstr>
      <vt:lpstr>Conditions</vt:lpstr>
      <vt:lpstr>Example – Voting Age Design Using Comments</vt:lpstr>
      <vt:lpstr>Example – Voting Age Add Easy Code</vt:lpstr>
      <vt:lpstr>Example – Voting Age Add New Code</vt:lpstr>
      <vt:lpstr>IF Statement</vt:lpstr>
      <vt:lpstr>Example – Voting Age Another Way!</vt:lpstr>
      <vt:lpstr>IF ELSE Statement</vt:lpstr>
      <vt:lpstr>Comparison Operators</vt:lpstr>
      <vt:lpstr>Comparison Operators - Example</vt:lpstr>
      <vt:lpstr>Exercises – Decisions One or Two 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Turing</dc:title>
  <dc:creator>Hareem</dc:creator>
  <cp:lastModifiedBy>Sudhu, Sunil</cp:lastModifiedBy>
  <cp:revision>73</cp:revision>
  <dcterms:created xsi:type="dcterms:W3CDTF">2014-02-09T21:54:01Z</dcterms:created>
  <dcterms:modified xsi:type="dcterms:W3CDTF">2020-09-09T14:25:43Z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0x010100C9D1EC681F6F1F41BFC49F5DB92E9EFA</vt:lpwstr>
  </property>
  <property fmtid="{D5CDD505-2E9C-101B-9397-08002B2CF9AE}" pid="3" name="IsMyDocuments">
    <vt:bool>true</vt:bool>
  </property>
</Properties>
</file>