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sldIdLst>
    <p:sldId id="256" r:id="rId5"/>
    <p:sldId id="286" r:id="rId6"/>
    <p:sldId id="259" r:id="rId7"/>
    <p:sldId id="285" r:id="rId8"/>
    <p:sldId id="288" r:id="rId9"/>
    <p:sldId id="287" r:id="rId10"/>
    <p:sldId id="291" r:id="rId11"/>
    <p:sldId id="292" r:id="rId12"/>
    <p:sldId id="293" r:id="rId13"/>
    <p:sldId id="294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B0571-9BCC-4BB6-8F06-F0E94CA27EC9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1E863-4834-4844-9F64-5138DC43D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76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80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67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37499-4879-42C6-B9FE-5E5437248FE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60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55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257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03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64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84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16224"/>
            <a:ext cx="7851648" cy="1828800"/>
          </a:xfrm>
        </p:spPr>
        <p:txBody>
          <a:bodyPr>
            <a:normAutofit/>
          </a:bodyPr>
          <a:lstStyle/>
          <a:p>
            <a:r>
              <a:rPr lang="en-CA" dirty="0" smtClean="0"/>
              <a:t>Decisions</a:t>
            </a:r>
            <a:br>
              <a:rPr lang="en-CA" dirty="0" smtClean="0"/>
            </a:br>
            <a:r>
              <a:rPr lang="en-CA" dirty="0" smtClean="0"/>
              <a:t>Multiple Outcomes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CA" b="1" dirty="0" smtClean="0"/>
          </a:p>
          <a:p>
            <a:pPr algn="ctr"/>
            <a:endParaRPr lang="en-CA" dirty="0"/>
          </a:p>
          <a:p>
            <a:r>
              <a:rPr lang="en-CA" dirty="0" smtClean="0"/>
              <a:t>ICS 3U0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6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29600" cy="1143000"/>
          </a:xfrm>
        </p:spPr>
        <p:txBody>
          <a:bodyPr/>
          <a:lstStyle/>
          <a:p>
            <a:pPr algn="ctr"/>
            <a:r>
              <a:rPr lang="en-CA" dirty="0" smtClean="0"/>
              <a:t>Example – Order Matters</a:t>
            </a:r>
            <a:endParaRPr lang="en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H="1">
            <a:off x="1020400" y="1916832"/>
            <a:ext cx="1043543" cy="43564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917987"/>
            <a:ext cx="842493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1000"/>
            </a:pPr>
            <a:r>
              <a:rPr lang="en-US" altLang="en-US" sz="2400" dirty="0" smtClean="0">
                <a:solidFill>
                  <a:srgbClr val="222222"/>
                </a:solidFill>
                <a:latin typeface="Constantia" panose="02030602050306030303" pitchFamily="18" charset="0"/>
                <a:cs typeface="Arial" pitchFamily="34" charset="0"/>
              </a:rPr>
              <a:t>A student wrote a program that outputs different comments depending on </a:t>
            </a:r>
            <a:r>
              <a:rPr lang="en-US" altLang="en-US" sz="2400" smtClean="0">
                <a:solidFill>
                  <a:srgbClr val="222222"/>
                </a:solidFill>
                <a:latin typeface="Constantia" panose="02030602050306030303" pitchFamily="18" charset="0"/>
                <a:cs typeface="Arial" pitchFamily="34" charset="0"/>
              </a:rPr>
              <a:t>the user’s </a:t>
            </a:r>
            <a:r>
              <a:rPr lang="en-US" altLang="en-US" sz="2400" dirty="0" smtClean="0">
                <a:solidFill>
                  <a:srgbClr val="222222"/>
                </a:solidFill>
                <a:latin typeface="Constantia" panose="02030602050306030303" pitchFamily="18" charset="0"/>
                <a:cs typeface="Arial" pitchFamily="34" charset="0"/>
              </a:rPr>
              <a:t>age.   Can you see how the output would be different if the conditions were in a different order?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1000"/>
            </a:pPr>
            <a:endParaRPr lang="en-US" altLang="en-US" dirty="0" smtClean="0">
              <a:solidFill>
                <a:srgbClr val="222222"/>
              </a:solidFill>
              <a:latin typeface="Constantia" panose="02030602050306030303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(input("How old are you? </a:t>
            </a:r>
            <a:r>
              <a:rPr lang="en-CA" sz="2000">
                <a:latin typeface="Courier New" panose="02070309020205020404" pitchFamily="49" charset="0"/>
                <a:cs typeface="Courier New" panose="02070309020205020404" pitchFamily="49" charset="0"/>
              </a:rPr>
              <a:t>")) </a:t>
            </a:r>
            <a:r>
              <a:rPr lang="en-CA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20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age &lt; 3: </a:t>
            </a: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("You're a baby!") </a:t>
            </a: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age &lt; 13: </a:t>
            </a: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("You're a kid!") </a:t>
            </a: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age &lt; 18: </a:t>
            </a: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("You're a teen!") </a:t>
            </a: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("You're an adult!")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496944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Exercises – Decisions</a:t>
            </a:r>
            <a:br>
              <a:rPr lang="en-CA" dirty="0" smtClean="0"/>
            </a:br>
            <a:r>
              <a:rPr lang="en-CA" dirty="0" smtClean="0"/>
              <a:t>Multiple Outcomes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1916832"/>
            <a:ext cx="7705230" cy="3384376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3504" lvl="2" indent="0" fontAlgn="base">
              <a:buNone/>
            </a:pPr>
            <a:endParaRPr lang="en-CA" dirty="0" smtClean="0"/>
          </a:p>
          <a:p>
            <a:pPr marL="603504" lvl="2" indent="0" fontAlgn="base">
              <a:buNone/>
            </a:pPr>
            <a:endParaRPr lang="en-CA" dirty="0"/>
          </a:p>
          <a:p>
            <a:pPr marL="603504" lvl="2" indent="0" fontAlgn="base">
              <a:buNone/>
            </a:pPr>
            <a:endParaRPr lang="en-CA" dirty="0"/>
          </a:p>
          <a:p>
            <a:pPr marL="95250" lvl="1" indent="0" algn="ctr" fontAlgn="base">
              <a:buNone/>
            </a:pPr>
            <a:r>
              <a:rPr lang="en-CA" sz="3400" dirty="0" smtClean="0"/>
              <a:t>Open Exercise 2.2 – </a:t>
            </a:r>
            <a:endParaRPr lang="en-CA" sz="3400" dirty="0" smtClean="0"/>
          </a:p>
          <a:p>
            <a:pPr marL="95250" lvl="1" indent="0" algn="ctr" fontAlgn="base">
              <a:buNone/>
            </a:pPr>
            <a:r>
              <a:rPr lang="en-CA" sz="3400" dirty="0" smtClean="0"/>
              <a:t>Day 1 Decisions </a:t>
            </a:r>
            <a:r>
              <a:rPr lang="en-CA" sz="3400" dirty="0" smtClean="0"/>
              <a:t>-Multiple </a:t>
            </a:r>
            <a:r>
              <a:rPr lang="en-CA" sz="3400" dirty="0" smtClean="0"/>
              <a:t>Outcomes</a:t>
            </a:r>
          </a:p>
          <a:p>
            <a:pPr marL="95250" lvl="1" indent="0" algn="ctr" fontAlgn="base">
              <a:buNone/>
            </a:pPr>
            <a:r>
              <a:rPr lang="en-CA" sz="3400"/>
              <a:t>Day </a:t>
            </a:r>
            <a:r>
              <a:rPr lang="en-CA" sz="3400" smtClean="0"/>
              <a:t>2 </a:t>
            </a:r>
            <a:r>
              <a:rPr lang="en-CA" sz="3400"/>
              <a:t>Decisions -Multiple Outcomes</a:t>
            </a:r>
          </a:p>
          <a:p>
            <a:pPr marL="95250" lvl="1" indent="0" algn="ctr" fontAlgn="base">
              <a:buNone/>
            </a:pPr>
            <a:endParaRPr lang="en-CA" sz="3400" dirty="0" smtClean="0"/>
          </a:p>
        </p:txBody>
      </p:sp>
    </p:spTree>
    <p:extLst>
      <p:ext uri="{BB962C8B-B14F-4D97-AF65-F5344CB8AC3E}">
        <p14:creationId xmlns:p14="http://schemas.microsoft.com/office/powerpoint/2010/main" val="47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 smtClean="0"/>
              <a:t>Today’s</a:t>
            </a:r>
            <a:r>
              <a:rPr lang="en-CA" dirty="0" smtClean="0"/>
              <a:t>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3600" dirty="0" smtClean="0"/>
          </a:p>
          <a:p>
            <a:pPr marL="0" indent="0" algn="ctr">
              <a:buNone/>
            </a:pPr>
            <a:r>
              <a:rPr lang="en-CA" sz="3600" dirty="0" smtClean="0"/>
              <a:t>Decisions with multiple outcomes using</a:t>
            </a:r>
            <a:r>
              <a:rPr lang="en-CA" sz="3600" dirty="0"/>
              <a:t> </a:t>
            </a:r>
            <a:r>
              <a:rPr lang="en-CA" sz="3600" dirty="0" smtClean="0"/>
              <a:t>IF ELIF </a:t>
            </a:r>
            <a:r>
              <a:rPr lang="en-CA" sz="3600" dirty="0"/>
              <a:t>statements</a:t>
            </a:r>
          </a:p>
          <a:p>
            <a:pPr marL="1097280" lvl="2" indent="-457200"/>
            <a:endParaRPr lang="en-CA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7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CA" sz="4800" dirty="0" smtClean="0"/>
              <a:t>Recall:  Conditions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33336"/>
            <a:ext cx="8183880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Remember that all conditions must resolve </a:t>
            </a:r>
            <a:r>
              <a:rPr lang="en-CA" dirty="0" smtClean="0"/>
              <a:t>to either </a:t>
            </a:r>
            <a:r>
              <a:rPr lang="en-CA" dirty="0"/>
              <a:t>TRUE or FALSE </a:t>
            </a:r>
            <a:r>
              <a:rPr lang="en-CA" dirty="0" smtClean="0"/>
              <a:t>values.  For example:</a:t>
            </a:r>
          </a:p>
          <a:p>
            <a:pPr marL="0" indent="0">
              <a:buNone/>
            </a:pPr>
            <a:endParaRPr lang="en-CA" sz="2400" dirty="0" smtClean="0"/>
          </a:p>
          <a:p>
            <a:pPr marL="708660" lvl="1" indent="-342900"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age &lt;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16:</a:t>
            </a:r>
          </a:p>
          <a:p>
            <a:pPr marL="708660" lvl="1" indent="-342900"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sum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8660" lvl="1" indent="-342900"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ratio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4/3: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8660" lvl="1" indent="-342900"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street == "Main":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8660" lvl="1" indent="-342900"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city !=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Ottawa":</a:t>
            </a:r>
          </a:p>
        </p:txBody>
      </p:sp>
    </p:spTree>
    <p:extLst>
      <p:ext uri="{BB962C8B-B14F-4D97-AF65-F5344CB8AC3E}">
        <p14:creationId xmlns:p14="http://schemas.microsoft.com/office/powerpoint/2010/main" val="30053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CA" sz="4800" dirty="0" smtClean="0"/>
              <a:t>Recall:  IF ELSE Statement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183880" cy="4464496"/>
          </a:xfrm>
        </p:spPr>
        <p:txBody>
          <a:bodyPr>
            <a:noAutofit/>
          </a:bodyPr>
          <a:lstStyle/>
          <a:p>
            <a:r>
              <a:rPr lang="en-CA" sz="2400" dirty="0" smtClean="0"/>
              <a:t>In </a:t>
            </a:r>
            <a:r>
              <a:rPr lang="en-CA" sz="2400" dirty="0"/>
              <a:t>general</a:t>
            </a:r>
            <a:r>
              <a:rPr lang="en-CA" sz="2400"/>
              <a:t>, </a:t>
            </a:r>
            <a:r>
              <a:rPr lang="en-CA" sz="2400" smtClean="0"/>
              <a:t>in a program </a:t>
            </a:r>
            <a:r>
              <a:rPr lang="en-CA" sz="2400" i="1" smtClean="0"/>
              <a:t>conditions</a:t>
            </a:r>
            <a:r>
              <a:rPr lang="en-CA" sz="2400" smtClean="0"/>
              <a:t> </a:t>
            </a:r>
            <a:r>
              <a:rPr lang="en-CA" sz="2400" dirty="0" smtClean="0"/>
              <a:t>are tested, </a:t>
            </a:r>
            <a:r>
              <a:rPr lang="en-CA" sz="2400" dirty="0"/>
              <a:t>and depending </a:t>
            </a:r>
            <a:r>
              <a:rPr lang="en-CA" sz="2400" dirty="0" smtClean="0"/>
              <a:t>on the </a:t>
            </a:r>
            <a:r>
              <a:rPr lang="en-CA" sz="2400" dirty="0"/>
              <a:t>result, </a:t>
            </a:r>
            <a:r>
              <a:rPr lang="en-CA" sz="2400" dirty="0" smtClean="0"/>
              <a:t>further </a:t>
            </a:r>
            <a:r>
              <a:rPr lang="en-CA" sz="2400" i="1" dirty="0" smtClean="0"/>
              <a:t>statements </a:t>
            </a:r>
            <a:r>
              <a:rPr lang="en-CA" sz="2400" dirty="0" smtClean="0"/>
              <a:t>are executed</a:t>
            </a:r>
            <a:r>
              <a:rPr lang="en-CA" sz="2400" i="1" dirty="0" smtClean="0"/>
              <a:t>:</a:t>
            </a:r>
            <a:r>
              <a:rPr lang="en-CA" sz="2000" i="1" dirty="0" smtClean="0"/>
              <a:t/>
            </a:r>
            <a:br>
              <a:rPr lang="en-CA" sz="2000" i="1" dirty="0" smtClean="0"/>
            </a:br>
            <a:r>
              <a:rPr lang="en-CA" sz="2000" i="1" dirty="0" smtClean="0"/>
              <a:t/>
            </a:r>
            <a:br>
              <a:rPr lang="en-CA" sz="2000" i="1" dirty="0" smtClean="0"/>
            </a:br>
            <a:r>
              <a:rPr lang="en-CA" sz="2400" i="1" dirty="0" smtClean="0"/>
              <a:t>	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CA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condition: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en-CA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statements </a:t>
            </a:r>
            <a:r>
              <a:rPr lang="en-CA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condition TRUE</a:t>
            </a:r>
          </a:p>
          <a:p>
            <a:pPr marL="640080" lvl="2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en-CA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statements </a:t>
            </a:r>
            <a:r>
              <a:rPr lang="en-CA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condition </a:t>
            </a:r>
            <a:r>
              <a:rPr lang="en-CA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CA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342900" indent="-342900"/>
            <a:r>
              <a:rPr lang="en-CA" sz="2400" dirty="0" smtClean="0">
                <a:cs typeface="Courier New" panose="02070309020205020404" pitchFamily="49" charset="0"/>
              </a:rPr>
              <a:t>We use this setup when there are </a:t>
            </a:r>
            <a:r>
              <a:rPr lang="en-CA" sz="2400" b="1" dirty="0" smtClean="0">
                <a:cs typeface="Courier New" panose="02070309020205020404" pitchFamily="49" charset="0"/>
              </a:rPr>
              <a:t>two</a:t>
            </a:r>
            <a:r>
              <a:rPr lang="en-CA" sz="2400" dirty="0" smtClean="0">
                <a:cs typeface="Courier New" panose="02070309020205020404" pitchFamily="49" charset="0"/>
              </a:rPr>
              <a:t> outcomes.</a:t>
            </a:r>
            <a:br>
              <a:rPr lang="en-CA" sz="2400" dirty="0" smtClean="0">
                <a:cs typeface="Courier New" panose="02070309020205020404" pitchFamily="49" charset="0"/>
              </a:rPr>
            </a:br>
            <a:endParaRPr lang="en-CA" sz="2400" dirty="0" smtClean="0">
              <a:cs typeface="Courier New" panose="02070309020205020404" pitchFamily="49" charset="0"/>
            </a:endParaRPr>
          </a:p>
          <a:p>
            <a:pPr marL="342900" indent="-342900"/>
            <a:r>
              <a:rPr lang="en-CA" sz="2400" dirty="0" smtClean="0">
                <a:cs typeface="Courier New" panose="02070309020205020404" pitchFamily="49" charset="0"/>
              </a:rPr>
              <a:t>What if we have a problem with </a:t>
            </a:r>
            <a:r>
              <a:rPr lang="en-CA" sz="2400" b="1" dirty="0" smtClean="0">
                <a:cs typeface="Courier New" panose="02070309020205020404" pitchFamily="49" charset="0"/>
              </a:rPr>
              <a:t>more than two </a:t>
            </a:r>
            <a:r>
              <a:rPr lang="en-CA" sz="2400" dirty="0" smtClean="0">
                <a:cs typeface="Courier New" panose="02070309020205020404" pitchFamily="49" charset="0"/>
              </a:rPr>
              <a:t>outcomes?</a:t>
            </a:r>
            <a:endParaRPr lang="en-CA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sz="4800" dirty="0" smtClean="0"/>
              <a:t>Example: Provincial Capitals 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8183880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 a province from the user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province = input("Enter </a:t>
            </a: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province: ")</a:t>
            </a:r>
          </a:p>
          <a:p>
            <a:pPr marL="0" indent="0">
              <a:buNone/>
            </a:pPr>
            <a:endParaRPr lang="en-CA" sz="14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the province is Ontario then output the capital to be Toronto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province == </a:t>
            </a: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"Ontario":</a:t>
            </a:r>
            <a:endParaRPr lang="en-CA" sz="14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Capital is </a:t>
            </a: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Toronto</a:t>
            </a: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province is Nova Scotia then output the capital to be Halifax</a:t>
            </a:r>
          </a:p>
          <a:p>
            <a:pPr marL="0" indent="0">
              <a:buNone/>
            </a:pPr>
            <a:r>
              <a:rPr lang="en-CA" sz="1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province == </a:t>
            </a: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"Nova Scotia":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print("Capital </a:t>
            </a: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Halifax")</a:t>
            </a:r>
            <a:endParaRPr lang="en-CA" sz="14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province is none of the three then output that you don’t know 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CA" sz="14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lse:</a:t>
            </a:r>
          </a:p>
          <a:p>
            <a:pPr marL="0" indent="0">
              <a:buNone/>
            </a:pP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print("I </a:t>
            </a: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don't know the capital</a:t>
            </a: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CA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7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sz="4800" dirty="0" smtClean="0"/>
              <a:t>Build on this Example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183880" cy="3672408"/>
          </a:xfrm>
        </p:spPr>
        <p:txBody>
          <a:bodyPr>
            <a:normAutofit fontScale="92500" lnSpcReduction="20000"/>
          </a:bodyPr>
          <a:lstStyle/>
          <a:p>
            <a:r>
              <a:rPr lang="en-CA" sz="3200" dirty="0" smtClean="0"/>
              <a:t>As you can see, the </a:t>
            </a:r>
            <a:r>
              <a:rPr lang="en-CA" sz="32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CA" sz="3200" smtClean="0"/>
              <a:t> statement </a:t>
            </a:r>
            <a:r>
              <a:rPr lang="en-CA" sz="3200" dirty="0" smtClean="0"/>
              <a:t>allows us to </a:t>
            </a:r>
            <a:r>
              <a:rPr lang="en-CA" sz="3200" dirty="0"/>
              <a:t>test several “true” </a:t>
            </a:r>
            <a:r>
              <a:rPr lang="en-CA" sz="3200" dirty="0" smtClean="0"/>
              <a:t>conditions (check each of the provinces), </a:t>
            </a:r>
            <a:r>
              <a:rPr lang="en-CA" sz="3200" dirty="0"/>
              <a:t>and then have a single response to a “false” </a:t>
            </a:r>
            <a:r>
              <a:rPr lang="en-CA" sz="3200" dirty="0" smtClean="0"/>
              <a:t>condition (all the checks failed, we don’t know what province the user entered).</a:t>
            </a:r>
            <a:br>
              <a:rPr lang="en-CA" sz="3200" dirty="0" smtClean="0"/>
            </a:br>
            <a:endParaRPr lang="en-CA" sz="3200" dirty="0"/>
          </a:p>
          <a:p>
            <a:r>
              <a:rPr lang="en-CA" sz="3200" dirty="0" smtClean="0"/>
              <a:t>Using </a:t>
            </a:r>
            <a:r>
              <a:rPr lang="en-CA" sz="3200" smtClean="0"/>
              <a:t>this statement, </a:t>
            </a:r>
            <a:r>
              <a:rPr lang="en-CA" sz="3200" dirty="0" smtClean="0"/>
              <a:t>we can now easily add two more provinces to the program </a:t>
            </a:r>
            <a:r>
              <a:rPr lang="en-CA" sz="3200" dirty="0"/>
              <a:t>(e.g., </a:t>
            </a:r>
            <a:r>
              <a:rPr lang="en-CA" sz="3200" dirty="0" smtClean="0"/>
              <a:t>British Columbia and Quebec)</a:t>
            </a:r>
          </a:p>
        </p:txBody>
      </p:sp>
    </p:spTree>
    <p:extLst>
      <p:ext uri="{BB962C8B-B14F-4D97-AF65-F5344CB8AC3E}">
        <p14:creationId xmlns:p14="http://schemas.microsoft.com/office/powerpoint/2010/main" val="21978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29600" cy="1143000"/>
          </a:xfrm>
        </p:spPr>
        <p:txBody>
          <a:bodyPr/>
          <a:lstStyle/>
          <a:p>
            <a:pPr algn="ctr"/>
            <a:r>
              <a:rPr lang="en-CA" dirty="0" smtClean="0"/>
              <a:t>IF ELIF - Provincial Capitals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Get a province from the user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province = input("Enter a province: ")</a:t>
            </a:r>
          </a:p>
          <a:p>
            <a:pPr marL="0" indent="0">
              <a:buNone/>
            </a:pPr>
            <a:endParaRPr lang="en-CA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if the province is Ontario then output the capital to be Toronto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province == "Ontario":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print("Capital is Toronto")</a:t>
            </a:r>
          </a:p>
          <a:p>
            <a:pPr marL="0" indent="0">
              <a:buNone/>
              <a:tabLst>
                <a:tab pos="896938" algn="l"/>
              </a:tabLst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if the province is Nova Scotia then output the capital to be 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Halifax</a:t>
            </a:r>
            <a:endParaRPr lang="en-CA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province == "Nova Scotia":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print("Capital is Halifax")</a:t>
            </a:r>
          </a:p>
          <a:p>
            <a:pPr marL="0" indent="0">
              <a:buNone/>
              <a:tabLst>
                <a:tab pos="896938" algn="l"/>
              </a:tabLst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if the province is British Columbia then output the capital to be 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Victoria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CA" sz="14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province == "</a:t>
            </a: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British Columbia":</a:t>
            </a:r>
            <a:endParaRPr lang="en-CA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print("Capital is </a:t>
            </a: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Victoria")</a:t>
            </a:r>
            <a:endParaRPr lang="en-CA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896938" algn="l"/>
              </a:tabLst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if the province is 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Quebec then 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 the capital to be 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Quebec City</a:t>
            </a:r>
          </a:p>
          <a:p>
            <a:pPr marL="0" indent="0">
              <a:buNone/>
            </a:pPr>
            <a:r>
              <a:rPr lang="en-CA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province == "</a:t>
            </a: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Quebec":</a:t>
            </a:r>
            <a:endParaRPr lang="en-CA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print("Capital is </a:t>
            </a: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Quebec City")</a:t>
            </a:r>
            <a:endParaRPr lang="en-CA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if the province is none of the three then output that you don’t know 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lse:</a:t>
            </a:r>
            <a:endParaRPr lang="en-CA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don't know the </a:t>
            </a:r>
            <a:r>
              <a:rPr lang="en-CA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capital</a:t>
            </a:r>
            <a:r>
              <a:rPr lang="en-C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")</a:t>
            </a:r>
          </a:p>
        </p:txBody>
      </p:sp>
    </p:spTree>
    <p:extLst>
      <p:ext uri="{BB962C8B-B14F-4D97-AF65-F5344CB8AC3E}">
        <p14:creationId xmlns:p14="http://schemas.microsoft.com/office/powerpoint/2010/main" val="21221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29600" cy="1143000"/>
          </a:xfrm>
        </p:spPr>
        <p:txBody>
          <a:bodyPr/>
          <a:lstStyle/>
          <a:p>
            <a:pPr algn="ctr"/>
            <a:r>
              <a:rPr lang="en-CA" dirty="0" smtClean="0"/>
              <a:t>IF ELIF - Provincial Capitals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1315"/>
            <a:ext cx="7920880" cy="479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1425842" y="2725411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491880" y="5101675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3491880" y="6109787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491880" y="4381595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2843808" y="3868103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166127" y="3877539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425842" y="342891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580112" y="6154175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452320" y="6154175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09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29600" cy="1143000"/>
          </a:xfrm>
        </p:spPr>
        <p:txBody>
          <a:bodyPr/>
          <a:lstStyle/>
          <a:p>
            <a:pPr algn="ctr"/>
            <a:r>
              <a:rPr lang="en-CA" dirty="0" smtClean="0"/>
              <a:t>Example – Look at this code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039937"/>
            <a:ext cx="842493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1000"/>
            </a:pPr>
            <a:r>
              <a:rPr lang="en-US" altLang="en-US" sz="2400" dirty="0" smtClean="0">
                <a:solidFill>
                  <a:srgbClr val="222222"/>
                </a:solidFill>
                <a:latin typeface="Constantia" panose="02030602050306030303" pitchFamily="18" charset="0"/>
                <a:cs typeface="Arial" pitchFamily="34" charset="0"/>
              </a:rPr>
              <a:t>A student wrote a program that tells the user it is “Chilly” outside if the temperature is less than 10 degrees Celsius,  and that it is “</a:t>
            </a:r>
            <a:r>
              <a:rPr lang="en-US" altLang="en-US" sz="2400" dirty="0" err="1" smtClean="0">
                <a:solidFill>
                  <a:srgbClr val="222222"/>
                </a:solidFill>
                <a:latin typeface="Constantia" panose="02030602050306030303" pitchFamily="18" charset="0"/>
                <a:cs typeface="Arial" pitchFamily="34" charset="0"/>
              </a:rPr>
              <a:t>Brrrrr</a:t>
            </a:r>
            <a:r>
              <a:rPr lang="en-US" altLang="en-US" sz="2400" dirty="0" smtClean="0">
                <a:solidFill>
                  <a:srgbClr val="222222"/>
                </a:solidFill>
                <a:latin typeface="Constantia" panose="02030602050306030303" pitchFamily="18" charset="0"/>
                <a:cs typeface="Arial" pitchFamily="34" charset="0"/>
              </a:rPr>
              <a:t>” if it is less than 0 degrees Celsius.    </a:t>
            </a:r>
            <a:br>
              <a:rPr lang="en-US" altLang="en-US" sz="2400" dirty="0" smtClean="0">
                <a:solidFill>
                  <a:srgbClr val="222222"/>
                </a:solidFill>
                <a:latin typeface="Constantia" panose="02030602050306030303" pitchFamily="18" charset="0"/>
                <a:cs typeface="Arial" pitchFamily="34" charset="0"/>
              </a:rPr>
            </a:br>
            <a:r>
              <a:rPr lang="en-US" altLang="en-US" sz="2400" dirty="0" smtClean="0">
                <a:solidFill>
                  <a:srgbClr val="222222"/>
                </a:solidFill>
                <a:latin typeface="Constantia" panose="02030602050306030303" pitchFamily="18" charset="0"/>
                <a:cs typeface="Arial" pitchFamily="34" charset="0"/>
              </a:rPr>
              <a:t>Is the code correct?    If not, how can we change it?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1000"/>
            </a:pPr>
            <a:endParaRPr lang="en-US" altLang="en-US" dirty="0" smtClean="0">
              <a:solidFill>
                <a:srgbClr val="222222"/>
              </a:solidFill>
              <a:latin typeface="Constantia" panose="02030602050306030303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 </a:t>
            </a:r>
            <a:r>
              <a:rPr lang="en-US" alt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(input("Enter </a:t>
            </a:r>
            <a:r>
              <a:rPr lang="en-US" altLang="en-US" sz="200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temperature: ")) </a:t>
            </a:r>
            <a:r>
              <a:rPr lang="en-US" alt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 &lt; 10: </a:t>
            </a:r>
            <a:endParaRPr lang="en-US" altLang="en-US" sz="2000" dirty="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200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Chilly</a:t>
            </a:r>
            <a:r>
              <a:rPr lang="en-US" alt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dirty="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 &lt; 0: </a:t>
            </a:r>
            <a:endParaRPr lang="en-US" altLang="en-US" sz="2000" dirty="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2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Brrrr</a:t>
            </a:r>
            <a:r>
              <a:rPr lang="en-US" alt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D1EC681F6F1F41BFC49F5DB92E9EFA" ma:contentTypeVersion="1" ma:contentTypeDescription="Create a new document." ma:contentTypeScope="" ma:versionID="15352bd034324f885812148f0e9bf730">
  <xsd:schema xmlns:xsd="http://www.w3.org/2001/XMLSchema" xmlns:xs="http://www.w3.org/2001/XMLSchema" xmlns:p="http://schemas.microsoft.com/office/2006/metadata/properties" xmlns:ns3="956e00ba-0306-456c-8e26-af3189876537" targetNamespace="http://schemas.microsoft.com/office/2006/metadata/properties" ma:root="true" ma:fieldsID="545cb3ad76f0257267bffd835cfbba33" ns3:_="">
    <xsd:import namespace="956e00ba-0306-456c-8e26-af3189876537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e00ba-0306-456c-8e26-af31898765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87F93C-2B07-4FF9-82D0-7014C99492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6e00ba-0306-456c-8e26-af3189876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B2EC73-092D-4373-BCA5-25348E86A199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956e00ba-0306-456c-8e26-af3189876537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63E0716-FB40-45A2-B292-311EFB162F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874</TotalTime>
  <Words>348</Words>
  <Application>Microsoft Office PowerPoint</Application>
  <PresentationFormat>On-screen Show (4:3)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Constantia</vt:lpstr>
      <vt:lpstr>Courier New</vt:lpstr>
      <vt:lpstr>Verdana</vt:lpstr>
      <vt:lpstr>Wingdings</vt:lpstr>
      <vt:lpstr>Wingdings 2</vt:lpstr>
      <vt:lpstr>Flow</vt:lpstr>
      <vt:lpstr>Decisions Multiple Outcomes </vt:lpstr>
      <vt:lpstr>Today’s Agenda</vt:lpstr>
      <vt:lpstr>Recall:  Conditions</vt:lpstr>
      <vt:lpstr>Recall:  IF ELSE Statement</vt:lpstr>
      <vt:lpstr>Example: Provincial Capitals </vt:lpstr>
      <vt:lpstr>Build on this Example</vt:lpstr>
      <vt:lpstr>IF ELIF - Provincial Capitals</vt:lpstr>
      <vt:lpstr>IF ELIF - Provincial Capitals</vt:lpstr>
      <vt:lpstr>Example – Look at this code</vt:lpstr>
      <vt:lpstr>Example – Order Matters</vt:lpstr>
      <vt:lpstr>Exercises – Decisions Multiple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Turing</dc:title>
  <dc:creator>Hareem</dc:creator>
  <cp:lastModifiedBy>Sudhu, Sunil</cp:lastModifiedBy>
  <cp:revision>81</cp:revision>
  <dcterms:created xsi:type="dcterms:W3CDTF">2014-02-09T21:54:01Z</dcterms:created>
  <dcterms:modified xsi:type="dcterms:W3CDTF">2020-09-09T14:26:19Z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0x010100C9D1EC681F6F1F41BFC49F5DB92E9EFA</vt:lpwstr>
  </property>
  <property fmtid="{D5CDD505-2E9C-101B-9397-08002B2CF9AE}" pid="3" name="IsMyDocuments">
    <vt:bool>true</vt:bool>
  </property>
</Properties>
</file>