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86" r:id="rId6"/>
    <p:sldId id="259" r:id="rId7"/>
    <p:sldId id="287" r:id="rId8"/>
    <p:sldId id="283" r:id="rId9"/>
    <p:sldId id="288" r:id="rId10"/>
    <p:sldId id="291" r:id="rId11"/>
    <p:sldId id="293" r:id="rId12"/>
    <p:sldId id="289" r:id="rId13"/>
    <p:sldId id="292" r:id="rId14"/>
    <p:sldId id="295" r:id="rId15"/>
    <p:sldId id="296" r:id="rId16"/>
    <p:sldId id="294" r:id="rId17"/>
    <p:sldId id="297" r:id="rId18"/>
    <p:sldId id="284" r:id="rId19"/>
    <p:sldId id="298" r:id="rId20"/>
    <p:sldId id="299" r:id="rId21"/>
    <p:sldId id="300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0571-9BCC-4BB6-8F06-F0E94CA27EC9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863-4834-4844-9F64-5138DC43D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8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77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929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727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77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55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1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4210-1487-4C10-9A1A-CF3C999089C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5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16224"/>
            <a:ext cx="7851648" cy="1828800"/>
          </a:xfrm>
        </p:spPr>
        <p:txBody>
          <a:bodyPr>
            <a:normAutofit/>
          </a:bodyPr>
          <a:lstStyle/>
          <a:p>
            <a:r>
              <a:rPr lang="en-CA" dirty="0" smtClean="0"/>
              <a:t>Decisions</a:t>
            </a:r>
            <a:br>
              <a:rPr lang="en-CA" dirty="0" smtClean="0"/>
            </a:br>
            <a:r>
              <a:rPr lang="en-CA" dirty="0" smtClean="0"/>
              <a:t>Logical Operators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CA" b="1" dirty="0" smtClean="0"/>
          </a:p>
          <a:p>
            <a:pPr algn="ctr"/>
            <a:endParaRPr lang="en-CA" dirty="0"/>
          </a:p>
          <a:p>
            <a:r>
              <a:rPr lang="en-CA" dirty="0" smtClean="0"/>
              <a:t>ICS 3U0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OR Examples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780928"/>
            <a:ext cx="8183880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/>
              <a:t>Example 1:</a:t>
            </a:r>
          </a:p>
          <a:p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dirty="0"/>
              <a:t>(1 &lt; 2) is TRUE, (5 &gt; 3) is TRUE, so the </a:t>
            </a:r>
            <a:r>
              <a:rPr lang="en-CA" sz="2400" dirty="0" smtClean="0"/>
              <a:t>overall statement </a:t>
            </a:r>
            <a:r>
              <a:rPr lang="en-CA" sz="2400" dirty="0"/>
              <a:t>is </a:t>
            </a:r>
            <a:r>
              <a:rPr lang="en-CA" sz="2400" dirty="0" smtClean="0"/>
              <a:t>TRUE.</a:t>
            </a:r>
          </a:p>
          <a:p>
            <a:endParaRPr lang="en-CA" sz="2400" dirty="0"/>
          </a:p>
          <a:p>
            <a:r>
              <a:rPr lang="en-CA" sz="2400" dirty="0" smtClean="0"/>
              <a:t>Example 2:</a:t>
            </a:r>
            <a:endParaRPr lang="en-CA" sz="2400" dirty="0"/>
          </a:p>
          <a:p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== 5 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dirty="0"/>
              <a:t>(5 = 5) is TRUE, (“up” = “down”) is FALSE. </a:t>
            </a:r>
            <a:r>
              <a:rPr lang="en-CA" sz="2400" dirty="0" smtClean="0"/>
              <a:t>The OR </a:t>
            </a:r>
            <a:r>
              <a:rPr lang="en-CA" sz="2400" dirty="0"/>
              <a:t>operator only requires that at least </a:t>
            </a:r>
            <a:r>
              <a:rPr lang="en-CA" sz="2400" dirty="0" smtClean="0"/>
              <a:t>one condition </a:t>
            </a:r>
            <a:r>
              <a:rPr lang="en-CA" sz="2400" dirty="0"/>
              <a:t>is TRUE, so the overall statement </a:t>
            </a:r>
            <a:r>
              <a:rPr lang="en-CA" sz="2400" dirty="0" smtClean="0"/>
              <a:t>is TRUE.</a:t>
            </a:r>
            <a:endParaRPr lang="en-C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497525"/>
            <a:ext cx="223224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2"/>
                </a:solidFill>
              </a:rPr>
              <a:t>What does this mean?  Evaluates to true? Evaluates to false?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Logical Operators </a:t>
            </a:r>
            <a:r>
              <a:rPr lang="en-CA" smtClean="0"/>
              <a:t>- NOT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420888"/>
            <a:ext cx="8183880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/>
              <a:t>W</a:t>
            </a:r>
            <a:r>
              <a:rPr lang="en-CA" dirty="0" smtClean="0"/>
              <a:t>hen </a:t>
            </a:r>
            <a:r>
              <a:rPr lang="en-CA"/>
              <a:t>using </a:t>
            </a:r>
            <a:r>
              <a:rPr lang="en-CA" smtClean="0"/>
              <a:t>NOT, the condition becomes TRUE if FALSE and FALSE if TRUE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smtClean="0"/>
              <a:t>In general, NOT</a:t>
            </a:r>
            <a:r>
              <a:rPr lang="en-CA"/>
              <a:t> operators are often quite difficult to read in computer code, and our intentions will usually be clearer if we can eliminate </a:t>
            </a:r>
            <a:r>
              <a:rPr lang="en-CA" smtClean="0"/>
              <a:t>them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NOT </a:t>
            </a:r>
            <a:r>
              <a:rPr lang="en-CA" dirty="0" smtClean="0"/>
              <a:t>Examples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780928"/>
            <a:ext cx="8183880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7967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Example:</a:t>
            </a:r>
            <a:endParaRPr lang="en-CA" sz="2400" dirty="0" smtClean="0"/>
          </a:p>
          <a:p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not(age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&gt;= 17): </a:t>
            </a:r>
            <a:endParaRPr lang="en-CA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("Hey, you're too young to get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 	licence!")</a:t>
            </a:r>
            <a:endParaRPr lang="en-CA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2400" smtClean="0"/>
          </a:p>
          <a:p>
            <a:endParaRPr lang="en-CA" sz="2400"/>
          </a:p>
          <a:p>
            <a:r>
              <a:rPr lang="en-CA" sz="2400" smtClean="0"/>
              <a:t>Code rewritten more logically:</a:t>
            </a:r>
          </a:p>
          <a:p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if age &lt; 17: </a:t>
            </a:r>
            <a:endParaRPr lang="en-CA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("Hey, you're too young to get a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licence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endParaRPr lang="en-CA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2400"/>
          </a:p>
          <a:p>
            <a:endParaRPr lang="en-CA" sz="2400" smtClean="0"/>
          </a:p>
          <a:p>
            <a:endParaRPr lang="en-C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3477778"/>
            <a:ext cx="223224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smtClean="0">
                <a:solidFill>
                  <a:schemeClr val="tx2"/>
                </a:solidFill>
              </a:rPr>
              <a:t>Is there an easier way to write this code?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Example … </a:t>
            </a:r>
            <a:r>
              <a:rPr lang="en-CA" smtClean="0"/>
              <a:t>using NOT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8568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Write a program that requires a particular user name to be valid before continuing.  Loopy is the user name.</a:t>
            </a:r>
          </a:p>
          <a:p>
            <a:endParaRPr lang="en-CA" sz="2200" dirty="0" smtClean="0"/>
          </a:p>
          <a:p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#Get username</a:t>
            </a: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name: ") </a:t>
            </a:r>
          </a:p>
          <a:p>
            <a:endParaRPr lang="en-CA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#Check if name is valid</a:t>
            </a: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not(</a:t>
            </a:r>
            <a:r>
              <a:rPr lang="en-CA" sz="2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Loopy"):</a:t>
            </a:r>
          </a:p>
          <a:p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Sorry, you cannot continue!")</a:t>
            </a:r>
          </a:p>
          <a:p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continue!")</a:t>
            </a:r>
          </a:p>
          <a:p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971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You Try – All Together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780928"/>
            <a:ext cx="8183880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7967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/>
          </a:p>
          <a:p>
            <a:endParaRPr lang="en-CA" sz="2400" smtClean="0"/>
          </a:p>
          <a:p>
            <a:endParaRPr lang="en-CA" sz="2400" dirty="0"/>
          </a:p>
        </p:txBody>
      </p:sp>
      <p:sp>
        <p:nvSpPr>
          <p:cNvPr id="6" name="Rectangle 5"/>
          <p:cNvSpPr/>
          <p:nvPr/>
        </p:nvSpPr>
        <p:spPr>
          <a:xfrm>
            <a:off x="683568" y="2204864"/>
            <a:ext cx="7967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/>
              <a:t>Suppose we </a:t>
            </a:r>
            <a:r>
              <a:rPr lang="en-CA" sz="2400" dirty="0"/>
              <a:t>can slay the dragon only if our magic </a:t>
            </a:r>
            <a:r>
              <a:rPr lang="en-CA" sz="2400" dirty="0" err="1"/>
              <a:t>lightsabre</a:t>
            </a:r>
            <a:r>
              <a:rPr lang="en-CA" sz="2400" dirty="0"/>
              <a:t> sword is charged to 90% or higher, and we have 100 or more energy units in our protective shield. </a:t>
            </a:r>
          </a:p>
          <a:p>
            <a:endParaRPr lang="en-CA" sz="2400" dirty="0" smtClean="0"/>
          </a:p>
          <a:p>
            <a:r>
              <a:rPr lang="en-CA" sz="2400" dirty="0" smtClean="0"/>
              <a:t>Write the code for this ... which logical operator would you use?</a:t>
            </a:r>
          </a:p>
          <a:p>
            <a:endParaRPr lang="en-CA" sz="2400" dirty="0"/>
          </a:p>
          <a:p>
            <a:r>
              <a:rPr lang="en-CA" sz="2400" dirty="0" smtClean="0"/>
              <a:t>Can you write the code with a different logical operator?   Which one?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563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Exercises – Logical Operators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16832"/>
            <a:ext cx="7705230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2800" dirty="0" smtClean="0"/>
              <a:t>Complete </a:t>
            </a:r>
            <a:r>
              <a:rPr lang="en-CA" sz="2800" smtClean="0"/>
              <a:t>Exercise </a:t>
            </a:r>
            <a:r>
              <a:rPr lang="en-CA" sz="2800" smtClean="0"/>
              <a:t>2.3 </a:t>
            </a:r>
            <a:r>
              <a:rPr lang="en-CA" sz="2800" dirty="0" smtClean="0"/>
              <a:t>– Day 1</a:t>
            </a:r>
          </a:p>
          <a:p>
            <a:pPr marL="95250" lvl="1" indent="0" algn="ctr" fontAlgn="base">
              <a:buNone/>
            </a:pPr>
            <a:r>
              <a:rPr lang="en-CA" sz="2800" dirty="0" smtClean="0"/>
              <a:t>Logical Operators</a:t>
            </a:r>
          </a:p>
          <a:p>
            <a:pPr marL="570738" lvl="3" indent="0" fontAlgn="base">
              <a:buNone/>
            </a:pPr>
            <a:r>
              <a:rPr lang="en-CA" sz="2900" dirty="0" smtClean="0"/>
              <a:t>         </a:t>
            </a: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Boolean </a:t>
            </a:r>
            <a:r>
              <a:rPr lang="en-CA" dirty="0" err="1" smtClean="0"/>
              <a:t>DataType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02919" y="2043805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>
                <a:cs typeface="Courier New" panose="02070309020205020404" pitchFamily="49" charset="0"/>
              </a:rPr>
              <a:t>We have been working with the following datatypes throughout this course:</a:t>
            </a:r>
            <a:br>
              <a:rPr lang="en-CA" sz="2400" smtClean="0">
                <a:cs typeface="Courier New" panose="02070309020205020404" pitchFamily="49" charset="0"/>
              </a:rPr>
            </a:br>
            <a:endParaRPr lang="en-CA" sz="2400" smtClean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smtClean="0">
                <a:cs typeface="Courier New" panose="02070309020205020404" pitchFamily="49" charset="0"/>
              </a:rPr>
              <a:t>We have also been sorta, kinda, </a:t>
            </a:r>
            <a:br>
              <a:rPr lang="en-CA" sz="2400" smtClean="0">
                <a:cs typeface="Courier New" panose="02070309020205020404" pitchFamily="49" charset="0"/>
              </a:rPr>
            </a:br>
            <a:r>
              <a:rPr lang="en-CA" sz="2400" smtClean="0">
                <a:cs typeface="Courier New" panose="02070309020205020404" pitchFamily="49" charset="0"/>
              </a:rPr>
              <a:t>half-heartedly danced around</a:t>
            </a:r>
            <a:br>
              <a:rPr lang="en-CA" sz="2400" smtClean="0">
                <a:cs typeface="Courier New" panose="02070309020205020404" pitchFamily="49" charset="0"/>
              </a:rPr>
            </a:br>
            <a:r>
              <a:rPr lang="en-CA" sz="2400" smtClean="0">
                <a:cs typeface="Courier New" panose="02070309020205020404" pitchFamily="49" charset="0"/>
              </a:rPr>
              <a:t>this datatype as well:</a:t>
            </a:r>
            <a:br>
              <a:rPr lang="en-CA" sz="2400" smtClean="0">
                <a:cs typeface="Courier New" panose="02070309020205020404" pitchFamily="49" charset="0"/>
              </a:rPr>
            </a:br>
            <a:endParaRPr lang="en-CA" sz="2400" smtClean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CA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57" y="3268814"/>
            <a:ext cx="3785958" cy="232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2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Boolean </a:t>
            </a:r>
            <a:r>
              <a:rPr lang="en-CA" dirty="0" err="1" smtClean="0"/>
              <a:t>DataType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02919" y="2043805"/>
            <a:ext cx="8064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>
                <a:cs typeface="Courier New" panose="02070309020205020404" pitchFamily="49" charset="0"/>
              </a:rPr>
              <a:t>Boolean variables are assigned one of two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>
                <a:cs typeface="Courier New" panose="02070309020205020404" pitchFamily="49" charset="0"/>
              </a:rPr>
              <a:t>Either a boolean variable is </a:t>
            </a:r>
            <a:r>
              <a:rPr lang="en-CA" sz="2400" b="1" smtClean="0">
                <a:solidFill>
                  <a:srgbClr val="FF0000"/>
                </a:solidFill>
                <a:cs typeface="Courier New" panose="02070309020205020404" pitchFamily="49" charset="0"/>
              </a:rPr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>
                <a:cs typeface="Courier New" panose="02070309020205020404" pitchFamily="49" charset="0"/>
              </a:rPr>
              <a:t>Or a boolean variable is </a:t>
            </a:r>
            <a:r>
              <a:rPr lang="en-CA" sz="2400" b="1" smtClean="0">
                <a:solidFill>
                  <a:srgbClr val="FF0000"/>
                </a:solidFill>
                <a:cs typeface="Courier New" panose="02070309020205020404" pitchFamily="49" charset="0"/>
              </a:rPr>
              <a:t>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>
              <a:cs typeface="Courier New" panose="02070309020205020404" pitchFamily="49" charset="0"/>
            </a:endParaRPr>
          </a:p>
          <a:p>
            <a:r>
              <a:rPr lang="en-CA" sz="2400" smtClean="0">
                <a:cs typeface="Courier New" panose="02070309020205020404" pitchFamily="49" charset="0"/>
              </a:rPr>
              <a:t>A boolean variable is assigned exactly the same way as an integer, float or string variable.</a:t>
            </a:r>
          </a:p>
          <a:p>
            <a:endParaRPr lang="en-CA" sz="2400">
              <a:cs typeface="Courier New" panose="02070309020205020404" pitchFamily="49" charset="0"/>
            </a:endParaRPr>
          </a:p>
          <a:p>
            <a:r>
              <a:rPr lang="en-CA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next_num = False</a:t>
            </a:r>
          </a:p>
          <a:p>
            <a:r>
              <a:rPr lang="en-CA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done = True</a:t>
            </a:r>
          </a:p>
          <a:p>
            <a:endParaRPr lang="en-CA" sz="240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4221088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  <a:cs typeface="Courier New" panose="02070309020205020404" pitchFamily="49" charset="0"/>
              </a:rPr>
              <a:t>Note that there are no quotes – if you put quotes, you have created </a:t>
            </a:r>
            <a:r>
              <a:rPr lang="en-CA" b="1" smtClean="0">
                <a:solidFill>
                  <a:srgbClr val="FF0000"/>
                </a:solidFill>
                <a:cs typeface="Courier New" panose="02070309020205020404" pitchFamily="49" charset="0"/>
              </a:rPr>
              <a:t>a STRING variable </a:t>
            </a:r>
            <a:r>
              <a:rPr lang="en-CA" b="1">
                <a:solidFill>
                  <a:srgbClr val="FF0000"/>
                </a:solidFill>
                <a:cs typeface="Courier New" panose="02070309020205020404" pitchFamily="49" charset="0"/>
              </a:rPr>
              <a:t>... without the quotes, you have created </a:t>
            </a:r>
            <a:r>
              <a:rPr lang="en-CA" b="1" smtClean="0">
                <a:solidFill>
                  <a:srgbClr val="FF0000"/>
                </a:solidFill>
                <a:cs typeface="Courier New" panose="02070309020205020404" pitchFamily="49" charset="0"/>
              </a:rPr>
              <a:t>a </a:t>
            </a:r>
            <a:r>
              <a:rPr lang="en-CA" b="1">
                <a:solidFill>
                  <a:srgbClr val="FF0000"/>
                </a:solidFill>
                <a:cs typeface="Courier New" panose="02070309020205020404" pitchFamily="49" charset="0"/>
              </a:rPr>
              <a:t>BOOLEAN </a:t>
            </a:r>
            <a:r>
              <a:rPr lang="en-CA" b="1" smtClean="0">
                <a:solidFill>
                  <a:srgbClr val="FF0000"/>
                </a:solidFill>
                <a:cs typeface="Courier New" panose="02070309020205020404" pitchFamily="49" charset="0"/>
              </a:rPr>
              <a:t>variables</a:t>
            </a:r>
            <a:endParaRPr lang="en-CA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Boolean </a:t>
            </a:r>
            <a:r>
              <a:rPr lang="en-CA" dirty="0" err="1" smtClean="0"/>
              <a:t>DataType</a:t>
            </a:r>
            <a:r>
              <a:rPr lang="en-CA" dirty="0" smtClean="0"/>
              <a:t> Examples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780928"/>
            <a:ext cx="8183880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7967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/>
              <a:t>Example:</a:t>
            </a:r>
          </a:p>
          <a:p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good_num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good_num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("Hey, you're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good number!")</a:t>
            </a:r>
          </a:p>
          <a:p>
            <a:endParaRPr lang="en-CA" sz="2400" dirty="0"/>
          </a:p>
          <a:p>
            <a:r>
              <a:rPr lang="en-CA" sz="2400" dirty="0" smtClean="0"/>
              <a:t>Example:</a:t>
            </a:r>
          </a:p>
          <a:p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ad_num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 </a:t>
            </a: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not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bad_num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("Hey, you're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good number!")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0032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Exercises – Logical Operators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16832"/>
            <a:ext cx="7705230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2800" dirty="0" smtClean="0"/>
              <a:t>Complete Exercise </a:t>
            </a:r>
            <a:r>
              <a:rPr lang="en-CA" sz="2800" dirty="0" smtClean="0"/>
              <a:t>2.3 </a:t>
            </a:r>
            <a:r>
              <a:rPr lang="en-CA" sz="2800" dirty="0" smtClean="0"/>
              <a:t>– Day 2</a:t>
            </a:r>
          </a:p>
          <a:p>
            <a:pPr marL="95250" lvl="1" indent="0" algn="ctr" fontAlgn="base">
              <a:buNone/>
            </a:pPr>
            <a:r>
              <a:rPr lang="en-CA" sz="2800" dirty="0" smtClean="0"/>
              <a:t>Logical Operators</a:t>
            </a:r>
          </a:p>
          <a:p>
            <a:pPr marL="570738" lvl="3" indent="0" fontAlgn="base">
              <a:buNone/>
            </a:pPr>
            <a:r>
              <a:rPr lang="en-CA" sz="2900" dirty="0" smtClean="0"/>
              <a:t>         </a:t>
            </a: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18963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 smtClean="0"/>
              <a:t>Today’s</a:t>
            </a:r>
            <a:r>
              <a:rPr lang="en-CA" dirty="0" smtClean="0"/>
              <a:t>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808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A" sz="3600" dirty="0" smtClean="0"/>
          </a:p>
          <a:p>
            <a:pPr marL="0" indent="0" algn="ctr">
              <a:buNone/>
            </a:pPr>
            <a:r>
              <a:rPr lang="en-CA" sz="3600" dirty="0" smtClean="0"/>
              <a:t>Making more challenging conditions using AND, OR and NOT.</a:t>
            </a:r>
          </a:p>
          <a:p>
            <a:pPr marL="0" indent="0" algn="ctr">
              <a:buNone/>
            </a:pPr>
            <a:endParaRPr lang="en-CA" sz="3600" dirty="0"/>
          </a:p>
          <a:p>
            <a:pPr marL="0" indent="0" algn="ctr">
              <a:buNone/>
            </a:pPr>
            <a:r>
              <a:rPr lang="en-CA" sz="3600" dirty="0" smtClean="0"/>
              <a:t>Learn about the Boolean datatype.</a:t>
            </a:r>
          </a:p>
        </p:txBody>
      </p:sp>
    </p:spTree>
    <p:extLst>
      <p:ext uri="{BB962C8B-B14F-4D97-AF65-F5344CB8AC3E}">
        <p14:creationId xmlns:p14="http://schemas.microsoft.com/office/powerpoint/2010/main" val="1860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CA" sz="4800" dirty="0" smtClean="0"/>
              <a:t>Example – Combining Conditions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05344"/>
            <a:ext cx="8183880" cy="4187952"/>
          </a:xfrm>
        </p:spPr>
        <p:txBody>
          <a:bodyPr>
            <a:noAutofit/>
          </a:bodyPr>
          <a:lstStyle/>
          <a:p>
            <a:r>
              <a:rPr lang="en-CA" sz="2800" dirty="0" smtClean="0"/>
              <a:t>Let’s write a program to see if a person is eligible to vote.   There are two conditions:</a:t>
            </a:r>
            <a:br>
              <a:rPr lang="en-CA" sz="2800" dirty="0" smtClean="0"/>
            </a:br>
            <a:endParaRPr lang="en-CA" sz="2800" dirty="0" smtClean="0"/>
          </a:p>
          <a:p>
            <a:pPr marL="640080" lvl="2" indent="0">
              <a:buNone/>
            </a:pPr>
            <a:r>
              <a:rPr lang="en-CA" sz="2800" dirty="0" smtClean="0"/>
              <a:t>1</a:t>
            </a:r>
            <a:r>
              <a:rPr lang="en-CA" sz="2800" dirty="0"/>
              <a:t>. Canadian citizen.</a:t>
            </a:r>
          </a:p>
          <a:p>
            <a:pPr marL="640080" lvl="2" indent="0">
              <a:buNone/>
            </a:pPr>
            <a:r>
              <a:rPr lang="en-CA" sz="2800" dirty="0"/>
              <a:t>2. At least 18 years old.</a:t>
            </a:r>
          </a:p>
          <a:p>
            <a:pPr marL="0" indent="0">
              <a:buNone/>
            </a:pPr>
            <a:endParaRPr lang="en-CA" sz="1800" dirty="0" smtClean="0"/>
          </a:p>
          <a:p>
            <a:r>
              <a:rPr lang="en-CA" sz="2800" dirty="0" smtClean="0"/>
              <a:t>In </a:t>
            </a:r>
            <a:r>
              <a:rPr lang="en-CA" sz="2800" dirty="0"/>
              <a:t>plain language, you might say</a:t>
            </a:r>
            <a:r>
              <a:rPr lang="en-CA" sz="2800" dirty="0" smtClean="0"/>
              <a:t>:  “</a:t>
            </a:r>
            <a:r>
              <a:rPr lang="en-CA" sz="2800" dirty="0"/>
              <a:t>If you are a Canadian citizen </a:t>
            </a:r>
            <a:r>
              <a:rPr lang="en-CA" sz="2800" dirty="0">
                <a:solidFill>
                  <a:srgbClr val="FF0000"/>
                </a:solidFill>
              </a:rPr>
              <a:t>and</a:t>
            </a:r>
            <a:r>
              <a:rPr lang="en-CA" sz="2800" dirty="0"/>
              <a:t> at least </a:t>
            </a:r>
            <a:r>
              <a:rPr lang="en-CA" sz="2800" dirty="0" smtClean="0"/>
              <a:t>18 years </a:t>
            </a:r>
            <a:r>
              <a:rPr lang="en-CA" sz="2800" dirty="0"/>
              <a:t>old, </a:t>
            </a:r>
            <a:r>
              <a:rPr lang="en-CA" sz="2800" dirty="0" smtClean="0"/>
              <a:t>then you </a:t>
            </a:r>
            <a:r>
              <a:rPr lang="en-CA" sz="2800" dirty="0"/>
              <a:t>can vote.”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005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Logical </a:t>
            </a:r>
            <a:r>
              <a:rPr lang="en-CA" dirty="0" smtClean="0"/>
              <a:t>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Logical </a:t>
            </a:r>
            <a:r>
              <a:rPr lang="en-CA" dirty="0"/>
              <a:t>operators allow us to combine </a:t>
            </a:r>
            <a:r>
              <a:rPr lang="en-CA" dirty="0" smtClean="0"/>
              <a:t>multiple conditions </a:t>
            </a:r>
            <a:r>
              <a:rPr lang="en-CA" dirty="0"/>
              <a:t>into a single statement</a:t>
            </a:r>
          </a:p>
          <a:p>
            <a:pPr lvl="1"/>
            <a:r>
              <a:rPr lang="en-CA" dirty="0" smtClean="0"/>
              <a:t>code </a:t>
            </a:r>
            <a:r>
              <a:rPr lang="en-CA" dirty="0"/>
              <a:t>can be made shorter (more </a:t>
            </a:r>
            <a:r>
              <a:rPr lang="en-CA" dirty="0" smtClean="0"/>
              <a:t>efficient)</a:t>
            </a:r>
          </a:p>
          <a:p>
            <a:pPr lvl="1"/>
            <a:r>
              <a:rPr lang="en-CA" dirty="0" smtClean="0"/>
              <a:t>in </a:t>
            </a:r>
            <a:r>
              <a:rPr lang="en-CA" dirty="0"/>
              <a:t>some ways, these conditions are more </a:t>
            </a:r>
            <a:r>
              <a:rPr lang="en-CA" dirty="0" smtClean="0"/>
              <a:t>like our </a:t>
            </a:r>
            <a:r>
              <a:rPr lang="en-CA" dirty="0"/>
              <a:t>natural way of </a:t>
            </a:r>
            <a:r>
              <a:rPr lang="en-CA" dirty="0" smtClean="0"/>
              <a:t>thinking</a:t>
            </a:r>
            <a:br>
              <a:rPr lang="en-CA" dirty="0" smtClean="0"/>
            </a:br>
            <a:endParaRPr lang="en-CA" dirty="0"/>
          </a:p>
          <a:p>
            <a:r>
              <a:rPr lang="en-CA" smtClean="0"/>
              <a:t>We are going to learn three ways to combine comparisons</a:t>
            </a:r>
            <a:endParaRPr lang="en-CA" dirty="0"/>
          </a:p>
          <a:p>
            <a:pPr lvl="1"/>
            <a:r>
              <a:rPr lang="en-CA" dirty="0" smtClean="0"/>
              <a:t>AND </a:t>
            </a:r>
            <a:r>
              <a:rPr lang="en-CA" dirty="0"/>
              <a:t>(all conditions must be true)</a:t>
            </a:r>
          </a:p>
          <a:p>
            <a:pPr lvl="1"/>
            <a:r>
              <a:rPr lang="en-CA" dirty="0" smtClean="0"/>
              <a:t>OR </a:t>
            </a:r>
            <a:r>
              <a:rPr lang="en-CA" dirty="0"/>
              <a:t>(at least one condition must be </a:t>
            </a:r>
            <a:r>
              <a:rPr lang="en-CA"/>
              <a:t>true</a:t>
            </a:r>
            <a:r>
              <a:rPr lang="en-CA" smtClean="0"/>
              <a:t>)</a:t>
            </a:r>
          </a:p>
          <a:p>
            <a:pPr lvl="1"/>
            <a:r>
              <a:rPr lang="en-CA" smtClean="0"/>
              <a:t>NOT (negates the condition)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2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Example … using AND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204864"/>
            <a:ext cx="8183880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 of origin and age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ountry = input("</a:t>
            </a:r>
            <a:r>
              <a:rPr lang="en-CA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is your country of origin? ") </a:t>
            </a:r>
            <a:endParaRPr lang="en-CA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A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-CA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(input("What </a:t>
            </a:r>
            <a:r>
              <a:rPr lang="en-CA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your </a:t>
            </a:r>
            <a:r>
              <a:rPr lang="en-CA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age? ")) </a:t>
            </a:r>
            <a:endParaRPr lang="en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is Canada and age is greater than 18, then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vote!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country == </a:t>
            </a:r>
            <a:r>
              <a:rPr lang="en-CA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"Canada" and age &gt;= </a:t>
            </a:r>
            <a:r>
              <a:rPr lang="en-CA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</a:t>
            </a:r>
            <a:endParaRPr lang="en-CA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CA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 forget to vote</a:t>
            </a:r>
            <a:r>
              <a:rPr lang="en-CA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endParaRPr lang="en-CA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Logical Operators - AND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492896"/>
            <a:ext cx="8183880" cy="32403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/>
              <a:t>W</a:t>
            </a:r>
            <a:r>
              <a:rPr lang="en-CA" dirty="0" smtClean="0"/>
              <a:t>hen </a:t>
            </a:r>
            <a:r>
              <a:rPr lang="en-CA" dirty="0"/>
              <a:t>using AND, we require that all </a:t>
            </a:r>
            <a:r>
              <a:rPr lang="en-CA" dirty="0" smtClean="0"/>
              <a:t>conditions be </a:t>
            </a:r>
            <a:r>
              <a:rPr lang="en-CA" dirty="0"/>
              <a:t>true at the same </a:t>
            </a:r>
            <a:r>
              <a:rPr lang="en-CA" dirty="0" smtClean="0"/>
              <a:t>time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/>
              <a:t>T</a:t>
            </a:r>
            <a:r>
              <a:rPr lang="en-CA" dirty="0" smtClean="0"/>
              <a:t>his </a:t>
            </a:r>
            <a:r>
              <a:rPr lang="en-CA" dirty="0"/>
              <a:t>is the "picky" </a:t>
            </a:r>
            <a:r>
              <a:rPr lang="en-CA" dirty="0" smtClean="0"/>
              <a:t>logical operator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/>
              <a:t>F</a:t>
            </a:r>
            <a:r>
              <a:rPr lang="en-CA" dirty="0" smtClean="0"/>
              <a:t>or </a:t>
            </a:r>
            <a:r>
              <a:rPr lang="en-CA" dirty="0"/>
              <a:t>example</a:t>
            </a:r>
            <a:r>
              <a:rPr lang="en-CA" dirty="0" smtClean="0"/>
              <a:t>:  "</a:t>
            </a:r>
            <a:r>
              <a:rPr lang="en-CA" dirty="0"/>
              <a:t>I like movies that have action and </a:t>
            </a:r>
            <a:r>
              <a:rPr lang="en-CA" dirty="0" smtClean="0"/>
              <a:t>comedy“.  To a </a:t>
            </a:r>
            <a:r>
              <a:rPr lang="en-CA" dirty="0"/>
              <a:t>computer, this person only likes </a:t>
            </a:r>
            <a:r>
              <a:rPr lang="en-CA" dirty="0" smtClean="0"/>
              <a:t>movies that </a:t>
            </a:r>
            <a:r>
              <a:rPr lang="en-CA" dirty="0"/>
              <a:t>include both action and </a:t>
            </a:r>
            <a:r>
              <a:rPr lang="en-CA" dirty="0" smtClean="0"/>
              <a:t>comedy</a:t>
            </a:r>
            <a:br>
              <a:rPr lang="en-CA" dirty="0" smtClean="0"/>
            </a:b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(movie ==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action) and (movie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comedy)</a:t>
            </a:r>
            <a:endParaRPr lang="en-CA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AND Examples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780928"/>
            <a:ext cx="8183880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Example 1:</a:t>
            </a:r>
            <a:endParaRPr lang="en-CA" sz="2800" dirty="0"/>
          </a:p>
          <a:p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800" dirty="0"/>
              <a:t>(1 &lt; 2) is TRUE, (5 &gt; 3) is TRUE, so </a:t>
            </a:r>
            <a:r>
              <a:rPr lang="en-CA" sz="2800" dirty="0" smtClean="0"/>
              <a:t>overall the statement evaluates to TRUE</a:t>
            </a:r>
          </a:p>
          <a:p>
            <a:endParaRPr lang="en-CA" sz="2800" dirty="0"/>
          </a:p>
          <a:p>
            <a:r>
              <a:rPr lang="en-CA" sz="2800" dirty="0" smtClean="0"/>
              <a:t>Example 2:</a:t>
            </a:r>
            <a:endParaRPr lang="en-CA" sz="2800" dirty="0"/>
          </a:p>
          <a:p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== 5 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800" dirty="0"/>
              <a:t>(5 = 5) is TRUE, but (“up” = “down”) is FALSE, so</a:t>
            </a:r>
          </a:p>
          <a:p>
            <a:r>
              <a:rPr lang="en-CA" sz="2800" dirty="0" smtClean="0"/>
              <a:t>overall the statement evaluates to </a:t>
            </a:r>
            <a:r>
              <a:rPr lang="en-CA" sz="2800" dirty="0"/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144" y="3573016"/>
            <a:ext cx="223224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2"/>
                </a:solidFill>
              </a:rPr>
              <a:t>What does this mean?  Evaluates to true? Evaluates to false?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Example … using OR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84249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Write a program that requires an input to be less than 5 or greater than 20.</a:t>
            </a:r>
          </a:p>
          <a:p>
            <a:endParaRPr lang="en-CA" sz="2200" dirty="0" smtClean="0"/>
          </a:p>
          <a:p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#Get number</a:t>
            </a: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CA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 number: ")) </a:t>
            </a:r>
            <a:endParaRPr lang="en-CA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#Check if the number meets requirements</a:t>
            </a: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&gt; 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number &lt; 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</a:t>
            </a:r>
          </a:p>
          <a:p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print(number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"is 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ok.") </a:t>
            </a:r>
          </a:p>
          <a:p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CA" sz="2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print(number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"needs 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be greater than 20 or less than 5.")</a:t>
            </a:r>
            <a:endParaRPr lang="en-CA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Logical Operators - OR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420888"/>
            <a:ext cx="8183880" cy="3240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/>
              <a:t>W</a:t>
            </a:r>
            <a:r>
              <a:rPr lang="en-CA" dirty="0" smtClean="0"/>
              <a:t>hen </a:t>
            </a:r>
            <a:r>
              <a:rPr lang="en-CA" dirty="0"/>
              <a:t>using </a:t>
            </a:r>
            <a:r>
              <a:rPr lang="en-CA" dirty="0" smtClean="0"/>
              <a:t>OR, </a:t>
            </a:r>
            <a:r>
              <a:rPr lang="en-CA" dirty="0"/>
              <a:t>we require that </a:t>
            </a:r>
            <a:r>
              <a:rPr lang="en-CA" dirty="0" smtClean="0"/>
              <a:t>only ONE of the conditions be true</a:t>
            </a:r>
            <a:br>
              <a:rPr lang="en-CA" dirty="0" smtClean="0"/>
            </a:br>
            <a:endParaRPr lang="en-CA" dirty="0" smtClean="0"/>
          </a:p>
          <a:p>
            <a:r>
              <a:rPr lang="en-CA"/>
              <a:t>T</a:t>
            </a:r>
            <a:r>
              <a:rPr lang="en-CA" smtClean="0"/>
              <a:t>his logical operator is less stringent than AND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r>
              <a:rPr lang="en-CA" dirty="0"/>
              <a:t>F</a:t>
            </a:r>
            <a:r>
              <a:rPr lang="en-CA" dirty="0" smtClean="0"/>
              <a:t>or </a:t>
            </a:r>
            <a:r>
              <a:rPr lang="en-CA" dirty="0"/>
              <a:t>example</a:t>
            </a:r>
            <a:r>
              <a:rPr lang="en-CA" dirty="0" smtClean="0"/>
              <a:t>: "</a:t>
            </a:r>
            <a:r>
              <a:rPr lang="en-CA" dirty="0"/>
              <a:t>I like movies that have action or </a:t>
            </a:r>
            <a:r>
              <a:rPr lang="en-CA" dirty="0" smtClean="0"/>
              <a:t>comedy“.  To </a:t>
            </a:r>
            <a:r>
              <a:rPr lang="en-CA" dirty="0"/>
              <a:t>a computer, this person likes movies </a:t>
            </a:r>
            <a:r>
              <a:rPr lang="en-CA" dirty="0" smtClean="0"/>
              <a:t>that have </a:t>
            </a:r>
            <a:r>
              <a:rPr lang="en-CA" dirty="0"/>
              <a:t>action, or comedy, or </a:t>
            </a:r>
            <a:r>
              <a:rPr lang="en-CA" dirty="0" smtClean="0"/>
              <a:t>both</a:t>
            </a:r>
            <a:br>
              <a:rPr lang="en-CA" dirty="0" smtClean="0"/>
            </a:b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(movie ==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action) or (movie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comedy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83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EC681F6F1F41BFC49F5DB92E9EFA" ma:contentTypeVersion="1" ma:contentTypeDescription="Create a new document." ma:contentTypeScope="" ma:versionID="15352bd034324f885812148f0e9bf730">
  <xsd:schema xmlns:xsd="http://www.w3.org/2001/XMLSchema" xmlns:xs="http://www.w3.org/2001/XMLSchema" xmlns:p="http://schemas.microsoft.com/office/2006/metadata/properties" xmlns:ns3="956e00ba-0306-456c-8e26-af3189876537" targetNamespace="http://schemas.microsoft.com/office/2006/metadata/properties" ma:root="true" ma:fieldsID="545cb3ad76f0257267bffd835cfbba33" ns3:_="">
    <xsd:import namespace="956e00ba-0306-456c-8e26-af318987653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0ba-0306-456c-8e26-af31898765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51989B-B24F-4765-A9BB-3073D4CEC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e00ba-0306-456c-8e26-af3189876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B2EC73-092D-4373-BCA5-25348E86A199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956e00ba-0306-456c-8e26-af318987653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3E0716-FB40-45A2-B292-311EFB162F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1024</TotalTime>
  <Words>713</Words>
  <Application>Microsoft Office PowerPoint</Application>
  <PresentationFormat>On-screen Show (4:3)</PresentationFormat>
  <Paragraphs>166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Decisions Logical Operators</vt:lpstr>
      <vt:lpstr>Today’s Agenda</vt:lpstr>
      <vt:lpstr>Example – Combining Conditions</vt:lpstr>
      <vt:lpstr>Logical Operators</vt:lpstr>
      <vt:lpstr>Example … using AND</vt:lpstr>
      <vt:lpstr>Logical Operators - AND</vt:lpstr>
      <vt:lpstr>AND Examples</vt:lpstr>
      <vt:lpstr>Example … using OR</vt:lpstr>
      <vt:lpstr>Logical Operators - OR</vt:lpstr>
      <vt:lpstr>OR Examples</vt:lpstr>
      <vt:lpstr>Logical Operators - NOT</vt:lpstr>
      <vt:lpstr>NOT Examples</vt:lpstr>
      <vt:lpstr>Example … using NOT</vt:lpstr>
      <vt:lpstr>You Try – All Together</vt:lpstr>
      <vt:lpstr>Exercises – Logical Operators</vt:lpstr>
      <vt:lpstr>Boolean DataType</vt:lpstr>
      <vt:lpstr>Boolean DataType</vt:lpstr>
      <vt:lpstr>Boolean DataType Examples</vt:lpstr>
      <vt:lpstr>Exercises – Logical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Turing</dc:title>
  <dc:creator>Hareem</dc:creator>
  <cp:lastModifiedBy>dotslashqueen@hotmail.com</cp:lastModifiedBy>
  <cp:revision>90</cp:revision>
  <dcterms:created xsi:type="dcterms:W3CDTF">2014-02-09T21:54:01Z</dcterms:created>
  <dcterms:modified xsi:type="dcterms:W3CDTF">2016-06-21T14:07:16Z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0x010100C9D1EC681F6F1F41BFC49F5DB92E9EFA</vt:lpwstr>
  </property>
  <property fmtid="{D5CDD505-2E9C-101B-9397-08002B2CF9AE}" pid="3" name="IsMyDocuments">
    <vt:bool>true</vt:bool>
  </property>
</Properties>
</file>