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86" r:id="rId6"/>
    <p:sldId id="293" r:id="rId7"/>
    <p:sldId id="297" r:id="rId8"/>
    <p:sldId id="296" r:id="rId9"/>
    <p:sldId id="294" r:id="rId10"/>
    <p:sldId id="298" r:id="rId11"/>
    <p:sldId id="284" r:id="rId12"/>
    <p:sldId id="300" r:id="rId13"/>
    <p:sldId id="301" r:id="rId14"/>
    <p:sldId id="299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71" autoAdjust="0"/>
  </p:normalViewPr>
  <p:slideViewPr>
    <p:cSldViewPr>
      <p:cViewPr varScale="1">
        <p:scale>
          <a:sx n="69" d="100"/>
          <a:sy n="69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0571-9BCC-4BB6-8F06-F0E94CA27EC9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E863-4834-4844-9F64-5138DC43D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7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80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37499-4879-42C6-B9FE-5E5437248F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0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26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16224"/>
            <a:ext cx="7851648" cy="1828800"/>
          </a:xfrm>
        </p:spPr>
        <p:txBody>
          <a:bodyPr>
            <a:normAutofit/>
          </a:bodyPr>
          <a:lstStyle/>
          <a:p>
            <a:r>
              <a:rPr lang="en-CA" dirty="0" smtClean="0"/>
              <a:t>Decisions</a:t>
            </a:r>
            <a:br>
              <a:rPr lang="en-CA" dirty="0" smtClean="0"/>
            </a:br>
            <a:r>
              <a:rPr lang="en-CA" dirty="0" smtClean="0"/>
              <a:t>Nested Ifs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CA" b="1" dirty="0" smtClean="0"/>
          </a:p>
          <a:p>
            <a:pPr algn="ctr"/>
            <a:endParaRPr lang="en-CA" dirty="0"/>
          </a:p>
          <a:p>
            <a:r>
              <a:rPr lang="en-CA" dirty="0" smtClean="0"/>
              <a:t>ICS 3U0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Solution – Part 1 and 2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1916832"/>
            <a:ext cx="7705230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fontAlgn="base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#Get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</a:t>
            </a:r>
          </a:p>
          <a:p>
            <a:pPr marL="0" indent="0" fontAlgn="base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 three-digit integer: "))</a:t>
            </a:r>
          </a:p>
          <a:p>
            <a:pPr marL="0" indent="0" fontAlgn="base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#Extract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digits</a:t>
            </a:r>
          </a:p>
          <a:p>
            <a:pPr marL="0" indent="0" fontAlgn="base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firstDigit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number // 100</a:t>
            </a:r>
          </a:p>
          <a:p>
            <a:pPr marL="0" indent="0" fontAlgn="base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secondDigit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(number // 10) % 10</a:t>
            </a:r>
          </a:p>
          <a:p>
            <a:pPr marL="0" indent="0" fontAlgn="base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thirdDigit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number % 10</a:t>
            </a:r>
          </a:p>
          <a:p>
            <a:pPr marL="332994" lvl="2" indent="0" fontAlgn="base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21182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Solution – Part 3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1916832"/>
            <a:ext cx="7705230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fontAlgn="base">
              <a:buNone/>
            </a:pPr>
            <a:r>
              <a:rPr lang="en-CA" sz="3400" dirty="0" smtClean="0"/>
              <a:t> </a:t>
            </a:r>
            <a:endParaRPr lang="en-CA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7544" y="1978962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Compare each of the digits in pairs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hundreds_digit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tens_digit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tens_digit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ones_digit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print("Exactly two are the same!")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tens_digit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ones_digit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hundreds_digit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ones_digit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print("Exactly two are the same!")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Exercises – Decisions</a:t>
            </a:r>
            <a:br>
              <a:rPr lang="en-CA" dirty="0" smtClean="0"/>
            </a:br>
            <a:r>
              <a:rPr lang="en-CA" dirty="0" smtClean="0"/>
              <a:t>Nested Ifs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2348880"/>
            <a:ext cx="7705230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3400" dirty="0" smtClean="0"/>
              <a:t>  Complete </a:t>
            </a:r>
            <a:r>
              <a:rPr lang="en-CA" sz="3400" smtClean="0"/>
              <a:t>Exercise 2.4 </a:t>
            </a:r>
            <a:r>
              <a:rPr lang="en-CA" sz="3400" dirty="0" smtClean="0"/>
              <a:t>– Day 2</a:t>
            </a:r>
          </a:p>
          <a:p>
            <a:pPr marL="95250" lvl="1" indent="0" algn="ctr" fontAlgn="base">
              <a:buNone/>
            </a:pPr>
            <a:r>
              <a:rPr lang="en-CA" sz="3400" dirty="0" smtClean="0"/>
              <a:t>Nested Ifs</a:t>
            </a:r>
            <a:endParaRPr lang="en-CA" sz="2900" dirty="0" smtClean="0"/>
          </a:p>
          <a:p>
            <a:pPr marL="332994" lvl="2" indent="0" fontAlgn="base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26806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Today’s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3600" dirty="0" smtClean="0"/>
          </a:p>
          <a:p>
            <a:pPr marL="0" indent="0" algn="ctr">
              <a:buNone/>
            </a:pPr>
            <a:r>
              <a:rPr lang="en-CA" sz="3600" dirty="0" smtClean="0"/>
              <a:t>Decisions with multiple outcomes using</a:t>
            </a:r>
            <a:r>
              <a:rPr lang="en-CA" sz="3600" dirty="0"/>
              <a:t> </a:t>
            </a:r>
            <a:r>
              <a:rPr lang="en-CA" sz="3600" dirty="0" smtClean="0"/>
              <a:t>NESTED IF statements</a:t>
            </a:r>
            <a:endParaRPr lang="en-CA" sz="3600" dirty="0"/>
          </a:p>
          <a:p>
            <a:pPr marL="1097280" lvl="2" indent="-457200"/>
            <a:endParaRPr lang="en-CA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Multiple 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Nested IFs </a:t>
            </a:r>
            <a:r>
              <a:rPr lang="en-US" sz="2800" dirty="0"/>
              <a:t>are useful if you have a set of actions to be performed only if it meets a certain condition first.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example, if you want to make sure the user is entering in an appropriate number (has not made a typo</a:t>
            </a:r>
            <a:r>
              <a:rPr lang="en-US" sz="2800" dirty="0" smtClean="0"/>
              <a:t>), </a:t>
            </a:r>
            <a:r>
              <a:rPr lang="en-US" sz="2800" dirty="0"/>
              <a:t>you can first check that the number </a:t>
            </a:r>
            <a:r>
              <a:rPr lang="en-US" sz="2800" dirty="0" smtClean="0"/>
              <a:t>is in </a:t>
            </a:r>
            <a:r>
              <a:rPr lang="en-US" sz="2800" dirty="0"/>
              <a:t>the appropriate range. If it is not, the program will skip over the nested if and go to the else at the bottom.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45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Nested IF – First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CA" sz="3200" dirty="0" smtClean="0"/>
              <a:t>Write a program that asks a user for their grade. </a:t>
            </a:r>
            <a:br>
              <a:rPr lang="en-CA" sz="3200" dirty="0" smtClean="0"/>
            </a:br>
            <a:endParaRPr lang="en-CA" sz="3200" dirty="0" smtClean="0"/>
          </a:p>
          <a:p>
            <a:r>
              <a:rPr lang="en-CA" sz="3200" dirty="0" smtClean="0"/>
              <a:t>Check to see if the grade is legitimate (that is, between 0 and 100).   </a:t>
            </a:r>
            <a:br>
              <a:rPr lang="en-CA" sz="3200" dirty="0" smtClean="0"/>
            </a:br>
            <a:endParaRPr lang="en-CA" sz="3200" dirty="0" smtClean="0"/>
          </a:p>
          <a:p>
            <a:r>
              <a:rPr lang="en-CA" sz="3200" dirty="0" smtClean="0"/>
              <a:t>If the grade is legitimate, then tell the user if they are earning an A, B, C, D or F</a:t>
            </a:r>
            <a:br>
              <a:rPr lang="en-CA" sz="3200" dirty="0" smtClean="0"/>
            </a:br>
            <a:endParaRPr lang="en-CA" sz="3200" dirty="0" smtClean="0"/>
          </a:p>
          <a:p>
            <a:r>
              <a:rPr lang="en-CA" sz="3200" dirty="0" smtClean="0"/>
              <a:t>If it is not, then let the user know that they have entered in an inappropriate grade.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22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Nested If – First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8183880" cy="4187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mark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 =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(input("Enter your mark in Computer Science: "))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Determine if mark is legitimate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mark &gt;= 0 and mark &lt;= 100: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Decide if mark is an A, B, C, D or ... F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mark &gt;= 80: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print("You are earning an A.")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 &gt;= 70: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print("You are earning a B.")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 &gt;= 60: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print("You are earning a C.")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 &gt;= 50: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print("You are earning a D.")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print("You are earning an F.")	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print("You entered an inappropriate grade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Nested If – Second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83880" cy="42484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500" dirty="0"/>
              <a:t>Re-write the following program using a nested </a:t>
            </a:r>
            <a:r>
              <a:rPr lang="en-US" sz="4500" dirty="0" smtClean="0"/>
              <a:t>if …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("Enter a value for x: "))</a:t>
            </a:r>
          </a:p>
          <a:p>
            <a:pPr marL="0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(input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value for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"))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x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 x == 0:</a:t>
            </a:r>
          </a:p>
          <a:p>
            <a:pPr marL="0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print("Red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x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x != 0:</a:t>
            </a:r>
          </a:p>
          <a:p>
            <a:pPr marL="0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x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</a:t>
            </a:r>
          </a:p>
          <a:p>
            <a:pPr marL="0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print("Blue")</a:t>
            </a:r>
          </a:p>
        </p:txBody>
      </p:sp>
    </p:spTree>
    <p:extLst>
      <p:ext uri="{BB962C8B-B14F-4D97-AF65-F5344CB8AC3E}">
        <p14:creationId xmlns:p14="http://schemas.microsoft.com/office/powerpoint/2010/main" val="4007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4000" dirty="0"/>
              <a:t/>
            </a:r>
            <a:br>
              <a:rPr lang="en-CA" sz="4000" dirty="0"/>
            </a:br>
            <a:r>
              <a:rPr lang="en-CA" sz="4800" dirty="0" smtClean="0"/>
              <a:t>Multiple Conditions and Outcomes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344816" cy="41044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latin typeface="Constantia" panose="02030602050306030303" pitchFamily="18" charset="0"/>
                <a:cs typeface="Courier New" panose="02070309020205020404" pitchFamily="49" charset="0"/>
              </a:rPr>
              <a:t>We now have several ways of solving problems in Python involving multiple conditions and outcomes </a:t>
            </a:r>
            <a:endParaRPr lang="en-US" sz="3200" dirty="0">
              <a:latin typeface="Constantia" panose="02030602050306030303" pitchFamily="18" charset="0"/>
              <a:cs typeface="Courier New" panose="02070309020205020404" pitchFamily="49" charset="0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latin typeface="Constantia" panose="02030602050306030303" pitchFamily="18" charset="0"/>
                <a:cs typeface="Courier New" panose="02070309020205020404" pitchFamily="49" charset="0"/>
              </a:rPr>
              <a:t>IF ELIF</a:t>
            </a:r>
          </a:p>
          <a:p>
            <a:pPr lvl="3">
              <a:lnSpc>
                <a:spcPct val="150000"/>
              </a:lnSpc>
            </a:pPr>
            <a:r>
              <a:rPr lang="en-US" sz="2400" b="1" smtClean="0">
                <a:latin typeface="Constantia" panose="02030602050306030303" pitchFamily="18" charset="0"/>
                <a:cs typeface="Courier New" panose="02070309020205020404" pitchFamily="49" charset="0"/>
              </a:rPr>
              <a:t>Boolean/Logical </a:t>
            </a:r>
            <a:r>
              <a:rPr lang="en-US" sz="2400" b="1" dirty="0" smtClean="0">
                <a:latin typeface="Constantia" panose="02030602050306030303" pitchFamily="18" charset="0"/>
                <a:cs typeface="Courier New" panose="02070309020205020404" pitchFamily="49" charset="0"/>
              </a:rPr>
              <a:t>Operators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latin typeface="Constantia" panose="02030602050306030303" pitchFamily="18" charset="0"/>
                <a:cs typeface="Courier New" panose="02070309020205020404" pitchFamily="49" charset="0"/>
              </a:rPr>
              <a:t>Nested Ifs</a:t>
            </a:r>
            <a:endParaRPr lang="en-US" sz="2400" b="1" dirty="0">
              <a:latin typeface="Constantia" panose="0203060205030603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Exercises – Nested Ifs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1916832"/>
            <a:ext cx="7705230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3400" dirty="0" smtClean="0"/>
              <a:t>  Complete Exercise 2.4 – Day 1</a:t>
            </a:r>
          </a:p>
          <a:p>
            <a:pPr marL="95250" lvl="1" indent="0" algn="ctr" fontAlgn="base">
              <a:buNone/>
            </a:pPr>
            <a:r>
              <a:rPr lang="en-CA" sz="3400" dirty="0" smtClean="0"/>
              <a:t>Nested Ifs</a:t>
            </a:r>
            <a:endParaRPr lang="en-CA" sz="2900" dirty="0" smtClean="0"/>
          </a:p>
          <a:p>
            <a:pPr marL="332994" lvl="2" indent="0" fontAlgn="base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Example: </a:t>
            </a:r>
            <a:r>
              <a:rPr lang="en-CA" dirty="0" smtClean="0"/>
              <a:t>Day 2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1988840"/>
            <a:ext cx="7705230" cy="41764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base"/>
            <a:r>
              <a:rPr lang="en-CA" dirty="0" smtClean="0"/>
              <a:t>Let’s say </a:t>
            </a:r>
            <a:r>
              <a:rPr lang="en-CA" dirty="0"/>
              <a:t>we are given a three-digit </a:t>
            </a:r>
            <a:r>
              <a:rPr lang="en-CA" dirty="0" smtClean="0"/>
              <a:t>integer, that is a number between(100-999</a:t>
            </a:r>
            <a:r>
              <a:rPr lang="en-CA" dirty="0"/>
              <a:t>), and we want to </a:t>
            </a:r>
            <a:r>
              <a:rPr lang="en-CA" dirty="0" smtClean="0"/>
              <a:t>write a program that tells us if the number contains </a:t>
            </a:r>
            <a:r>
              <a:rPr lang="en-CA" i="1" dirty="0" smtClean="0"/>
              <a:t>exactly</a:t>
            </a:r>
            <a:r>
              <a:rPr lang="en-CA" dirty="0"/>
              <a:t> two of the same digit. </a:t>
            </a:r>
            <a:endParaRPr lang="en-CA" dirty="0" smtClean="0"/>
          </a:p>
          <a:p>
            <a:pPr marL="0" indent="0" fontAlgn="base">
              <a:buNone/>
            </a:pPr>
            <a:endParaRPr lang="en-CA" dirty="0"/>
          </a:p>
          <a:p>
            <a:pPr fontAlgn="base"/>
            <a:r>
              <a:rPr lang="en-CA" dirty="0" smtClean="0"/>
              <a:t>Perhaps we can imagine the program split into three parts:</a:t>
            </a:r>
          </a:p>
          <a:p>
            <a:pPr lvl="1" fontAlgn="base"/>
            <a:r>
              <a:rPr lang="en-CA" dirty="0" smtClean="0"/>
              <a:t>Get the number</a:t>
            </a:r>
          </a:p>
          <a:p>
            <a:pPr lvl="1" fontAlgn="base"/>
            <a:r>
              <a:rPr lang="en-CA" dirty="0" smtClean="0"/>
              <a:t>Figure out what the first , second and third digits are</a:t>
            </a:r>
          </a:p>
          <a:p>
            <a:pPr lvl="1" fontAlgn="base"/>
            <a:r>
              <a:rPr lang="en-CA" dirty="0" smtClean="0"/>
              <a:t>Compare each of the digits in pairs to see if any of them are the same and print the result</a:t>
            </a:r>
          </a:p>
          <a:p>
            <a:pPr lvl="1" fontAlgn="base"/>
            <a:endParaRPr lang="en-CA" dirty="0" smtClean="0"/>
          </a:p>
          <a:p>
            <a:pPr marL="332994" lvl="2" indent="0" fontAlgn="base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17530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1EC681F6F1F41BFC49F5DB92E9EFA" ma:contentTypeVersion="1" ma:contentTypeDescription="Create a new document." ma:contentTypeScope="" ma:versionID="15352bd034324f885812148f0e9bf730">
  <xsd:schema xmlns:xsd="http://www.w3.org/2001/XMLSchema" xmlns:xs="http://www.w3.org/2001/XMLSchema" xmlns:p="http://schemas.microsoft.com/office/2006/metadata/properties" xmlns:ns3="956e00ba-0306-456c-8e26-af3189876537" targetNamespace="http://schemas.microsoft.com/office/2006/metadata/properties" ma:root="true" ma:fieldsID="545cb3ad76f0257267bffd835cfbba33" ns3:_="">
    <xsd:import namespace="956e00ba-0306-456c-8e26-af318987653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0ba-0306-456c-8e26-af31898765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3E0716-FB40-45A2-B292-311EFB162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B2EC73-092D-4373-BCA5-25348E86A199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56e00ba-0306-456c-8e26-af318987653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3A6CA77-281A-46C5-B422-9F7F7484F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e00ba-0306-456c-8e26-af3189876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1023</TotalTime>
  <Words>400</Words>
  <Application>Microsoft Office PowerPoint</Application>
  <PresentationFormat>On-screen Show (4:3)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Constantia</vt:lpstr>
      <vt:lpstr>Courier New</vt:lpstr>
      <vt:lpstr>Verdana</vt:lpstr>
      <vt:lpstr>Wingdings 2</vt:lpstr>
      <vt:lpstr>Flow</vt:lpstr>
      <vt:lpstr>Decisions Nested Ifs</vt:lpstr>
      <vt:lpstr>Today’s Agenda</vt:lpstr>
      <vt:lpstr>Multiple Outcomes</vt:lpstr>
      <vt:lpstr>Nested IF – First Example</vt:lpstr>
      <vt:lpstr>Nested If – First Example</vt:lpstr>
      <vt:lpstr>Nested If – Second Example</vt:lpstr>
      <vt:lpstr> Multiple Conditions and Outcomes</vt:lpstr>
      <vt:lpstr>Exercises – Nested Ifs</vt:lpstr>
      <vt:lpstr>Example: Day 2</vt:lpstr>
      <vt:lpstr>Solution – Part 1 and 2</vt:lpstr>
      <vt:lpstr>Solution – Part 3</vt:lpstr>
      <vt:lpstr>Exercises – Decisions Nested 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Turing</dc:title>
  <dc:creator>Hareem</dc:creator>
  <cp:lastModifiedBy>Sudhu, Sunil</cp:lastModifiedBy>
  <cp:revision>84</cp:revision>
  <dcterms:created xsi:type="dcterms:W3CDTF">2014-02-09T21:54:01Z</dcterms:created>
  <dcterms:modified xsi:type="dcterms:W3CDTF">2020-09-09T14:31:21Z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0x010100C9D1EC681F6F1F41BFC49F5DB92E9EFA</vt:lpwstr>
  </property>
  <property fmtid="{D5CDD505-2E9C-101B-9397-08002B2CF9AE}" pid="3" name="IsMyDocuments">
    <vt:bool>true</vt:bool>
  </property>
</Properties>
</file>