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86" r:id="rId6"/>
    <p:sldId id="285" r:id="rId7"/>
    <p:sldId id="259" r:id="rId8"/>
    <p:sldId id="260" r:id="rId9"/>
    <p:sldId id="287" r:id="rId10"/>
    <p:sldId id="288" r:id="rId11"/>
    <p:sldId id="291" r:id="rId12"/>
    <p:sldId id="293" r:id="rId13"/>
    <p:sldId id="289" r:id="rId14"/>
    <p:sldId id="292" r:id="rId15"/>
    <p:sldId id="290" r:id="rId16"/>
    <p:sldId id="284" r:id="rId17"/>
    <p:sldId id="295" r:id="rId18"/>
    <p:sldId id="308" r:id="rId19"/>
    <p:sldId id="296" r:id="rId20"/>
    <p:sldId id="315" r:id="rId21"/>
    <p:sldId id="297" r:id="rId22"/>
    <p:sldId id="314" r:id="rId23"/>
    <p:sldId id="31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571-9BCC-4BB6-8F06-F0E94CA27EC9}" type="datetimeFigureOut">
              <a:rPr lang="en-CA" smtClean="0"/>
              <a:t>2020-09-22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E863-4834-4844-9F64-5138DC43D828}" type="slidenum">
              <a:rPr lang="en-CA" smtClean="0"/>
              <a:t>‹#›</a:t>
            </a:fld>
            <a:endParaRPr lang="en-CA"/>
          </a:p>
        </p:txBody>
      </p:sp>
    </p:spTree>
    <p:extLst>
      <p:ext uri="{BB962C8B-B14F-4D97-AF65-F5344CB8AC3E}">
        <p14:creationId xmlns:p14="http://schemas.microsoft.com/office/powerpoint/2010/main" val="39887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61E863-4834-4844-9F64-5138DC43D828}" type="slidenum">
              <a:rPr lang="en-CA" smtClean="0"/>
              <a:t>1</a:t>
            </a:fld>
            <a:endParaRPr lang="en-CA"/>
          </a:p>
        </p:txBody>
      </p:sp>
    </p:spTree>
    <p:extLst>
      <p:ext uri="{BB962C8B-B14F-4D97-AF65-F5344CB8AC3E}">
        <p14:creationId xmlns:p14="http://schemas.microsoft.com/office/powerpoint/2010/main" val="304280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10</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1E863-4834-4844-9F64-5138DC43D828}" type="slidenum">
              <a:rPr lang="en-CA" smtClean="0"/>
              <a:t>11</a:t>
            </a:fld>
            <a:endParaRPr lang="en-CA"/>
          </a:p>
        </p:txBody>
      </p:sp>
    </p:spTree>
    <p:extLst>
      <p:ext uri="{BB962C8B-B14F-4D97-AF65-F5344CB8AC3E}">
        <p14:creationId xmlns:p14="http://schemas.microsoft.com/office/powerpoint/2010/main" val="71659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12</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13</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14</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15</a:t>
            </a:fld>
            <a:endParaRPr lang="en-CA"/>
          </a:p>
        </p:txBody>
      </p:sp>
    </p:spTree>
    <p:extLst>
      <p:ext uri="{BB962C8B-B14F-4D97-AF65-F5344CB8AC3E}">
        <p14:creationId xmlns:p14="http://schemas.microsoft.com/office/powerpoint/2010/main" val="2397849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16</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17</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18</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19</a:t>
            </a:fld>
            <a:endParaRPr lang="en-CA"/>
          </a:p>
        </p:txBody>
      </p:sp>
    </p:spTree>
    <p:extLst>
      <p:ext uri="{BB962C8B-B14F-4D97-AF65-F5344CB8AC3E}">
        <p14:creationId xmlns:p14="http://schemas.microsoft.com/office/powerpoint/2010/main" val="324663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20</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3</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4</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5</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6</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7</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1E863-4834-4844-9F64-5138DC43D828}" type="slidenum">
              <a:rPr lang="en-CA" smtClean="0"/>
              <a:t>8</a:t>
            </a:fld>
            <a:endParaRPr lang="en-CA"/>
          </a:p>
        </p:txBody>
      </p:sp>
    </p:spTree>
    <p:extLst>
      <p:ext uri="{BB962C8B-B14F-4D97-AF65-F5344CB8AC3E}">
        <p14:creationId xmlns:p14="http://schemas.microsoft.com/office/powerpoint/2010/main" val="259086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9</a:t>
            </a:fld>
            <a:endParaRPr lang="en-CA"/>
          </a:p>
        </p:txBody>
      </p:sp>
    </p:spTree>
    <p:extLst>
      <p:ext uri="{BB962C8B-B14F-4D97-AF65-F5344CB8AC3E}">
        <p14:creationId xmlns:p14="http://schemas.microsoft.com/office/powerpoint/2010/main" val="305903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D5AE6-F904-4B3C-8013-3E00738E4EAC}" type="datetimeFigureOut">
              <a:rPr lang="en-CA" smtClean="0"/>
              <a:t>2020-09-22</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D5AE6-F904-4B3C-8013-3E00738E4EAC}" type="datetimeFigureOut">
              <a:rPr lang="en-CA" smtClean="0"/>
              <a:t>2020-09-22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0D5AE6-F904-4B3C-8013-3E00738E4EAC}" type="datetimeFigureOut">
              <a:rPr lang="en-CA" smtClean="0"/>
              <a:t>2020-09-22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5AE6-F904-4B3C-8013-3E00738E4EAC}" type="datetimeFigureOut">
              <a:rPr lang="en-CA" smtClean="0"/>
              <a:t>2020-09-22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EC7FE04F-3D44-4C51-91E9-678CAC7A82AD}"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D5AE6-F904-4B3C-8013-3E00738E4EAC}" type="datetimeFigureOut">
              <a:rPr lang="en-CA" smtClean="0"/>
              <a:t>2020-09-22</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7FE04F-3D44-4C51-91E9-678CAC7A82AD}"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16224"/>
            <a:ext cx="7851648" cy="1828800"/>
          </a:xfrm>
        </p:spPr>
        <p:txBody>
          <a:bodyPr>
            <a:normAutofit/>
          </a:bodyPr>
          <a:lstStyle/>
          <a:p>
            <a:r>
              <a:rPr lang="en-CA" dirty="0" smtClean="0"/>
              <a:t>Repetition</a:t>
            </a:r>
            <a:r>
              <a:rPr lang="en-CA" dirty="0"/>
              <a:t/>
            </a:r>
            <a:br>
              <a:rPr lang="en-CA" dirty="0"/>
            </a:br>
            <a:r>
              <a:rPr lang="en-CA" dirty="0" smtClean="0">
                <a:solidFill>
                  <a:srgbClr val="4DE1EA"/>
                </a:solidFill>
                <a:latin typeface="Calibri"/>
              </a:rPr>
              <a:t>For Loops</a:t>
            </a:r>
            <a:endParaRPr lang="en-CA" dirty="0"/>
          </a:p>
        </p:txBody>
      </p:sp>
      <p:sp>
        <p:nvSpPr>
          <p:cNvPr id="3" name="Subtitle 2"/>
          <p:cNvSpPr>
            <a:spLocks noGrp="1"/>
          </p:cNvSpPr>
          <p:nvPr>
            <p:ph type="subTitle" idx="1"/>
          </p:nvPr>
        </p:nvSpPr>
        <p:spPr/>
        <p:txBody>
          <a:bodyPr/>
          <a:lstStyle/>
          <a:p>
            <a:pPr algn="ctr"/>
            <a:endParaRPr lang="en-CA" b="1" dirty="0" smtClean="0"/>
          </a:p>
          <a:p>
            <a:pPr algn="ctr"/>
            <a:endParaRPr lang="en-CA" dirty="0"/>
          </a:p>
          <a:p>
            <a:r>
              <a:rPr lang="en-CA" dirty="0" smtClean="0"/>
              <a:t>ICS 3U0</a:t>
            </a:r>
            <a:endParaRPr lang="en-CA" dirty="0"/>
          </a:p>
        </p:txBody>
      </p:sp>
    </p:spTree>
    <p:extLst>
      <p:ext uri="{BB962C8B-B14F-4D97-AF65-F5344CB8AC3E}">
        <p14:creationId xmlns:p14="http://schemas.microsoft.com/office/powerpoint/2010/main" val="208069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Counting Down – For Loop</a:t>
            </a:r>
            <a:endParaRPr lang="en-CA" dirty="0"/>
          </a:p>
        </p:txBody>
      </p:sp>
      <p:sp>
        <p:nvSpPr>
          <p:cNvPr id="3" name="Content Placeholder 2"/>
          <p:cNvSpPr>
            <a:spLocks noGrp="1"/>
          </p:cNvSpPr>
          <p:nvPr>
            <p:ph idx="1"/>
          </p:nvPr>
        </p:nvSpPr>
        <p:spPr>
          <a:xfrm>
            <a:off x="539552" y="1988840"/>
            <a:ext cx="8183880" cy="4187952"/>
          </a:xfrm>
        </p:spPr>
        <p:txBody>
          <a:bodyPr>
            <a:normAutofit/>
          </a:bodyPr>
          <a:lstStyle/>
          <a:p>
            <a:r>
              <a:rPr lang="en-CA" sz="2400" dirty="0" smtClean="0">
                <a:latin typeface="Constantia" panose="02030602050306030303" pitchFamily="18" charset="0"/>
                <a:cs typeface="Courier New" panose="02070309020205020404" pitchFamily="49" charset="0"/>
              </a:rPr>
              <a:t>When </a:t>
            </a:r>
            <a:r>
              <a:rPr lang="en-CA" sz="2400" dirty="0">
                <a:latin typeface="Constantia" panose="02030602050306030303" pitchFamily="18" charset="0"/>
                <a:cs typeface="Courier New" panose="02070309020205020404" pitchFamily="49" charset="0"/>
              </a:rPr>
              <a:t>we count upwards, the counter is </a:t>
            </a:r>
            <a:r>
              <a:rPr lang="en-CA" sz="2400" dirty="0" smtClean="0">
                <a:latin typeface="Constantia" panose="02030602050306030303" pitchFamily="18" charset="0"/>
                <a:cs typeface="Courier New" panose="02070309020205020404" pitchFamily="49" charset="0"/>
              </a:rPr>
              <a:t>incremented </a:t>
            </a:r>
            <a:r>
              <a:rPr lang="en-CA" sz="2400" dirty="0">
                <a:latin typeface="Constantia" panose="02030602050306030303" pitchFamily="18" charset="0"/>
                <a:cs typeface="Courier New" panose="02070309020205020404" pitchFamily="49" charset="0"/>
              </a:rPr>
              <a:t>(i.e., we add 1 each time). </a:t>
            </a:r>
            <a:r>
              <a:rPr lang="en-CA" sz="2400" dirty="0" smtClean="0">
                <a:latin typeface="Constantia" panose="02030602050306030303" pitchFamily="18" charset="0"/>
                <a:cs typeface="Courier New" panose="02070309020205020404" pitchFamily="49" charset="0"/>
              </a:rPr>
              <a:t> </a:t>
            </a:r>
            <a:r>
              <a:rPr lang="en-CA" sz="2400" dirty="0" smtClean="0"/>
              <a:t>To </a:t>
            </a:r>
            <a:r>
              <a:rPr lang="en-CA" sz="2400" dirty="0"/>
              <a:t>count downward, use a negative value for step. To count down from 10 to 1, use the following code</a:t>
            </a:r>
            <a:r>
              <a:rPr lang="en-CA" sz="2400" dirty="0" smtClean="0"/>
              <a:t>.</a:t>
            </a:r>
          </a:p>
          <a:p>
            <a:pPr marL="0" indent="0">
              <a:buNone/>
            </a:pPr>
            <a:endParaRPr lang="en-CA" sz="2400" dirty="0" smtClean="0">
              <a:solidFill>
                <a:srgbClr val="FF0000"/>
              </a:solidFill>
              <a:latin typeface="Courier New" panose="02070309020205020404" pitchFamily="49" charset="0"/>
              <a:cs typeface="Courier New" panose="02070309020205020404" pitchFamily="49" charset="0"/>
            </a:endParaRPr>
          </a:p>
          <a:p>
            <a:pPr marL="0" indent="0" fontAlgn="t">
              <a:buNone/>
            </a:pPr>
            <a:r>
              <a:rPr lang="en-CA" sz="2400" dirty="0">
                <a:latin typeface="Courier New" panose="02070309020205020404" pitchFamily="49" charset="0"/>
                <a:cs typeface="Courier New" panose="02070309020205020404" pitchFamily="49" charset="0"/>
              </a:rPr>
              <a:t>for </a:t>
            </a:r>
            <a:r>
              <a:rPr lang="en-CA" sz="2400" dirty="0" err="1">
                <a:latin typeface="Courier New" panose="02070309020205020404" pitchFamily="49" charset="0"/>
                <a:cs typeface="Courier New" panose="02070309020205020404" pitchFamily="49" charset="0"/>
              </a:rPr>
              <a:t>num</a:t>
            </a:r>
            <a:r>
              <a:rPr lang="en-CA" sz="2400" dirty="0">
                <a:latin typeface="Courier New" panose="02070309020205020404" pitchFamily="49" charset="0"/>
                <a:cs typeface="Courier New" panose="02070309020205020404" pitchFamily="49" charset="0"/>
              </a:rPr>
              <a:t> in range(10,0,-1):</a:t>
            </a:r>
          </a:p>
          <a:p>
            <a:pPr marL="0" indent="0" fontAlgn="t">
              <a:buNone/>
            </a:pPr>
            <a:r>
              <a:rPr lang="en-CA" sz="2400" dirty="0">
                <a:latin typeface="Courier New" panose="02070309020205020404" pitchFamily="49" charset="0"/>
                <a:cs typeface="Courier New" panose="02070309020205020404" pitchFamily="49" charset="0"/>
              </a:rPr>
              <a:t>   print(</a:t>
            </a:r>
            <a:r>
              <a:rPr lang="en-CA" sz="2400" dirty="0" err="1">
                <a:latin typeface="Courier New" panose="02070309020205020404" pitchFamily="49" charset="0"/>
                <a:cs typeface="Courier New" panose="02070309020205020404" pitchFamily="49" charset="0"/>
              </a:rPr>
              <a:t>num</a:t>
            </a:r>
            <a:r>
              <a:rPr lang="en-CA" sz="2400" dirty="0">
                <a:latin typeface="Courier New" panose="02070309020205020404" pitchFamily="49" charset="0"/>
                <a:cs typeface="Courier New" panose="02070309020205020404" pitchFamily="49" charset="0"/>
              </a:rPr>
              <a:t>)</a:t>
            </a:r>
          </a:p>
          <a:p>
            <a:pPr marL="0" indent="0">
              <a:buNone/>
            </a:pPr>
            <a:endParaRPr lang="en-CA" sz="2400" dirty="0">
              <a:solidFill>
                <a:srgbClr val="FF0000"/>
              </a:solidFill>
              <a:latin typeface="Courier New" panose="02070309020205020404" pitchFamily="49" charset="0"/>
              <a:cs typeface="Courier New" panose="02070309020205020404" pitchFamily="49" charset="0"/>
            </a:endParaRPr>
          </a:p>
          <a:p>
            <a:r>
              <a:rPr lang="en-CA" sz="2400" dirty="0"/>
              <a:t>Again, the stop value is not included, so using </a:t>
            </a:r>
            <a:r>
              <a:rPr lang="en-CA" sz="2400" dirty="0" smtClean="0"/>
              <a:t>range</a:t>
            </a:r>
            <a:br>
              <a:rPr lang="en-CA" sz="2400" dirty="0" smtClean="0"/>
            </a:br>
            <a:r>
              <a:rPr lang="en-CA" sz="2400" dirty="0" smtClean="0"/>
              <a:t>(</a:t>
            </a:r>
            <a:r>
              <a:rPr lang="en-CA" sz="2400" dirty="0"/>
              <a:t>10</a:t>
            </a:r>
            <a:r>
              <a:rPr lang="en-CA" sz="2400" dirty="0" smtClean="0"/>
              <a:t>, 1, -</a:t>
            </a:r>
            <a:r>
              <a:rPr lang="en-CA" sz="2400" dirty="0"/>
              <a:t>1) would print the values 10 through 2 only.</a:t>
            </a:r>
            <a:endParaRPr lang="en-CA" sz="2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880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smtClean="0"/>
              <a:t>Things to Know</a:t>
            </a:r>
            <a:endParaRPr lang="en-CA" dirty="0"/>
          </a:p>
        </p:txBody>
      </p:sp>
      <p:sp>
        <p:nvSpPr>
          <p:cNvPr id="3" name="TextBox 2"/>
          <p:cNvSpPr txBox="1"/>
          <p:nvPr/>
        </p:nvSpPr>
        <p:spPr>
          <a:xfrm>
            <a:off x="611560" y="2060848"/>
            <a:ext cx="8064896" cy="4154984"/>
          </a:xfrm>
          <a:prstGeom prst="rect">
            <a:avLst/>
          </a:prstGeom>
          <a:noFill/>
        </p:spPr>
        <p:txBody>
          <a:bodyPr wrap="square" rtlCol="0">
            <a:spAutoFit/>
          </a:bodyPr>
          <a:lstStyle/>
          <a:p>
            <a:pPr lvl="0" fontAlgn="base">
              <a:spcBef>
                <a:spcPct val="0"/>
              </a:spcBef>
              <a:spcAft>
                <a:spcPct val="0"/>
              </a:spcAft>
            </a:pPr>
            <a:r>
              <a:rPr lang="en-US" altLang="en-US" sz="2400" dirty="0">
                <a:cs typeface="Arial" pitchFamily="34" charset="0"/>
              </a:rPr>
              <a:t>Any code that is not included inside of the loop will not be repeated. The following two examples produce different results. Run them both and see what happens</a:t>
            </a:r>
            <a:r>
              <a:rPr lang="en-US" altLang="en-US" sz="2400" dirty="0" smtClean="0">
                <a:cs typeface="Arial" pitchFamily="34" charset="0"/>
              </a:rPr>
              <a:t>.</a:t>
            </a:r>
          </a:p>
          <a:p>
            <a:pPr lvl="0" fontAlgn="base">
              <a:spcBef>
                <a:spcPct val="0"/>
              </a:spcBef>
              <a:spcAft>
                <a:spcPct val="0"/>
              </a:spcAft>
            </a:pPr>
            <a:endParaRPr lang="en-US" altLang="en-US" sz="2400" dirty="0">
              <a:cs typeface="Arial" pitchFamily="34" charset="0"/>
            </a:endParaRPr>
          </a:p>
          <a:p>
            <a:pPr fontAlgn="t"/>
            <a:r>
              <a:rPr lang="en-CA" sz="2400" dirty="0">
                <a:latin typeface="Courier New" panose="02070309020205020404" pitchFamily="49" charset="0"/>
                <a:cs typeface="Courier New" panose="02070309020205020404" pitchFamily="49" charset="0"/>
              </a:rPr>
              <a:t>for x in </a:t>
            </a:r>
            <a:r>
              <a:rPr lang="en-CA" sz="2400" dirty="0" smtClean="0">
                <a:latin typeface="Courier New" panose="02070309020205020404" pitchFamily="49" charset="0"/>
                <a:cs typeface="Courier New" panose="02070309020205020404" pitchFamily="49" charset="0"/>
              </a:rPr>
              <a:t>range(8):</a:t>
            </a:r>
            <a:endParaRPr lang="en-CA" sz="2400" dirty="0">
              <a:latin typeface="Courier New" panose="02070309020205020404" pitchFamily="49" charset="0"/>
              <a:cs typeface="Courier New" panose="02070309020205020404" pitchFamily="49" charset="0"/>
            </a:endParaRPr>
          </a:p>
          <a:p>
            <a:pPr fontAlgn="t"/>
            <a:r>
              <a:rPr lang="en-CA" sz="2400" dirty="0">
                <a:latin typeface="Courier New" panose="02070309020205020404" pitchFamily="49" charset="0"/>
                <a:cs typeface="Courier New" panose="02070309020205020404" pitchFamily="49" charset="0"/>
              </a:rPr>
              <a:t>   print("hello")</a:t>
            </a:r>
          </a:p>
          <a:p>
            <a:pPr fontAlgn="t"/>
            <a:r>
              <a:rPr lang="en-CA" sz="2400" dirty="0">
                <a:latin typeface="Courier New" panose="02070309020205020404" pitchFamily="49" charset="0"/>
                <a:cs typeface="Courier New" panose="02070309020205020404" pitchFamily="49" charset="0"/>
              </a:rPr>
              <a:t>   print("there</a:t>
            </a:r>
            <a:r>
              <a:rPr lang="en-CA" sz="2400" dirty="0" smtClean="0">
                <a:latin typeface="Courier New" panose="02070309020205020404" pitchFamily="49" charset="0"/>
                <a:cs typeface="Courier New" panose="02070309020205020404" pitchFamily="49" charset="0"/>
              </a:rPr>
              <a:t>")</a:t>
            </a:r>
          </a:p>
          <a:p>
            <a:pPr fontAlgn="t"/>
            <a:endParaRPr lang="en-CA" sz="2400" dirty="0">
              <a:latin typeface="Courier New" panose="02070309020205020404" pitchFamily="49" charset="0"/>
              <a:cs typeface="Courier New" panose="02070309020205020404" pitchFamily="49" charset="0"/>
            </a:endParaRPr>
          </a:p>
          <a:p>
            <a:r>
              <a:rPr lang="en-CA" sz="2400" dirty="0">
                <a:latin typeface="Courier New" panose="02070309020205020404" pitchFamily="49" charset="0"/>
                <a:cs typeface="Courier New" panose="02070309020205020404" pitchFamily="49" charset="0"/>
              </a:rPr>
              <a:t>for x in </a:t>
            </a:r>
            <a:r>
              <a:rPr lang="en-CA" sz="2400" dirty="0" smtClean="0">
                <a:latin typeface="Courier New" panose="02070309020205020404" pitchFamily="49" charset="0"/>
                <a:cs typeface="Courier New" panose="02070309020205020404" pitchFamily="49" charset="0"/>
              </a:rPr>
              <a:t>range(8):</a:t>
            </a:r>
            <a:endParaRPr lang="en-CA" sz="2400" dirty="0">
              <a:latin typeface="Courier New" panose="02070309020205020404" pitchFamily="49" charset="0"/>
              <a:cs typeface="Courier New" panose="02070309020205020404" pitchFamily="49" charset="0"/>
            </a:endParaRPr>
          </a:p>
          <a:p>
            <a:r>
              <a:rPr lang="en-CA" sz="2400" dirty="0">
                <a:latin typeface="Courier New" panose="02070309020205020404" pitchFamily="49" charset="0"/>
                <a:cs typeface="Courier New" panose="02070309020205020404" pitchFamily="49" charset="0"/>
              </a:rPr>
              <a:t>   print("hello")</a:t>
            </a:r>
          </a:p>
          <a:p>
            <a:r>
              <a:rPr lang="en-CA" sz="2400" dirty="0">
                <a:latin typeface="Courier New" panose="02070309020205020404" pitchFamily="49" charset="0"/>
                <a:cs typeface="Courier New" panose="02070309020205020404" pitchFamily="49" charset="0"/>
              </a:rPr>
              <a:t>print("there</a:t>
            </a:r>
            <a:r>
              <a:rPr lang="en-CA" sz="2400" dirty="0" smtClean="0">
                <a:latin typeface="Courier New" panose="02070309020205020404" pitchFamily="49" charset="0"/>
                <a:cs typeface="Courier New" panose="02070309020205020404" pitchFamily="49" charset="0"/>
              </a:rPr>
              <a:t>")</a:t>
            </a:r>
            <a:endParaRPr lang="en-CA" sz="2400" dirty="0">
              <a:latin typeface="Courier New" panose="02070309020205020404" pitchFamily="49" charset="0"/>
              <a:cs typeface="Courier New" panose="02070309020205020404" pitchFamily="49" charset="0"/>
            </a:endParaRPr>
          </a:p>
        </p:txBody>
      </p:sp>
      <p:cxnSp>
        <p:nvCxnSpPr>
          <p:cNvPr id="10" name="Straight Arrow Connector 9"/>
          <p:cNvCxnSpPr/>
          <p:nvPr/>
        </p:nvCxnSpPr>
        <p:spPr>
          <a:xfrm flipH="1">
            <a:off x="3491880" y="5589240"/>
            <a:ext cx="208823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90794" y="4869159"/>
            <a:ext cx="2448272" cy="1200329"/>
          </a:xfrm>
          <a:prstGeom prst="rect">
            <a:avLst/>
          </a:prstGeom>
          <a:noFill/>
        </p:spPr>
        <p:txBody>
          <a:bodyPr wrap="square" rtlCol="0">
            <a:spAutoFit/>
          </a:bodyPr>
          <a:lstStyle/>
          <a:p>
            <a:pPr algn="ctr"/>
            <a:r>
              <a:rPr lang="en-CA" b="1" dirty="0" smtClean="0">
                <a:solidFill>
                  <a:schemeClr val="accent1"/>
                </a:solidFill>
              </a:rPr>
              <a:t>This print statement is OUTSIDE the for loop – it only gets executed once</a:t>
            </a:r>
            <a:endParaRPr lang="en-CA" b="1" dirty="0">
              <a:solidFill>
                <a:schemeClr val="accent1"/>
              </a:solidFill>
            </a:endParaRPr>
          </a:p>
        </p:txBody>
      </p:sp>
      <p:sp>
        <p:nvSpPr>
          <p:cNvPr id="13" name="TextBox 12"/>
          <p:cNvSpPr txBox="1"/>
          <p:nvPr/>
        </p:nvSpPr>
        <p:spPr>
          <a:xfrm>
            <a:off x="5292080" y="3369766"/>
            <a:ext cx="3096344" cy="923330"/>
          </a:xfrm>
          <a:prstGeom prst="rect">
            <a:avLst/>
          </a:prstGeom>
          <a:noFill/>
        </p:spPr>
        <p:txBody>
          <a:bodyPr wrap="square" rtlCol="0">
            <a:spAutoFit/>
          </a:bodyPr>
          <a:lstStyle/>
          <a:p>
            <a:pPr algn="ctr"/>
            <a:r>
              <a:rPr lang="en-CA" b="1" dirty="0" smtClean="0">
                <a:solidFill>
                  <a:schemeClr val="accent1"/>
                </a:solidFill>
              </a:rPr>
              <a:t>These print statement are INSIDE the for loop – both get executed 8 times</a:t>
            </a:r>
            <a:endParaRPr lang="en-CA" b="1" dirty="0">
              <a:solidFill>
                <a:schemeClr val="accent1"/>
              </a:solidFill>
            </a:endParaRPr>
          </a:p>
        </p:txBody>
      </p:sp>
      <p:cxnSp>
        <p:nvCxnSpPr>
          <p:cNvPr id="14" name="Straight Arrow Connector 13"/>
          <p:cNvCxnSpPr/>
          <p:nvPr/>
        </p:nvCxnSpPr>
        <p:spPr>
          <a:xfrm flipH="1">
            <a:off x="3851920" y="3861048"/>
            <a:ext cx="136815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51920" y="3861048"/>
            <a:ext cx="1368152" cy="277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09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a:t>Control Counting with Variables</a:t>
            </a:r>
          </a:p>
        </p:txBody>
      </p:sp>
      <p:sp>
        <p:nvSpPr>
          <p:cNvPr id="3" name="Content Placeholder 2"/>
          <p:cNvSpPr>
            <a:spLocks noGrp="1"/>
          </p:cNvSpPr>
          <p:nvPr>
            <p:ph idx="1"/>
          </p:nvPr>
        </p:nvSpPr>
        <p:spPr>
          <a:xfrm>
            <a:off x="539552" y="1988840"/>
            <a:ext cx="8183880" cy="4187952"/>
          </a:xfrm>
        </p:spPr>
        <p:txBody>
          <a:bodyPr>
            <a:normAutofit/>
          </a:bodyPr>
          <a:lstStyle/>
          <a:p>
            <a:pPr marL="0" indent="0">
              <a:buNone/>
            </a:pPr>
            <a:r>
              <a:rPr lang="en-CA" sz="2800" dirty="0" smtClean="0"/>
              <a:t>The </a:t>
            </a:r>
            <a:r>
              <a:rPr lang="en-CA" sz="2800" dirty="0"/>
              <a:t>upper and lower bounds for the counter can </a:t>
            </a:r>
            <a:r>
              <a:rPr lang="en-CA" sz="2800" dirty="0" smtClean="0"/>
              <a:t>also </a:t>
            </a:r>
            <a:r>
              <a:rPr lang="en-CA" sz="2800" dirty="0"/>
              <a:t>be variables</a:t>
            </a:r>
            <a:r>
              <a:rPr lang="en-CA" sz="2800" dirty="0" smtClean="0"/>
              <a:t>.</a:t>
            </a:r>
          </a:p>
          <a:p>
            <a:pPr marL="0" indent="0">
              <a:buNone/>
            </a:pPr>
            <a:endParaRPr lang="en-CA" sz="2800" dirty="0"/>
          </a:p>
          <a:p>
            <a:pPr marL="0" indent="0">
              <a:buNone/>
            </a:pPr>
            <a:r>
              <a:rPr lang="en-CA" sz="2800" dirty="0">
                <a:latin typeface="Courier New" panose="02070309020205020404" pitchFamily="49" charset="0"/>
                <a:cs typeface="Courier New" panose="02070309020205020404" pitchFamily="49" charset="0"/>
              </a:rPr>
              <a:t>l</a:t>
            </a:r>
            <a:r>
              <a:rPr lang="en-CA" sz="2800" dirty="0" smtClean="0">
                <a:latin typeface="Courier New" panose="02070309020205020404" pitchFamily="49" charset="0"/>
                <a:cs typeface="Courier New" panose="02070309020205020404" pitchFamily="49" charset="0"/>
              </a:rPr>
              <a:t>ow = </a:t>
            </a:r>
            <a:r>
              <a:rPr lang="en-CA" sz="2800" dirty="0" err="1" smtClean="0">
                <a:latin typeface="Courier New" panose="02070309020205020404" pitchFamily="49" charset="0"/>
                <a:cs typeface="Courier New" panose="02070309020205020404" pitchFamily="49" charset="0"/>
              </a:rPr>
              <a:t>int</a:t>
            </a:r>
            <a:r>
              <a:rPr lang="en-CA" sz="2800" dirty="0" smtClean="0">
                <a:latin typeface="Courier New" panose="02070309020205020404" pitchFamily="49" charset="0"/>
                <a:cs typeface="Courier New" panose="02070309020205020404" pitchFamily="49" charset="0"/>
              </a:rPr>
              <a:t>(input("</a:t>
            </a:r>
            <a:r>
              <a:rPr lang="en-CA" sz="2800" dirty="0">
                <a:latin typeface="Courier New" panose="02070309020205020404" pitchFamily="49" charset="0"/>
                <a:cs typeface="Courier New" panose="02070309020205020404" pitchFamily="49" charset="0"/>
              </a:rPr>
              <a:t>Count from? </a:t>
            </a:r>
            <a:r>
              <a:rPr lang="en-CA" sz="2800" dirty="0" smtClean="0">
                <a:latin typeface="Courier New" panose="02070309020205020404" pitchFamily="49" charset="0"/>
                <a:cs typeface="Courier New" panose="02070309020205020404" pitchFamily="49" charset="0"/>
              </a:rPr>
              <a:t>"))</a:t>
            </a:r>
            <a:endParaRPr lang="en-CA" sz="2800" dirty="0">
              <a:latin typeface="Courier New" panose="02070309020205020404" pitchFamily="49" charset="0"/>
              <a:cs typeface="Courier New" panose="02070309020205020404" pitchFamily="49" charset="0"/>
            </a:endParaRPr>
          </a:p>
          <a:p>
            <a:pPr marL="0" indent="0">
              <a:buNone/>
            </a:pPr>
            <a:r>
              <a:rPr lang="en-CA" sz="2800" dirty="0">
                <a:latin typeface="Courier New" panose="02070309020205020404" pitchFamily="49" charset="0"/>
                <a:cs typeface="Courier New" panose="02070309020205020404" pitchFamily="49" charset="0"/>
              </a:rPr>
              <a:t>h</a:t>
            </a:r>
            <a:r>
              <a:rPr lang="en-CA" sz="2800" dirty="0" smtClean="0">
                <a:latin typeface="Courier New" panose="02070309020205020404" pitchFamily="49" charset="0"/>
                <a:cs typeface="Courier New" panose="02070309020205020404" pitchFamily="49" charset="0"/>
              </a:rPr>
              <a:t>igh = </a:t>
            </a:r>
            <a:r>
              <a:rPr lang="en-CA" sz="2800" dirty="0" err="1" smtClean="0">
                <a:latin typeface="Courier New" panose="02070309020205020404" pitchFamily="49" charset="0"/>
                <a:cs typeface="Courier New" panose="02070309020205020404" pitchFamily="49" charset="0"/>
              </a:rPr>
              <a:t>int</a:t>
            </a:r>
            <a:r>
              <a:rPr lang="en-CA" sz="2800" dirty="0" smtClean="0">
                <a:latin typeface="Courier New" panose="02070309020205020404" pitchFamily="49" charset="0"/>
                <a:cs typeface="Courier New" panose="02070309020205020404" pitchFamily="49" charset="0"/>
              </a:rPr>
              <a:t>(input</a:t>
            </a:r>
            <a:r>
              <a:rPr lang="en-CA" sz="2800" dirty="0">
                <a:latin typeface="Courier New" panose="02070309020205020404" pitchFamily="49" charset="0"/>
                <a:cs typeface="Courier New" panose="02070309020205020404" pitchFamily="49" charset="0"/>
              </a:rPr>
              <a:t>(</a:t>
            </a:r>
            <a:r>
              <a:rPr lang="en-CA" sz="2800" dirty="0" smtClean="0">
                <a:latin typeface="Courier New" panose="02070309020205020404" pitchFamily="49" charset="0"/>
                <a:cs typeface="Courier New" panose="02070309020205020404" pitchFamily="49" charset="0"/>
              </a:rPr>
              <a:t>"Count </a:t>
            </a:r>
            <a:r>
              <a:rPr lang="en-CA" sz="2800" dirty="0">
                <a:latin typeface="Courier New" panose="02070309020205020404" pitchFamily="49" charset="0"/>
                <a:cs typeface="Courier New" panose="02070309020205020404" pitchFamily="49" charset="0"/>
              </a:rPr>
              <a:t>to? </a:t>
            </a:r>
            <a:r>
              <a:rPr lang="en-CA" sz="2800" dirty="0" smtClean="0">
                <a:latin typeface="Courier New" panose="02070309020205020404" pitchFamily="49" charset="0"/>
                <a:cs typeface="Courier New" panose="02070309020205020404" pitchFamily="49" charset="0"/>
              </a:rPr>
              <a:t>"))</a:t>
            </a:r>
          </a:p>
          <a:p>
            <a:pPr marL="0" indent="0">
              <a:buNone/>
            </a:pPr>
            <a:endParaRPr lang="en-CA" sz="2800" dirty="0">
              <a:latin typeface="Courier New" panose="02070309020205020404" pitchFamily="49" charset="0"/>
              <a:cs typeface="Courier New" panose="02070309020205020404" pitchFamily="49" charset="0"/>
            </a:endParaRPr>
          </a:p>
          <a:p>
            <a:pPr marL="0" indent="0">
              <a:buNone/>
            </a:pPr>
            <a:r>
              <a:rPr lang="en-CA" sz="2800" dirty="0">
                <a:latin typeface="Courier New" panose="02070309020205020404" pitchFamily="49" charset="0"/>
                <a:cs typeface="Courier New" panose="02070309020205020404" pitchFamily="49" charset="0"/>
              </a:rPr>
              <a:t>for count </a:t>
            </a:r>
            <a:r>
              <a:rPr lang="en-CA" sz="2800" dirty="0" smtClean="0">
                <a:latin typeface="Courier New" panose="02070309020205020404" pitchFamily="49" charset="0"/>
                <a:cs typeface="Courier New" panose="02070309020205020404" pitchFamily="49" charset="0"/>
              </a:rPr>
              <a:t>in range(</a:t>
            </a:r>
            <a:r>
              <a:rPr lang="en-CA" sz="2800" dirty="0" err="1" smtClean="0">
                <a:latin typeface="Courier New" panose="02070309020205020404" pitchFamily="49" charset="0"/>
                <a:cs typeface="Courier New" panose="02070309020205020404" pitchFamily="49" charset="0"/>
              </a:rPr>
              <a:t>low,high</a:t>
            </a:r>
            <a:r>
              <a:rPr lang="en-CA" sz="2800" dirty="0" smtClean="0">
                <a:latin typeface="Courier New" panose="02070309020205020404" pitchFamily="49" charset="0"/>
                <a:cs typeface="Courier New" panose="02070309020205020404" pitchFamily="49" charset="0"/>
              </a:rPr>
              <a:t>):</a:t>
            </a:r>
            <a:endParaRPr lang="en-CA" sz="2800" dirty="0">
              <a:latin typeface="Courier New" panose="02070309020205020404" pitchFamily="49" charset="0"/>
              <a:cs typeface="Courier New" panose="02070309020205020404" pitchFamily="49" charset="0"/>
            </a:endParaRPr>
          </a:p>
          <a:p>
            <a:pPr marL="0" indent="0">
              <a:buNone/>
            </a:pPr>
            <a:r>
              <a:rPr lang="en-CA" sz="2800" dirty="0" smtClean="0">
                <a:latin typeface="Courier New" panose="02070309020205020404" pitchFamily="49" charset="0"/>
                <a:cs typeface="Courier New" panose="02070309020205020404" pitchFamily="49" charset="0"/>
              </a:rPr>
              <a:t>	print(count)</a:t>
            </a:r>
            <a:endParaRPr lang="en-CA" sz="2800" dirty="0">
              <a:latin typeface="Courier New" panose="02070309020205020404" pitchFamily="49" charset="0"/>
              <a:cs typeface="Courier New" panose="02070309020205020404" pitchFamily="49" charset="0"/>
            </a:endParaRPr>
          </a:p>
          <a:p>
            <a:pPr marL="0" indent="0">
              <a:buNone/>
            </a:pPr>
            <a:endParaRPr lang="en-CA" sz="1600" dirty="0">
              <a:solidFill>
                <a:srgbClr val="FF0000"/>
              </a:solidFill>
              <a:latin typeface="Courier New" panose="02070309020205020404" pitchFamily="49" charset="0"/>
              <a:cs typeface="Courier New" panose="02070309020205020404" pitchFamily="49" charset="0"/>
            </a:endParaRPr>
          </a:p>
        </p:txBody>
      </p:sp>
      <p:sp>
        <p:nvSpPr>
          <p:cNvPr id="4" name="TextBox 3"/>
          <p:cNvSpPr txBox="1"/>
          <p:nvPr/>
        </p:nvSpPr>
        <p:spPr>
          <a:xfrm>
            <a:off x="7092280" y="4581128"/>
            <a:ext cx="169269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b="1" dirty="0" smtClean="0"/>
              <a:t>What do you think the output will be if the input was </a:t>
            </a:r>
            <a:br>
              <a:rPr lang="en-CA" b="1" dirty="0" smtClean="0"/>
            </a:br>
            <a:r>
              <a:rPr lang="en-CA" b="1" dirty="0" smtClean="0"/>
              <a:t>6 and 17?</a:t>
            </a:r>
            <a:endParaRPr lang="en-CA" b="1" dirty="0"/>
          </a:p>
        </p:txBody>
      </p:sp>
    </p:spTree>
    <p:extLst>
      <p:ext uri="{BB962C8B-B14F-4D97-AF65-F5344CB8AC3E}">
        <p14:creationId xmlns:p14="http://schemas.microsoft.com/office/powerpoint/2010/main" val="99111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a:t>Exercises – </a:t>
            </a:r>
            <a:r>
              <a:rPr lang="en-CA" dirty="0" smtClean="0"/>
              <a:t>Repetition</a:t>
            </a:r>
            <a:endParaRPr lang="en-CA" dirty="0"/>
          </a:p>
        </p:txBody>
      </p:sp>
      <p:sp>
        <p:nvSpPr>
          <p:cNvPr id="4" name="Content Placeholder 2"/>
          <p:cNvSpPr txBox="1">
            <a:spLocks/>
          </p:cNvSpPr>
          <p:nvPr/>
        </p:nvSpPr>
        <p:spPr>
          <a:xfrm>
            <a:off x="611186" y="191683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a:t>Open Exercise </a:t>
            </a:r>
            <a:r>
              <a:rPr lang="en-CA" sz="3400" dirty="0" smtClean="0"/>
              <a:t>3.1 – Day 1</a:t>
            </a:r>
            <a:br>
              <a:rPr lang="en-CA" sz="3400" dirty="0" smtClean="0"/>
            </a:br>
            <a:r>
              <a:rPr lang="en-CA" sz="3400" dirty="0" smtClean="0"/>
              <a:t>Repetition – For Loops</a:t>
            </a:r>
            <a:endParaRPr lang="en-CA" sz="3200" dirty="0"/>
          </a:p>
        </p:txBody>
      </p:sp>
    </p:spTree>
    <p:extLst>
      <p:ext uri="{BB962C8B-B14F-4D97-AF65-F5344CB8AC3E}">
        <p14:creationId xmlns:p14="http://schemas.microsoft.com/office/powerpoint/2010/main" val="4799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smtClean="0"/>
              <a:t>Warm </a:t>
            </a:r>
            <a:r>
              <a:rPr lang="en-CA" smtClean="0"/>
              <a:t>Up – Day 2</a:t>
            </a:r>
            <a:endParaRPr lang="en-CA" dirty="0"/>
          </a:p>
        </p:txBody>
      </p:sp>
      <p:sp>
        <p:nvSpPr>
          <p:cNvPr id="4" name="Content Placeholder 2"/>
          <p:cNvSpPr txBox="1">
            <a:spLocks/>
          </p:cNvSpPr>
          <p:nvPr/>
        </p:nvSpPr>
        <p:spPr>
          <a:xfrm>
            <a:off x="585694" y="227687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268986" indent="-457200" fontAlgn="base"/>
            <a:endParaRPr lang="en-CA" sz="3200" dirty="0"/>
          </a:p>
        </p:txBody>
      </p:sp>
      <p:sp>
        <p:nvSpPr>
          <p:cNvPr id="2" name="Rectangle 1"/>
          <p:cNvSpPr/>
          <p:nvPr/>
        </p:nvSpPr>
        <p:spPr>
          <a:xfrm>
            <a:off x="683568" y="1988840"/>
            <a:ext cx="7776864" cy="4154984"/>
          </a:xfrm>
          <a:prstGeom prst="rect">
            <a:avLst/>
          </a:prstGeom>
        </p:spPr>
        <p:txBody>
          <a:bodyPr wrap="square">
            <a:spAutoFit/>
          </a:bodyPr>
          <a:lstStyle/>
          <a:p>
            <a:pPr lvl="0"/>
            <a:r>
              <a:rPr lang="en-CA" sz="2400" dirty="0" smtClean="0"/>
              <a:t>Output </a:t>
            </a:r>
            <a:r>
              <a:rPr lang="en-CA" sz="2400" dirty="0"/>
              <a:t>the times-tables (from 1 to 12) for whichever number the user requests.  For example, if the user </a:t>
            </a:r>
            <a:r>
              <a:rPr lang="en-CA" sz="2400" dirty="0" smtClean="0"/>
              <a:t/>
            </a:r>
            <a:br>
              <a:rPr lang="en-CA" sz="2400" dirty="0" smtClean="0"/>
            </a:br>
            <a:r>
              <a:rPr lang="en-CA" sz="2400" dirty="0" smtClean="0"/>
              <a:t>enters </a:t>
            </a:r>
            <a:r>
              <a:rPr lang="en-CA" sz="2400" dirty="0"/>
              <a:t>3, your output should </a:t>
            </a:r>
            <a:r>
              <a:rPr lang="en-CA" sz="2400" dirty="0" smtClean="0"/>
              <a:t>be:</a:t>
            </a:r>
            <a:r>
              <a:rPr lang="en-US" sz="2400"/>
              <a:t>	</a:t>
            </a:r>
            <a:endParaRPr lang="en-US" sz="2400" smtClean="0"/>
          </a:p>
          <a:p>
            <a:pPr lvl="0"/>
            <a:r>
              <a:rPr lang="en-US" sz="2400" dirty="0" smtClean="0"/>
              <a:t/>
            </a:r>
            <a:br>
              <a:rPr lang="en-US" sz="2400" dirty="0" smtClean="0"/>
            </a:br>
            <a:r>
              <a:rPr lang="en-US" sz="2400" dirty="0" smtClean="0"/>
              <a:t>	</a:t>
            </a:r>
            <a:r>
              <a:rPr lang="en-CA" sz="2400" dirty="0" smtClean="0">
                <a:latin typeface="Courier New" panose="02070309020205020404" pitchFamily="49" charset="0"/>
                <a:cs typeface="Courier New" panose="02070309020205020404" pitchFamily="49" charset="0"/>
              </a:rPr>
              <a:t>1 </a:t>
            </a:r>
            <a:r>
              <a:rPr lang="en-CA" sz="2400" dirty="0">
                <a:latin typeface="Courier New" panose="02070309020205020404" pitchFamily="49" charset="0"/>
                <a:cs typeface="Courier New" panose="02070309020205020404" pitchFamily="49" charset="0"/>
              </a:rPr>
              <a:t>x 3 = 3</a:t>
            </a:r>
            <a:endParaRPr lang="en-US" sz="2400" dirty="0">
              <a:latin typeface="Courier New" panose="02070309020205020404" pitchFamily="49" charset="0"/>
              <a:cs typeface="Courier New" panose="02070309020205020404" pitchFamily="49" charset="0"/>
            </a:endParaRPr>
          </a:p>
          <a:p>
            <a:pPr fontAlgn="base"/>
            <a:r>
              <a:rPr lang="en-CA" sz="2400" dirty="0">
                <a:latin typeface="Courier New" panose="02070309020205020404" pitchFamily="49" charset="0"/>
                <a:cs typeface="Courier New" panose="02070309020205020404" pitchFamily="49" charset="0"/>
              </a:rPr>
              <a:t>	2 x 3 = 6</a:t>
            </a:r>
            <a:endParaRPr lang="en-US" sz="2400" dirty="0">
              <a:latin typeface="Courier New" panose="02070309020205020404" pitchFamily="49" charset="0"/>
              <a:cs typeface="Courier New" panose="02070309020205020404" pitchFamily="49" charset="0"/>
            </a:endParaRPr>
          </a:p>
          <a:p>
            <a:pPr fontAlgn="base"/>
            <a:r>
              <a:rPr lang="en-CA" sz="24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pPr fontAlgn="base"/>
            <a:r>
              <a:rPr lang="en-CA" sz="2400" dirty="0">
                <a:latin typeface="Courier New" panose="02070309020205020404" pitchFamily="49" charset="0"/>
                <a:cs typeface="Courier New" panose="02070309020205020404" pitchFamily="49" charset="0"/>
              </a:rPr>
              <a:t>	12 x 3 = 36</a:t>
            </a:r>
            <a:r>
              <a:rPr lang="en-CA" sz="2400" dirty="0"/>
              <a:t/>
            </a:r>
            <a:br>
              <a:rPr lang="en-CA" sz="2400" dirty="0"/>
            </a:br>
            <a:endParaRPr lang="en-US" sz="2400" dirty="0"/>
          </a:p>
          <a:p>
            <a:pPr fontAlgn="base"/>
            <a:r>
              <a:rPr lang="en-CA" sz="2400" dirty="0" smtClean="0"/>
              <a:t>Once this is working, allow </a:t>
            </a:r>
            <a:r>
              <a:rPr lang="en-CA" sz="2400" dirty="0"/>
              <a:t>the user to specify the start and end to the table (e.g., times-tables from 4 to 15</a:t>
            </a:r>
            <a:r>
              <a:rPr lang="en-CA" sz="2400" dirty="0" smtClean="0"/>
              <a:t>)</a:t>
            </a:r>
            <a:endParaRPr lang="en-US" sz="2400" dirty="0"/>
          </a:p>
        </p:txBody>
      </p:sp>
    </p:spTree>
    <p:extLst>
      <p:ext uri="{BB962C8B-B14F-4D97-AF65-F5344CB8AC3E}">
        <p14:creationId xmlns:p14="http://schemas.microsoft.com/office/powerpoint/2010/main" val="3304543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smtClean="0"/>
              <a:t>Accumulating Values</a:t>
            </a:r>
            <a:endParaRPr lang="en-CA" dirty="0"/>
          </a:p>
        </p:txBody>
      </p:sp>
      <p:sp>
        <p:nvSpPr>
          <p:cNvPr id="4" name="Content Placeholder 2"/>
          <p:cNvSpPr txBox="1">
            <a:spLocks/>
          </p:cNvSpPr>
          <p:nvPr/>
        </p:nvSpPr>
        <p:spPr>
          <a:xfrm>
            <a:off x="585694" y="227687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268986" indent="-457200" fontAlgn="base"/>
            <a:endParaRPr lang="en-CA" sz="3200" dirty="0"/>
          </a:p>
        </p:txBody>
      </p:sp>
      <p:sp>
        <p:nvSpPr>
          <p:cNvPr id="2" name="Rectangle 1"/>
          <p:cNvSpPr/>
          <p:nvPr/>
        </p:nvSpPr>
        <p:spPr>
          <a:xfrm>
            <a:off x="683568" y="2276872"/>
            <a:ext cx="7776864" cy="3539430"/>
          </a:xfrm>
          <a:prstGeom prst="rect">
            <a:avLst/>
          </a:prstGeom>
        </p:spPr>
        <p:txBody>
          <a:bodyPr wrap="square">
            <a:spAutoFit/>
          </a:bodyPr>
          <a:lstStyle/>
          <a:p>
            <a:pPr marL="571500" indent="-571500" fontAlgn="base">
              <a:buClr>
                <a:schemeClr val="bg2">
                  <a:lumMod val="50000"/>
                </a:schemeClr>
              </a:buClr>
              <a:buFont typeface="Arial" panose="020B0604020202020204" pitchFamily="34" charset="0"/>
              <a:buChar char="•"/>
            </a:pPr>
            <a:r>
              <a:rPr lang="en-CA" sz="3200" dirty="0"/>
              <a:t>In many applications, </a:t>
            </a:r>
            <a:r>
              <a:rPr lang="en-CA" sz="3200" dirty="0" smtClean="0"/>
              <a:t>we want </a:t>
            </a:r>
            <a:r>
              <a:rPr lang="en-CA" sz="3200" dirty="0"/>
              <a:t>to find the total amount of some </a:t>
            </a:r>
            <a:r>
              <a:rPr lang="en-CA" sz="3200" dirty="0" smtClean="0"/>
              <a:t>quantity.</a:t>
            </a:r>
          </a:p>
          <a:p>
            <a:pPr fontAlgn="base">
              <a:buClr>
                <a:schemeClr val="bg2">
                  <a:lumMod val="50000"/>
                </a:schemeClr>
              </a:buClr>
            </a:pPr>
            <a:endParaRPr lang="en-CA" sz="3200" dirty="0"/>
          </a:p>
          <a:p>
            <a:pPr marL="571500" indent="-571500" fontAlgn="base">
              <a:buClr>
                <a:schemeClr val="bg2">
                  <a:lumMod val="50000"/>
                </a:schemeClr>
              </a:buClr>
              <a:buFont typeface="Arial" panose="020B0604020202020204" pitchFamily="34" charset="0"/>
              <a:buChar char="•"/>
            </a:pPr>
            <a:r>
              <a:rPr lang="en-CA" sz="3200" dirty="0" smtClean="0"/>
              <a:t>For </a:t>
            </a:r>
            <a:r>
              <a:rPr lang="en-CA" sz="3200" dirty="0"/>
              <a:t>example:</a:t>
            </a:r>
          </a:p>
          <a:p>
            <a:pPr marL="1009650" lvl="2" indent="-457200" fontAlgn="base">
              <a:buClr>
                <a:schemeClr val="tx2"/>
              </a:buClr>
              <a:buFont typeface="Arial" panose="020B0604020202020204" pitchFamily="34" charset="0"/>
              <a:buChar char="•"/>
            </a:pPr>
            <a:r>
              <a:rPr lang="en-CA" sz="3200" dirty="0" smtClean="0"/>
              <a:t>adding </a:t>
            </a:r>
            <a:r>
              <a:rPr lang="en-CA" sz="3200" dirty="0"/>
              <a:t>student grades</a:t>
            </a:r>
          </a:p>
          <a:p>
            <a:pPr marL="1009650" lvl="2" indent="-457200" fontAlgn="base">
              <a:buClr>
                <a:schemeClr val="tx2"/>
              </a:buClr>
              <a:buFont typeface="Arial" panose="020B0604020202020204" pitchFamily="34" charset="0"/>
              <a:buChar char="•"/>
            </a:pPr>
            <a:r>
              <a:rPr lang="en-CA" sz="3200" dirty="0" smtClean="0"/>
              <a:t>cash </a:t>
            </a:r>
            <a:r>
              <a:rPr lang="en-CA" sz="3200" dirty="0"/>
              <a:t>register totals</a:t>
            </a:r>
          </a:p>
          <a:p>
            <a:pPr marL="1009650" lvl="2" indent="-457200" fontAlgn="base">
              <a:buClr>
                <a:schemeClr val="tx2"/>
              </a:buClr>
              <a:buFont typeface="Arial" panose="020B0604020202020204" pitchFamily="34" charset="0"/>
              <a:buChar char="•"/>
            </a:pPr>
            <a:r>
              <a:rPr lang="en-CA" sz="3200" dirty="0" smtClean="0"/>
              <a:t>scoring </a:t>
            </a:r>
            <a:r>
              <a:rPr lang="en-CA" sz="3200" dirty="0"/>
              <a:t>a game </a:t>
            </a:r>
          </a:p>
        </p:txBody>
      </p:sp>
    </p:spTree>
    <p:extLst>
      <p:ext uri="{BB962C8B-B14F-4D97-AF65-F5344CB8AC3E}">
        <p14:creationId xmlns:p14="http://schemas.microsoft.com/office/powerpoint/2010/main" val="2058291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Autofit/>
          </a:bodyPr>
          <a:lstStyle/>
          <a:p>
            <a:pPr algn="ctr"/>
            <a:r>
              <a:rPr lang="en-CA" sz="4000" smtClean="0"/>
              <a:t>Example – </a:t>
            </a:r>
            <a:r>
              <a:rPr lang="en-CA" sz="4000" dirty="0" smtClean="0"/>
              <a:t>Adding Three Numbers</a:t>
            </a:r>
            <a:endParaRPr lang="en-CA" sz="4000" dirty="0"/>
          </a:p>
        </p:txBody>
      </p:sp>
      <p:sp>
        <p:nvSpPr>
          <p:cNvPr id="4" name="Content Placeholder 2"/>
          <p:cNvSpPr txBox="1">
            <a:spLocks/>
          </p:cNvSpPr>
          <p:nvPr/>
        </p:nvSpPr>
        <p:spPr>
          <a:xfrm>
            <a:off x="585694" y="227687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268986" indent="-457200" fontAlgn="base"/>
            <a:endParaRPr lang="en-CA" sz="3200" dirty="0"/>
          </a:p>
        </p:txBody>
      </p:sp>
      <p:sp>
        <p:nvSpPr>
          <p:cNvPr id="2" name="Rectangle 1"/>
          <p:cNvSpPr/>
          <p:nvPr/>
        </p:nvSpPr>
        <p:spPr>
          <a:xfrm>
            <a:off x="585694" y="2420888"/>
            <a:ext cx="8018754" cy="3416320"/>
          </a:xfrm>
          <a:prstGeom prst="rect">
            <a:avLst/>
          </a:prstGeom>
        </p:spPr>
        <p:txBody>
          <a:bodyPr wrap="square">
            <a:spAutoFit/>
          </a:bodyPr>
          <a:lstStyle/>
          <a:p>
            <a:pPr marL="95250" lvl="1" indent="0" fontAlgn="base">
              <a:buNone/>
            </a:pPr>
            <a:r>
              <a:rPr lang="en-CA" sz="2400" dirty="0" smtClean="0">
                <a:latin typeface="Courier New" panose="02070309020205020404" pitchFamily="49" charset="0"/>
                <a:cs typeface="Courier New" panose="02070309020205020404" pitchFamily="49" charset="0"/>
              </a:rPr>
              <a:t>sum = 0</a:t>
            </a:r>
          </a:p>
          <a:p>
            <a:pPr marL="95250" lvl="1" indent="0" fontAlgn="base">
              <a:buNone/>
            </a:pPr>
            <a:endParaRPr lang="en-CA" sz="2400" dirty="0">
              <a:latin typeface="Courier New" panose="02070309020205020404" pitchFamily="49" charset="0"/>
              <a:cs typeface="Courier New" panose="02070309020205020404" pitchFamily="49" charset="0"/>
            </a:endParaRPr>
          </a:p>
          <a:p>
            <a:pPr marL="95250" lvl="1" indent="0" fontAlgn="base">
              <a:buNone/>
            </a:pPr>
            <a:r>
              <a:rPr lang="en-CA" sz="2400" dirty="0">
                <a:latin typeface="Courier New" panose="02070309020205020404" pitchFamily="49" charset="0"/>
                <a:cs typeface="Courier New" panose="02070309020205020404" pitchFamily="49" charset="0"/>
              </a:rPr>
              <a:t>p</a:t>
            </a:r>
            <a:r>
              <a:rPr lang="en-CA" sz="2400" dirty="0" smtClean="0">
                <a:latin typeface="Courier New" panose="02070309020205020404" pitchFamily="49" charset="0"/>
                <a:cs typeface="Courier New" panose="02070309020205020404" pitchFamily="49" charset="0"/>
              </a:rPr>
              <a:t>rint("This </a:t>
            </a:r>
            <a:r>
              <a:rPr lang="en-CA" sz="2400" dirty="0">
                <a:latin typeface="Courier New" panose="02070309020205020404" pitchFamily="49" charset="0"/>
                <a:cs typeface="Courier New" panose="02070309020205020404" pitchFamily="49" charset="0"/>
              </a:rPr>
              <a:t>program will add 3 integers")</a:t>
            </a:r>
            <a:endParaRPr lang="en-CA" sz="2400" dirty="0" smtClean="0">
              <a:latin typeface="Courier New" panose="02070309020205020404" pitchFamily="49" charset="0"/>
              <a:cs typeface="Courier New" panose="02070309020205020404" pitchFamily="49" charset="0"/>
            </a:endParaRPr>
          </a:p>
          <a:p>
            <a:pPr marL="95250" lvl="1" indent="0" fontAlgn="base">
              <a:buNone/>
            </a:pPr>
            <a:endParaRPr lang="en-CA" sz="2400" dirty="0">
              <a:latin typeface="Courier New" panose="02070309020205020404" pitchFamily="49" charset="0"/>
              <a:cs typeface="Courier New" panose="02070309020205020404" pitchFamily="49" charset="0"/>
            </a:endParaRPr>
          </a:p>
          <a:p>
            <a:pPr marL="95250" lvl="1" indent="0" fontAlgn="base">
              <a:buNone/>
            </a:pPr>
            <a:r>
              <a:rPr lang="en-CA" sz="2400" dirty="0">
                <a:latin typeface="Courier New" panose="02070309020205020404" pitchFamily="49" charset="0"/>
                <a:cs typeface="Courier New" panose="02070309020205020404" pitchFamily="49" charset="0"/>
              </a:rPr>
              <a:t>for </a:t>
            </a:r>
            <a:r>
              <a:rPr lang="en-CA" sz="2400" dirty="0" err="1" smtClean="0">
                <a:latin typeface="Courier New" panose="02070309020205020404" pitchFamily="49" charset="0"/>
                <a:cs typeface="Courier New" panose="02070309020205020404" pitchFamily="49" charset="0"/>
              </a:rPr>
              <a:t>i</a:t>
            </a:r>
            <a:r>
              <a:rPr lang="en-CA" sz="2400" dirty="0" smtClean="0">
                <a:latin typeface="Courier New" panose="02070309020205020404" pitchFamily="49" charset="0"/>
                <a:cs typeface="Courier New" panose="02070309020205020404" pitchFamily="49" charset="0"/>
              </a:rPr>
              <a:t> in range (3):</a:t>
            </a:r>
            <a:endParaRPr lang="en-CA" sz="2400" dirty="0">
              <a:latin typeface="Courier New" panose="02070309020205020404" pitchFamily="49" charset="0"/>
              <a:cs typeface="Courier New" panose="02070309020205020404" pitchFamily="49" charset="0"/>
            </a:endParaRPr>
          </a:p>
          <a:p>
            <a:pPr marL="95250" lvl="1" indent="0" fontAlgn="base">
              <a:buNone/>
            </a:pPr>
            <a:r>
              <a:rPr lang="en-CA" sz="2400" dirty="0" smtClean="0">
                <a:latin typeface="Courier New" panose="02070309020205020404" pitchFamily="49" charset="0"/>
                <a:cs typeface="Courier New" panose="02070309020205020404" pitchFamily="49" charset="0"/>
              </a:rPr>
              <a:t>	</a:t>
            </a:r>
            <a:r>
              <a:rPr lang="en-CA" sz="2400" dirty="0" err="1" smtClean="0">
                <a:latin typeface="Courier New" panose="02070309020205020404" pitchFamily="49" charset="0"/>
                <a:cs typeface="Courier New" panose="02070309020205020404" pitchFamily="49" charset="0"/>
              </a:rPr>
              <a:t>num</a:t>
            </a:r>
            <a:r>
              <a:rPr lang="en-CA" sz="2400" dirty="0" smtClean="0">
                <a:latin typeface="Courier New" panose="02070309020205020404" pitchFamily="49" charset="0"/>
                <a:cs typeface="Courier New" panose="02070309020205020404" pitchFamily="49" charset="0"/>
              </a:rPr>
              <a:t> = </a:t>
            </a:r>
            <a:r>
              <a:rPr lang="en-CA" sz="2400" dirty="0" err="1" smtClean="0">
                <a:latin typeface="Courier New" panose="02070309020205020404" pitchFamily="49" charset="0"/>
                <a:cs typeface="Courier New" panose="02070309020205020404" pitchFamily="49" charset="0"/>
              </a:rPr>
              <a:t>int</a:t>
            </a:r>
            <a:r>
              <a:rPr lang="en-CA" sz="2400" dirty="0" smtClean="0">
                <a:latin typeface="Courier New" panose="02070309020205020404" pitchFamily="49" charset="0"/>
                <a:cs typeface="Courier New" panose="02070309020205020404" pitchFamily="49" charset="0"/>
              </a:rPr>
              <a:t>(input("Enter number: ")) </a:t>
            </a:r>
          </a:p>
          <a:p>
            <a:pPr marL="95250" lvl="1" indent="0" fontAlgn="base">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sum += </a:t>
            </a:r>
            <a:r>
              <a:rPr lang="en-CA" sz="2400" dirty="0" err="1" smtClean="0">
                <a:latin typeface="Courier New" panose="02070309020205020404" pitchFamily="49" charset="0"/>
                <a:cs typeface="Courier New" panose="02070309020205020404" pitchFamily="49" charset="0"/>
              </a:rPr>
              <a:t>num</a:t>
            </a:r>
            <a:endParaRPr lang="en-CA" sz="2400" dirty="0" smtClean="0">
              <a:latin typeface="Courier New" panose="02070309020205020404" pitchFamily="49" charset="0"/>
              <a:cs typeface="Courier New" panose="02070309020205020404" pitchFamily="49" charset="0"/>
            </a:endParaRPr>
          </a:p>
          <a:p>
            <a:pPr marL="95250" lvl="1" indent="0" fontAlgn="base">
              <a:buNone/>
            </a:pPr>
            <a:endParaRPr lang="en-CA" sz="2400" dirty="0">
              <a:latin typeface="Courier New" panose="02070309020205020404" pitchFamily="49" charset="0"/>
              <a:cs typeface="Courier New" panose="02070309020205020404" pitchFamily="49" charset="0"/>
            </a:endParaRPr>
          </a:p>
          <a:p>
            <a:pPr marL="95250" lvl="1" indent="0" fontAlgn="base">
              <a:buNone/>
            </a:pPr>
            <a:r>
              <a:rPr lang="en-CA" sz="2400" dirty="0">
                <a:latin typeface="Courier New" panose="02070309020205020404" pitchFamily="49" charset="0"/>
                <a:cs typeface="Courier New" panose="02070309020205020404" pitchFamily="49" charset="0"/>
              </a:rPr>
              <a:t>p</a:t>
            </a:r>
            <a:r>
              <a:rPr lang="en-CA" sz="2400" dirty="0" smtClean="0">
                <a:latin typeface="Courier New" panose="02070309020205020404" pitchFamily="49" charset="0"/>
                <a:cs typeface="Courier New" panose="02070309020205020404" pitchFamily="49" charset="0"/>
              </a:rPr>
              <a:t>rint("</a:t>
            </a:r>
            <a:r>
              <a:rPr lang="en-CA" sz="2400" dirty="0">
                <a:latin typeface="Courier New" panose="02070309020205020404" pitchFamily="49" charset="0"/>
                <a:cs typeface="Courier New" panose="02070309020205020404" pitchFamily="49" charset="0"/>
              </a:rPr>
              <a:t>The sum is ", </a:t>
            </a:r>
            <a:r>
              <a:rPr lang="en-CA" sz="2400" dirty="0" smtClean="0">
                <a:latin typeface="Courier New" panose="02070309020205020404" pitchFamily="49" charset="0"/>
                <a:cs typeface="Courier New" panose="02070309020205020404" pitchFamily="49" charset="0"/>
              </a:rPr>
              <a:t>sum)</a:t>
            </a:r>
            <a:endParaRPr lang="en-CA"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7747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Autofit/>
          </a:bodyPr>
          <a:lstStyle/>
          <a:p>
            <a:pPr algn="ctr"/>
            <a:r>
              <a:rPr lang="en-CA" smtClean="0"/>
              <a:t>You Try!</a:t>
            </a:r>
            <a:endParaRPr lang="en-CA" dirty="0"/>
          </a:p>
        </p:txBody>
      </p:sp>
      <p:sp>
        <p:nvSpPr>
          <p:cNvPr id="4" name="Content Placeholder 2"/>
          <p:cNvSpPr txBox="1">
            <a:spLocks/>
          </p:cNvSpPr>
          <p:nvPr/>
        </p:nvSpPr>
        <p:spPr>
          <a:xfrm>
            <a:off x="585694" y="227687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268986" indent="-457200" fontAlgn="base"/>
            <a:endParaRPr lang="en-CA" sz="3200" dirty="0"/>
          </a:p>
        </p:txBody>
      </p:sp>
      <p:sp>
        <p:nvSpPr>
          <p:cNvPr id="2" name="Rectangle 1"/>
          <p:cNvSpPr/>
          <p:nvPr/>
        </p:nvSpPr>
        <p:spPr>
          <a:xfrm>
            <a:off x="585694" y="1988840"/>
            <a:ext cx="8018754" cy="4708981"/>
          </a:xfrm>
          <a:prstGeom prst="rect">
            <a:avLst/>
          </a:prstGeom>
        </p:spPr>
        <p:txBody>
          <a:bodyPr wrap="square">
            <a:spAutoFit/>
          </a:bodyPr>
          <a:lstStyle/>
          <a:p>
            <a:pPr marL="95250" lvl="1" indent="0" fontAlgn="base">
              <a:buNone/>
            </a:pPr>
            <a:r>
              <a:rPr lang="en-CA" sz="2400" smtClean="0"/>
              <a:t>Write a program that asks a user to enter whether they won (W) or lost (L) each of their last last ten games.  Assume there were no ties.  Output to the user the total number of wins and the total number of losses.</a:t>
            </a:r>
          </a:p>
          <a:p>
            <a:pPr marL="95250" lvl="1" indent="0" fontAlgn="base">
              <a:buNone/>
            </a:pPr>
            <a:endParaRPr lang="en-CA" sz="2400"/>
          </a:p>
          <a:p>
            <a:pPr marL="95250" lvl="1" indent="0" fontAlgn="base">
              <a:buNone/>
            </a:pPr>
            <a:r>
              <a:rPr lang="en-CA" sz="2000" b="1" smtClean="0">
                <a:latin typeface="Courier New" panose="02070309020205020404" pitchFamily="49" charset="0"/>
                <a:cs typeface="Courier New" panose="02070309020205020404" pitchFamily="49" charset="0"/>
              </a:rPr>
              <a:t>Input:</a:t>
            </a:r>
          </a:p>
          <a:p>
            <a:pPr marL="95250" lvl="1" indent="0" fontAlgn="base">
              <a:buNone/>
            </a:pPr>
            <a:r>
              <a:rPr lang="en-CA" sz="2000" smtClean="0">
                <a:latin typeface="Courier New" panose="02070309020205020404" pitchFamily="49" charset="0"/>
                <a:cs typeface="Courier New" panose="02070309020205020404" pitchFamily="49" charset="0"/>
              </a:rPr>
              <a:t>Enter result of game (W) or (L): W</a:t>
            </a:r>
          </a:p>
          <a:p>
            <a:pPr marL="95250" lvl="1" indent="0" fontAlgn="base">
              <a:buNone/>
            </a:pPr>
            <a:r>
              <a:rPr lang="en-CA" sz="2000" smtClean="0">
                <a:latin typeface="Courier New" panose="02070309020205020404" pitchFamily="49" charset="0"/>
                <a:cs typeface="Courier New" panose="02070309020205020404" pitchFamily="49" charset="0"/>
              </a:rPr>
              <a:t>Enter result of game (W) or (L): L</a:t>
            </a:r>
          </a:p>
          <a:p>
            <a:pPr marL="95250" lvl="1" indent="0" fontAlgn="base">
              <a:buNone/>
            </a:pPr>
            <a:r>
              <a:rPr lang="en-CA" sz="2000" smtClean="0">
                <a:latin typeface="Courier New" panose="02070309020205020404" pitchFamily="49" charset="0"/>
                <a:cs typeface="Courier New" panose="02070309020205020404" pitchFamily="49" charset="0"/>
              </a:rPr>
              <a:t>... </a:t>
            </a:r>
          </a:p>
          <a:p>
            <a:pPr marL="95250" lvl="1" indent="0" fontAlgn="base">
              <a:buNone/>
            </a:pPr>
            <a:endParaRPr lang="en-CA" sz="2000">
              <a:latin typeface="Courier New" panose="02070309020205020404" pitchFamily="49" charset="0"/>
              <a:cs typeface="Courier New" panose="02070309020205020404" pitchFamily="49" charset="0"/>
            </a:endParaRPr>
          </a:p>
          <a:p>
            <a:pPr marL="95250" lvl="1" indent="0" fontAlgn="base">
              <a:buNone/>
            </a:pPr>
            <a:r>
              <a:rPr lang="en-CA" sz="2000" b="1" smtClean="0">
                <a:latin typeface="Courier New" panose="02070309020205020404" pitchFamily="49" charset="0"/>
                <a:cs typeface="Courier New" panose="02070309020205020404" pitchFamily="49" charset="0"/>
              </a:rPr>
              <a:t>Output:</a:t>
            </a:r>
          </a:p>
          <a:p>
            <a:pPr marL="95250" lvl="1" indent="0" fontAlgn="base">
              <a:buNone/>
            </a:pPr>
            <a:r>
              <a:rPr lang="en-CA" sz="2000" smtClean="0">
                <a:latin typeface="Courier New" panose="02070309020205020404" pitchFamily="49" charset="0"/>
                <a:cs typeface="Courier New" panose="02070309020205020404" pitchFamily="49" charset="0"/>
              </a:rPr>
              <a:t>You won 7 game(s).</a:t>
            </a:r>
          </a:p>
          <a:p>
            <a:pPr marL="95250" lvl="1" indent="0" fontAlgn="base">
              <a:buNone/>
            </a:pPr>
            <a:r>
              <a:rPr lang="en-CA" sz="2000" smtClean="0">
                <a:latin typeface="Courier New" panose="02070309020205020404" pitchFamily="49" charset="0"/>
                <a:cs typeface="Courier New" panose="02070309020205020404" pitchFamily="49" charset="0"/>
              </a:rPr>
              <a:t>You lost 3 game(s).</a:t>
            </a:r>
            <a:endParaRPr lang="en-CA" sz="2000">
              <a:latin typeface="Courier New" panose="02070309020205020404" pitchFamily="49" charset="0"/>
              <a:cs typeface="Courier New" panose="02070309020205020404" pitchFamily="49" charset="0"/>
            </a:endParaRPr>
          </a:p>
          <a:p>
            <a:pPr marL="95250" lvl="1" indent="0" fontAlgn="base">
              <a:buNone/>
            </a:pPr>
            <a:endParaRPr lang="en-CA"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9508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a:t>Exercises – </a:t>
            </a:r>
            <a:r>
              <a:rPr lang="en-CA" dirty="0" smtClean="0"/>
              <a:t>Repetition</a:t>
            </a:r>
            <a:endParaRPr lang="en-CA" dirty="0"/>
          </a:p>
        </p:txBody>
      </p:sp>
      <p:sp>
        <p:nvSpPr>
          <p:cNvPr id="4" name="Content Placeholder 2"/>
          <p:cNvSpPr txBox="1">
            <a:spLocks/>
          </p:cNvSpPr>
          <p:nvPr/>
        </p:nvSpPr>
        <p:spPr>
          <a:xfrm>
            <a:off x="611186" y="191683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a:t>Open Exercise </a:t>
            </a:r>
            <a:r>
              <a:rPr lang="en-CA" sz="3400" dirty="0" smtClean="0"/>
              <a:t>3.1 – Day 2</a:t>
            </a:r>
            <a:br>
              <a:rPr lang="en-CA" sz="3400" dirty="0" smtClean="0"/>
            </a:br>
            <a:r>
              <a:rPr lang="en-CA" sz="3400" dirty="0" smtClean="0"/>
              <a:t>Repetition – For Loops</a:t>
            </a:r>
            <a:endParaRPr lang="en-CA" sz="3200" dirty="0"/>
          </a:p>
        </p:txBody>
      </p:sp>
    </p:spTree>
    <p:extLst>
      <p:ext uri="{BB962C8B-B14F-4D97-AF65-F5344CB8AC3E}">
        <p14:creationId xmlns:p14="http://schemas.microsoft.com/office/powerpoint/2010/main" val="1089646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smtClean="0"/>
              <a:t>Warm </a:t>
            </a:r>
            <a:r>
              <a:rPr lang="en-CA" smtClean="0"/>
              <a:t>Up – Day 3</a:t>
            </a:r>
            <a:endParaRPr lang="en-CA" dirty="0"/>
          </a:p>
        </p:txBody>
      </p:sp>
      <p:sp>
        <p:nvSpPr>
          <p:cNvPr id="4" name="Content Placeholder 2"/>
          <p:cNvSpPr txBox="1">
            <a:spLocks/>
          </p:cNvSpPr>
          <p:nvPr/>
        </p:nvSpPr>
        <p:spPr>
          <a:xfrm>
            <a:off x="585694" y="227687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268986" indent="-457200" fontAlgn="base"/>
            <a:endParaRPr lang="en-CA" sz="3200" dirty="0"/>
          </a:p>
        </p:txBody>
      </p:sp>
      <p:sp>
        <p:nvSpPr>
          <p:cNvPr id="2" name="Rectangle 1"/>
          <p:cNvSpPr/>
          <p:nvPr/>
        </p:nvSpPr>
        <p:spPr>
          <a:xfrm>
            <a:off x="899592" y="2267744"/>
            <a:ext cx="7776864" cy="3539430"/>
          </a:xfrm>
          <a:prstGeom prst="rect">
            <a:avLst/>
          </a:prstGeom>
        </p:spPr>
        <p:txBody>
          <a:bodyPr wrap="square">
            <a:spAutoFit/>
          </a:bodyPr>
          <a:lstStyle/>
          <a:p>
            <a:r>
              <a:rPr lang="en-CA" sz="2800" dirty="0" smtClean="0"/>
              <a:t>Write </a:t>
            </a:r>
            <a:r>
              <a:rPr lang="en-CA" sz="2800" dirty="0"/>
              <a:t>a program to display all the numbers divisible by 17 between 1 and 100.  The expected output is:  </a:t>
            </a:r>
            <a:r>
              <a:rPr lang="en-CA" sz="2800" dirty="0">
                <a:latin typeface="Courier New" panose="02070309020205020404" pitchFamily="49" charset="0"/>
                <a:cs typeface="Courier New" panose="02070309020205020404" pitchFamily="49" charset="0"/>
              </a:rPr>
              <a:t>17 34 51 68 85</a:t>
            </a:r>
            <a:r>
              <a:rPr lang="en-CA" sz="2800" dirty="0"/>
              <a:t>.</a:t>
            </a:r>
            <a:br>
              <a:rPr lang="en-CA" sz="2800" dirty="0"/>
            </a:br>
            <a:endParaRPr lang="en-CA" sz="2800" dirty="0"/>
          </a:p>
          <a:p>
            <a:r>
              <a:rPr lang="en-CA" sz="2800" dirty="0" smtClean="0"/>
              <a:t>When this is working, modify </a:t>
            </a:r>
            <a:r>
              <a:rPr lang="en-CA" sz="2800" dirty="0"/>
              <a:t>the program to allow the user to change the number 17 to anything they want.   Check to make sure that the number they chose is between 1 and 100.</a:t>
            </a:r>
          </a:p>
        </p:txBody>
      </p:sp>
    </p:spTree>
    <p:extLst>
      <p:ext uri="{BB962C8B-B14F-4D97-AF65-F5344CB8AC3E}">
        <p14:creationId xmlns:p14="http://schemas.microsoft.com/office/powerpoint/2010/main" val="3524676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5400" dirty="0" smtClean="0"/>
              <a:t>Today’s Agenda</a:t>
            </a:r>
            <a:endParaRPr lang="en-CA" sz="5400" dirty="0"/>
          </a:p>
        </p:txBody>
      </p:sp>
      <p:sp>
        <p:nvSpPr>
          <p:cNvPr id="3" name="Content Placeholder 2"/>
          <p:cNvSpPr>
            <a:spLocks noGrp="1"/>
          </p:cNvSpPr>
          <p:nvPr>
            <p:ph idx="1"/>
          </p:nvPr>
        </p:nvSpPr>
        <p:spPr>
          <a:xfrm>
            <a:off x="395536" y="2924944"/>
            <a:ext cx="8229600" cy="1512168"/>
          </a:xfrm>
        </p:spPr>
        <p:txBody>
          <a:bodyPr>
            <a:normAutofit/>
          </a:bodyPr>
          <a:lstStyle/>
          <a:p>
            <a:pPr marL="0" indent="0" algn="ctr">
              <a:buNone/>
            </a:pPr>
            <a:r>
              <a:rPr lang="en-CA" sz="3600" dirty="0" smtClean="0"/>
              <a:t>Repetition with the </a:t>
            </a:r>
            <a:r>
              <a:rPr lang="en-CA" sz="3600" b="1" dirty="0" smtClean="0">
                <a:latin typeface="Courier New" panose="02070309020205020404" pitchFamily="49" charset="0"/>
                <a:cs typeface="Courier New" panose="02070309020205020404" pitchFamily="49" charset="0"/>
              </a:rPr>
              <a:t>for</a:t>
            </a:r>
            <a:r>
              <a:rPr lang="en-CA" sz="3600" dirty="0" smtClean="0"/>
              <a:t> loop</a:t>
            </a:r>
            <a:endParaRPr lang="en-CA" sz="3400" dirty="0" smtClean="0"/>
          </a:p>
        </p:txBody>
      </p:sp>
    </p:spTree>
    <p:extLst>
      <p:ext uri="{BB962C8B-B14F-4D97-AF65-F5344CB8AC3E}">
        <p14:creationId xmlns:p14="http://schemas.microsoft.com/office/powerpoint/2010/main" val="1860729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a:t>Exercises – </a:t>
            </a:r>
            <a:r>
              <a:rPr lang="en-CA" dirty="0" smtClean="0"/>
              <a:t>Repetition</a:t>
            </a:r>
            <a:endParaRPr lang="en-CA" dirty="0"/>
          </a:p>
        </p:txBody>
      </p:sp>
      <p:sp>
        <p:nvSpPr>
          <p:cNvPr id="4" name="Content Placeholder 2"/>
          <p:cNvSpPr txBox="1">
            <a:spLocks/>
          </p:cNvSpPr>
          <p:nvPr/>
        </p:nvSpPr>
        <p:spPr>
          <a:xfrm>
            <a:off x="611186" y="191683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a:t>Open </a:t>
            </a:r>
            <a:r>
              <a:rPr lang="en-CA" sz="3400"/>
              <a:t>Exercise </a:t>
            </a:r>
            <a:r>
              <a:rPr lang="en-CA" sz="3400" smtClean="0"/>
              <a:t>3.1 </a:t>
            </a:r>
            <a:r>
              <a:rPr lang="en-CA" sz="3400" dirty="0" smtClean="0"/>
              <a:t>– Day 3</a:t>
            </a:r>
            <a:br>
              <a:rPr lang="en-CA" sz="3400" dirty="0" smtClean="0"/>
            </a:br>
            <a:r>
              <a:rPr lang="en-CA" sz="3400" dirty="0" smtClean="0"/>
              <a:t>Repetition – For Loops</a:t>
            </a:r>
            <a:endParaRPr lang="en-CA" sz="3200" dirty="0"/>
          </a:p>
        </p:txBody>
      </p:sp>
    </p:spTree>
    <p:extLst>
      <p:ext uri="{BB962C8B-B14F-4D97-AF65-F5344CB8AC3E}">
        <p14:creationId xmlns:p14="http://schemas.microsoft.com/office/powerpoint/2010/main" val="1615807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Repetition</a:t>
            </a:r>
            <a:endParaRPr lang="en-CA" dirty="0"/>
          </a:p>
        </p:txBody>
      </p:sp>
      <p:sp>
        <p:nvSpPr>
          <p:cNvPr id="3" name="Content Placeholder 2"/>
          <p:cNvSpPr>
            <a:spLocks noGrp="1"/>
          </p:cNvSpPr>
          <p:nvPr>
            <p:ph idx="1"/>
          </p:nvPr>
        </p:nvSpPr>
        <p:spPr>
          <a:xfrm>
            <a:off x="467544" y="2204864"/>
            <a:ext cx="8183880" cy="3672408"/>
          </a:xfrm>
        </p:spPr>
        <p:txBody>
          <a:bodyPr>
            <a:noAutofit/>
          </a:bodyPr>
          <a:lstStyle/>
          <a:p>
            <a:r>
              <a:rPr lang="en-CA" sz="2800" dirty="0" smtClean="0"/>
              <a:t>One </a:t>
            </a:r>
            <a:r>
              <a:rPr lang="en-CA" sz="2800" dirty="0"/>
              <a:t>of the greatest strengths of computers is their </a:t>
            </a:r>
            <a:r>
              <a:rPr lang="en-CA" sz="2800" dirty="0" smtClean="0"/>
              <a:t>ability </a:t>
            </a:r>
            <a:r>
              <a:rPr lang="en-CA" sz="2800" dirty="0"/>
              <a:t>(and willingness) to do the same task over </a:t>
            </a:r>
            <a:r>
              <a:rPr lang="en-CA" sz="2800" dirty="0" smtClean="0"/>
              <a:t>and </a:t>
            </a:r>
            <a:r>
              <a:rPr lang="en-CA" sz="2800" dirty="0"/>
              <a:t>over again</a:t>
            </a:r>
            <a:r>
              <a:rPr lang="en-CA" sz="2800" dirty="0" smtClean="0"/>
              <a:t>.</a:t>
            </a:r>
            <a:br>
              <a:rPr lang="en-CA" sz="2800" dirty="0" smtClean="0"/>
            </a:br>
            <a:endParaRPr lang="en-CA" sz="2800" dirty="0"/>
          </a:p>
          <a:p>
            <a:r>
              <a:rPr lang="en-CA" sz="2800" dirty="0"/>
              <a:t>In addition, the computer will always perform the </a:t>
            </a:r>
            <a:r>
              <a:rPr lang="en-CA" sz="2800" dirty="0" smtClean="0"/>
              <a:t>task </a:t>
            </a:r>
            <a:r>
              <a:rPr lang="en-CA" sz="2800" dirty="0"/>
              <a:t>in exactly the same way for the same input, </a:t>
            </a:r>
            <a:r>
              <a:rPr lang="en-CA" sz="2800" dirty="0" smtClean="0"/>
              <a:t>provided </a:t>
            </a:r>
            <a:r>
              <a:rPr lang="en-CA" sz="2800" dirty="0"/>
              <a:t>the programmer (you!) has done their </a:t>
            </a:r>
            <a:r>
              <a:rPr lang="en-CA" sz="2800" dirty="0" smtClean="0"/>
              <a:t>job </a:t>
            </a:r>
            <a:r>
              <a:rPr lang="en-CA" sz="2800" dirty="0"/>
              <a:t>correctly.</a:t>
            </a:r>
          </a:p>
        </p:txBody>
      </p:sp>
    </p:spTree>
    <p:extLst>
      <p:ext uri="{BB962C8B-B14F-4D97-AF65-F5344CB8AC3E}">
        <p14:creationId xmlns:p14="http://schemas.microsoft.com/office/powerpoint/2010/main" val="5692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Repetition - Example</a:t>
            </a:r>
            <a:endParaRPr lang="en-CA" dirty="0"/>
          </a:p>
        </p:txBody>
      </p:sp>
      <p:sp>
        <p:nvSpPr>
          <p:cNvPr id="3" name="Content Placeholder 2"/>
          <p:cNvSpPr>
            <a:spLocks noGrp="1"/>
          </p:cNvSpPr>
          <p:nvPr>
            <p:ph idx="1"/>
          </p:nvPr>
        </p:nvSpPr>
        <p:spPr>
          <a:xfrm>
            <a:off x="467544" y="1833336"/>
            <a:ext cx="8183880" cy="4187952"/>
          </a:xfrm>
        </p:spPr>
        <p:txBody>
          <a:bodyPr>
            <a:noAutofit/>
          </a:bodyPr>
          <a:lstStyle/>
          <a:p>
            <a:r>
              <a:rPr lang="en-CA" sz="3200" dirty="0" smtClean="0"/>
              <a:t>Suppose </a:t>
            </a:r>
            <a:r>
              <a:rPr lang="en-CA" sz="3200" dirty="0"/>
              <a:t>we wanted to output the numbers from 1 </a:t>
            </a:r>
            <a:r>
              <a:rPr lang="en-CA" sz="3200" dirty="0" smtClean="0"/>
              <a:t>to </a:t>
            </a:r>
            <a:r>
              <a:rPr lang="en-CA" sz="3200" dirty="0"/>
              <a:t>10, in order, on the screen. How could we do </a:t>
            </a:r>
            <a:r>
              <a:rPr lang="en-CA" sz="3200" dirty="0" smtClean="0"/>
              <a:t>this</a:t>
            </a:r>
            <a:r>
              <a:rPr lang="en-CA" sz="3200" dirty="0"/>
              <a:t>? How does efficiency affect how we would do </a:t>
            </a:r>
            <a:r>
              <a:rPr lang="en-CA" sz="3200" dirty="0" smtClean="0"/>
              <a:t>it?</a:t>
            </a:r>
            <a:br>
              <a:rPr lang="en-CA" sz="3200" dirty="0" smtClean="0"/>
            </a:br>
            <a:endParaRPr lang="en-CA" sz="3200" dirty="0"/>
          </a:p>
          <a:p>
            <a:r>
              <a:rPr lang="en-CA" sz="3200" dirty="0"/>
              <a:t>What if we wanted to count to 100? 1000? </a:t>
            </a:r>
            <a:r>
              <a:rPr lang="en-CA" sz="3200" dirty="0" smtClean="0"/>
              <a:t/>
            </a:r>
            <a:br>
              <a:rPr lang="en-CA" sz="3200" dirty="0" smtClean="0"/>
            </a:br>
            <a:r>
              <a:rPr lang="en-CA" sz="3200" dirty="0" smtClean="0"/>
              <a:t>Would </a:t>
            </a:r>
            <a:r>
              <a:rPr lang="en-CA" sz="3200" dirty="0"/>
              <a:t>that change our strategy?</a:t>
            </a:r>
            <a:endParaRPr lang="en-CA" sz="3200" dirty="0" smtClean="0"/>
          </a:p>
        </p:txBody>
      </p:sp>
    </p:spTree>
    <p:extLst>
      <p:ext uri="{BB962C8B-B14F-4D97-AF65-F5344CB8AC3E}">
        <p14:creationId xmlns:p14="http://schemas.microsoft.com/office/powerpoint/2010/main" val="3005390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For Loops</a:t>
            </a:r>
            <a:endParaRPr lang="en-CA" dirty="0"/>
          </a:p>
        </p:txBody>
      </p:sp>
      <p:sp>
        <p:nvSpPr>
          <p:cNvPr id="3" name="Content Placeholder 2"/>
          <p:cNvSpPr>
            <a:spLocks noGrp="1"/>
          </p:cNvSpPr>
          <p:nvPr>
            <p:ph idx="1"/>
          </p:nvPr>
        </p:nvSpPr>
        <p:spPr>
          <a:xfrm>
            <a:off x="501351" y="2049779"/>
            <a:ext cx="8183880" cy="4187952"/>
          </a:xfrm>
        </p:spPr>
        <p:txBody>
          <a:bodyPr>
            <a:normAutofit fontScale="92500"/>
          </a:bodyPr>
          <a:lstStyle/>
          <a:p>
            <a:r>
              <a:rPr lang="en-CA" sz="3200" dirty="0" smtClean="0"/>
              <a:t>The </a:t>
            </a:r>
            <a:r>
              <a:rPr lang="en-CA" sz="3200" dirty="0"/>
              <a:t>simplest form of repetition is called a </a:t>
            </a:r>
            <a:r>
              <a:rPr lang="en-CA" sz="3200" dirty="0" smtClean="0"/>
              <a:t>loop</a:t>
            </a:r>
            <a:r>
              <a:rPr lang="en-CA" sz="3200" dirty="0"/>
              <a:t>, </a:t>
            </a:r>
            <a:r>
              <a:rPr lang="en-CA" sz="3200" dirty="0" smtClean="0"/>
              <a:t>and </a:t>
            </a:r>
            <a:r>
              <a:rPr lang="en-CA" sz="3200" dirty="0"/>
              <a:t>the simplest type of loop is the </a:t>
            </a:r>
            <a:r>
              <a:rPr lang="en-CA" sz="3200" b="1" dirty="0" smtClean="0">
                <a:latin typeface="Courier New" panose="02070309020205020404" pitchFamily="49" charset="0"/>
                <a:cs typeface="Courier New" panose="02070309020205020404" pitchFamily="49" charset="0"/>
              </a:rPr>
              <a:t>for</a:t>
            </a:r>
            <a:r>
              <a:rPr lang="en-CA" sz="3200" b="1" dirty="0" smtClean="0"/>
              <a:t> </a:t>
            </a:r>
            <a:r>
              <a:rPr lang="en-CA" sz="3200" dirty="0" smtClean="0"/>
              <a:t>loop.</a:t>
            </a:r>
            <a:br>
              <a:rPr lang="en-CA" sz="3200" dirty="0" smtClean="0"/>
            </a:br>
            <a:endParaRPr lang="en-CA" sz="3200" dirty="0"/>
          </a:p>
          <a:p>
            <a:r>
              <a:rPr lang="en-CA" sz="3200" dirty="0"/>
              <a:t>In a </a:t>
            </a:r>
            <a:r>
              <a:rPr lang="en-CA" sz="3200" b="1" dirty="0" smtClean="0">
                <a:latin typeface="Courier New" panose="02070309020205020404" pitchFamily="49" charset="0"/>
                <a:cs typeface="Courier New" panose="02070309020205020404" pitchFamily="49" charset="0"/>
              </a:rPr>
              <a:t>for</a:t>
            </a:r>
            <a:r>
              <a:rPr lang="en-CA" sz="3200" b="1" dirty="0" smtClean="0"/>
              <a:t> </a:t>
            </a:r>
            <a:r>
              <a:rPr lang="en-CA" sz="3200" dirty="0" smtClean="0"/>
              <a:t>loop</a:t>
            </a:r>
            <a:r>
              <a:rPr lang="en-CA" sz="3200" dirty="0"/>
              <a:t>, we execute some segment of </a:t>
            </a:r>
            <a:r>
              <a:rPr lang="en-CA" sz="3200" dirty="0" smtClean="0"/>
              <a:t>code </a:t>
            </a:r>
            <a:r>
              <a:rPr lang="en-CA" sz="3200" dirty="0"/>
              <a:t>a fixed number of times</a:t>
            </a:r>
            <a:r>
              <a:rPr lang="en-CA" sz="3200" dirty="0" smtClean="0"/>
              <a:t>.</a:t>
            </a:r>
            <a:br>
              <a:rPr lang="en-CA" sz="3200" dirty="0" smtClean="0"/>
            </a:br>
            <a:endParaRPr lang="en-CA" sz="3200" dirty="0"/>
          </a:p>
          <a:p>
            <a:r>
              <a:rPr lang="en-CA" sz="3200" dirty="0"/>
              <a:t>In English, we might </a:t>
            </a:r>
            <a:r>
              <a:rPr lang="en-CA" sz="3200" dirty="0" smtClean="0"/>
              <a:t>say: “Do </a:t>
            </a:r>
            <a:r>
              <a:rPr lang="en-CA" sz="3200" dirty="0"/>
              <a:t>something 10 </a:t>
            </a:r>
            <a:r>
              <a:rPr lang="en-CA" sz="3200" dirty="0" smtClean="0"/>
              <a:t>times”</a:t>
            </a:r>
            <a:endParaRPr lang="en-CA"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997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Are We Done Yet?</a:t>
            </a:r>
            <a:endParaRPr lang="en-CA" dirty="0"/>
          </a:p>
        </p:txBody>
      </p:sp>
      <p:sp>
        <p:nvSpPr>
          <p:cNvPr id="3" name="Content Placeholder 2"/>
          <p:cNvSpPr>
            <a:spLocks noGrp="1"/>
          </p:cNvSpPr>
          <p:nvPr>
            <p:ph idx="1"/>
          </p:nvPr>
        </p:nvSpPr>
        <p:spPr>
          <a:xfrm>
            <a:off x="539552" y="1988840"/>
            <a:ext cx="8183880" cy="4187952"/>
          </a:xfrm>
        </p:spPr>
        <p:txBody>
          <a:bodyPr>
            <a:normAutofit/>
          </a:bodyPr>
          <a:lstStyle/>
          <a:p>
            <a:r>
              <a:rPr lang="en-CA" sz="3200" dirty="0" smtClean="0">
                <a:latin typeface="Constantia" panose="02030602050306030303" pitchFamily="18" charset="0"/>
                <a:cs typeface="Courier New" panose="02070309020205020404" pitchFamily="49" charset="0"/>
              </a:rPr>
              <a:t>If </a:t>
            </a:r>
            <a:r>
              <a:rPr lang="en-CA" sz="3200" dirty="0">
                <a:latin typeface="Constantia" panose="02030602050306030303" pitchFamily="18" charset="0"/>
                <a:cs typeface="Courier New" panose="02070309020205020404" pitchFamily="49" charset="0"/>
              </a:rPr>
              <a:t>we are going to perform a task a fixed number </a:t>
            </a:r>
            <a:r>
              <a:rPr lang="en-CA" sz="3200" dirty="0" smtClean="0">
                <a:latin typeface="Constantia" panose="02030602050306030303" pitchFamily="18" charset="0"/>
                <a:cs typeface="Courier New" panose="02070309020205020404" pitchFamily="49" charset="0"/>
              </a:rPr>
              <a:t> of </a:t>
            </a:r>
            <a:r>
              <a:rPr lang="en-CA" sz="3200" dirty="0">
                <a:latin typeface="Constantia" panose="02030602050306030303" pitchFamily="18" charset="0"/>
                <a:cs typeface="Courier New" panose="02070309020205020404" pitchFamily="49" charset="0"/>
              </a:rPr>
              <a:t>times, we need to keep a count so we </a:t>
            </a:r>
            <a:r>
              <a:rPr lang="en-CA" sz="3200" dirty="0" smtClean="0">
                <a:latin typeface="Constantia" panose="02030602050306030303" pitchFamily="18" charset="0"/>
                <a:cs typeface="Courier New" panose="02070309020205020404" pitchFamily="49" charset="0"/>
              </a:rPr>
              <a:t>know when </a:t>
            </a:r>
            <a:r>
              <a:rPr lang="en-CA" sz="3200" dirty="0">
                <a:latin typeface="Constantia" panose="02030602050306030303" pitchFamily="18" charset="0"/>
                <a:cs typeface="Courier New" panose="02070309020205020404" pitchFamily="49" charset="0"/>
              </a:rPr>
              <a:t>we're </a:t>
            </a:r>
            <a:r>
              <a:rPr lang="en-CA" sz="3200" dirty="0" smtClean="0">
                <a:latin typeface="Constantia" panose="02030602050306030303" pitchFamily="18" charset="0"/>
                <a:cs typeface="Courier New" panose="02070309020205020404" pitchFamily="49" charset="0"/>
              </a:rPr>
              <a:t>done.</a:t>
            </a:r>
            <a:br>
              <a:rPr lang="en-CA" sz="3200" dirty="0" smtClean="0">
                <a:latin typeface="Constantia" panose="02030602050306030303" pitchFamily="18" charset="0"/>
                <a:cs typeface="Courier New" panose="02070309020205020404" pitchFamily="49" charset="0"/>
              </a:rPr>
            </a:br>
            <a:endParaRPr lang="en-CA" sz="3200" dirty="0" smtClean="0">
              <a:latin typeface="Constantia" panose="02030602050306030303" pitchFamily="18" charset="0"/>
              <a:cs typeface="Courier New" panose="02070309020205020404" pitchFamily="49" charset="0"/>
            </a:endParaRPr>
          </a:p>
          <a:p>
            <a:r>
              <a:rPr lang="en-CA" sz="3200" dirty="0" smtClean="0">
                <a:latin typeface="Constantia" panose="02030602050306030303" pitchFamily="18" charset="0"/>
                <a:cs typeface="Courier New" panose="02070309020205020404" pitchFamily="49" charset="0"/>
              </a:rPr>
              <a:t>Since </a:t>
            </a:r>
            <a:r>
              <a:rPr lang="en-CA" sz="3200" dirty="0">
                <a:latin typeface="Constantia" panose="02030602050306030303" pitchFamily="18" charset="0"/>
                <a:cs typeface="Courier New" panose="02070309020205020404" pitchFamily="49" charset="0"/>
              </a:rPr>
              <a:t>counting involves whole numbers, we use </a:t>
            </a:r>
            <a:r>
              <a:rPr lang="en-CA" sz="3200" dirty="0" smtClean="0">
                <a:latin typeface="Constantia" panose="02030602050306030303" pitchFamily="18" charset="0"/>
                <a:cs typeface="Courier New" panose="02070309020205020404" pitchFamily="49" charset="0"/>
              </a:rPr>
              <a:t>an </a:t>
            </a:r>
            <a:r>
              <a:rPr lang="en-CA" sz="3200" dirty="0">
                <a:latin typeface="Constantia" panose="02030602050306030303" pitchFamily="18" charset="0"/>
                <a:cs typeface="Courier New" panose="02070309020205020404" pitchFamily="49" charset="0"/>
              </a:rPr>
              <a:t>integer variable as our counter. Try to pick </a:t>
            </a:r>
            <a:r>
              <a:rPr lang="en-CA" sz="3200" dirty="0" smtClean="0">
                <a:latin typeface="Constantia" panose="02030602050306030303" pitchFamily="18" charset="0"/>
                <a:cs typeface="Courier New" panose="02070309020205020404" pitchFamily="49" charset="0"/>
              </a:rPr>
              <a:t>a meaningful </a:t>
            </a:r>
            <a:r>
              <a:rPr lang="en-CA" sz="3200" dirty="0">
                <a:latin typeface="Constantia" panose="02030602050306030303" pitchFamily="18" charset="0"/>
                <a:cs typeface="Courier New" panose="02070309020205020404" pitchFamily="49" charset="0"/>
              </a:rPr>
              <a:t>name for the counter.</a:t>
            </a:r>
          </a:p>
        </p:txBody>
      </p:sp>
    </p:spTree>
    <p:extLst>
      <p:ext uri="{BB962C8B-B14F-4D97-AF65-F5344CB8AC3E}">
        <p14:creationId xmlns:p14="http://schemas.microsoft.com/office/powerpoint/2010/main" val="2197855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132856"/>
            <a:ext cx="8183880" cy="3744416"/>
          </a:xfrm>
        </p:spPr>
        <p:txBody>
          <a:bodyPr>
            <a:normAutofit fontScale="85000" lnSpcReduction="20000"/>
          </a:bodyPr>
          <a:lstStyle/>
          <a:p>
            <a:pPr marL="0" indent="0">
              <a:buNone/>
            </a:pPr>
            <a:r>
              <a:rPr lang="en-CA" dirty="0">
                <a:latin typeface="Constantia" panose="02030602050306030303" pitchFamily="18" charset="0"/>
                <a:cs typeface="Courier New" panose="02070309020205020404" pitchFamily="49" charset="0"/>
              </a:rPr>
              <a:t>The counted loop is so common that a special </a:t>
            </a:r>
            <a:r>
              <a:rPr lang="en-CA" dirty="0" smtClean="0">
                <a:latin typeface="Constantia" panose="02030602050306030303" pitchFamily="18" charset="0"/>
                <a:cs typeface="Courier New" panose="02070309020205020404" pitchFamily="49" charset="0"/>
              </a:rPr>
              <a:t>type </a:t>
            </a:r>
            <a:r>
              <a:rPr lang="en-CA" dirty="0">
                <a:latin typeface="Constantia" panose="02030602050306030303" pitchFamily="18" charset="0"/>
                <a:cs typeface="Courier New" panose="02070309020205020404" pitchFamily="49" charset="0"/>
              </a:rPr>
              <a:t>of loop was created to streamline the code</a:t>
            </a:r>
            <a:r>
              <a:rPr lang="en-CA" dirty="0" smtClean="0">
                <a:latin typeface="Constantia" panose="02030602050306030303" pitchFamily="18" charset="0"/>
                <a:cs typeface="Courier New" panose="02070309020205020404" pitchFamily="49" charset="0"/>
              </a:rPr>
              <a:t>.  In Python, the keyword for counted loop is </a:t>
            </a:r>
            <a:r>
              <a:rPr lang="en-CA" b="1" dirty="0" smtClean="0">
                <a:latin typeface="Courier New" panose="02070309020205020404" pitchFamily="49" charset="0"/>
                <a:cs typeface="Courier New" panose="02070309020205020404" pitchFamily="49" charset="0"/>
              </a:rPr>
              <a:t>for. </a:t>
            </a:r>
            <a:r>
              <a:rPr lang="en-CA" dirty="0" smtClean="0">
                <a:cs typeface="Courier New" panose="02070309020205020404" pitchFamily="49" charset="0"/>
              </a:rPr>
              <a:t>Consider these examples.</a:t>
            </a:r>
            <a:r>
              <a:rPr lang="en-CA" dirty="0" smtClean="0">
                <a:latin typeface="Constantia" panose="02030602050306030303" pitchFamily="18" charset="0"/>
                <a:cs typeface="Courier New" panose="02070309020205020404" pitchFamily="49" charset="0"/>
              </a:rPr>
              <a:t/>
            </a:r>
            <a:br>
              <a:rPr lang="en-CA" dirty="0" smtClean="0">
                <a:latin typeface="Constantia" panose="02030602050306030303" pitchFamily="18" charset="0"/>
                <a:cs typeface="Courier New" panose="02070309020205020404" pitchFamily="49" charset="0"/>
              </a:rPr>
            </a:br>
            <a:endParaRPr lang="en-CA" dirty="0">
              <a:latin typeface="Constantia" panose="02030602050306030303" pitchFamily="18"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for x in </a:t>
            </a:r>
            <a:r>
              <a:rPr lang="en-CA" dirty="0" smtClean="0">
                <a:latin typeface="Courier New" panose="02070309020205020404" pitchFamily="49" charset="0"/>
                <a:cs typeface="Courier New" panose="02070309020205020404" pitchFamily="49" charset="0"/>
              </a:rPr>
              <a:t>range(0,10,1</a:t>
            </a:r>
            <a:r>
              <a:rPr lang="en-CA" dirty="0">
                <a:latin typeface="Courier New" panose="02070309020205020404" pitchFamily="49" charset="0"/>
                <a:cs typeface="Courier New" panose="02070309020205020404" pitchFamily="49" charset="0"/>
              </a:rPr>
              <a:t>):</a:t>
            </a:r>
          </a:p>
          <a:p>
            <a:pPr marL="0" indent="0">
              <a:buNone/>
            </a:pPr>
            <a:r>
              <a:rPr lang="en-CA" dirty="0">
                <a:latin typeface="Courier New" panose="02070309020205020404" pitchFamily="49" charset="0"/>
                <a:cs typeface="Courier New" panose="02070309020205020404" pitchFamily="49" charset="0"/>
              </a:rPr>
              <a:t>   print(x</a:t>
            </a:r>
            <a:r>
              <a:rPr lang="en-CA" dirty="0" smtClean="0">
                <a:latin typeface="Courier New" panose="02070309020205020404" pitchFamily="49" charset="0"/>
                <a:cs typeface="Courier New" panose="02070309020205020404" pitchFamily="49" charset="0"/>
              </a:rPr>
              <a:t>)</a:t>
            </a:r>
            <a:br>
              <a:rPr lang="en-CA" dirty="0" smtClean="0">
                <a:latin typeface="Courier New" panose="02070309020205020404" pitchFamily="49" charset="0"/>
                <a:cs typeface="Courier New" panose="02070309020205020404" pitchFamily="49" charset="0"/>
              </a:rPr>
            </a:b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for y in </a:t>
            </a:r>
            <a:r>
              <a:rPr lang="en-CA" dirty="0" smtClean="0">
                <a:latin typeface="Courier New" panose="02070309020205020404" pitchFamily="49" charset="0"/>
                <a:cs typeface="Courier New" panose="02070309020205020404" pitchFamily="49" charset="0"/>
              </a:rPr>
              <a:t>range(0,10</a:t>
            </a:r>
            <a:r>
              <a:rPr lang="en-CA" dirty="0">
                <a:latin typeface="Courier New" panose="02070309020205020404" pitchFamily="49" charset="0"/>
                <a:cs typeface="Courier New" panose="02070309020205020404" pitchFamily="49" charset="0"/>
              </a:rPr>
              <a:t>):</a:t>
            </a:r>
          </a:p>
          <a:p>
            <a:pPr marL="0" indent="0">
              <a:buNone/>
            </a:pPr>
            <a:r>
              <a:rPr lang="en-CA" dirty="0">
                <a:latin typeface="Courier New" panose="02070309020205020404" pitchFamily="49" charset="0"/>
                <a:cs typeface="Courier New" panose="02070309020205020404" pitchFamily="49" charset="0"/>
              </a:rPr>
              <a:t>   print(y</a:t>
            </a:r>
            <a:r>
              <a:rPr lang="en-CA" dirty="0" smtClean="0">
                <a:latin typeface="Courier New" panose="02070309020205020404" pitchFamily="49" charset="0"/>
                <a:cs typeface="Courier New" panose="02070309020205020404" pitchFamily="49" charset="0"/>
              </a:rPr>
              <a:t>)</a:t>
            </a:r>
            <a:br>
              <a:rPr lang="en-CA" dirty="0" smtClean="0">
                <a:latin typeface="Courier New" panose="02070309020205020404" pitchFamily="49" charset="0"/>
                <a:cs typeface="Courier New" panose="02070309020205020404" pitchFamily="49" charset="0"/>
              </a:rPr>
            </a:b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for z in range(10):</a:t>
            </a:r>
          </a:p>
          <a:p>
            <a:pPr marL="0" indent="0">
              <a:buNone/>
            </a:pPr>
            <a:r>
              <a:rPr lang="en-CA" dirty="0">
                <a:latin typeface="Courier New" panose="02070309020205020404" pitchFamily="49" charset="0"/>
                <a:cs typeface="Courier New" panose="02070309020205020404" pitchFamily="49" charset="0"/>
              </a:rPr>
              <a:t>   print(z)</a:t>
            </a:r>
          </a:p>
        </p:txBody>
      </p:sp>
      <p:sp>
        <p:nvSpPr>
          <p:cNvPr id="5" name="Title 1"/>
          <p:cNvSpPr>
            <a:spLocks noGrp="1"/>
          </p:cNvSpPr>
          <p:nvPr>
            <p:ph type="title"/>
          </p:nvPr>
        </p:nvSpPr>
        <p:spPr/>
        <p:txBody>
          <a:bodyPr>
            <a:noAutofit/>
          </a:bodyPr>
          <a:lstStyle/>
          <a:p>
            <a:pPr algn="ctr"/>
            <a:r>
              <a:rPr lang="en-CA" dirty="0" smtClean="0"/>
              <a:t>The For Loop</a:t>
            </a:r>
            <a:endParaRPr lang="en-CA" dirty="0"/>
          </a:p>
        </p:txBody>
      </p:sp>
      <p:sp>
        <p:nvSpPr>
          <p:cNvPr id="6" name="TextBox 5"/>
          <p:cNvSpPr txBox="1"/>
          <p:nvPr/>
        </p:nvSpPr>
        <p:spPr>
          <a:xfrm>
            <a:off x="5364088" y="3429000"/>
            <a:ext cx="230425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b="1" dirty="0" smtClean="0"/>
              <a:t>What do you think the output will be on the screen?</a:t>
            </a:r>
            <a:endParaRPr lang="en-CA"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581128"/>
            <a:ext cx="44577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438779" y="4941168"/>
            <a:ext cx="3394720" cy="1080120"/>
          </a:xfrm>
          <a:prstGeom prst="ellipse">
            <a:avLst/>
          </a:prstGeom>
          <a:solidFill>
            <a:srgbClr val="0F6FC6">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3568" y="6165304"/>
            <a:ext cx="2736304" cy="646331"/>
          </a:xfrm>
          <a:prstGeom prst="rect">
            <a:avLst/>
          </a:prstGeom>
          <a:noFill/>
        </p:spPr>
        <p:txBody>
          <a:bodyPr wrap="square" rtlCol="0">
            <a:spAutoFit/>
          </a:bodyPr>
          <a:lstStyle/>
          <a:p>
            <a:pPr algn="ctr"/>
            <a:r>
              <a:rPr lang="en-CA" b="1" dirty="0" smtClean="0">
                <a:solidFill>
                  <a:srgbClr val="FF0000"/>
                </a:solidFill>
              </a:rPr>
              <a:t>Preferred way to do this!</a:t>
            </a:r>
            <a:endParaRPr lang="en-US" b="1" dirty="0">
              <a:solidFill>
                <a:srgbClr val="FF0000"/>
              </a:solidFill>
            </a:endParaRPr>
          </a:p>
        </p:txBody>
      </p:sp>
    </p:spTree>
    <p:extLst>
      <p:ext uri="{BB962C8B-B14F-4D97-AF65-F5344CB8AC3E}">
        <p14:creationId xmlns:p14="http://schemas.microsoft.com/office/powerpoint/2010/main" val="15409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 calcmode="lin" valueType="num">
                                      <p:cBhvr additive="base">
                                        <p:cTn id="27" dur="500" fill="hold"/>
                                        <p:tgtEl>
                                          <p:spTgt spid="1027"/>
                                        </p:tgtEl>
                                        <p:attrNameLst>
                                          <p:attrName>ppt_x</p:attrName>
                                        </p:attrNameLst>
                                      </p:cBhvr>
                                      <p:tavLst>
                                        <p:tav tm="0">
                                          <p:val>
                                            <p:strVal val="#ppt_x"/>
                                          </p:val>
                                        </p:tav>
                                        <p:tav tm="100000">
                                          <p:val>
                                            <p:strVal val="#ppt_x"/>
                                          </p:val>
                                        </p:tav>
                                      </p:tavLst>
                                    </p:anim>
                                    <p:anim calcmode="lin" valueType="num">
                                      <p:cBhvr additive="base">
                                        <p:cTn id="2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824"/>
            <a:ext cx="8229600" cy="1143000"/>
          </a:xfrm>
        </p:spPr>
        <p:txBody>
          <a:bodyPr>
            <a:normAutofit/>
          </a:bodyPr>
          <a:lstStyle/>
          <a:p>
            <a:pPr algn="ctr"/>
            <a:r>
              <a:rPr lang="en-CA" dirty="0" smtClean="0"/>
              <a:t>The For Loop</a:t>
            </a:r>
            <a:endParaRPr lang="en-CA" dirty="0"/>
          </a:p>
        </p:txBody>
      </p:sp>
      <p:sp>
        <p:nvSpPr>
          <p:cNvPr id="5" name="Content Placeholder 2"/>
          <p:cNvSpPr>
            <a:spLocks noGrp="1"/>
          </p:cNvSpPr>
          <p:nvPr>
            <p:ph idx="1"/>
          </p:nvPr>
        </p:nvSpPr>
        <p:spPr>
          <a:xfrm>
            <a:off x="539552" y="2132856"/>
            <a:ext cx="8183880" cy="3744416"/>
          </a:xfrm>
        </p:spPr>
        <p:txBody>
          <a:bodyPr>
            <a:normAutofit fontScale="92500" lnSpcReduction="10000"/>
          </a:bodyPr>
          <a:lstStyle/>
          <a:p>
            <a:r>
              <a:rPr lang="en-CA" dirty="0"/>
              <a:t>In all three cases, the program </a:t>
            </a:r>
            <a:r>
              <a:rPr lang="en-CA" dirty="0" smtClean="0"/>
              <a:t>printed </a:t>
            </a:r>
            <a:r>
              <a:rPr lang="en-CA" dirty="0"/>
              <a:t>the values 0 through 9 to the screen. </a:t>
            </a:r>
            <a:endParaRPr lang="en-CA" dirty="0" smtClean="0"/>
          </a:p>
          <a:p>
            <a:pPr marL="0" indent="0">
              <a:buNone/>
            </a:pPr>
            <a:endParaRPr lang="en-CA" dirty="0" smtClean="0"/>
          </a:p>
          <a:p>
            <a:r>
              <a:rPr lang="en-CA" dirty="0" smtClean="0"/>
              <a:t>This </a:t>
            </a:r>
            <a:r>
              <a:rPr lang="en-CA" dirty="0"/>
              <a:t>illustrates an important point about </a:t>
            </a:r>
            <a:r>
              <a:rPr lang="en-CA" dirty="0">
                <a:latin typeface="Courier New" panose="02070309020205020404" pitchFamily="49" charset="0"/>
                <a:cs typeface="Courier New" panose="02070309020205020404" pitchFamily="49" charset="0"/>
              </a:rPr>
              <a:t>range</a:t>
            </a:r>
            <a:r>
              <a:rPr lang="en-CA" dirty="0"/>
              <a:t> — it does </a:t>
            </a:r>
            <a:r>
              <a:rPr lang="en-CA" i="1" dirty="0"/>
              <a:t>not</a:t>
            </a:r>
            <a:r>
              <a:rPr lang="en-CA" dirty="0"/>
              <a:t> include the specified stop value. This means that if we want to include 10, we need to use the following code</a:t>
            </a:r>
            <a:r>
              <a:rPr lang="en-CA" dirty="0" smtClean="0"/>
              <a:t>.</a:t>
            </a:r>
          </a:p>
          <a:p>
            <a:pPr marL="0" indent="0">
              <a:buNone/>
            </a:pPr>
            <a:endParaRPr lang="en-CA" dirty="0" smtClean="0"/>
          </a:p>
          <a:p>
            <a:pPr marL="0" indent="0" fontAlgn="t">
              <a:buNone/>
            </a:pPr>
            <a:r>
              <a:rPr lang="en-CA" dirty="0">
                <a:latin typeface="Courier New" panose="02070309020205020404" pitchFamily="49" charset="0"/>
                <a:cs typeface="Courier New" panose="02070309020205020404" pitchFamily="49" charset="0"/>
              </a:rPr>
              <a:t>for count in </a:t>
            </a:r>
            <a:r>
              <a:rPr lang="en-CA" dirty="0" smtClean="0">
                <a:latin typeface="Courier New" panose="02070309020205020404" pitchFamily="49" charset="0"/>
                <a:cs typeface="Courier New" panose="02070309020205020404" pitchFamily="49" charset="0"/>
              </a:rPr>
              <a:t>range(11):</a:t>
            </a:r>
            <a:endParaRPr lang="en-CA" dirty="0">
              <a:latin typeface="Courier New" panose="02070309020205020404" pitchFamily="49" charset="0"/>
              <a:cs typeface="Courier New" panose="02070309020205020404" pitchFamily="49" charset="0"/>
            </a:endParaRPr>
          </a:p>
          <a:p>
            <a:pPr marL="0" indent="0" fontAlgn="t">
              <a:buNone/>
            </a:pPr>
            <a:r>
              <a:rPr lang="en-CA" dirty="0">
                <a:latin typeface="Courier New" panose="02070309020205020404" pitchFamily="49" charset="0"/>
                <a:cs typeface="Courier New" panose="02070309020205020404" pitchFamily="49" charset="0"/>
              </a:rPr>
              <a:t>   print(count)</a:t>
            </a:r>
          </a:p>
          <a:p>
            <a:endParaRPr lang="en-CA" dirty="0">
              <a:latin typeface="Courier New" panose="02070309020205020404" pitchFamily="49" charset="0"/>
              <a:cs typeface="Courier New" panose="02070309020205020404" pitchFamily="49" charset="0"/>
            </a:endParaRPr>
          </a:p>
          <a:p>
            <a:endParaRPr lang="en-CA" dirty="0">
              <a:latin typeface="Courier New" panose="02070309020205020404" pitchFamily="49" charset="0"/>
              <a:cs typeface="Courier New" panose="02070309020205020404" pitchFamily="49"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365104"/>
            <a:ext cx="39624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21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a:t>Changing the </a:t>
            </a:r>
            <a:r>
              <a:rPr lang="en-CA" dirty="0" smtClean="0"/>
              <a:t>Step</a:t>
            </a:r>
            <a:endParaRPr lang="en-CA" dirty="0"/>
          </a:p>
        </p:txBody>
      </p:sp>
      <p:sp>
        <p:nvSpPr>
          <p:cNvPr id="3" name="Content Placeholder 2"/>
          <p:cNvSpPr>
            <a:spLocks noGrp="1"/>
          </p:cNvSpPr>
          <p:nvPr>
            <p:ph idx="1"/>
          </p:nvPr>
        </p:nvSpPr>
        <p:spPr>
          <a:xfrm>
            <a:off x="539552" y="1988840"/>
            <a:ext cx="8183880" cy="4187952"/>
          </a:xfrm>
        </p:spPr>
        <p:txBody>
          <a:bodyPr>
            <a:normAutofit/>
          </a:bodyPr>
          <a:lstStyle/>
          <a:p>
            <a:pPr marL="0" indent="0">
              <a:buNone/>
            </a:pPr>
            <a:r>
              <a:rPr lang="en-CA" sz="2800" dirty="0"/>
              <a:t>So far, we have </a:t>
            </a:r>
            <a:r>
              <a:rPr lang="en-CA" sz="2800" dirty="0" smtClean="0"/>
              <a:t>counted in the </a:t>
            </a:r>
            <a:r>
              <a:rPr lang="en-CA" sz="2800" dirty="0" smtClean="0">
                <a:latin typeface="Courier New" panose="02070309020205020404" pitchFamily="49" charset="0"/>
                <a:cs typeface="Courier New" panose="02070309020205020404" pitchFamily="49" charset="0"/>
              </a:rPr>
              <a:t>for</a:t>
            </a:r>
            <a:r>
              <a:rPr lang="en-CA" sz="2800" dirty="0" smtClean="0"/>
              <a:t> loop by one</a:t>
            </a:r>
            <a:r>
              <a:rPr lang="en-CA" sz="2800" dirty="0"/>
              <a:t>. It is possible to take larger steps using </a:t>
            </a:r>
            <a:r>
              <a:rPr lang="en-CA" sz="2800" dirty="0" smtClean="0"/>
              <a:t>a further argument in the </a:t>
            </a:r>
            <a:r>
              <a:rPr lang="en-CA" sz="2800" dirty="0" smtClean="0">
                <a:latin typeface="Courier New" panose="02070309020205020404" pitchFamily="49" charset="0"/>
                <a:cs typeface="Courier New" panose="02070309020205020404" pitchFamily="49" charset="0"/>
              </a:rPr>
              <a:t>range</a:t>
            </a:r>
            <a:r>
              <a:rPr lang="en-CA" sz="2800" dirty="0" smtClean="0"/>
              <a:t>:</a:t>
            </a:r>
            <a:br>
              <a:rPr lang="en-CA" sz="2800" dirty="0" smtClean="0"/>
            </a:br>
            <a:endParaRPr lang="en-CA" sz="2800" dirty="0" smtClean="0">
              <a:latin typeface="Courier New" panose="02070309020205020404" pitchFamily="49" charset="0"/>
              <a:cs typeface="Courier New" panose="02070309020205020404" pitchFamily="49" charset="0"/>
            </a:endParaRPr>
          </a:p>
          <a:p>
            <a:pPr marL="0" indent="0" fontAlgn="t">
              <a:buNone/>
            </a:pPr>
            <a:r>
              <a:rPr lang="en-CA" sz="2800" dirty="0">
                <a:latin typeface="Courier New" panose="02070309020205020404" pitchFamily="49" charset="0"/>
                <a:cs typeface="Courier New" panose="02070309020205020404" pitchFamily="49" charset="0"/>
              </a:rPr>
              <a:t>for count in range(0,11,2):</a:t>
            </a:r>
          </a:p>
          <a:p>
            <a:pPr marL="0" indent="0" fontAlgn="t">
              <a:buNone/>
            </a:pPr>
            <a:r>
              <a:rPr lang="en-CA" sz="2800" dirty="0">
                <a:latin typeface="Courier New" panose="02070309020205020404" pitchFamily="49" charset="0"/>
                <a:cs typeface="Courier New" panose="02070309020205020404" pitchFamily="49" charset="0"/>
              </a:rPr>
              <a:t>   print(count)</a:t>
            </a:r>
          </a:p>
        </p:txBody>
      </p:sp>
      <p:sp>
        <p:nvSpPr>
          <p:cNvPr id="5" name="Rectangle 1"/>
          <p:cNvSpPr>
            <a:spLocks noChangeArrowheads="1"/>
          </p:cNvSpPr>
          <p:nvPr/>
        </p:nvSpPr>
        <p:spPr bwMode="auto">
          <a:xfrm>
            <a:off x="683568" y="5087888"/>
            <a:ext cx="7632848" cy="58477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55555"/>
                </a:solidFill>
                <a:effectLst/>
                <a:latin typeface="Montserrat"/>
                <a:cs typeface="Arial" pitchFamily="34" charset="0"/>
              </a:rPr>
              <a:t>This would display the values 0, 2, 4, 6, 8 and 10.  Remember that 11 is not included in the range.</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 name="Straight Arrow Connector 5"/>
          <p:cNvCxnSpPr/>
          <p:nvPr/>
        </p:nvCxnSpPr>
        <p:spPr>
          <a:xfrm flipH="1">
            <a:off x="5940152" y="3212976"/>
            <a:ext cx="122413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36296" y="2852936"/>
            <a:ext cx="1368152" cy="646331"/>
          </a:xfrm>
          <a:prstGeom prst="rect">
            <a:avLst/>
          </a:prstGeom>
          <a:noFill/>
        </p:spPr>
        <p:txBody>
          <a:bodyPr wrap="square" rtlCol="0">
            <a:spAutoFit/>
          </a:bodyPr>
          <a:lstStyle/>
          <a:p>
            <a:pPr algn="ctr"/>
            <a:r>
              <a:rPr lang="en-CA" dirty="0" smtClean="0"/>
              <a:t>This is the </a:t>
            </a:r>
            <a:r>
              <a:rPr lang="en-CA" b="1" dirty="0" smtClean="0"/>
              <a:t>step</a:t>
            </a:r>
            <a:endParaRPr lang="en-CA" b="1" dirty="0"/>
          </a:p>
        </p:txBody>
      </p:sp>
    </p:spTree>
    <p:extLst>
      <p:ext uri="{BB962C8B-B14F-4D97-AF65-F5344CB8AC3E}">
        <p14:creationId xmlns:p14="http://schemas.microsoft.com/office/powerpoint/2010/main" val="255388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B2EC73-092D-4373-BCA5-25348E86A199}">
  <ds:schemaRefs>
    <ds:schemaRef ds:uri="http://www.w3.org/XML/1998/namespace"/>
    <ds:schemaRef ds:uri="956e00ba-0306-456c-8e26-af3189876537"/>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63E0716-FB40-45A2-B292-311EFB162F18}">
  <ds:schemaRefs>
    <ds:schemaRef ds:uri="http://schemas.microsoft.com/sharepoint/v3/contenttype/forms"/>
  </ds:schemaRefs>
</ds:datastoreItem>
</file>

<file path=customXml/itemProps3.xml><?xml version="1.0" encoding="utf-8"?>
<ds:datastoreItem xmlns:ds="http://schemas.openxmlformats.org/officeDocument/2006/customXml" ds:itemID="{F1AC2C0B-F7E9-4D2F-98D9-9233436BD6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2626</TotalTime>
  <Words>674</Words>
  <Application>Microsoft Office PowerPoint</Application>
  <PresentationFormat>On-screen Show (4:3)</PresentationFormat>
  <Paragraphs>143</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Constantia</vt:lpstr>
      <vt:lpstr>Courier New</vt:lpstr>
      <vt:lpstr>Montserrat</vt:lpstr>
      <vt:lpstr>Verdana</vt:lpstr>
      <vt:lpstr>Wingdings 2</vt:lpstr>
      <vt:lpstr>Flow</vt:lpstr>
      <vt:lpstr>Repetition For Loops</vt:lpstr>
      <vt:lpstr>Today’s Agenda</vt:lpstr>
      <vt:lpstr>Repetition</vt:lpstr>
      <vt:lpstr>Repetition - Example</vt:lpstr>
      <vt:lpstr>For Loops</vt:lpstr>
      <vt:lpstr>Are We Done Yet?</vt:lpstr>
      <vt:lpstr>The For Loop</vt:lpstr>
      <vt:lpstr>The For Loop</vt:lpstr>
      <vt:lpstr>Changing the Step</vt:lpstr>
      <vt:lpstr>Counting Down – For Loop</vt:lpstr>
      <vt:lpstr>Things to Know</vt:lpstr>
      <vt:lpstr>Control Counting with Variables</vt:lpstr>
      <vt:lpstr>Exercises – Repetition</vt:lpstr>
      <vt:lpstr>Warm Up – Day 2</vt:lpstr>
      <vt:lpstr>Accumulating Values</vt:lpstr>
      <vt:lpstr>Example – Adding Three Numbers</vt:lpstr>
      <vt:lpstr>You Try!</vt:lpstr>
      <vt:lpstr>Exercises – Repetition</vt:lpstr>
      <vt:lpstr>Warm Up – Day 3</vt:lpstr>
      <vt:lpstr>Exercises – Repetition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Turing</dc:title>
  <dc:creator>Hareem</dc:creator>
  <cp:lastModifiedBy>Sudhu, Sunil</cp:lastModifiedBy>
  <cp:revision>116</cp:revision>
  <dcterms:created xsi:type="dcterms:W3CDTF">2014-02-09T21:54:01Z</dcterms:created>
  <dcterms:modified xsi:type="dcterms:W3CDTF">2020-09-22T13:08:18Z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