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sldIdLst>
    <p:sldId id="256" r:id="rId5"/>
    <p:sldId id="286" r:id="rId6"/>
    <p:sldId id="285" r:id="rId7"/>
    <p:sldId id="259" r:id="rId8"/>
    <p:sldId id="287" r:id="rId9"/>
    <p:sldId id="304" r:id="rId10"/>
    <p:sldId id="292" r:id="rId11"/>
    <p:sldId id="284" r:id="rId12"/>
    <p:sldId id="307" r:id="rId13"/>
    <p:sldId id="312" r:id="rId14"/>
    <p:sldId id="30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8191A3-B691-44B6-A6C4-5F8150ACE79B}">
          <p14:sldIdLst>
            <p14:sldId id="256"/>
            <p14:sldId id="286"/>
            <p14:sldId id="285"/>
            <p14:sldId id="259"/>
            <p14:sldId id="287"/>
            <p14:sldId id="304"/>
            <p14:sldId id="292"/>
            <p14:sldId id="284"/>
            <p14:sldId id="307"/>
            <p14:sldId id="312"/>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B0571-9BCC-4BB6-8F06-F0E94CA27EC9}" type="datetimeFigureOut">
              <a:rPr lang="en-CA" smtClean="0"/>
              <a:t>2020-09-22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1E863-4834-4844-9F64-5138DC43D828}" type="slidenum">
              <a:rPr lang="en-CA" smtClean="0"/>
              <a:t>‹#›</a:t>
            </a:fld>
            <a:endParaRPr lang="en-CA"/>
          </a:p>
        </p:txBody>
      </p:sp>
    </p:spTree>
    <p:extLst>
      <p:ext uri="{BB962C8B-B14F-4D97-AF65-F5344CB8AC3E}">
        <p14:creationId xmlns:p14="http://schemas.microsoft.com/office/powerpoint/2010/main" val="398876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061E863-4834-4844-9F64-5138DC43D828}" type="slidenum">
              <a:rPr lang="en-CA" smtClean="0"/>
              <a:t>1</a:t>
            </a:fld>
            <a:endParaRPr lang="en-CA"/>
          </a:p>
        </p:txBody>
      </p:sp>
    </p:spTree>
    <p:extLst>
      <p:ext uri="{BB962C8B-B14F-4D97-AF65-F5344CB8AC3E}">
        <p14:creationId xmlns:p14="http://schemas.microsoft.com/office/powerpoint/2010/main" val="304280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61E863-4834-4844-9F64-5138DC43D828}" type="slidenum">
              <a:rPr lang="en-CA" smtClean="0"/>
              <a:t>10</a:t>
            </a:fld>
            <a:endParaRPr lang="en-CA"/>
          </a:p>
        </p:txBody>
      </p:sp>
    </p:spTree>
    <p:extLst>
      <p:ext uri="{BB962C8B-B14F-4D97-AF65-F5344CB8AC3E}">
        <p14:creationId xmlns:p14="http://schemas.microsoft.com/office/powerpoint/2010/main" val="8094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11</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2</a:t>
            </a:fld>
            <a:endParaRPr lang="en-CA"/>
          </a:p>
        </p:txBody>
      </p:sp>
    </p:spTree>
    <p:extLst>
      <p:ext uri="{BB962C8B-B14F-4D97-AF65-F5344CB8AC3E}">
        <p14:creationId xmlns:p14="http://schemas.microsoft.com/office/powerpoint/2010/main" val="95760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3</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4</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5</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61E863-4834-4844-9F64-5138DC43D828}" type="slidenum">
              <a:rPr lang="en-CA" smtClean="0"/>
              <a:t>6</a:t>
            </a:fld>
            <a:endParaRPr lang="en-CA"/>
          </a:p>
        </p:txBody>
      </p:sp>
    </p:spTree>
    <p:extLst>
      <p:ext uri="{BB962C8B-B14F-4D97-AF65-F5344CB8AC3E}">
        <p14:creationId xmlns:p14="http://schemas.microsoft.com/office/powerpoint/2010/main" val="71659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61E863-4834-4844-9F64-5138DC43D828}" type="slidenum">
              <a:rPr lang="en-CA" smtClean="0"/>
              <a:t>7</a:t>
            </a:fld>
            <a:endParaRPr lang="en-CA"/>
          </a:p>
        </p:txBody>
      </p:sp>
    </p:spTree>
    <p:extLst>
      <p:ext uri="{BB962C8B-B14F-4D97-AF65-F5344CB8AC3E}">
        <p14:creationId xmlns:p14="http://schemas.microsoft.com/office/powerpoint/2010/main" val="716599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8</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61E863-4834-4844-9F64-5138DC43D828}" type="slidenum">
              <a:rPr lang="en-CA" smtClean="0"/>
              <a:t>9</a:t>
            </a:fld>
            <a:endParaRPr lang="en-CA"/>
          </a:p>
        </p:txBody>
      </p:sp>
    </p:spTree>
    <p:extLst>
      <p:ext uri="{BB962C8B-B14F-4D97-AF65-F5344CB8AC3E}">
        <p14:creationId xmlns:p14="http://schemas.microsoft.com/office/powerpoint/2010/main" val="71659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0D5AE6-F904-4B3C-8013-3E00738E4EAC}" type="datetimeFigureOut">
              <a:rPr lang="en-CA" smtClean="0"/>
              <a:t>2020-09-22</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0D5AE6-F904-4B3C-8013-3E00738E4EAC}" type="datetimeFigureOut">
              <a:rPr lang="en-CA" smtClean="0"/>
              <a:t>2020-09-22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0D5AE6-F904-4B3C-8013-3E00738E4EAC}" type="datetimeFigureOut">
              <a:rPr lang="en-CA" smtClean="0"/>
              <a:t>2020-09-22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0D5AE6-F904-4B3C-8013-3E00738E4EAC}" type="datetimeFigureOut">
              <a:rPr lang="en-CA" smtClean="0"/>
              <a:t>2020-09-22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5AE6-F904-4B3C-8013-3E00738E4EAC}" type="datetimeFigureOut">
              <a:rPr lang="en-CA" smtClean="0"/>
              <a:t>2020-09-22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0D5AE6-F904-4B3C-8013-3E00738E4EAC}" type="datetimeFigureOut">
              <a:rPr lang="en-CA" smtClean="0"/>
              <a:t>2020-09-22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EC7FE04F-3D44-4C51-91E9-678CAC7A82AD}" type="slidenum">
              <a:rPr lang="en-CA" smtClean="0"/>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0D5AE6-F904-4B3C-8013-3E00738E4EAC}" type="datetimeFigureOut">
              <a:rPr lang="en-CA" smtClean="0"/>
              <a:t>2020-09-22</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7FE04F-3D44-4C51-91E9-678CAC7A82AD}" type="slidenum">
              <a:rPr lang="en-CA" smtClean="0"/>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16224"/>
            <a:ext cx="7851648" cy="1828800"/>
          </a:xfrm>
        </p:spPr>
        <p:txBody>
          <a:bodyPr>
            <a:normAutofit/>
          </a:bodyPr>
          <a:lstStyle/>
          <a:p>
            <a:r>
              <a:rPr lang="en-CA" dirty="0" smtClean="0"/>
              <a:t>Repetition</a:t>
            </a:r>
            <a:r>
              <a:rPr lang="en-CA" dirty="0"/>
              <a:t/>
            </a:r>
            <a:br>
              <a:rPr lang="en-CA" dirty="0"/>
            </a:br>
            <a:r>
              <a:rPr lang="en-CA" dirty="0" smtClean="0">
                <a:solidFill>
                  <a:srgbClr val="4DE1EA"/>
                </a:solidFill>
                <a:latin typeface="Calibri"/>
              </a:rPr>
              <a:t>Conditional Loops</a:t>
            </a:r>
            <a:endParaRPr lang="en-CA" dirty="0"/>
          </a:p>
        </p:txBody>
      </p:sp>
      <p:sp>
        <p:nvSpPr>
          <p:cNvPr id="3" name="Subtitle 2"/>
          <p:cNvSpPr>
            <a:spLocks noGrp="1"/>
          </p:cNvSpPr>
          <p:nvPr>
            <p:ph type="subTitle" idx="1"/>
          </p:nvPr>
        </p:nvSpPr>
        <p:spPr/>
        <p:txBody>
          <a:bodyPr/>
          <a:lstStyle/>
          <a:p>
            <a:pPr algn="ctr"/>
            <a:endParaRPr lang="en-CA" b="1" dirty="0" smtClean="0"/>
          </a:p>
          <a:p>
            <a:pPr algn="ctr"/>
            <a:endParaRPr lang="en-CA" dirty="0"/>
          </a:p>
          <a:p>
            <a:r>
              <a:rPr lang="en-CA" dirty="0" smtClean="0"/>
              <a:t>ICS 3U0</a:t>
            </a:r>
            <a:endParaRPr lang="en-CA" dirty="0"/>
          </a:p>
        </p:txBody>
      </p:sp>
    </p:spTree>
    <p:extLst>
      <p:ext uri="{BB962C8B-B14F-4D97-AF65-F5344CB8AC3E}">
        <p14:creationId xmlns:p14="http://schemas.microsoft.com/office/powerpoint/2010/main" val="208069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2746648" cy="1143000"/>
          </a:xfrm>
        </p:spPr>
        <p:txBody>
          <a:bodyPr>
            <a:normAutofit fontScale="90000"/>
          </a:bodyPr>
          <a:lstStyle/>
          <a:p>
            <a:pPr algn="ctr"/>
            <a:r>
              <a:rPr lang="en-CA" dirty="0" smtClean="0"/>
              <a:t>Example  Sentinels</a:t>
            </a:r>
            <a:endParaRPr lang="en-CA" dirty="0"/>
          </a:p>
        </p:txBody>
      </p:sp>
      <p:sp>
        <p:nvSpPr>
          <p:cNvPr id="3" name="TextBox 2"/>
          <p:cNvSpPr txBox="1"/>
          <p:nvPr/>
        </p:nvSpPr>
        <p:spPr>
          <a:xfrm>
            <a:off x="827584" y="704087"/>
            <a:ext cx="8064896" cy="5632311"/>
          </a:xfrm>
          <a:prstGeom prst="rect">
            <a:avLst/>
          </a:prstGeom>
          <a:noFill/>
        </p:spPr>
        <p:txBody>
          <a:bodyPr wrap="square" rtlCol="0">
            <a:spAutoFit/>
          </a:bodyPr>
          <a:lstStyle/>
          <a:p>
            <a:r>
              <a:rPr lang="en-CA" sz="2400" dirty="0" smtClean="0">
                <a:cs typeface="Courier New" panose="02070309020205020404" pitchFamily="49" charset="0"/>
              </a:rPr>
              <a:t>			Write a program that calculates the 			average of a user’s marks.  The marks 			are to be entered in, one at a time, and 			when they are done entering marks, 			they are to enter -1. </a:t>
            </a:r>
            <a:br>
              <a:rPr lang="en-CA" sz="2400" dirty="0" smtClean="0">
                <a:cs typeface="Courier New" panose="02070309020205020404" pitchFamily="49" charset="0"/>
              </a:rPr>
            </a:br>
            <a:endParaRPr lang="en-CA" sz="2400" dirty="0">
              <a:cs typeface="Courier New" panose="02070309020205020404" pitchFamily="49" charset="0"/>
            </a:endParaRPr>
          </a:p>
          <a:p>
            <a:r>
              <a:rPr lang="en-CA" dirty="0" smtClean="0">
                <a:latin typeface="Courier New" panose="02070309020205020404" pitchFamily="49" charset="0"/>
                <a:cs typeface="Courier New" panose="02070309020205020404" pitchFamily="49" charset="0"/>
              </a:rPr>
              <a:t>total = 0</a:t>
            </a:r>
          </a:p>
          <a:p>
            <a:r>
              <a:rPr lang="en-CA" dirty="0" err="1" smtClean="0">
                <a:latin typeface="Courier New" panose="02070309020205020404" pitchFamily="49" charset="0"/>
                <a:cs typeface="Courier New" panose="02070309020205020404" pitchFamily="49" charset="0"/>
              </a:rPr>
              <a:t>numMarks</a:t>
            </a:r>
            <a:r>
              <a:rPr lang="en-CA" dirty="0" smtClean="0">
                <a:latin typeface="Courier New" panose="02070309020205020404" pitchFamily="49" charset="0"/>
                <a:cs typeface="Courier New" panose="02070309020205020404" pitchFamily="49" charset="0"/>
              </a:rPr>
              <a:t> = 0</a:t>
            </a:r>
          </a:p>
          <a:p>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mark = </a:t>
            </a:r>
            <a:r>
              <a:rPr lang="en-CA" dirty="0" err="1">
                <a:latin typeface="Courier New" panose="02070309020205020404" pitchFamily="49" charset="0"/>
                <a:cs typeface="Courier New" panose="02070309020205020404" pitchFamily="49" charset="0"/>
              </a:rPr>
              <a:t>int</a:t>
            </a:r>
            <a:r>
              <a:rPr lang="en-CA" dirty="0">
                <a:latin typeface="Courier New" panose="02070309020205020404" pitchFamily="49" charset="0"/>
                <a:cs typeface="Courier New" panose="02070309020205020404" pitchFamily="49" charset="0"/>
              </a:rPr>
              <a:t>(input("Enter mark:"))</a:t>
            </a:r>
            <a:endParaRPr lang="en-CA" dirty="0" smtClean="0">
              <a:latin typeface="Courier New" panose="02070309020205020404" pitchFamily="49" charset="0"/>
              <a:cs typeface="Courier New" panose="02070309020205020404" pitchFamily="49" charset="0"/>
            </a:endParaRPr>
          </a:p>
          <a:p>
            <a:endParaRPr lang="en-CA" dirty="0" smtClean="0">
              <a:latin typeface="Courier New" panose="02070309020205020404" pitchFamily="49" charset="0"/>
              <a:cs typeface="Courier New" panose="02070309020205020404" pitchFamily="49" charset="0"/>
            </a:endParaRPr>
          </a:p>
          <a:p>
            <a:r>
              <a:rPr lang="en-CA" dirty="0" smtClean="0">
                <a:latin typeface="Courier New" panose="02070309020205020404" pitchFamily="49" charset="0"/>
                <a:cs typeface="Courier New" panose="02070309020205020404" pitchFamily="49" charset="0"/>
              </a:rPr>
              <a:t>while mark != -1:</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total +=</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mark</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numMarks</a:t>
            </a:r>
            <a:r>
              <a:rPr lang="en-CA" dirty="0">
                <a:latin typeface="Courier New" panose="02070309020205020404" pitchFamily="49" charset="0"/>
                <a:cs typeface="Courier New" panose="02070309020205020404" pitchFamily="49" charset="0"/>
              </a:rPr>
              <a:t> += </a:t>
            </a:r>
            <a:r>
              <a:rPr lang="en-CA" dirty="0" smtClean="0">
                <a:latin typeface="Courier New" panose="02070309020205020404" pitchFamily="49" charset="0"/>
                <a:cs typeface="Courier New" panose="02070309020205020404" pitchFamily="49" charset="0"/>
              </a:rPr>
              <a:t>1</a:t>
            </a:r>
          </a:p>
          <a:p>
            <a:r>
              <a:rPr lang="en-CA" dirty="0">
                <a:latin typeface="Courier New" panose="02070309020205020404" pitchFamily="49" charset="0"/>
                <a:cs typeface="Courier New" panose="02070309020205020404" pitchFamily="49" charset="0"/>
              </a:rPr>
              <a:t>	mark = </a:t>
            </a:r>
            <a:r>
              <a:rPr lang="en-CA" dirty="0" err="1">
                <a:latin typeface="Courier New" panose="02070309020205020404" pitchFamily="49" charset="0"/>
                <a:cs typeface="Courier New" panose="02070309020205020404" pitchFamily="49" charset="0"/>
              </a:rPr>
              <a:t>int</a:t>
            </a:r>
            <a:r>
              <a:rPr lang="en-CA" dirty="0">
                <a:latin typeface="Courier New" panose="02070309020205020404" pitchFamily="49" charset="0"/>
                <a:cs typeface="Courier New" panose="02070309020205020404" pitchFamily="49" charset="0"/>
              </a:rPr>
              <a:t>(input("Enter mark</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	</a:t>
            </a:r>
          </a:p>
          <a:p>
            <a:r>
              <a:rPr lang="en-CA" dirty="0" err="1">
                <a:latin typeface="Courier New" panose="02070309020205020404" pitchFamily="49" charset="0"/>
                <a:cs typeface="Courier New" panose="02070309020205020404" pitchFamily="49" charset="0"/>
              </a:rPr>
              <a:t>avg</a:t>
            </a:r>
            <a:r>
              <a:rPr lang="en-CA" dirty="0">
                <a:latin typeface="Courier New" panose="02070309020205020404" pitchFamily="49" charset="0"/>
                <a:cs typeface="Courier New" panose="02070309020205020404" pitchFamily="49" charset="0"/>
              </a:rPr>
              <a:t> = total/(</a:t>
            </a:r>
            <a:r>
              <a:rPr lang="en-CA" dirty="0" err="1" smtClean="0">
                <a:latin typeface="Courier New" panose="02070309020205020404" pitchFamily="49" charset="0"/>
                <a:cs typeface="Courier New" panose="02070309020205020404" pitchFamily="49" charset="0"/>
              </a:rPr>
              <a:t>numMarks</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print(</a:t>
            </a:r>
            <a:r>
              <a:rPr lang="en-CA" dirty="0" err="1">
                <a:latin typeface="Courier New" panose="02070309020205020404" pitchFamily="49" charset="0"/>
                <a:cs typeface="Courier New" panose="02070309020205020404" pitchFamily="49" charset="0"/>
              </a:rPr>
              <a:t>avg</a:t>
            </a:r>
            <a:r>
              <a:rPr lang="en-CA" dirty="0">
                <a:latin typeface="Courier New" panose="02070309020205020404" pitchFamily="49" charset="0"/>
                <a:cs typeface="Courier New" panose="02070309020205020404" pitchFamily="49" charset="0"/>
              </a:rPr>
              <a:t>)</a:t>
            </a:r>
          </a:p>
        </p:txBody>
      </p:sp>
      <p:sp>
        <p:nvSpPr>
          <p:cNvPr id="4" name="TextBox 3"/>
          <p:cNvSpPr txBox="1"/>
          <p:nvPr/>
        </p:nvSpPr>
        <p:spPr>
          <a:xfrm>
            <a:off x="6367028" y="2319263"/>
            <a:ext cx="1152128" cy="923330"/>
          </a:xfrm>
          <a:prstGeom prst="rect">
            <a:avLst/>
          </a:prstGeom>
          <a:noFill/>
        </p:spPr>
        <p:txBody>
          <a:bodyPr wrap="square" rtlCol="0">
            <a:spAutoFit/>
          </a:bodyPr>
          <a:lstStyle/>
          <a:p>
            <a:pPr algn="ctr"/>
            <a:r>
              <a:rPr lang="en-CA" b="1" dirty="0" smtClean="0">
                <a:solidFill>
                  <a:srgbClr val="FF0000"/>
                </a:solidFill>
              </a:rPr>
              <a:t>This is the sentinel</a:t>
            </a:r>
            <a:endParaRPr lang="en-US" b="1" dirty="0">
              <a:solidFill>
                <a:srgbClr val="FF0000"/>
              </a:solidFill>
            </a:endParaRPr>
          </a:p>
        </p:txBody>
      </p:sp>
      <p:cxnSp>
        <p:nvCxnSpPr>
          <p:cNvPr id="9" name="Straight Arrow Connector 8"/>
          <p:cNvCxnSpPr/>
          <p:nvPr/>
        </p:nvCxnSpPr>
        <p:spPr>
          <a:xfrm flipH="1" flipV="1">
            <a:off x="6078996" y="2564904"/>
            <a:ext cx="28803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56430" y="3933056"/>
            <a:ext cx="2525452" cy="1754326"/>
          </a:xfrm>
          <a:prstGeom prst="rect">
            <a:avLst/>
          </a:prstGeom>
          <a:noFill/>
        </p:spPr>
        <p:txBody>
          <a:bodyPr wrap="square" rtlCol="0">
            <a:spAutoFit/>
          </a:bodyPr>
          <a:lstStyle/>
          <a:p>
            <a:pPr algn="ctr"/>
            <a:r>
              <a:rPr lang="en-CA" b="1" dirty="0" smtClean="0"/>
              <a:t>The ordering here is very important.   You need to ask for the mark outside the loop and at the BOTTOM of the loop.</a:t>
            </a:r>
            <a:endParaRPr lang="en-CA" b="1" dirty="0"/>
          </a:p>
        </p:txBody>
      </p:sp>
    </p:spTree>
    <p:extLst>
      <p:ext uri="{BB962C8B-B14F-4D97-AF65-F5344CB8AC3E}">
        <p14:creationId xmlns:p14="http://schemas.microsoft.com/office/powerpoint/2010/main" val="5086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1196752"/>
            <a:ext cx="8496944" cy="1051560"/>
          </a:xfrm>
        </p:spPr>
        <p:txBody>
          <a:bodyPr>
            <a:normAutofit/>
          </a:bodyPr>
          <a:lstStyle/>
          <a:p>
            <a:pPr algn="ctr"/>
            <a:r>
              <a:rPr lang="en-CA" sz="5400" dirty="0"/>
              <a:t>Exercises – </a:t>
            </a:r>
            <a:r>
              <a:rPr lang="en-CA" sz="5400" dirty="0" smtClean="0"/>
              <a:t>Repetition</a:t>
            </a:r>
            <a:endParaRPr lang="en-CA" sz="5400" dirty="0"/>
          </a:p>
        </p:txBody>
      </p:sp>
      <p:sp>
        <p:nvSpPr>
          <p:cNvPr id="4" name="Content Placeholder 2"/>
          <p:cNvSpPr txBox="1">
            <a:spLocks/>
          </p:cNvSpPr>
          <p:nvPr/>
        </p:nvSpPr>
        <p:spPr>
          <a:xfrm>
            <a:off x="611186" y="191683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a:t>Open Exercise </a:t>
            </a:r>
            <a:r>
              <a:rPr lang="en-CA" sz="3400" dirty="0" smtClean="0"/>
              <a:t>3.2 – Day 2</a:t>
            </a:r>
            <a:br>
              <a:rPr lang="en-CA" sz="3400" dirty="0" smtClean="0"/>
            </a:br>
            <a:r>
              <a:rPr lang="en-CA" sz="3400" dirty="0" smtClean="0"/>
              <a:t>Repetition – Conditional Loops</a:t>
            </a:r>
            <a:endParaRPr lang="en-CA" sz="3200" dirty="0"/>
          </a:p>
        </p:txBody>
      </p:sp>
    </p:spTree>
    <p:extLst>
      <p:ext uri="{BB962C8B-B14F-4D97-AF65-F5344CB8AC3E}">
        <p14:creationId xmlns:p14="http://schemas.microsoft.com/office/powerpoint/2010/main" val="565566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5400" dirty="0" smtClean="0"/>
              <a:t>Today’s Agenda</a:t>
            </a:r>
            <a:endParaRPr lang="en-CA" sz="5400" dirty="0"/>
          </a:p>
        </p:txBody>
      </p:sp>
      <p:sp>
        <p:nvSpPr>
          <p:cNvPr id="3" name="Content Placeholder 2"/>
          <p:cNvSpPr>
            <a:spLocks noGrp="1"/>
          </p:cNvSpPr>
          <p:nvPr>
            <p:ph idx="1"/>
          </p:nvPr>
        </p:nvSpPr>
        <p:spPr>
          <a:xfrm>
            <a:off x="395536" y="2924944"/>
            <a:ext cx="8229600" cy="1512168"/>
          </a:xfrm>
        </p:spPr>
        <p:txBody>
          <a:bodyPr>
            <a:normAutofit/>
          </a:bodyPr>
          <a:lstStyle/>
          <a:p>
            <a:pPr marL="0" indent="0" algn="ctr">
              <a:buNone/>
            </a:pPr>
            <a:r>
              <a:rPr lang="en-CA" sz="3600" dirty="0" smtClean="0"/>
              <a:t>Repetition with </a:t>
            </a:r>
            <a:r>
              <a:rPr lang="en-CA" sz="3600" dirty="0" smtClean="0">
                <a:cs typeface="Courier New" panose="02070309020205020404" pitchFamily="49" charset="0"/>
              </a:rPr>
              <a:t>conditional</a:t>
            </a:r>
            <a:r>
              <a:rPr lang="en-CA" sz="3600" dirty="0" smtClean="0"/>
              <a:t> </a:t>
            </a:r>
          </a:p>
          <a:p>
            <a:pPr marL="0" indent="0" algn="ctr">
              <a:buNone/>
            </a:pPr>
            <a:r>
              <a:rPr lang="en-CA" sz="3600" dirty="0"/>
              <a:t>l</a:t>
            </a:r>
            <a:r>
              <a:rPr lang="en-CA" sz="3600" dirty="0" smtClean="0"/>
              <a:t>oops using the </a:t>
            </a:r>
            <a:r>
              <a:rPr lang="en-CA" sz="3600" b="1" smtClean="0">
                <a:latin typeface="Courier New" panose="02070309020205020404" pitchFamily="49" charset="0"/>
                <a:cs typeface="Courier New" panose="02070309020205020404" pitchFamily="49" charset="0"/>
              </a:rPr>
              <a:t>while</a:t>
            </a:r>
            <a:r>
              <a:rPr lang="en-CA" sz="3600" smtClean="0"/>
              <a:t> statement</a:t>
            </a:r>
            <a:endParaRPr lang="en-CA" sz="3400" dirty="0" smtClean="0"/>
          </a:p>
        </p:txBody>
      </p:sp>
    </p:spTree>
    <p:extLst>
      <p:ext uri="{BB962C8B-B14F-4D97-AF65-F5344CB8AC3E}">
        <p14:creationId xmlns:p14="http://schemas.microsoft.com/office/powerpoint/2010/main" val="1860729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Review – Counted Loops</a:t>
            </a:r>
            <a:endParaRPr lang="en-CA" dirty="0"/>
          </a:p>
        </p:txBody>
      </p:sp>
      <p:sp>
        <p:nvSpPr>
          <p:cNvPr id="3" name="Content Placeholder 2"/>
          <p:cNvSpPr>
            <a:spLocks noGrp="1"/>
          </p:cNvSpPr>
          <p:nvPr>
            <p:ph idx="1"/>
          </p:nvPr>
        </p:nvSpPr>
        <p:spPr>
          <a:xfrm>
            <a:off x="467544" y="2204864"/>
            <a:ext cx="8183880" cy="3960440"/>
          </a:xfrm>
        </p:spPr>
        <p:txBody>
          <a:bodyPr>
            <a:noAutofit/>
          </a:bodyPr>
          <a:lstStyle/>
          <a:p>
            <a:r>
              <a:rPr lang="en-CA" sz="2800" dirty="0" smtClean="0"/>
              <a:t>Our </a:t>
            </a:r>
            <a:r>
              <a:rPr lang="en-CA" sz="2800" dirty="0"/>
              <a:t>first loop was a “counted loop”, where we did </a:t>
            </a:r>
            <a:r>
              <a:rPr lang="en-CA" sz="2800" dirty="0" smtClean="0"/>
              <a:t>something </a:t>
            </a:r>
            <a:r>
              <a:rPr lang="en-CA" sz="2800" dirty="0"/>
              <a:t>a fixed number of times.</a:t>
            </a:r>
          </a:p>
          <a:p>
            <a:pPr marL="0" indent="0">
              <a:buNone/>
            </a:pPr>
            <a:r>
              <a:rPr lang="en-CA" sz="2800" dirty="0" smtClean="0"/>
              <a:t>	for </a:t>
            </a:r>
            <a:r>
              <a:rPr lang="en-CA" sz="2800" dirty="0"/>
              <a:t>count = 1 to 5 </a:t>
            </a:r>
            <a:r>
              <a:rPr lang="en-CA" sz="2800" dirty="0" smtClean="0"/>
              <a:t>  // </a:t>
            </a:r>
            <a:r>
              <a:rPr lang="en-CA" sz="2800" dirty="0"/>
              <a:t>this is </a:t>
            </a:r>
            <a:r>
              <a:rPr lang="en-CA" sz="2800" dirty="0" err="1" smtClean="0"/>
              <a:t>pseudocode</a:t>
            </a:r>
            <a:r>
              <a:rPr lang="en-CA" sz="2800" dirty="0" smtClean="0"/>
              <a:t/>
            </a:r>
            <a:br>
              <a:rPr lang="en-CA" sz="2800" dirty="0" smtClean="0"/>
            </a:br>
            <a:endParaRPr lang="en-CA" sz="2800" dirty="0"/>
          </a:p>
          <a:p>
            <a:r>
              <a:rPr lang="en-CA" sz="2800" dirty="0"/>
              <a:t>We also learned to take larger steps, and count </a:t>
            </a:r>
            <a:r>
              <a:rPr lang="en-CA" sz="2800" dirty="0" smtClean="0"/>
              <a:t>upwards </a:t>
            </a:r>
            <a:r>
              <a:rPr lang="en-CA" sz="2800" dirty="0"/>
              <a:t>or downwards.</a:t>
            </a:r>
          </a:p>
          <a:p>
            <a:pPr marL="0" indent="0">
              <a:buNone/>
            </a:pPr>
            <a:r>
              <a:rPr lang="en-CA" sz="2800" dirty="0" smtClean="0"/>
              <a:t>	for </a:t>
            </a:r>
            <a:r>
              <a:rPr lang="en-CA" sz="2800" dirty="0"/>
              <a:t>count = 10 to 100 by steps of 10</a:t>
            </a:r>
          </a:p>
          <a:p>
            <a:pPr marL="0" indent="0">
              <a:buNone/>
            </a:pPr>
            <a:r>
              <a:rPr lang="en-CA" sz="2800" dirty="0" smtClean="0"/>
              <a:t>	for </a:t>
            </a:r>
            <a:r>
              <a:rPr lang="en-CA" sz="2800" dirty="0"/>
              <a:t>count = 100 to 10 by steps of 10</a:t>
            </a:r>
          </a:p>
        </p:txBody>
      </p:sp>
    </p:spTree>
    <p:extLst>
      <p:ext uri="{BB962C8B-B14F-4D97-AF65-F5344CB8AC3E}">
        <p14:creationId xmlns:p14="http://schemas.microsoft.com/office/powerpoint/2010/main" val="56926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a:t>Review – Counted Loops</a:t>
            </a:r>
          </a:p>
        </p:txBody>
      </p:sp>
      <p:sp>
        <p:nvSpPr>
          <p:cNvPr id="3" name="Content Placeholder 2"/>
          <p:cNvSpPr>
            <a:spLocks noGrp="1"/>
          </p:cNvSpPr>
          <p:nvPr>
            <p:ph idx="1"/>
          </p:nvPr>
        </p:nvSpPr>
        <p:spPr>
          <a:xfrm>
            <a:off x="467544" y="1833336"/>
            <a:ext cx="8183880" cy="4692008"/>
          </a:xfrm>
        </p:spPr>
        <p:txBody>
          <a:bodyPr>
            <a:noAutofit/>
          </a:bodyPr>
          <a:lstStyle/>
          <a:p>
            <a:pPr marL="0" indent="0">
              <a:buNone/>
            </a:pPr>
            <a:r>
              <a:rPr lang="en-CA" sz="2800" dirty="0" smtClean="0"/>
              <a:t>The </a:t>
            </a:r>
            <a:r>
              <a:rPr lang="en-CA" sz="2800" b="1" dirty="0" smtClean="0">
                <a:latin typeface="Courier New" panose="02070309020205020404" pitchFamily="49" charset="0"/>
                <a:cs typeface="Courier New" panose="02070309020205020404" pitchFamily="49" charset="0"/>
              </a:rPr>
              <a:t>for</a:t>
            </a:r>
            <a:r>
              <a:rPr lang="en-CA" sz="2800" dirty="0" smtClean="0"/>
              <a:t> loop </a:t>
            </a:r>
            <a:r>
              <a:rPr lang="en-CA" sz="2800" dirty="0"/>
              <a:t>is actually a special case of a more </a:t>
            </a:r>
            <a:r>
              <a:rPr lang="en-CA" sz="2800" dirty="0" smtClean="0"/>
              <a:t>general loop called a </a:t>
            </a:r>
            <a:r>
              <a:rPr lang="en-CA" sz="2800" b="1" dirty="0" smtClean="0">
                <a:latin typeface="Courier New" panose="02070309020205020404" pitchFamily="49" charset="0"/>
                <a:cs typeface="Courier New" panose="02070309020205020404" pitchFamily="49" charset="0"/>
              </a:rPr>
              <a:t>while</a:t>
            </a:r>
            <a:r>
              <a:rPr lang="en-CA" sz="2800" dirty="0" smtClean="0"/>
              <a:t> loop.</a:t>
            </a:r>
          </a:p>
          <a:p>
            <a:pPr marL="0" indent="0">
              <a:buNone/>
            </a:pPr>
            <a:r>
              <a:rPr lang="en-CA" sz="2400" dirty="0" smtClean="0"/>
              <a:t/>
            </a:r>
            <a:br>
              <a:rPr lang="en-CA" sz="2400" dirty="0" smtClean="0"/>
            </a:br>
            <a:endParaRPr lang="en-CA" sz="2400" dirty="0"/>
          </a:p>
          <a:p>
            <a:pPr marL="365760" lvl="1" indent="0">
              <a:buNone/>
            </a:pPr>
            <a:r>
              <a:rPr lang="en-CA" sz="2200" dirty="0" smtClean="0">
                <a:latin typeface="Courier New" panose="02070309020205020404" pitchFamily="49" charset="0"/>
                <a:cs typeface="Courier New" panose="02070309020205020404" pitchFamily="49" charset="0"/>
              </a:rPr>
              <a:t/>
            </a:r>
            <a:br>
              <a:rPr lang="en-CA" sz="2200" dirty="0" smtClean="0">
                <a:latin typeface="Courier New" panose="02070309020205020404" pitchFamily="49" charset="0"/>
                <a:cs typeface="Courier New" panose="02070309020205020404" pitchFamily="49" charset="0"/>
              </a:rPr>
            </a:br>
            <a:endParaRPr lang="en-CA" sz="2200" dirty="0" smtClean="0">
              <a:latin typeface="Courier New" panose="02070309020205020404" pitchFamily="49" charset="0"/>
              <a:cs typeface="Courier New" panose="02070309020205020404" pitchFamily="49" charset="0"/>
            </a:endParaRPr>
          </a:p>
          <a:p>
            <a:pPr marL="365760" lvl="1" indent="0">
              <a:buNone/>
            </a:pPr>
            <a:endParaRPr lang="en-CA" sz="2200" dirty="0">
              <a:latin typeface="Courier New" panose="02070309020205020404" pitchFamily="49" charset="0"/>
              <a:cs typeface="Courier New" panose="02070309020205020404" pitchFamily="49" charset="0"/>
            </a:endParaRPr>
          </a:p>
          <a:p>
            <a:pPr marL="365760" lvl="1" indent="0">
              <a:buNone/>
            </a:pPr>
            <a:endParaRPr lang="en-CA" sz="2200" dirty="0" smtClean="0">
              <a:latin typeface="Courier New" panose="02070309020205020404" pitchFamily="49" charset="0"/>
              <a:cs typeface="Courier New" panose="02070309020205020404" pitchFamily="49" charset="0"/>
            </a:endParaRPr>
          </a:p>
          <a:p>
            <a:pPr marL="365760" lvl="1" indent="0">
              <a:buNone/>
            </a:pPr>
            <a:endParaRPr lang="en-CA" sz="2200" dirty="0">
              <a:latin typeface="Courier New" panose="02070309020205020404" pitchFamily="49" charset="0"/>
              <a:cs typeface="Courier New" panose="02070309020205020404" pitchFamily="49" charset="0"/>
            </a:endParaRPr>
          </a:p>
        </p:txBody>
      </p:sp>
      <p:sp>
        <p:nvSpPr>
          <p:cNvPr id="4" name="TextBox 3"/>
          <p:cNvSpPr txBox="1"/>
          <p:nvPr/>
        </p:nvSpPr>
        <p:spPr>
          <a:xfrm>
            <a:off x="1115616" y="5517232"/>
            <a:ext cx="4312905"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b="1" dirty="0" smtClean="0">
                <a:solidFill>
                  <a:srgbClr val="FF0000"/>
                </a:solidFill>
              </a:rPr>
              <a:t>These two pieces of code generate exactly the same output</a:t>
            </a:r>
          </a:p>
        </p:txBody>
      </p:sp>
      <p:sp>
        <p:nvSpPr>
          <p:cNvPr id="5" name="TextBox 4"/>
          <p:cNvSpPr txBox="1"/>
          <p:nvPr/>
        </p:nvSpPr>
        <p:spPr>
          <a:xfrm>
            <a:off x="323528" y="3363941"/>
            <a:ext cx="4176464"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z="2200" dirty="0">
                <a:latin typeface="Courier New" panose="02070309020205020404" pitchFamily="49" charset="0"/>
                <a:cs typeface="Courier New" panose="02070309020205020404" pitchFamily="49" charset="0"/>
              </a:rPr>
              <a:t>f</a:t>
            </a:r>
            <a:r>
              <a:rPr lang="en-CA" sz="2200" dirty="0" smtClean="0">
                <a:latin typeface="Courier New" panose="02070309020205020404" pitchFamily="49" charset="0"/>
                <a:cs typeface="Courier New" panose="02070309020205020404" pitchFamily="49" charset="0"/>
              </a:rPr>
              <a:t>or count in range(10):</a:t>
            </a:r>
          </a:p>
          <a:p>
            <a:r>
              <a:rPr lang="en-CA" sz="2200" dirty="0">
                <a:latin typeface="Courier New" panose="02070309020205020404" pitchFamily="49" charset="0"/>
                <a:cs typeface="Courier New" panose="02070309020205020404" pitchFamily="49" charset="0"/>
              </a:rPr>
              <a:t>	</a:t>
            </a:r>
            <a:r>
              <a:rPr lang="en-CA" sz="2200" dirty="0" smtClean="0">
                <a:latin typeface="Courier New" panose="02070309020205020404" pitchFamily="49" charset="0"/>
                <a:cs typeface="Courier New" panose="02070309020205020404" pitchFamily="49" charset="0"/>
              </a:rPr>
              <a:t>print(count)</a:t>
            </a:r>
            <a:endParaRPr lang="en-CA" sz="2200" dirty="0">
              <a:latin typeface="Courier New" panose="02070309020205020404" pitchFamily="49" charset="0"/>
              <a:cs typeface="Courier New" panose="02070309020205020404" pitchFamily="49" charset="0"/>
            </a:endParaRPr>
          </a:p>
        </p:txBody>
      </p:sp>
      <p:sp>
        <p:nvSpPr>
          <p:cNvPr id="6" name="TextBox 5"/>
          <p:cNvSpPr txBox="1"/>
          <p:nvPr/>
        </p:nvSpPr>
        <p:spPr>
          <a:xfrm>
            <a:off x="4708441" y="3009726"/>
            <a:ext cx="4248472" cy="144655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65760" lvl="1" indent="0">
              <a:buNone/>
            </a:pPr>
            <a:r>
              <a:rPr lang="en-CA" sz="2200" dirty="0">
                <a:latin typeface="Courier New" panose="02070309020205020404" pitchFamily="49" charset="0"/>
                <a:cs typeface="Courier New" panose="02070309020205020404" pitchFamily="49" charset="0"/>
              </a:rPr>
              <a:t>count </a:t>
            </a:r>
            <a:r>
              <a:rPr lang="en-CA" sz="2200" dirty="0" smtClean="0">
                <a:latin typeface="Courier New" panose="02070309020205020404" pitchFamily="49" charset="0"/>
                <a:cs typeface="Courier New" panose="02070309020205020404" pitchFamily="49" charset="0"/>
              </a:rPr>
              <a:t>= 0</a:t>
            </a:r>
            <a:endParaRPr lang="en-CA" sz="2200" dirty="0">
              <a:latin typeface="Courier New" panose="02070309020205020404" pitchFamily="49" charset="0"/>
              <a:cs typeface="Courier New" panose="02070309020205020404" pitchFamily="49" charset="0"/>
            </a:endParaRPr>
          </a:p>
          <a:p>
            <a:pPr marL="365760" lvl="1" indent="0">
              <a:buNone/>
            </a:pPr>
            <a:r>
              <a:rPr lang="en-CA" sz="2200" dirty="0">
                <a:latin typeface="Courier New" panose="02070309020205020404" pitchFamily="49" charset="0"/>
                <a:cs typeface="Courier New" panose="02070309020205020404" pitchFamily="49" charset="0"/>
              </a:rPr>
              <a:t>while count &lt; </a:t>
            </a:r>
            <a:r>
              <a:rPr lang="en-CA" sz="2200" dirty="0" smtClean="0">
                <a:latin typeface="Courier New" panose="02070309020205020404" pitchFamily="49" charset="0"/>
                <a:cs typeface="Courier New" panose="02070309020205020404" pitchFamily="49" charset="0"/>
              </a:rPr>
              <a:t>10:</a:t>
            </a:r>
          </a:p>
          <a:p>
            <a:pPr marL="365760" lvl="1" indent="0">
              <a:buNone/>
            </a:pPr>
            <a:r>
              <a:rPr lang="en-CA" sz="2200" dirty="0">
                <a:latin typeface="Courier New" panose="02070309020205020404" pitchFamily="49" charset="0"/>
                <a:cs typeface="Courier New" panose="02070309020205020404" pitchFamily="49" charset="0"/>
              </a:rPr>
              <a:t>	</a:t>
            </a:r>
            <a:r>
              <a:rPr lang="en-CA" sz="2200" dirty="0" smtClean="0">
                <a:latin typeface="Courier New" panose="02070309020205020404" pitchFamily="49" charset="0"/>
                <a:cs typeface="Courier New" panose="02070309020205020404" pitchFamily="49" charset="0"/>
              </a:rPr>
              <a:t>print(count</a:t>
            </a:r>
            <a:r>
              <a:rPr lang="en-CA" sz="2200" dirty="0">
                <a:latin typeface="Courier New" panose="02070309020205020404" pitchFamily="49" charset="0"/>
                <a:cs typeface="Courier New" panose="02070309020205020404" pitchFamily="49" charset="0"/>
              </a:rPr>
              <a:t>)</a:t>
            </a:r>
          </a:p>
          <a:p>
            <a:pPr marL="365760" lvl="1" indent="0">
              <a:buNone/>
            </a:pPr>
            <a:r>
              <a:rPr lang="en-CA" sz="2200" dirty="0">
                <a:latin typeface="Courier New" panose="02070309020205020404" pitchFamily="49" charset="0"/>
                <a:cs typeface="Courier New" panose="02070309020205020404" pitchFamily="49" charset="0"/>
              </a:rPr>
              <a:t>	count </a:t>
            </a:r>
            <a:r>
              <a:rPr lang="en-CA" sz="2200" dirty="0" smtClean="0">
                <a:latin typeface="Courier New" panose="02070309020205020404" pitchFamily="49" charset="0"/>
                <a:cs typeface="Courier New" panose="02070309020205020404" pitchFamily="49" charset="0"/>
              </a:rPr>
              <a:t>= </a:t>
            </a:r>
            <a:r>
              <a:rPr lang="en-CA" sz="2200" dirty="0">
                <a:latin typeface="Courier New" panose="02070309020205020404" pitchFamily="49" charset="0"/>
                <a:cs typeface="Courier New" panose="02070309020205020404" pitchFamily="49" charset="0"/>
              </a:rPr>
              <a:t>count + </a:t>
            </a:r>
            <a:r>
              <a:rPr lang="en-CA" sz="2200" dirty="0" smtClean="0">
                <a:latin typeface="Courier New" panose="02070309020205020404" pitchFamily="49" charset="0"/>
                <a:cs typeface="Courier New" panose="02070309020205020404" pitchFamily="49" charset="0"/>
              </a:rPr>
              <a:t>1</a:t>
            </a:r>
            <a:endParaRPr lang="en-CA" sz="2200" dirty="0">
              <a:latin typeface="Courier New" panose="02070309020205020404" pitchFamily="49" charset="0"/>
              <a:cs typeface="Courier New" panose="02070309020205020404"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456" y="4653136"/>
            <a:ext cx="147637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39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a:latin typeface="Constantia" panose="02030602050306030303" pitchFamily="18" charset="0"/>
                <a:cs typeface="Courier New" panose="02070309020205020404" pitchFamily="49" charset="0"/>
              </a:rPr>
              <a:t>Conditional </a:t>
            </a:r>
            <a:r>
              <a:rPr lang="en-CA" dirty="0" smtClean="0">
                <a:latin typeface="Constantia" panose="02030602050306030303" pitchFamily="18" charset="0"/>
                <a:cs typeface="Courier New" panose="02070309020205020404" pitchFamily="49" charset="0"/>
              </a:rPr>
              <a:t>Loops</a:t>
            </a:r>
            <a:endParaRPr lang="en-CA" dirty="0">
              <a:latin typeface="Constantia" panose="02030602050306030303" pitchFamily="18" charset="0"/>
              <a:cs typeface="Courier New" panose="02070309020205020404" pitchFamily="49" charset="0"/>
            </a:endParaRPr>
          </a:p>
        </p:txBody>
      </p:sp>
      <p:sp>
        <p:nvSpPr>
          <p:cNvPr id="3" name="Content Placeholder 2"/>
          <p:cNvSpPr>
            <a:spLocks noGrp="1"/>
          </p:cNvSpPr>
          <p:nvPr>
            <p:ph idx="1"/>
          </p:nvPr>
        </p:nvSpPr>
        <p:spPr>
          <a:xfrm>
            <a:off x="539552" y="1916832"/>
            <a:ext cx="8183880" cy="4320480"/>
          </a:xfrm>
        </p:spPr>
        <p:txBody>
          <a:bodyPr>
            <a:noAutofit/>
          </a:bodyPr>
          <a:lstStyle/>
          <a:p>
            <a:r>
              <a:rPr lang="en-CA" sz="2000" dirty="0" smtClean="0">
                <a:latin typeface="Constantia" panose="02030602050306030303" pitchFamily="18" charset="0"/>
                <a:cs typeface="Courier New" panose="02070309020205020404" pitchFamily="49" charset="0"/>
              </a:rPr>
              <a:t>The </a:t>
            </a:r>
            <a:r>
              <a:rPr lang="en-CA" sz="2000" b="1" dirty="0" smtClean="0">
                <a:latin typeface="Courier New" panose="02070309020205020404" pitchFamily="49" charset="0"/>
                <a:cs typeface="Courier New" panose="02070309020205020404" pitchFamily="49" charset="0"/>
              </a:rPr>
              <a:t>while </a:t>
            </a:r>
            <a:r>
              <a:rPr lang="en-CA" sz="2000" dirty="0" smtClean="0">
                <a:latin typeface="Constantia" panose="02030602050306030303" pitchFamily="18" charset="0"/>
                <a:cs typeface="Courier New" panose="02070309020205020404" pitchFamily="49" charset="0"/>
              </a:rPr>
              <a:t>loop is an example of what is called a </a:t>
            </a:r>
            <a:r>
              <a:rPr lang="en-CA" sz="2000" i="1" dirty="0" smtClean="0">
                <a:latin typeface="Constantia" panose="02030602050306030303" pitchFamily="18" charset="0"/>
                <a:cs typeface="Courier New" panose="02070309020205020404" pitchFamily="49" charset="0"/>
              </a:rPr>
              <a:t>conditional  </a:t>
            </a:r>
            <a:r>
              <a:rPr lang="en-CA" sz="2000" dirty="0" smtClean="0">
                <a:latin typeface="Constantia" panose="02030602050306030303" pitchFamily="18" charset="0"/>
                <a:cs typeface="Courier New" panose="02070309020205020404" pitchFamily="49" charset="0"/>
              </a:rPr>
              <a:t>loop.</a:t>
            </a:r>
            <a:r>
              <a:rPr lang="en-CA" sz="2000" dirty="0">
                <a:latin typeface="Constantia" panose="02030602050306030303" pitchFamily="18" charset="0"/>
                <a:cs typeface="Courier New" panose="02070309020205020404" pitchFamily="49" charset="0"/>
              </a:rPr>
              <a:t> </a:t>
            </a:r>
            <a:r>
              <a:rPr lang="en-CA" sz="2000" dirty="0" smtClean="0"/>
              <a:t>It is called a </a:t>
            </a:r>
            <a:r>
              <a:rPr lang="en-CA" sz="2000" i="1" dirty="0" smtClean="0"/>
              <a:t>conditional</a:t>
            </a:r>
            <a:r>
              <a:rPr lang="en-CA" sz="2000" dirty="0" smtClean="0"/>
              <a:t>  loop because the code </a:t>
            </a:r>
            <a:r>
              <a:rPr lang="en-CA" sz="2000" dirty="0"/>
              <a:t>contained inside of it </a:t>
            </a:r>
            <a:r>
              <a:rPr lang="en-CA" sz="2000" dirty="0" smtClean="0"/>
              <a:t>will be executed until </a:t>
            </a:r>
            <a:r>
              <a:rPr lang="en-CA" sz="2000" dirty="0"/>
              <a:t>one or more </a:t>
            </a:r>
            <a:r>
              <a:rPr lang="en-CA" sz="2000" dirty="0" smtClean="0"/>
              <a:t>of the conditions </a:t>
            </a:r>
            <a:r>
              <a:rPr lang="en-CA" sz="2000" dirty="0"/>
              <a:t>are </a:t>
            </a:r>
            <a:r>
              <a:rPr lang="en-CA" sz="2000" dirty="0" smtClean="0"/>
              <a:t>false – or conversely – it will run while the conditions are true.</a:t>
            </a:r>
          </a:p>
          <a:p>
            <a:pPr marL="0" indent="0">
              <a:buNone/>
            </a:pPr>
            <a:endParaRPr lang="en-CA" sz="2000" dirty="0"/>
          </a:p>
          <a:p>
            <a:r>
              <a:rPr lang="en-CA" sz="2000" dirty="0"/>
              <a:t>B</a:t>
            </a:r>
            <a:r>
              <a:rPr lang="en-CA" sz="2000" dirty="0" smtClean="0"/>
              <a:t>y conditions, </a:t>
            </a:r>
            <a:r>
              <a:rPr lang="en-CA" sz="2000" dirty="0"/>
              <a:t>we just mean exactly the type of </a:t>
            </a:r>
            <a:r>
              <a:rPr lang="en-CA" sz="2000" dirty="0" smtClean="0"/>
              <a:t>conditions used in </a:t>
            </a:r>
            <a:r>
              <a:rPr lang="en-CA" sz="2000" b="1" dirty="0">
                <a:latin typeface="Courier New" panose="02070309020205020404" pitchFamily="49" charset="0"/>
                <a:cs typeface="Courier New" panose="02070309020205020404" pitchFamily="49" charset="0"/>
              </a:rPr>
              <a:t>if </a:t>
            </a:r>
            <a:r>
              <a:rPr lang="en-CA" sz="2000" dirty="0"/>
              <a:t>statements. </a:t>
            </a:r>
            <a:r>
              <a:rPr lang="en-CA" sz="2000" dirty="0" smtClean="0"/>
              <a:t> For </a:t>
            </a:r>
            <a:r>
              <a:rPr lang="en-CA" sz="2000" dirty="0"/>
              <a:t>example</a:t>
            </a:r>
            <a:r>
              <a:rPr lang="en-CA" sz="2000" dirty="0" smtClean="0"/>
              <a:t>:</a:t>
            </a:r>
            <a:br>
              <a:rPr lang="en-CA" sz="2000" dirty="0" smtClean="0"/>
            </a:br>
            <a:endParaRPr lang="en-CA" sz="2000" dirty="0" smtClean="0"/>
          </a:p>
          <a:p>
            <a:pPr marL="0" indent="0">
              <a:buNone/>
            </a:pPr>
            <a:r>
              <a:rPr lang="en-CA" sz="2000" dirty="0" smtClean="0"/>
              <a:t>	</a:t>
            </a:r>
            <a:r>
              <a:rPr lang="en-CA" sz="2000" dirty="0" smtClean="0">
                <a:latin typeface="Courier New" panose="02070309020205020404" pitchFamily="49" charset="0"/>
                <a:cs typeface="Courier New" panose="02070309020205020404" pitchFamily="49" charset="0"/>
              </a:rPr>
              <a:t>if </a:t>
            </a:r>
            <a:r>
              <a:rPr lang="en-CA" sz="2000" b="1" dirty="0" smtClean="0">
                <a:solidFill>
                  <a:srgbClr val="0070C0"/>
                </a:solidFill>
                <a:latin typeface="Courier New" panose="02070309020205020404" pitchFamily="49" charset="0"/>
                <a:cs typeface="Courier New" panose="02070309020205020404" pitchFamily="49" charset="0"/>
              </a:rPr>
              <a:t>age </a:t>
            </a:r>
            <a:r>
              <a:rPr lang="en-CA" sz="2000" b="1" dirty="0">
                <a:solidFill>
                  <a:srgbClr val="0070C0"/>
                </a:solidFill>
                <a:latin typeface="Courier New" panose="02070309020205020404" pitchFamily="49" charset="0"/>
                <a:cs typeface="Courier New" panose="02070309020205020404" pitchFamily="49" charset="0"/>
              </a:rPr>
              <a:t>&gt;= </a:t>
            </a:r>
            <a:r>
              <a:rPr lang="en-CA" sz="2000" b="1" dirty="0" smtClean="0">
                <a:solidFill>
                  <a:srgbClr val="0070C0"/>
                </a:solidFill>
                <a:latin typeface="Courier New" panose="02070309020205020404" pitchFamily="49" charset="0"/>
                <a:cs typeface="Courier New" panose="02070309020205020404" pitchFamily="49" charset="0"/>
              </a:rPr>
              <a:t>16</a:t>
            </a:r>
            <a:r>
              <a:rPr lang="en-CA" sz="2000" dirty="0" smtClean="0">
                <a:latin typeface="Courier New" panose="02070309020205020404" pitchFamily="49" charset="0"/>
                <a:cs typeface="Courier New" panose="02070309020205020404" pitchFamily="49" charset="0"/>
              </a:rPr>
              <a:t>:     </a:t>
            </a:r>
          </a:p>
          <a:p>
            <a:pPr marL="0" indent="0">
              <a:buNone/>
            </a:pPr>
            <a:r>
              <a:rPr lang="en-CA" sz="2000" dirty="0"/>
              <a:t>	</a:t>
            </a:r>
            <a:endParaRPr lang="en-CA" sz="2000" dirty="0" smtClean="0"/>
          </a:p>
          <a:p>
            <a:pPr marL="0" indent="0">
              <a:buNone/>
            </a:pPr>
            <a:endParaRPr lang="en-CA" sz="2000" dirty="0"/>
          </a:p>
          <a:p>
            <a:pPr marL="0" indent="0">
              <a:buNone/>
            </a:pPr>
            <a:r>
              <a:rPr lang="en-CA" sz="2000" dirty="0" smtClean="0"/>
              <a:t>	</a:t>
            </a:r>
            <a:r>
              <a:rPr lang="en-CA" sz="2000" dirty="0">
                <a:latin typeface="Courier New" panose="02070309020205020404" pitchFamily="49" charset="0"/>
                <a:cs typeface="Courier New" panose="02070309020205020404" pitchFamily="49" charset="0"/>
              </a:rPr>
              <a:t>w</a:t>
            </a:r>
            <a:r>
              <a:rPr lang="en-CA" sz="2000" dirty="0" smtClean="0">
                <a:latin typeface="Courier New" panose="02070309020205020404" pitchFamily="49" charset="0"/>
                <a:cs typeface="Courier New" panose="02070309020205020404" pitchFamily="49" charset="0"/>
              </a:rPr>
              <a:t>hile </a:t>
            </a:r>
            <a:r>
              <a:rPr lang="en-CA" sz="2000" b="1" dirty="0" smtClean="0">
                <a:solidFill>
                  <a:srgbClr val="0070C0"/>
                </a:solidFill>
                <a:latin typeface="Courier New" panose="02070309020205020404" pitchFamily="49" charset="0"/>
                <a:cs typeface="Courier New" panose="02070309020205020404" pitchFamily="49" charset="0"/>
              </a:rPr>
              <a:t>age &gt;=16</a:t>
            </a:r>
            <a:r>
              <a:rPr lang="en-CA" sz="2000" dirty="0" smtClean="0">
                <a:latin typeface="Courier New" panose="02070309020205020404" pitchFamily="49" charset="0"/>
                <a:cs typeface="Courier New" panose="02070309020205020404" pitchFamily="49" charset="0"/>
              </a:rPr>
              <a:t>:   </a:t>
            </a:r>
          </a:p>
          <a:p>
            <a:pPr marL="0" indent="0">
              <a:buNone/>
            </a:pPr>
            <a:r>
              <a:rPr lang="en-CA" sz="2000" dirty="0">
                <a:latin typeface="Courier New" panose="02070309020205020404" pitchFamily="49" charset="0"/>
                <a:cs typeface="Courier New" panose="02070309020205020404" pitchFamily="49" charset="0"/>
              </a:rPr>
              <a:t>	</a:t>
            </a:r>
            <a:endParaRPr lang="en-CA" sz="2000" dirty="0"/>
          </a:p>
        </p:txBody>
      </p:sp>
      <p:sp>
        <p:nvSpPr>
          <p:cNvPr id="4" name="TextBox 3"/>
          <p:cNvSpPr txBox="1"/>
          <p:nvPr/>
        </p:nvSpPr>
        <p:spPr>
          <a:xfrm>
            <a:off x="4175956" y="4500409"/>
            <a:ext cx="4320480" cy="584775"/>
          </a:xfrm>
          <a:prstGeom prst="rect">
            <a:avLst/>
          </a:prstGeom>
          <a:noFill/>
        </p:spPr>
        <p:txBody>
          <a:bodyPr wrap="square" rtlCol="0">
            <a:spAutoFit/>
          </a:bodyPr>
          <a:lstStyle/>
          <a:p>
            <a:r>
              <a:rPr lang="en-CA" sz="1600" dirty="0"/>
              <a:t>Means that if this </a:t>
            </a:r>
            <a:r>
              <a:rPr lang="en-CA" sz="1600" b="1" dirty="0">
                <a:solidFill>
                  <a:srgbClr val="0070C0"/>
                </a:solidFill>
              </a:rPr>
              <a:t>condition</a:t>
            </a:r>
            <a:r>
              <a:rPr lang="en-CA" sz="1600" dirty="0"/>
              <a:t> is true, then the code inside the if </a:t>
            </a:r>
            <a:r>
              <a:rPr lang="en-CA" sz="1600" dirty="0" smtClean="0"/>
              <a:t>statement </a:t>
            </a:r>
            <a:r>
              <a:rPr lang="en-CA" sz="1600" dirty="0"/>
              <a:t>will be executed</a:t>
            </a:r>
          </a:p>
        </p:txBody>
      </p:sp>
      <p:sp>
        <p:nvSpPr>
          <p:cNvPr id="5" name="TextBox 4"/>
          <p:cNvSpPr txBox="1"/>
          <p:nvPr/>
        </p:nvSpPr>
        <p:spPr>
          <a:xfrm>
            <a:off x="4175956" y="5229200"/>
            <a:ext cx="3960440" cy="1384995"/>
          </a:xfrm>
          <a:prstGeom prst="rect">
            <a:avLst/>
          </a:prstGeom>
          <a:noFill/>
        </p:spPr>
        <p:txBody>
          <a:bodyPr wrap="square" rtlCol="0">
            <a:spAutoFit/>
          </a:bodyPr>
          <a:lstStyle/>
          <a:p>
            <a:r>
              <a:rPr lang="en-CA" sz="1400" dirty="0"/>
              <a:t>M</a:t>
            </a:r>
            <a:r>
              <a:rPr lang="en-CA" sz="1400" dirty="0" smtClean="0"/>
              <a:t>eans that if this </a:t>
            </a:r>
            <a:r>
              <a:rPr lang="en-CA" sz="1400" b="1" dirty="0" smtClean="0">
                <a:solidFill>
                  <a:srgbClr val="0070C0"/>
                </a:solidFill>
              </a:rPr>
              <a:t>condition</a:t>
            </a:r>
            <a:r>
              <a:rPr lang="en-CA" sz="1400" dirty="0" smtClean="0"/>
              <a:t> </a:t>
            </a:r>
            <a:r>
              <a:rPr lang="en-CA" sz="1400" dirty="0"/>
              <a:t>is true, </a:t>
            </a:r>
            <a:r>
              <a:rPr lang="en-CA" sz="1400" dirty="0" smtClean="0"/>
              <a:t>then the </a:t>
            </a:r>
            <a:r>
              <a:rPr lang="en-CA" sz="1400" dirty="0"/>
              <a:t>code </a:t>
            </a:r>
            <a:r>
              <a:rPr lang="en-CA" sz="1400" dirty="0" smtClean="0"/>
              <a:t>inside the while loop will </a:t>
            </a:r>
            <a:r>
              <a:rPr lang="en-CA" sz="1400" dirty="0"/>
              <a:t>be </a:t>
            </a:r>
            <a:r>
              <a:rPr lang="en-CA" sz="1400" dirty="0" smtClean="0"/>
              <a:t>executed and at the end of the loop, the condition will be checked again.  If it is still true, then the code inside the loop will be executed again.  This goes on forever until the condition is false.</a:t>
            </a:r>
            <a:endParaRPr lang="en-CA" sz="1400" dirty="0"/>
          </a:p>
        </p:txBody>
      </p:sp>
    </p:spTree>
    <p:extLst>
      <p:ext uri="{BB962C8B-B14F-4D97-AF65-F5344CB8AC3E}">
        <p14:creationId xmlns:p14="http://schemas.microsoft.com/office/powerpoint/2010/main" val="219785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600"/>
            <a:ext cx="8229600" cy="1143000"/>
          </a:xfrm>
        </p:spPr>
        <p:txBody>
          <a:bodyPr>
            <a:noAutofit/>
          </a:bodyPr>
          <a:lstStyle/>
          <a:p>
            <a:r>
              <a:rPr lang="en-CA" sz="4000" dirty="0" smtClean="0"/>
              <a:t>Example – What Do These Loops Do?</a:t>
            </a:r>
            <a:endParaRPr lang="en-CA" sz="4000" dirty="0"/>
          </a:p>
        </p:txBody>
      </p:sp>
      <p:sp>
        <p:nvSpPr>
          <p:cNvPr id="3" name="TextBox 2"/>
          <p:cNvSpPr txBox="1"/>
          <p:nvPr/>
        </p:nvSpPr>
        <p:spPr>
          <a:xfrm>
            <a:off x="680709" y="2307716"/>
            <a:ext cx="8064896"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fontAlgn="t"/>
            <a:r>
              <a:rPr lang="en-CA" sz="2400" dirty="0">
                <a:latin typeface="Courier New" panose="02070309020205020404" pitchFamily="49" charset="0"/>
                <a:cs typeface="Courier New" panose="02070309020205020404" pitchFamily="49" charset="0"/>
              </a:rPr>
              <a:t>n = </a:t>
            </a:r>
            <a:r>
              <a:rPr lang="en-CA" sz="2400" dirty="0" err="1">
                <a:latin typeface="Courier New" panose="02070309020205020404" pitchFamily="49" charset="0"/>
                <a:cs typeface="Courier New" panose="02070309020205020404" pitchFamily="49" charset="0"/>
              </a:rPr>
              <a:t>int</a:t>
            </a:r>
            <a:r>
              <a:rPr lang="en-CA" sz="2400" dirty="0">
                <a:latin typeface="Courier New" panose="02070309020205020404" pitchFamily="49" charset="0"/>
                <a:cs typeface="Courier New" panose="02070309020205020404" pitchFamily="49" charset="0"/>
              </a:rPr>
              <a:t>(input("Please enter a number: "))</a:t>
            </a:r>
          </a:p>
          <a:p>
            <a:pPr fontAlgn="t"/>
            <a:r>
              <a:rPr lang="en-CA" sz="2400" dirty="0">
                <a:latin typeface="Courier New" panose="02070309020205020404" pitchFamily="49" charset="0"/>
                <a:cs typeface="Courier New" panose="02070309020205020404" pitchFamily="49" charset="0"/>
              </a:rPr>
              <a:t>while n &gt; 1:</a:t>
            </a:r>
          </a:p>
          <a:p>
            <a:pPr fontAlgn="t"/>
            <a:r>
              <a:rPr lang="en-CA" sz="2400" dirty="0">
                <a:latin typeface="Courier New" panose="02070309020205020404" pitchFamily="49" charset="0"/>
                <a:cs typeface="Courier New" panose="02070309020205020404" pitchFamily="49" charset="0"/>
              </a:rPr>
              <a:t>   print(n)</a:t>
            </a:r>
          </a:p>
          <a:p>
            <a:pPr fontAlgn="t"/>
            <a:r>
              <a:rPr lang="en-CA" sz="2400" dirty="0">
                <a:latin typeface="Courier New" panose="02070309020205020404" pitchFamily="49" charset="0"/>
                <a:cs typeface="Courier New" panose="02070309020205020404" pitchFamily="49" charset="0"/>
              </a:rPr>
              <a:t>   n /= 2</a:t>
            </a:r>
          </a:p>
        </p:txBody>
      </p:sp>
      <p:sp>
        <p:nvSpPr>
          <p:cNvPr id="9" name="Rectangle 8"/>
          <p:cNvSpPr/>
          <p:nvPr/>
        </p:nvSpPr>
        <p:spPr>
          <a:xfrm>
            <a:off x="680709" y="4077072"/>
            <a:ext cx="4572000" cy="230832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t"/>
            <a:r>
              <a:rPr lang="en-CA" sz="2400" dirty="0">
                <a:latin typeface="Courier New" panose="02070309020205020404" pitchFamily="49" charset="0"/>
                <a:cs typeface="Courier New" panose="02070309020205020404" pitchFamily="49" charset="0"/>
              </a:rPr>
              <a:t>n = 1</a:t>
            </a:r>
          </a:p>
          <a:p>
            <a:pPr fontAlgn="t"/>
            <a:r>
              <a:rPr lang="en-CA" sz="2400" dirty="0" err="1">
                <a:latin typeface="Courier New" panose="02070309020205020404" pitchFamily="49" charset="0"/>
                <a:cs typeface="Courier New" panose="02070309020205020404" pitchFamily="49" charset="0"/>
              </a:rPr>
              <a:t>nsquared</a:t>
            </a:r>
            <a:r>
              <a:rPr lang="en-CA" sz="2400" dirty="0">
                <a:latin typeface="Courier New" panose="02070309020205020404" pitchFamily="49" charset="0"/>
                <a:cs typeface="Courier New" panose="02070309020205020404" pitchFamily="49" charset="0"/>
              </a:rPr>
              <a:t> = 1</a:t>
            </a:r>
          </a:p>
          <a:p>
            <a:pPr fontAlgn="t"/>
            <a:r>
              <a:rPr lang="en-CA" sz="2400" dirty="0">
                <a:latin typeface="Courier New" panose="02070309020205020404" pitchFamily="49" charset="0"/>
                <a:cs typeface="Courier New" panose="02070309020205020404" pitchFamily="49" charset="0"/>
              </a:rPr>
              <a:t>while </a:t>
            </a:r>
            <a:r>
              <a:rPr lang="en-CA" sz="2400" dirty="0" err="1">
                <a:latin typeface="Courier New" panose="02070309020205020404" pitchFamily="49" charset="0"/>
                <a:cs typeface="Courier New" panose="02070309020205020404" pitchFamily="49" charset="0"/>
              </a:rPr>
              <a:t>nsquared</a:t>
            </a:r>
            <a:r>
              <a:rPr lang="en-CA" sz="2400" dirty="0">
                <a:latin typeface="Courier New" panose="02070309020205020404" pitchFamily="49" charset="0"/>
                <a:cs typeface="Courier New" panose="02070309020205020404" pitchFamily="49" charset="0"/>
              </a:rPr>
              <a:t> &lt; 1000:</a:t>
            </a:r>
          </a:p>
          <a:p>
            <a:pPr fontAlgn="t"/>
            <a:r>
              <a:rPr lang="en-CA" sz="2400" dirty="0">
                <a:latin typeface="Courier New" panose="02070309020205020404" pitchFamily="49" charset="0"/>
                <a:cs typeface="Courier New" panose="02070309020205020404" pitchFamily="49" charset="0"/>
              </a:rPr>
              <a:t>   print(n, </a:t>
            </a:r>
            <a:r>
              <a:rPr lang="en-CA" sz="2400" dirty="0" err="1">
                <a:latin typeface="Courier New" panose="02070309020205020404" pitchFamily="49" charset="0"/>
                <a:cs typeface="Courier New" panose="02070309020205020404" pitchFamily="49" charset="0"/>
              </a:rPr>
              <a:t>nsquared</a:t>
            </a:r>
            <a:r>
              <a:rPr lang="en-CA" sz="2400" dirty="0">
                <a:latin typeface="Courier New" panose="02070309020205020404" pitchFamily="49" charset="0"/>
                <a:cs typeface="Courier New" panose="02070309020205020404" pitchFamily="49" charset="0"/>
              </a:rPr>
              <a:t>)</a:t>
            </a:r>
          </a:p>
          <a:p>
            <a:pPr fontAlgn="t"/>
            <a:r>
              <a:rPr lang="en-CA" sz="2400" dirty="0">
                <a:latin typeface="Courier New" panose="02070309020205020404" pitchFamily="49" charset="0"/>
                <a:cs typeface="Courier New" panose="02070309020205020404" pitchFamily="49" charset="0"/>
              </a:rPr>
              <a:t>   n += 1</a:t>
            </a:r>
          </a:p>
          <a:p>
            <a:pPr fontAlgn="t"/>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nsquared</a:t>
            </a:r>
            <a:r>
              <a:rPr lang="en-CA" sz="2400" dirty="0">
                <a:latin typeface="Courier New" panose="02070309020205020404" pitchFamily="49" charset="0"/>
                <a:cs typeface="Courier New" panose="02070309020205020404" pitchFamily="49" charset="0"/>
              </a:rPr>
              <a:t> = n**2</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098" y="2708920"/>
            <a:ext cx="20859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780928"/>
            <a:ext cx="1512168" cy="3846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57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anim calcmode="lin" valueType="num">
                                      <p:cBhvr additive="base">
                                        <p:cTn id="25" dur="500" fill="hold"/>
                                        <p:tgtEl>
                                          <p:spTgt spid="2051"/>
                                        </p:tgtEl>
                                        <p:attrNameLst>
                                          <p:attrName>ppt_x</p:attrName>
                                        </p:attrNameLst>
                                      </p:cBhvr>
                                      <p:tavLst>
                                        <p:tav tm="0">
                                          <p:val>
                                            <p:strVal val="#ppt_x"/>
                                          </p:val>
                                        </p:tav>
                                        <p:tav tm="100000">
                                          <p:val>
                                            <p:strVal val="#ppt_x"/>
                                          </p:val>
                                        </p:tav>
                                      </p:tavLst>
                                    </p:anim>
                                    <p:anim calcmode="lin" valueType="num">
                                      <p:cBhvr additive="base">
                                        <p:cTn id="26"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smtClean="0"/>
              <a:t>Example – While Loop</a:t>
            </a:r>
            <a:endParaRPr lang="en-CA" dirty="0"/>
          </a:p>
        </p:txBody>
      </p:sp>
      <p:sp>
        <p:nvSpPr>
          <p:cNvPr id="3" name="TextBox 2"/>
          <p:cNvSpPr txBox="1"/>
          <p:nvPr/>
        </p:nvSpPr>
        <p:spPr>
          <a:xfrm>
            <a:off x="602919" y="2043805"/>
            <a:ext cx="8064896" cy="4524315"/>
          </a:xfrm>
          <a:prstGeom prst="rect">
            <a:avLst/>
          </a:prstGeom>
          <a:noFill/>
        </p:spPr>
        <p:txBody>
          <a:bodyPr wrap="square" rtlCol="0">
            <a:spAutoFit/>
          </a:bodyPr>
          <a:lstStyle/>
          <a:p>
            <a:r>
              <a:rPr lang="en-CA" sz="2400" dirty="0" smtClean="0">
                <a:cs typeface="Courier New" panose="02070309020205020404" pitchFamily="49" charset="0"/>
              </a:rPr>
              <a:t>Write a program that asks a user for their age and if they are old enough to vote, that will be printed.   If they are not old enough, they will ask for the user’s age again.   This will continue until the user is old enough to vote.</a:t>
            </a:r>
          </a:p>
          <a:p>
            <a:endParaRPr lang="en-CA" sz="2400" dirty="0">
              <a:latin typeface="Courier New" panose="02070309020205020404" pitchFamily="49" charset="0"/>
              <a:cs typeface="Courier New" panose="02070309020205020404" pitchFamily="49" charset="0"/>
            </a:endParaRPr>
          </a:p>
          <a:p>
            <a:r>
              <a:rPr lang="en-CA" sz="2400" dirty="0" smtClean="0">
                <a:latin typeface="Courier New" panose="02070309020205020404" pitchFamily="49" charset="0"/>
                <a:cs typeface="Courier New" panose="02070309020205020404" pitchFamily="49" charset="0"/>
              </a:rPr>
              <a:t>age </a:t>
            </a: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int</a:t>
            </a:r>
            <a:r>
              <a:rPr lang="en-CA" sz="2400" dirty="0">
                <a:latin typeface="Courier New" panose="02070309020205020404" pitchFamily="49" charset="0"/>
                <a:cs typeface="Courier New" panose="02070309020205020404" pitchFamily="49" charset="0"/>
              </a:rPr>
              <a:t>(input("Your age?"))</a:t>
            </a:r>
          </a:p>
          <a:p>
            <a:endParaRPr lang="en-CA" sz="2400" dirty="0">
              <a:latin typeface="Courier New" panose="02070309020205020404" pitchFamily="49" charset="0"/>
              <a:cs typeface="Courier New" panose="02070309020205020404" pitchFamily="49" charset="0"/>
            </a:endParaRPr>
          </a:p>
          <a:p>
            <a:r>
              <a:rPr lang="en-CA" sz="2400" dirty="0">
                <a:latin typeface="Courier New" panose="02070309020205020404" pitchFamily="49" charset="0"/>
                <a:cs typeface="Courier New" panose="02070309020205020404" pitchFamily="49" charset="0"/>
              </a:rPr>
              <a:t>while age &lt; 18:</a:t>
            </a:r>
          </a:p>
          <a:p>
            <a:r>
              <a:rPr lang="en-CA" sz="2400" dirty="0">
                <a:latin typeface="Courier New" panose="02070309020205020404" pitchFamily="49" charset="0"/>
                <a:cs typeface="Courier New" panose="02070309020205020404" pitchFamily="49" charset="0"/>
              </a:rPr>
              <a:t>	print("Too young to vote! Next age!")</a:t>
            </a:r>
          </a:p>
          <a:p>
            <a:r>
              <a:rPr lang="en-CA" sz="2400" dirty="0">
                <a:latin typeface="Courier New" panose="02070309020205020404" pitchFamily="49" charset="0"/>
                <a:cs typeface="Courier New" panose="02070309020205020404" pitchFamily="49" charset="0"/>
              </a:rPr>
              <a:t>	age = </a:t>
            </a:r>
            <a:r>
              <a:rPr lang="en-CA" sz="2400" dirty="0" err="1">
                <a:latin typeface="Courier New" panose="02070309020205020404" pitchFamily="49" charset="0"/>
                <a:cs typeface="Courier New" panose="02070309020205020404" pitchFamily="49" charset="0"/>
              </a:rPr>
              <a:t>int</a:t>
            </a:r>
            <a:r>
              <a:rPr lang="en-CA" sz="2400" dirty="0">
                <a:latin typeface="Courier New" panose="02070309020205020404" pitchFamily="49" charset="0"/>
                <a:cs typeface="Courier New" panose="02070309020205020404" pitchFamily="49" charset="0"/>
              </a:rPr>
              <a:t>(input("Your age? "))</a:t>
            </a:r>
          </a:p>
          <a:p>
            <a:endParaRPr lang="en-CA" sz="2400" dirty="0">
              <a:latin typeface="Courier New" panose="02070309020205020404" pitchFamily="49" charset="0"/>
              <a:cs typeface="Courier New" panose="02070309020205020404" pitchFamily="49" charset="0"/>
            </a:endParaRPr>
          </a:p>
          <a:p>
            <a:r>
              <a:rPr lang="en-CA" sz="2400" dirty="0">
                <a:latin typeface="Courier New" panose="02070309020205020404" pitchFamily="49" charset="0"/>
                <a:cs typeface="Courier New" panose="02070309020205020404" pitchFamily="49" charset="0"/>
              </a:rPr>
              <a:t>print("Old enough to vote.")</a:t>
            </a:r>
          </a:p>
        </p:txBody>
      </p:sp>
      <p:sp>
        <p:nvSpPr>
          <p:cNvPr id="4" name="TextBox 3"/>
          <p:cNvSpPr txBox="1"/>
          <p:nvPr/>
        </p:nvSpPr>
        <p:spPr>
          <a:xfrm>
            <a:off x="6377491" y="3645024"/>
            <a:ext cx="2556792" cy="1200329"/>
          </a:xfrm>
          <a:prstGeom prst="rect">
            <a:avLst/>
          </a:prstGeom>
          <a:noFill/>
        </p:spPr>
        <p:txBody>
          <a:bodyPr wrap="square" rtlCol="0">
            <a:spAutoFit/>
          </a:bodyPr>
          <a:lstStyle/>
          <a:p>
            <a:pPr algn="ctr"/>
            <a:r>
              <a:rPr lang="en-CA" b="1" dirty="0" smtClean="0">
                <a:solidFill>
                  <a:srgbClr val="FF0000"/>
                </a:solidFill>
              </a:rPr>
              <a:t>What is the output of this program?  Setup a trace table with </a:t>
            </a:r>
          </a:p>
          <a:p>
            <a:pPr algn="ctr"/>
            <a:r>
              <a:rPr lang="en-CA" b="1" dirty="0" smtClean="0">
                <a:solidFill>
                  <a:srgbClr val="FF0000"/>
                </a:solidFill>
              </a:rPr>
              <a:t>input = 12, 18, 45</a:t>
            </a:r>
            <a:endParaRPr lang="en-CA" b="1" dirty="0">
              <a:solidFill>
                <a:srgbClr val="FF0000"/>
              </a:solidFill>
            </a:endParaRPr>
          </a:p>
        </p:txBody>
      </p:sp>
    </p:spTree>
    <p:extLst>
      <p:ext uri="{BB962C8B-B14F-4D97-AF65-F5344CB8AC3E}">
        <p14:creationId xmlns:p14="http://schemas.microsoft.com/office/powerpoint/2010/main" val="73409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a:t>Exercises – </a:t>
            </a:r>
            <a:r>
              <a:rPr lang="en-CA" dirty="0" smtClean="0"/>
              <a:t>Repetition</a:t>
            </a:r>
            <a:endParaRPr lang="en-CA" dirty="0"/>
          </a:p>
        </p:txBody>
      </p:sp>
      <p:sp>
        <p:nvSpPr>
          <p:cNvPr id="4" name="Content Placeholder 2"/>
          <p:cNvSpPr txBox="1">
            <a:spLocks/>
          </p:cNvSpPr>
          <p:nvPr/>
        </p:nvSpPr>
        <p:spPr>
          <a:xfrm>
            <a:off x="611186" y="1916832"/>
            <a:ext cx="7705230" cy="338437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a:t>Open </a:t>
            </a:r>
            <a:r>
              <a:rPr lang="en-CA" sz="3400"/>
              <a:t>Exercise </a:t>
            </a:r>
            <a:r>
              <a:rPr lang="en-CA" sz="3400" smtClean="0"/>
              <a:t>3.2 </a:t>
            </a:r>
            <a:r>
              <a:rPr lang="en-CA" sz="3400" dirty="0" smtClean="0"/>
              <a:t>– Day 1</a:t>
            </a:r>
            <a:br>
              <a:rPr lang="en-CA" sz="3400" dirty="0" smtClean="0"/>
            </a:br>
            <a:r>
              <a:rPr lang="en-CA" sz="3400" dirty="0" smtClean="0"/>
              <a:t>Repetition – Conditional Loops</a:t>
            </a:r>
            <a:endParaRPr lang="en-CA" sz="3200" dirty="0"/>
          </a:p>
        </p:txBody>
      </p:sp>
    </p:spTree>
    <p:extLst>
      <p:ext uri="{BB962C8B-B14F-4D97-AF65-F5344CB8AC3E}">
        <p14:creationId xmlns:p14="http://schemas.microsoft.com/office/powerpoint/2010/main" val="4799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dirty="0" smtClean="0"/>
              <a:t>Sentinels</a:t>
            </a:r>
            <a:endParaRPr lang="en-CA" dirty="0"/>
          </a:p>
        </p:txBody>
      </p:sp>
      <p:sp>
        <p:nvSpPr>
          <p:cNvPr id="4" name="TextBox 3"/>
          <p:cNvSpPr txBox="1"/>
          <p:nvPr/>
        </p:nvSpPr>
        <p:spPr>
          <a:xfrm>
            <a:off x="825280" y="2276872"/>
            <a:ext cx="7635152"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t>A </a:t>
            </a:r>
            <a:r>
              <a:rPr lang="en-US" sz="2800" i="1" dirty="0"/>
              <a:t>sentinel loop</a:t>
            </a:r>
            <a:r>
              <a:rPr lang="en-US" sz="2800" dirty="0"/>
              <a:t> continues to process data until reaching a special value that signals the end</a:t>
            </a:r>
            <a:r>
              <a:rPr lang="en-US" sz="2800" dirty="0" smtClean="0"/>
              <a:t>.</a:t>
            </a:r>
          </a:p>
          <a:p>
            <a:endParaRPr lang="en-US" sz="2800" dirty="0"/>
          </a:p>
          <a:p>
            <a:pPr marL="342900" indent="-342900">
              <a:buFont typeface="Arial" panose="020B0604020202020204" pitchFamily="34" charset="0"/>
              <a:buChar char="•"/>
            </a:pPr>
            <a:r>
              <a:rPr lang="en-US" sz="2800" dirty="0"/>
              <a:t>This special value is called the </a:t>
            </a:r>
            <a:r>
              <a:rPr lang="en-US" sz="2800" i="1" dirty="0"/>
              <a:t>sentinel</a:t>
            </a:r>
            <a:r>
              <a:rPr lang="en-US" sz="2800" dirty="0"/>
              <a:t>.</a:t>
            </a:r>
          </a:p>
          <a:p>
            <a:endParaRPr lang="en-US" sz="2800" dirty="0" smtClean="0"/>
          </a:p>
          <a:p>
            <a:pPr marL="342900" indent="-342900">
              <a:buFont typeface="Arial" panose="020B0604020202020204" pitchFamily="34" charset="0"/>
              <a:buChar char="•"/>
            </a:pPr>
            <a:r>
              <a:rPr lang="en-US" sz="2800" dirty="0" smtClean="0"/>
              <a:t>The </a:t>
            </a:r>
            <a:r>
              <a:rPr lang="en-US" sz="2800" dirty="0"/>
              <a:t>sentinel must be distinguishable from the data since it is not processed as part of the data.</a:t>
            </a:r>
          </a:p>
        </p:txBody>
      </p:sp>
    </p:spTree>
    <p:extLst>
      <p:ext uri="{BB962C8B-B14F-4D97-AF65-F5344CB8AC3E}">
        <p14:creationId xmlns:p14="http://schemas.microsoft.com/office/powerpoint/2010/main" val="20702990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D1EC681F6F1F41BFC49F5DB92E9EFA" ma:contentTypeVersion="1" ma:contentTypeDescription="Create a new document." ma:contentTypeScope="" ma:versionID="15352bd034324f885812148f0e9bf730">
  <xsd:schema xmlns:xsd="http://www.w3.org/2001/XMLSchema" xmlns:xs="http://www.w3.org/2001/XMLSchema" xmlns:p="http://schemas.microsoft.com/office/2006/metadata/properties" xmlns:ns3="956e00ba-0306-456c-8e26-af3189876537" targetNamespace="http://schemas.microsoft.com/office/2006/metadata/properties" ma:root="true" ma:fieldsID="545cb3ad76f0257267bffd835cfbba33" ns3:_="">
    <xsd:import namespace="956e00ba-0306-456c-8e26-af318987653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6e00ba-0306-456c-8e26-af31898765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3E0716-FB40-45A2-B292-311EFB162F18}">
  <ds:schemaRefs>
    <ds:schemaRef ds:uri="http://schemas.microsoft.com/sharepoint/v3/contenttype/forms"/>
  </ds:schemaRefs>
</ds:datastoreItem>
</file>

<file path=customXml/itemProps2.xml><?xml version="1.0" encoding="utf-8"?>
<ds:datastoreItem xmlns:ds="http://schemas.openxmlformats.org/officeDocument/2006/customXml" ds:itemID="{8514AA3F-55E7-43B5-A202-B6ED9B97BB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6e00ba-0306-456c-8e26-af3189876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B2EC73-092D-4373-BCA5-25348E86A19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56e00ba-0306-456c-8e26-af318987653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Flow</Template>
  <TotalTime>2579</TotalTime>
  <Words>426</Words>
  <Application>Microsoft Office PowerPoint</Application>
  <PresentationFormat>On-screen Show (4:3)</PresentationFormat>
  <Paragraphs>102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Constantia</vt:lpstr>
      <vt:lpstr>Courier New</vt:lpstr>
      <vt:lpstr>Verdana</vt:lpstr>
      <vt:lpstr>Wingdings 2</vt:lpstr>
      <vt:lpstr>Flow</vt:lpstr>
      <vt:lpstr>Repetition Conditional Loops</vt:lpstr>
      <vt:lpstr>Today’s Agenda</vt:lpstr>
      <vt:lpstr>Review – Counted Loops</vt:lpstr>
      <vt:lpstr>Review – Counted Loops</vt:lpstr>
      <vt:lpstr>Conditional Loops</vt:lpstr>
      <vt:lpstr>Example – What Do These Loops Do?</vt:lpstr>
      <vt:lpstr>Example – While Loop</vt:lpstr>
      <vt:lpstr>Exercises – Repetition</vt:lpstr>
      <vt:lpstr>Sentinels</vt:lpstr>
      <vt:lpstr>Example  Sentinels</vt:lpstr>
      <vt:lpstr>Exercises – Repetition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Turing</dc:title>
  <dc:creator>Hareem</dc:creator>
  <cp:lastModifiedBy>Sudhu, Sunil</cp:lastModifiedBy>
  <cp:revision>103</cp:revision>
  <dcterms:created xsi:type="dcterms:W3CDTF">2014-02-09T21:54:01Z</dcterms:created>
  <dcterms:modified xsi:type="dcterms:W3CDTF">2020-09-22T13:26:34Z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0x010100C9D1EC681F6F1F41BFC49F5DB92E9EFA</vt:lpwstr>
  </property>
  <property fmtid="{D5CDD505-2E9C-101B-9397-08002B2CF9AE}" pid="3" name="IsMyDocuments">
    <vt:bool>true</vt:bool>
  </property>
</Properties>
</file>