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sldIdLst>
    <p:sldId id="256" r:id="rId5"/>
    <p:sldId id="257" r:id="rId6"/>
    <p:sldId id="258" r:id="rId7"/>
    <p:sldId id="259" r:id="rId8"/>
    <p:sldId id="260" r:id="rId9"/>
    <p:sldId id="261" r:id="rId10"/>
    <p:sldId id="262" r:id="rId11"/>
    <p:sldId id="272" r:id="rId12"/>
    <p:sldId id="271" r:id="rId13"/>
    <p:sldId id="265" r:id="rId14"/>
    <p:sldId id="273" r:id="rId15"/>
    <p:sldId id="264" r:id="rId16"/>
    <p:sldId id="266" r:id="rId17"/>
    <p:sldId id="278" r:id="rId18"/>
    <p:sldId id="274" r:id="rId19"/>
    <p:sldId id="275" r:id="rId20"/>
    <p:sldId id="276" r:id="rId21"/>
    <p:sldId id="267" r:id="rId22"/>
    <p:sldId id="270" r:id="rId23"/>
    <p:sldId id="288" r:id="rId24"/>
    <p:sldId id="289" r:id="rId25"/>
    <p:sldId id="29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62" autoAdjust="0"/>
    <p:restoredTop sz="78114" autoAdjust="0"/>
  </p:normalViewPr>
  <p:slideViewPr>
    <p:cSldViewPr>
      <p:cViewPr varScale="1">
        <p:scale>
          <a:sx n="74" d="100"/>
          <a:sy n="74" d="100"/>
        </p:scale>
        <p:origin x="119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747E45-F5DE-4A0E-80E4-BD3AA908E522}" type="datetimeFigureOut">
              <a:rPr lang="en-CA" smtClean="0"/>
              <a:t>10/10/2017</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637499-4879-42C6-B9FE-5E5437248FEF}" type="slidenum">
              <a:rPr lang="en-CA" smtClean="0"/>
              <a:t>‹#›</a:t>
            </a:fld>
            <a:endParaRPr lang="en-CA"/>
          </a:p>
        </p:txBody>
      </p:sp>
    </p:spTree>
    <p:extLst>
      <p:ext uri="{BB962C8B-B14F-4D97-AF65-F5344CB8AC3E}">
        <p14:creationId xmlns:p14="http://schemas.microsoft.com/office/powerpoint/2010/main" val="3828070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3637499-4879-42C6-B9FE-5E5437248FEF}" type="slidenum">
              <a:rPr lang="en-CA" smtClean="0"/>
              <a:t>1</a:t>
            </a:fld>
            <a:endParaRPr lang="en-CA"/>
          </a:p>
        </p:txBody>
      </p:sp>
    </p:spTree>
    <p:extLst>
      <p:ext uri="{BB962C8B-B14F-4D97-AF65-F5344CB8AC3E}">
        <p14:creationId xmlns:p14="http://schemas.microsoft.com/office/powerpoint/2010/main" val="975201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Answer: 41 and 133</a:t>
            </a:r>
            <a:endParaRPr lang="en-CA" dirty="0"/>
          </a:p>
        </p:txBody>
      </p:sp>
      <p:sp>
        <p:nvSpPr>
          <p:cNvPr id="4" name="Slide Number Placeholder 3"/>
          <p:cNvSpPr>
            <a:spLocks noGrp="1"/>
          </p:cNvSpPr>
          <p:nvPr>
            <p:ph type="sldNum" sz="quarter" idx="10"/>
          </p:nvPr>
        </p:nvSpPr>
        <p:spPr/>
        <p:txBody>
          <a:bodyPr/>
          <a:lstStyle/>
          <a:p>
            <a:fld id="{D3637499-4879-42C6-B9FE-5E5437248FEF}" type="slidenum">
              <a:rPr lang="en-CA" smtClean="0"/>
              <a:t>10</a:t>
            </a:fld>
            <a:endParaRPr lang="en-CA"/>
          </a:p>
        </p:txBody>
      </p:sp>
    </p:spTree>
    <p:extLst>
      <p:ext uri="{BB962C8B-B14F-4D97-AF65-F5344CB8AC3E}">
        <p14:creationId xmlns:p14="http://schemas.microsoft.com/office/powerpoint/2010/main" val="1122936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Answer:    01100010</a:t>
            </a:r>
            <a:endParaRPr lang="en-CA" dirty="0"/>
          </a:p>
        </p:txBody>
      </p:sp>
      <p:sp>
        <p:nvSpPr>
          <p:cNvPr id="4" name="Slide Number Placeholder 3"/>
          <p:cNvSpPr>
            <a:spLocks noGrp="1"/>
          </p:cNvSpPr>
          <p:nvPr>
            <p:ph type="sldNum" sz="quarter" idx="10"/>
          </p:nvPr>
        </p:nvSpPr>
        <p:spPr/>
        <p:txBody>
          <a:bodyPr/>
          <a:lstStyle/>
          <a:p>
            <a:fld id="{D3637499-4879-42C6-B9FE-5E5437248FEF}" type="slidenum">
              <a:rPr lang="en-CA" smtClean="0"/>
              <a:t>11</a:t>
            </a:fld>
            <a:endParaRPr lang="en-CA"/>
          </a:p>
        </p:txBody>
      </p:sp>
    </p:spTree>
    <p:extLst>
      <p:ext uri="{BB962C8B-B14F-4D97-AF65-F5344CB8AC3E}">
        <p14:creationId xmlns:p14="http://schemas.microsoft.com/office/powerpoint/2010/main" val="11229366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Answer:   00010111    and    01111111</a:t>
            </a:r>
            <a:endParaRPr lang="en-CA" dirty="0"/>
          </a:p>
        </p:txBody>
      </p:sp>
      <p:sp>
        <p:nvSpPr>
          <p:cNvPr id="4" name="Slide Number Placeholder 3"/>
          <p:cNvSpPr>
            <a:spLocks noGrp="1"/>
          </p:cNvSpPr>
          <p:nvPr>
            <p:ph type="sldNum" sz="quarter" idx="10"/>
          </p:nvPr>
        </p:nvSpPr>
        <p:spPr/>
        <p:txBody>
          <a:bodyPr/>
          <a:lstStyle/>
          <a:p>
            <a:fld id="{D3637499-4879-42C6-B9FE-5E5437248FEF}" type="slidenum">
              <a:rPr lang="en-CA" smtClean="0"/>
              <a:t>12</a:t>
            </a:fld>
            <a:endParaRPr lang="en-CA"/>
          </a:p>
        </p:txBody>
      </p:sp>
    </p:spTree>
    <p:extLst>
      <p:ext uri="{BB962C8B-B14F-4D97-AF65-F5344CB8AC3E}">
        <p14:creationId xmlns:p14="http://schemas.microsoft.com/office/powerpoint/2010/main" val="1122936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3637499-4879-42C6-B9FE-5E5437248FEF}" type="slidenum">
              <a:rPr lang="en-CA" smtClean="0"/>
              <a:t>13</a:t>
            </a:fld>
            <a:endParaRPr lang="en-CA"/>
          </a:p>
        </p:txBody>
      </p:sp>
    </p:spTree>
    <p:extLst>
      <p:ext uri="{BB962C8B-B14F-4D97-AF65-F5344CB8AC3E}">
        <p14:creationId xmlns:p14="http://schemas.microsoft.com/office/powerpoint/2010/main" val="1122936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3637499-4879-42C6-B9FE-5E5437248FEF}" type="slidenum">
              <a:rPr lang="en-CA" smtClean="0"/>
              <a:t>14</a:t>
            </a:fld>
            <a:endParaRPr lang="en-CA"/>
          </a:p>
        </p:txBody>
      </p:sp>
    </p:spTree>
    <p:extLst>
      <p:ext uri="{BB962C8B-B14F-4D97-AF65-F5344CB8AC3E}">
        <p14:creationId xmlns:p14="http://schemas.microsoft.com/office/powerpoint/2010/main" val="1122936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3637499-4879-42C6-B9FE-5E5437248FEF}" type="slidenum">
              <a:rPr lang="en-CA" smtClean="0"/>
              <a:t>15</a:t>
            </a:fld>
            <a:endParaRPr lang="en-CA"/>
          </a:p>
        </p:txBody>
      </p:sp>
    </p:spTree>
    <p:extLst>
      <p:ext uri="{BB962C8B-B14F-4D97-AF65-F5344CB8AC3E}">
        <p14:creationId xmlns:p14="http://schemas.microsoft.com/office/powerpoint/2010/main" val="1122936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3637499-4879-42C6-B9FE-5E5437248FEF}" type="slidenum">
              <a:rPr lang="en-CA" smtClean="0"/>
              <a:t>16</a:t>
            </a:fld>
            <a:endParaRPr lang="en-CA"/>
          </a:p>
        </p:txBody>
      </p:sp>
    </p:spTree>
    <p:extLst>
      <p:ext uri="{BB962C8B-B14F-4D97-AF65-F5344CB8AC3E}">
        <p14:creationId xmlns:p14="http://schemas.microsoft.com/office/powerpoint/2010/main" val="1122936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3637499-4879-42C6-B9FE-5E5437248FEF}" type="slidenum">
              <a:rPr lang="en-CA" smtClean="0"/>
              <a:t>17</a:t>
            </a:fld>
            <a:endParaRPr lang="en-CA"/>
          </a:p>
        </p:txBody>
      </p:sp>
    </p:spTree>
    <p:extLst>
      <p:ext uri="{BB962C8B-B14F-4D97-AF65-F5344CB8AC3E}">
        <p14:creationId xmlns:p14="http://schemas.microsoft.com/office/powerpoint/2010/main" val="1122936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Answer:   12192   and  411</a:t>
            </a:r>
            <a:endParaRPr lang="en-CA" dirty="0"/>
          </a:p>
        </p:txBody>
      </p:sp>
      <p:sp>
        <p:nvSpPr>
          <p:cNvPr id="4" name="Slide Number Placeholder 3"/>
          <p:cNvSpPr>
            <a:spLocks noGrp="1"/>
          </p:cNvSpPr>
          <p:nvPr>
            <p:ph type="sldNum" sz="quarter" idx="10"/>
          </p:nvPr>
        </p:nvSpPr>
        <p:spPr/>
        <p:txBody>
          <a:bodyPr/>
          <a:lstStyle/>
          <a:p>
            <a:fld id="{D3637499-4879-42C6-B9FE-5E5437248FEF}" type="slidenum">
              <a:rPr lang="en-CA" smtClean="0"/>
              <a:t>18</a:t>
            </a:fld>
            <a:endParaRPr lang="en-CA"/>
          </a:p>
        </p:txBody>
      </p:sp>
    </p:spTree>
    <p:extLst>
      <p:ext uri="{BB962C8B-B14F-4D97-AF65-F5344CB8AC3E}">
        <p14:creationId xmlns:p14="http://schemas.microsoft.com/office/powerpoint/2010/main" val="11229366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3637499-4879-42C6-B9FE-5E5437248FEF}" type="slidenum">
              <a:rPr lang="en-CA" smtClean="0"/>
              <a:t>19</a:t>
            </a:fld>
            <a:endParaRPr lang="en-CA"/>
          </a:p>
        </p:txBody>
      </p:sp>
    </p:spTree>
    <p:extLst>
      <p:ext uri="{BB962C8B-B14F-4D97-AF65-F5344CB8AC3E}">
        <p14:creationId xmlns:p14="http://schemas.microsoft.com/office/powerpoint/2010/main" val="1122936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3637499-4879-42C6-B9FE-5E5437248FEF}" type="slidenum">
              <a:rPr lang="en-CA" smtClean="0"/>
              <a:t>2</a:t>
            </a:fld>
            <a:endParaRPr lang="en-CA"/>
          </a:p>
        </p:txBody>
      </p:sp>
    </p:spTree>
    <p:extLst>
      <p:ext uri="{BB962C8B-B14F-4D97-AF65-F5344CB8AC3E}">
        <p14:creationId xmlns:p14="http://schemas.microsoft.com/office/powerpoint/2010/main" val="9576008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20</a:t>
            </a:fld>
            <a:endParaRPr lang="en-CA"/>
          </a:p>
        </p:txBody>
      </p:sp>
    </p:spTree>
    <p:extLst>
      <p:ext uri="{BB962C8B-B14F-4D97-AF65-F5344CB8AC3E}">
        <p14:creationId xmlns:p14="http://schemas.microsoft.com/office/powerpoint/2010/main" val="10419128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3637499-4879-42C6-B9FE-5E5437248FEF}" type="slidenum">
              <a:rPr lang="en-CA" smtClean="0"/>
              <a:t>21</a:t>
            </a:fld>
            <a:endParaRPr lang="en-CA"/>
          </a:p>
        </p:txBody>
      </p:sp>
    </p:spTree>
    <p:extLst>
      <p:ext uri="{BB962C8B-B14F-4D97-AF65-F5344CB8AC3E}">
        <p14:creationId xmlns:p14="http://schemas.microsoft.com/office/powerpoint/2010/main" val="11229366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3637499-4879-42C6-B9FE-5E5437248FEF}" type="slidenum">
              <a:rPr lang="en-CA" smtClean="0"/>
              <a:t>22</a:t>
            </a:fld>
            <a:endParaRPr lang="en-CA"/>
          </a:p>
        </p:txBody>
      </p:sp>
    </p:spTree>
    <p:extLst>
      <p:ext uri="{BB962C8B-B14F-4D97-AF65-F5344CB8AC3E}">
        <p14:creationId xmlns:p14="http://schemas.microsoft.com/office/powerpoint/2010/main" val="1122936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3637499-4879-42C6-B9FE-5E5437248FEF}" type="slidenum">
              <a:rPr lang="en-CA" smtClean="0"/>
              <a:t>3</a:t>
            </a:fld>
            <a:endParaRPr lang="en-CA"/>
          </a:p>
        </p:txBody>
      </p:sp>
    </p:spTree>
    <p:extLst>
      <p:ext uri="{BB962C8B-B14F-4D97-AF65-F5344CB8AC3E}">
        <p14:creationId xmlns:p14="http://schemas.microsoft.com/office/powerpoint/2010/main" val="3048842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3025 = 3000</a:t>
            </a:r>
            <a:r>
              <a:rPr lang="en-CA" baseline="0" dirty="0" smtClean="0"/>
              <a:t> + 20 + 5</a:t>
            </a:r>
          </a:p>
          <a:p>
            <a:r>
              <a:rPr lang="en-CA" baseline="0" dirty="0" smtClean="0"/>
              <a:t>         = 3*1000 + 0*100 + 2*10 + 5*1</a:t>
            </a:r>
          </a:p>
          <a:p>
            <a:r>
              <a:rPr lang="en-CA" baseline="0" dirty="0" smtClean="0"/>
              <a:t>         = 3*10^3 + 0*10^2 + 2*10^1 + 5*10^0</a:t>
            </a:r>
            <a:endParaRPr lang="en-CA" dirty="0"/>
          </a:p>
        </p:txBody>
      </p:sp>
      <p:sp>
        <p:nvSpPr>
          <p:cNvPr id="4" name="Slide Number Placeholder 3"/>
          <p:cNvSpPr>
            <a:spLocks noGrp="1"/>
          </p:cNvSpPr>
          <p:nvPr>
            <p:ph type="sldNum" sz="quarter" idx="10"/>
          </p:nvPr>
        </p:nvSpPr>
        <p:spPr/>
        <p:txBody>
          <a:bodyPr/>
          <a:lstStyle/>
          <a:p>
            <a:fld id="{D3637499-4879-42C6-B9FE-5E5437248FEF}" type="slidenum">
              <a:rPr lang="en-CA" smtClean="0"/>
              <a:t>4</a:t>
            </a:fld>
            <a:endParaRPr lang="en-CA"/>
          </a:p>
        </p:txBody>
      </p:sp>
    </p:spTree>
    <p:extLst>
      <p:ext uri="{BB962C8B-B14F-4D97-AF65-F5344CB8AC3E}">
        <p14:creationId xmlns:p14="http://schemas.microsoft.com/office/powerpoint/2010/main" val="2438792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3637499-4879-42C6-B9FE-5E5437248FEF}" type="slidenum">
              <a:rPr lang="en-CA" smtClean="0"/>
              <a:t>5</a:t>
            </a:fld>
            <a:endParaRPr lang="en-CA"/>
          </a:p>
        </p:txBody>
      </p:sp>
    </p:spTree>
    <p:extLst>
      <p:ext uri="{BB962C8B-B14F-4D97-AF65-F5344CB8AC3E}">
        <p14:creationId xmlns:p14="http://schemas.microsoft.com/office/powerpoint/2010/main" val="1122936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3637499-4879-42C6-B9FE-5E5437248FEF}" type="slidenum">
              <a:rPr lang="en-CA" smtClean="0"/>
              <a:t>6</a:t>
            </a:fld>
            <a:endParaRPr lang="en-CA"/>
          </a:p>
        </p:txBody>
      </p:sp>
    </p:spTree>
    <p:extLst>
      <p:ext uri="{BB962C8B-B14F-4D97-AF65-F5344CB8AC3E}">
        <p14:creationId xmlns:p14="http://schemas.microsoft.com/office/powerpoint/2010/main" val="1122936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3637499-4879-42C6-B9FE-5E5437248FEF}" type="slidenum">
              <a:rPr lang="en-CA" smtClean="0"/>
              <a:t>7</a:t>
            </a:fld>
            <a:endParaRPr lang="en-CA"/>
          </a:p>
        </p:txBody>
      </p:sp>
    </p:spTree>
    <p:extLst>
      <p:ext uri="{BB962C8B-B14F-4D97-AF65-F5344CB8AC3E}">
        <p14:creationId xmlns:p14="http://schemas.microsoft.com/office/powerpoint/2010/main" val="1122936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3637499-4879-42C6-B9FE-5E5437248FEF}" type="slidenum">
              <a:rPr lang="en-CA" smtClean="0"/>
              <a:t>8</a:t>
            </a:fld>
            <a:endParaRPr lang="en-CA"/>
          </a:p>
        </p:txBody>
      </p:sp>
    </p:spTree>
    <p:extLst>
      <p:ext uri="{BB962C8B-B14F-4D97-AF65-F5344CB8AC3E}">
        <p14:creationId xmlns:p14="http://schemas.microsoft.com/office/powerpoint/2010/main" val="1122936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 0*2^7 +</a:t>
            </a:r>
            <a:r>
              <a:rPr lang="en-CA" baseline="0" dirty="0" smtClean="0"/>
              <a:t> 1*2^6 + 1*2^5 +0*2^4 + 1*2^3 + 1*2^2 + 1*2^1 + 1*2^0</a:t>
            </a:r>
          </a:p>
          <a:p>
            <a:r>
              <a:rPr lang="en-CA" baseline="0" dirty="0" smtClean="0"/>
              <a:t>= 0*128 + 1*64 + 1*32 + 0*16 + 1*8 + 1*4 + 1*2 + 1*1</a:t>
            </a:r>
          </a:p>
          <a:p>
            <a:r>
              <a:rPr lang="en-CA" baseline="0" dirty="0" smtClean="0"/>
              <a:t>= 0 + 64 + 32 + 0 + 8 + 4 + 2 + 1</a:t>
            </a:r>
          </a:p>
          <a:p>
            <a:r>
              <a:rPr lang="en-CA" baseline="0" dirty="0" smtClean="0"/>
              <a:t>= 111</a:t>
            </a:r>
            <a:endParaRPr lang="en-CA" dirty="0"/>
          </a:p>
        </p:txBody>
      </p:sp>
      <p:sp>
        <p:nvSpPr>
          <p:cNvPr id="4" name="Slide Number Placeholder 3"/>
          <p:cNvSpPr>
            <a:spLocks noGrp="1"/>
          </p:cNvSpPr>
          <p:nvPr>
            <p:ph type="sldNum" sz="quarter" idx="10"/>
          </p:nvPr>
        </p:nvSpPr>
        <p:spPr/>
        <p:txBody>
          <a:bodyPr/>
          <a:lstStyle/>
          <a:p>
            <a:fld id="{D3637499-4879-42C6-B9FE-5E5437248FEF}" type="slidenum">
              <a:rPr lang="en-CA" smtClean="0"/>
              <a:t>9</a:t>
            </a:fld>
            <a:endParaRPr lang="en-CA"/>
          </a:p>
        </p:txBody>
      </p:sp>
    </p:spTree>
    <p:extLst>
      <p:ext uri="{BB962C8B-B14F-4D97-AF65-F5344CB8AC3E}">
        <p14:creationId xmlns:p14="http://schemas.microsoft.com/office/powerpoint/2010/main" val="1122936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63441C8-E98C-4A01-88A6-24598C4DC4E5}" type="datetimeFigureOut">
              <a:rPr lang="en-CA" smtClean="0"/>
              <a:t>10/10/2017</a:t>
            </a:fld>
            <a:endParaRPr lang="en-CA"/>
          </a:p>
        </p:txBody>
      </p:sp>
      <p:sp>
        <p:nvSpPr>
          <p:cNvPr id="19" name="Footer Placeholder 18"/>
          <p:cNvSpPr>
            <a:spLocks noGrp="1"/>
          </p:cNvSpPr>
          <p:nvPr>
            <p:ph type="ftr" sz="quarter" idx="11"/>
          </p:nvPr>
        </p:nvSpPr>
        <p:spPr/>
        <p:txBody>
          <a:bodyPr/>
          <a:lstStyle/>
          <a:p>
            <a:endParaRPr lang="en-CA"/>
          </a:p>
        </p:txBody>
      </p:sp>
      <p:sp>
        <p:nvSpPr>
          <p:cNvPr id="27" name="Slide Number Placeholder 26"/>
          <p:cNvSpPr>
            <a:spLocks noGrp="1"/>
          </p:cNvSpPr>
          <p:nvPr>
            <p:ph type="sldNum" sz="quarter" idx="12"/>
          </p:nvPr>
        </p:nvSpPr>
        <p:spPr/>
        <p:txBody>
          <a:bodyPr/>
          <a:lstStyle/>
          <a:p>
            <a:fld id="{853FEA86-DE54-47AA-A527-3B839C7F8956}" type="slidenum">
              <a:rPr lang="en-CA" smtClean="0"/>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63441C8-E98C-4A01-88A6-24598C4DC4E5}" type="datetimeFigureOut">
              <a:rPr lang="en-CA" smtClean="0"/>
              <a:t>10/10/2017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53FEA86-DE54-47AA-A527-3B839C7F8956}"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63441C8-E98C-4A01-88A6-24598C4DC4E5}" type="datetimeFigureOut">
              <a:rPr lang="en-CA" smtClean="0"/>
              <a:t>10/10/2017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53FEA86-DE54-47AA-A527-3B839C7F8956}"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63441C8-E98C-4A01-88A6-24598C4DC4E5}" type="datetimeFigureOut">
              <a:rPr lang="en-CA" smtClean="0"/>
              <a:t>10/10/2017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53FEA86-DE54-47AA-A527-3B839C7F8956}"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63441C8-E98C-4A01-88A6-24598C4DC4E5}" type="datetimeFigureOut">
              <a:rPr lang="en-CA" smtClean="0"/>
              <a:t>10/10/2017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53FEA86-DE54-47AA-A527-3B839C7F8956}" type="slidenum">
              <a:rPr lang="en-CA" smtClean="0"/>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63441C8-E98C-4A01-88A6-24598C4DC4E5}" type="datetimeFigureOut">
              <a:rPr lang="en-CA" smtClean="0"/>
              <a:t>10/10/2017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53FEA86-DE54-47AA-A527-3B839C7F8956}" type="slidenum">
              <a:rPr lang="en-CA" smtClean="0"/>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63441C8-E98C-4A01-88A6-24598C4DC4E5}" type="datetimeFigureOut">
              <a:rPr lang="en-CA" smtClean="0"/>
              <a:t>10/10/2017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53FEA86-DE54-47AA-A527-3B839C7F8956}" type="slidenum">
              <a:rPr lang="en-CA" smtClean="0"/>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63441C8-E98C-4A01-88A6-24598C4DC4E5}" type="datetimeFigureOut">
              <a:rPr lang="en-CA" smtClean="0"/>
              <a:t>10/10/2017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53FEA86-DE54-47AA-A527-3B839C7F8956}" type="slidenum">
              <a:rPr lang="en-CA" smtClean="0"/>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441C8-E98C-4A01-88A6-24598C4DC4E5}" type="datetimeFigureOut">
              <a:rPr lang="en-CA" smtClean="0"/>
              <a:t>10/10/2017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53FEA86-DE54-47AA-A527-3B839C7F8956}"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63441C8-E98C-4A01-88A6-24598C4DC4E5}" type="datetimeFigureOut">
              <a:rPr lang="en-CA" smtClean="0"/>
              <a:t>10/10/2017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53FEA86-DE54-47AA-A527-3B839C7F8956}"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63441C8-E98C-4A01-88A6-24598C4DC4E5}" type="datetimeFigureOut">
              <a:rPr lang="en-CA" smtClean="0"/>
              <a:t>10/10/2017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a:xfrm>
            <a:off x="8077200" y="6356350"/>
            <a:ext cx="609600" cy="365125"/>
          </a:xfrm>
        </p:spPr>
        <p:txBody>
          <a:bodyPr/>
          <a:lstStyle/>
          <a:p>
            <a:fld id="{853FEA86-DE54-47AA-A527-3B839C7F8956}" type="slidenum">
              <a:rPr lang="en-CA" smtClean="0"/>
              <a:t>‹#›</a:t>
            </a:fld>
            <a:endParaRPr lang="en-CA"/>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63441C8-E98C-4A01-88A6-24598C4DC4E5}" type="datetimeFigureOut">
              <a:rPr lang="en-CA" smtClean="0"/>
              <a:t>10/10/2017</a:t>
            </a:fld>
            <a:endParaRPr lang="en-CA"/>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CA"/>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53FEA86-DE54-47AA-A527-3B839C7F8956}" type="slidenum">
              <a:rPr lang="en-CA" smtClean="0"/>
              <a:t>‹#›</a:t>
            </a:fld>
            <a:endParaRPr lang="en-CA"/>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960240"/>
            <a:ext cx="7851648" cy="1828800"/>
          </a:xfrm>
        </p:spPr>
        <p:txBody>
          <a:bodyPr>
            <a:noAutofit/>
          </a:bodyPr>
          <a:lstStyle/>
          <a:p>
            <a:r>
              <a:rPr lang="en-CA" smtClean="0">
                <a:latin typeface="Arial" panose="020B0604020202020204" pitchFamily="34" charset="0"/>
                <a:cs typeface="Arial" panose="020B0604020202020204" pitchFamily="34" charset="0"/>
              </a:rPr>
              <a:t>Number Systems</a:t>
            </a:r>
            <a:br>
              <a:rPr lang="en-CA" smtClean="0">
                <a:latin typeface="Arial" panose="020B0604020202020204" pitchFamily="34" charset="0"/>
                <a:cs typeface="Arial" panose="020B0604020202020204" pitchFamily="34" charset="0"/>
              </a:rPr>
            </a:br>
            <a:r>
              <a:rPr lang="en-CA" sz="4800" smtClean="0">
                <a:latin typeface="Arial" panose="020B0604020202020204" pitchFamily="34" charset="0"/>
                <a:cs typeface="Arial" panose="020B0604020202020204" pitchFamily="34" charset="0"/>
              </a:rPr>
              <a:t>Binary and Hexadecimal</a:t>
            </a:r>
            <a:endParaRPr lang="en-CA" sz="4800" dirty="0"/>
          </a:p>
        </p:txBody>
      </p:sp>
      <p:sp>
        <p:nvSpPr>
          <p:cNvPr id="3" name="Subtitle 2"/>
          <p:cNvSpPr>
            <a:spLocks noGrp="1"/>
          </p:cNvSpPr>
          <p:nvPr>
            <p:ph type="subTitle" idx="1"/>
          </p:nvPr>
        </p:nvSpPr>
        <p:spPr/>
        <p:txBody>
          <a:bodyPr>
            <a:normAutofit fontScale="92500" lnSpcReduction="10000"/>
          </a:bodyPr>
          <a:lstStyle/>
          <a:p>
            <a:endParaRPr lang="en-CA" smtClean="0">
              <a:latin typeface="Arial" panose="020B0604020202020204" pitchFamily="34" charset="0"/>
              <a:cs typeface="Arial" panose="020B0604020202020204" pitchFamily="34" charset="0"/>
            </a:endParaRPr>
          </a:p>
          <a:p>
            <a:endParaRPr lang="en-CA" dirty="0">
              <a:latin typeface="Arial" panose="020B0604020202020204" pitchFamily="34" charset="0"/>
              <a:cs typeface="Arial" panose="020B0604020202020204" pitchFamily="34" charset="0"/>
            </a:endParaRPr>
          </a:p>
          <a:p>
            <a:endParaRPr lang="en-CA" dirty="0" smtClean="0">
              <a:latin typeface="Arial" panose="020B0604020202020204" pitchFamily="34" charset="0"/>
              <a:cs typeface="Arial" panose="020B0604020202020204" pitchFamily="34" charset="0"/>
            </a:endParaRPr>
          </a:p>
          <a:p>
            <a:r>
              <a:rPr lang="en-CA" dirty="0" smtClean="0"/>
              <a:t>ICS 3U0</a:t>
            </a:r>
            <a:endParaRPr lang="en-CA" dirty="0"/>
          </a:p>
        </p:txBody>
      </p:sp>
    </p:spTree>
    <p:extLst>
      <p:ext uri="{BB962C8B-B14F-4D97-AF65-F5344CB8AC3E}">
        <p14:creationId xmlns:p14="http://schemas.microsoft.com/office/powerpoint/2010/main" val="9624942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600"/>
            <a:ext cx="8229600" cy="1143000"/>
          </a:xfrm>
        </p:spPr>
        <p:txBody>
          <a:bodyPr>
            <a:noAutofit/>
          </a:bodyPr>
          <a:lstStyle/>
          <a:p>
            <a:pPr algn="ctr"/>
            <a:r>
              <a:rPr lang="en-CA" sz="4400" dirty="0" smtClean="0"/>
              <a:t>Converting from Binary to Decimal</a:t>
            </a:r>
            <a:endParaRPr lang="en-CA" sz="4400" dirty="0">
              <a:ln>
                <a:solidFill>
                  <a:srgbClr val="FF0000"/>
                </a:solidFill>
              </a:ln>
              <a:solidFill>
                <a:srgbClr val="FF0000"/>
              </a:solidFill>
            </a:endParaRPr>
          </a:p>
        </p:txBody>
      </p:sp>
      <p:sp>
        <p:nvSpPr>
          <p:cNvPr id="8" name="Rectangle 7"/>
          <p:cNvSpPr/>
          <p:nvPr/>
        </p:nvSpPr>
        <p:spPr>
          <a:xfrm>
            <a:off x="843749" y="5013176"/>
            <a:ext cx="6984776" cy="809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p:cNvSpPr/>
          <p:nvPr/>
        </p:nvSpPr>
        <p:spPr>
          <a:xfrm>
            <a:off x="843749" y="2979925"/>
            <a:ext cx="6984776" cy="809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Content Placeholder 2"/>
          <p:cNvSpPr>
            <a:spLocks noGrp="1"/>
          </p:cNvSpPr>
          <p:nvPr>
            <p:ph idx="1"/>
          </p:nvPr>
        </p:nvSpPr>
        <p:spPr>
          <a:xfrm>
            <a:off x="395536" y="2168860"/>
            <a:ext cx="7655092" cy="4428492"/>
          </a:xfrm>
        </p:spPr>
        <p:txBody>
          <a:bodyPr>
            <a:normAutofit/>
          </a:bodyPr>
          <a:lstStyle/>
          <a:p>
            <a:pPr marL="0" indent="0">
              <a:buNone/>
            </a:pPr>
            <a:r>
              <a:rPr lang="en-CA" sz="2800" dirty="0" smtClean="0"/>
              <a:t>Example:  Convert the following binary numbers to decimal numbers.</a:t>
            </a:r>
          </a:p>
          <a:p>
            <a:pPr marL="0" indent="0">
              <a:spcBef>
                <a:spcPts val="1200"/>
              </a:spcBef>
              <a:buNone/>
            </a:pPr>
            <a:r>
              <a:rPr lang="en-CA" sz="2800" dirty="0" smtClean="0">
                <a:solidFill>
                  <a:srgbClr val="FF0000"/>
                </a:solidFill>
                <a:latin typeface="Courier New" panose="02070309020205020404" pitchFamily="49" charset="0"/>
                <a:cs typeface="Courier New" panose="02070309020205020404" pitchFamily="49" charset="0"/>
              </a:rPr>
              <a:t>00101001	</a:t>
            </a:r>
            <a:r>
              <a:rPr lang="en-CA" sz="2800" dirty="0" smtClean="0">
                <a:latin typeface="Courier New" panose="02070309020205020404" pitchFamily="49" charset="0"/>
                <a:cs typeface="Courier New" panose="02070309020205020404" pitchFamily="49" charset="0"/>
              </a:rPr>
              <a:t>			 </a:t>
            </a:r>
            <a:r>
              <a:rPr lang="en-CA" sz="2800" dirty="0" smtClean="0">
                <a:solidFill>
                  <a:srgbClr val="FF0000"/>
                </a:solidFill>
                <a:latin typeface="Courier New" panose="02070309020205020404" pitchFamily="49" charset="0"/>
                <a:cs typeface="Courier New" panose="02070309020205020404" pitchFamily="49" charset="0"/>
              </a:rPr>
              <a:t>10000101</a:t>
            </a:r>
            <a:endParaRPr lang="en-CA" sz="2800" dirty="0">
              <a:solidFill>
                <a:srgbClr val="FF0000"/>
              </a:solidFill>
            </a:endParaRPr>
          </a:p>
        </p:txBody>
      </p:sp>
    </p:spTree>
    <p:extLst>
      <p:ext uri="{BB962C8B-B14F-4D97-AF65-F5344CB8AC3E}">
        <p14:creationId xmlns:p14="http://schemas.microsoft.com/office/powerpoint/2010/main" val="5243044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600"/>
            <a:ext cx="8229600" cy="1143000"/>
          </a:xfrm>
        </p:spPr>
        <p:txBody>
          <a:bodyPr>
            <a:noAutofit/>
          </a:bodyPr>
          <a:lstStyle/>
          <a:p>
            <a:pPr algn="ctr"/>
            <a:r>
              <a:rPr lang="en-CA" dirty="0" smtClean="0"/>
              <a:t>Example – Decimal to Binary</a:t>
            </a:r>
            <a:endParaRPr lang="en-CA" dirty="0">
              <a:ln>
                <a:solidFill>
                  <a:srgbClr val="FF0000"/>
                </a:solidFill>
              </a:ln>
              <a:solidFill>
                <a:srgbClr val="FF0000"/>
              </a:solidFill>
            </a:endParaRPr>
          </a:p>
        </p:txBody>
      </p:sp>
      <p:sp>
        <p:nvSpPr>
          <p:cNvPr id="5" name="TextBox 4"/>
          <p:cNvSpPr txBox="1"/>
          <p:nvPr/>
        </p:nvSpPr>
        <p:spPr>
          <a:xfrm>
            <a:off x="251520" y="3014730"/>
            <a:ext cx="936104" cy="646331"/>
          </a:xfrm>
          <a:prstGeom prst="rect">
            <a:avLst/>
          </a:prstGeom>
          <a:noFill/>
        </p:spPr>
        <p:txBody>
          <a:bodyPr wrap="square" rtlCol="0">
            <a:spAutoFit/>
          </a:bodyPr>
          <a:lstStyle/>
          <a:p>
            <a:r>
              <a:rPr lang="en-CA" sz="3600" dirty="0" smtClean="0">
                <a:latin typeface="Courier New" panose="02070309020205020404" pitchFamily="49" charset="0"/>
                <a:cs typeface="Courier New" panose="02070309020205020404" pitchFamily="49" charset="0"/>
              </a:rPr>
              <a:t>98</a:t>
            </a:r>
            <a:endParaRPr lang="en-CA" sz="3600" dirty="0">
              <a:latin typeface="Courier New" panose="02070309020205020404" pitchFamily="49" charset="0"/>
              <a:cs typeface="Courier New" panose="02070309020205020404" pitchFamily="49" charset="0"/>
            </a:endParaRPr>
          </a:p>
        </p:txBody>
      </p:sp>
      <p:sp>
        <p:nvSpPr>
          <p:cNvPr id="9" name="Content Placeholder 2"/>
          <p:cNvSpPr>
            <a:spLocks noGrp="1"/>
          </p:cNvSpPr>
          <p:nvPr>
            <p:ph idx="1"/>
          </p:nvPr>
        </p:nvSpPr>
        <p:spPr>
          <a:xfrm>
            <a:off x="467544" y="1988840"/>
            <a:ext cx="8208912" cy="1080120"/>
          </a:xfrm>
        </p:spPr>
        <p:txBody>
          <a:bodyPr>
            <a:normAutofit/>
          </a:bodyPr>
          <a:lstStyle/>
          <a:p>
            <a:pPr marL="0" indent="0">
              <a:buNone/>
            </a:pPr>
            <a:r>
              <a:rPr lang="en-CA" sz="2800" dirty="0" smtClean="0"/>
              <a:t>Now, let's go the other way … what binary</a:t>
            </a:r>
            <a:r>
              <a:rPr lang="en-CA" sz="2800" dirty="0"/>
              <a:t> </a:t>
            </a:r>
            <a:r>
              <a:rPr lang="en-CA" sz="2800" dirty="0" smtClean="0"/>
              <a:t>number does this decimal number represent?</a:t>
            </a:r>
            <a:endParaRPr lang="en-CA" sz="2800" dirty="0"/>
          </a:p>
        </p:txBody>
      </p:sp>
      <p:sp>
        <p:nvSpPr>
          <p:cNvPr id="6" name="TextBox 5"/>
          <p:cNvSpPr txBox="1"/>
          <p:nvPr/>
        </p:nvSpPr>
        <p:spPr>
          <a:xfrm>
            <a:off x="1259632" y="2998693"/>
            <a:ext cx="6845442" cy="646331"/>
          </a:xfrm>
          <a:prstGeom prst="rect">
            <a:avLst/>
          </a:prstGeom>
          <a:noFill/>
        </p:spPr>
        <p:txBody>
          <a:bodyPr wrap="square" rtlCol="0">
            <a:spAutoFit/>
          </a:bodyPr>
          <a:lstStyle/>
          <a:p>
            <a:r>
              <a:rPr lang="en-CA" sz="3600" dirty="0" smtClean="0">
                <a:latin typeface="Courier New" panose="02070309020205020404" pitchFamily="49" charset="0"/>
                <a:cs typeface="Courier New" panose="02070309020205020404" pitchFamily="49" charset="0"/>
              </a:rPr>
              <a:t>= 64 + 32 + 2</a:t>
            </a:r>
            <a:endParaRPr lang="en-CA" sz="3600" dirty="0">
              <a:latin typeface="Courier New" panose="02070309020205020404" pitchFamily="49" charset="0"/>
              <a:cs typeface="Courier New" panose="02070309020205020404" pitchFamily="49" charset="0"/>
            </a:endParaRPr>
          </a:p>
        </p:txBody>
      </p:sp>
      <p:sp>
        <p:nvSpPr>
          <p:cNvPr id="7" name="TextBox 6"/>
          <p:cNvSpPr txBox="1"/>
          <p:nvPr/>
        </p:nvSpPr>
        <p:spPr>
          <a:xfrm>
            <a:off x="1254950" y="3849988"/>
            <a:ext cx="6845442" cy="646331"/>
          </a:xfrm>
          <a:prstGeom prst="rect">
            <a:avLst/>
          </a:prstGeom>
          <a:noFill/>
        </p:spPr>
        <p:txBody>
          <a:bodyPr wrap="square" rtlCol="0">
            <a:spAutoFit/>
          </a:bodyPr>
          <a:lstStyle/>
          <a:p>
            <a:r>
              <a:rPr lang="en-CA" sz="3600" dirty="0" smtClean="0">
                <a:latin typeface="Courier New" panose="02070309020205020404" pitchFamily="49" charset="0"/>
                <a:cs typeface="Courier New" panose="02070309020205020404" pitchFamily="49" charset="0"/>
              </a:rPr>
              <a:t>= 2</a:t>
            </a:r>
            <a:r>
              <a:rPr lang="en-CA" sz="3600" baseline="30000" dirty="0">
                <a:latin typeface="Courier New" panose="02070309020205020404" pitchFamily="49" charset="0"/>
                <a:cs typeface="Courier New" panose="02070309020205020404" pitchFamily="49" charset="0"/>
              </a:rPr>
              <a:t>6</a:t>
            </a:r>
            <a:r>
              <a:rPr lang="en-CA" sz="3600" dirty="0" smtClean="0">
                <a:latin typeface="Courier New" panose="02070309020205020404" pitchFamily="49" charset="0"/>
                <a:cs typeface="Courier New" panose="02070309020205020404" pitchFamily="49" charset="0"/>
              </a:rPr>
              <a:t> + 2</a:t>
            </a:r>
            <a:r>
              <a:rPr lang="en-CA" sz="3600" baseline="30000" dirty="0" smtClean="0">
                <a:latin typeface="Courier New" panose="02070309020205020404" pitchFamily="49" charset="0"/>
                <a:cs typeface="Courier New" panose="02070309020205020404" pitchFamily="49" charset="0"/>
              </a:rPr>
              <a:t>5</a:t>
            </a:r>
            <a:r>
              <a:rPr lang="en-CA" sz="3600" dirty="0" smtClean="0">
                <a:latin typeface="Courier New" panose="02070309020205020404" pitchFamily="49" charset="0"/>
                <a:cs typeface="Courier New" panose="02070309020205020404" pitchFamily="49" charset="0"/>
              </a:rPr>
              <a:t> + 2</a:t>
            </a:r>
            <a:r>
              <a:rPr lang="en-CA" sz="3600" baseline="30000" dirty="0" smtClean="0">
                <a:latin typeface="Courier New" panose="02070309020205020404" pitchFamily="49" charset="0"/>
                <a:cs typeface="Courier New" panose="02070309020205020404" pitchFamily="49" charset="0"/>
              </a:rPr>
              <a:t>1</a:t>
            </a:r>
            <a:endParaRPr lang="en-CA" sz="3600" dirty="0">
              <a:latin typeface="Courier New" panose="02070309020205020404" pitchFamily="49" charset="0"/>
              <a:cs typeface="Courier New" panose="02070309020205020404" pitchFamily="49" charset="0"/>
            </a:endParaRPr>
          </a:p>
        </p:txBody>
      </p:sp>
      <p:sp>
        <p:nvSpPr>
          <p:cNvPr id="8" name="TextBox 7"/>
          <p:cNvSpPr txBox="1"/>
          <p:nvPr/>
        </p:nvSpPr>
        <p:spPr>
          <a:xfrm>
            <a:off x="1331640" y="4486485"/>
            <a:ext cx="8208912" cy="400110"/>
          </a:xfrm>
          <a:prstGeom prst="rect">
            <a:avLst/>
          </a:prstGeom>
          <a:noFill/>
        </p:spPr>
        <p:txBody>
          <a:bodyPr wrap="square" rtlCol="0">
            <a:spAutoFit/>
          </a:bodyPr>
          <a:lstStyle/>
          <a:p>
            <a:r>
              <a:rPr lang="en-CA" sz="2000" dirty="0" smtClean="0">
                <a:latin typeface="Courier New" panose="02070309020205020404" pitchFamily="49" charset="0"/>
                <a:cs typeface="Courier New" panose="02070309020205020404" pitchFamily="49" charset="0"/>
              </a:rPr>
              <a:t>= </a:t>
            </a:r>
            <a:r>
              <a:rPr lang="en-CA" sz="2000" dirty="0" smtClean="0">
                <a:solidFill>
                  <a:srgbClr val="FF0000"/>
                </a:solidFill>
                <a:latin typeface="Courier New" panose="02070309020205020404" pitchFamily="49" charset="0"/>
                <a:cs typeface="Courier New" panose="02070309020205020404" pitchFamily="49" charset="0"/>
              </a:rPr>
              <a:t>0</a:t>
            </a:r>
            <a:r>
              <a:rPr lang="en-CA" sz="2000" dirty="0" smtClean="0">
                <a:latin typeface="Courier New" panose="02070309020205020404" pitchFamily="49" charset="0"/>
                <a:cs typeface="Courier New" panose="02070309020205020404" pitchFamily="49" charset="0"/>
              </a:rPr>
              <a:t>*2</a:t>
            </a:r>
            <a:r>
              <a:rPr lang="en-CA" sz="2000" baseline="30000" dirty="0" smtClean="0">
                <a:latin typeface="Courier New" panose="02070309020205020404" pitchFamily="49" charset="0"/>
                <a:cs typeface="Courier New" panose="02070309020205020404" pitchFamily="49" charset="0"/>
              </a:rPr>
              <a:t>7</a:t>
            </a:r>
            <a:r>
              <a:rPr lang="en-CA" sz="2000" dirty="0" smtClean="0">
                <a:latin typeface="Courier New" panose="02070309020205020404" pitchFamily="49" charset="0"/>
                <a:cs typeface="Courier New" panose="02070309020205020404" pitchFamily="49" charset="0"/>
              </a:rPr>
              <a:t> + </a:t>
            </a:r>
            <a:r>
              <a:rPr lang="en-CA" sz="2000" dirty="0" smtClean="0">
                <a:solidFill>
                  <a:srgbClr val="FF0000"/>
                </a:solidFill>
                <a:latin typeface="Courier New" panose="02070309020205020404" pitchFamily="49" charset="0"/>
                <a:cs typeface="Courier New" panose="02070309020205020404" pitchFamily="49" charset="0"/>
              </a:rPr>
              <a:t>1</a:t>
            </a:r>
            <a:r>
              <a:rPr lang="en-CA" sz="2000" dirty="0" smtClean="0">
                <a:latin typeface="Courier New" panose="02070309020205020404" pitchFamily="49" charset="0"/>
                <a:cs typeface="Courier New" panose="02070309020205020404" pitchFamily="49" charset="0"/>
              </a:rPr>
              <a:t>*2</a:t>
            </a:r>
            <a:r>
              <a:rPr lang="en-CA" sz="2000" baseline="30000" dirty="0" smtClean="0">
                <a:latin typeface="Courier New" panose="02070309020205020404" pitchFamily="49" charset="0"/>
                <a:cs typeface="Courier New" panose="02070309020205020404" pitchFamily="49" charset="0"/>
              </a:rPr>
              <a:t>6</a:t>
            </a:r>
            <a:r>
              <a:rPr lang="en-CA" sz="2000" dirty="0" smtClean="0">
                <a:latin typeface="Courier New" panose="02070309020205020404" pitchFamily="49" charset="0"/>
                <a:cs typeface="Courier New" panose="02070309020205020404" pitchFamily="49" charset="0"/>
              </a:rPr>
              <a:t> + </a:t>
            </a:r>
            <a:r>
              <a:rPr lang="en-CA" sz="2000" dirty="0" smtClean="0">
                <a:solidFill>
                  <a:srgbClr val="FF0000"/>
                </a:solidFill>
                <a:latin typeface="Courier New" panose="02070309020205020404" pitchFamily="49" charset="0"/>
                <a:cs typeface="Courier New" panose="02070309020205020404" pitchFamily="49" charset="0"/>
              </a:rPr>
              <a:t>1</a:t>
            </a:r>
            <a:r>
              <a:rPr lang="en-CA" sz="2000" dirty="0" smtClean="0">
                <a:latin typeface="Courier New" panose="02070309020205020404" pitchFamily="49" charset="0"/>
                <a:cs typeface="Courier New" panose="02070309020205020404" pitchFamily="49" charset="0"/>
              </a:rPr>
              <a:t>*2</a:t>
            </a:r>
            <a:r>
              <a:rPr lang="en-CA" sz="2000" baseline="30000" dirty="0" smtClean="0">
                <a:latin typeface="Courier New" panose="02070309020205020404" pitchFamily="49" charset="0"/>
                <a:cs typeface="Courier New" panose="02070309020205020404" pitchFamily="49" charset="0"/>
              </a:rPr>
              <a:t>5 + </a:t>
            </a:r>
            <a:r>
              <a:rPr lang="en-CA" sz="2000" dirty="0" smtClean="0">
                <a:solidFill>
                  <a:srgbClr val="FF0000"/>
                </a:solidFill>
                <a:latin typeface="Courier New" panose="02070309020205020404" pitchFamily="49" charset="0"/>
                <a:cs typeface="Courier New" panose="02070309020205020404" pitchFamily="49" charset="0"/>
              </a:rPr>
              <a:t>0</a:t>
            </a:r>
            <a:r>
              <a:rPr lang="en-CA" sz="2000" dirty="0" smtClean="0">
                <a:latin typeface="Courier New" panose="02070309020205020404" pitchFamily="49" charset="0"/>
                <a:cs typeface="Courier New" panose="02070309020205020404" pitchFamily="49" charset="0"/>
              </a:rPr>
              <a:t>*2</a:t>
            </a:r>
            <a:r>
              <a:rPr lang="en-CA" sz="2000" baseline="30000" dirty="0" smtClean="0">
                <a:latin typeface="Courier New" panose="02070309020205020404" pitchFamily="49" charset="0"/>
                <a:cs typeface="Courier New" panose="02070309020205020404" pitchFamily="49" charset="0"/>
              </a:rPr>
              <a:t>4 + </a:t>
            </a:r>
            <a:r>
              <a:rPr lang="en-CA" sz="2000" dirty="0" smtClean="0">
                <a:solidFill>
                  <a:srgbClr val="FF0000"/>
                </a:solidFill>
                <a:latin typeface="Courier New" panose="02070309020205020404" pitchFamily="49" charset="0"/>
                <a:cs typeface="Courier New" panose="02070309020205020404" pitchFamily="49" charset="0"/>
              </a:rPr>
              <a:t>0</a:t>
            </a:r>
            <a:r>
              <a:rPr lang="en-CA" sz="2000" dirty="0" smtClean="0">
                <a:latin typeface="Courier New" panose="02070309020205020404" pitchFamily="49" charset="0"/>
                <a:cs typeface="Courier New" panose="02070309020205020404" pitchFamily="49" charset="0"/>
              </a:rPr>
              <a:t>*2</a:t>
            </a:r>
            <a:r>
              <a:rPr lang="en-CA" sz="2000" baseline="30000" dirty="0" smtClean="0">
                <a:latin typeface="Courier New" panose="02070309020205020404" pitchFamily="49" charset="0"/>
                <a:cs typeface="Courier New" panose="02070309020205020404" pitchFamily="49" charset="0"/>
              </a:rPr>
              <a:t>3</a:t>
            </a:r>
            <a:r>
              <a:rPr lang="en-CA" sz="2000" dirty="0" smtClean="0">
                <a:latin typeface="Courier New" panose="02070309020205020404" pitchFamily="49" charset="0"/>
                <a:cs typeface="Courier New" panose="02070309020205020404" pitchFamily="49" charset="0"/>
              </a:rPr>
              <a:t> + </a:t>
            </a:r>
            <a:r>
              <a:rPr lang="en-CA" sz="2000" dirty="0" smtClean="0">
                <a:solidFill>
                  <a:srgbClr val="FF0000"/>
                </a:solidFill>
                <a:latin typeface="Courier New" panose="02070309020205020404" pitchFamily="49" charset="0"/>
                <a:cs typeface="Courier New" panose="02070309020205020404" pitchFamily="49" charset="0"/>
              </a:rPr>
              <a:t>0</a:t>
            </a:r>
            <a:r>
              <a:rPr lang="en-CA" sz="2000" dirty="0" smtClean="0">
                <a:latin typeface="Courier New" panose="02070309020205020404" pitchFamily="49" charset="0"/>
                <a:cs typeface="Courier New" panose="02070309020205020404" pitchFamily="49" charset="0"/>
              </a:rPr>
              <a:t>*2</a:t>
            </a:r>
            <a:r>
              <a:rPr lang="en-CA" sz="2000" baseline="30000" dirty="0" smtClean="0">
                <a:latin typeface="Courier New" panose="02070309020205020404" pitchFamily="49" charset="0"/>
                <a:cs typeface="Courier New" panose="02070309020205020404" pitchFamily="49" charset="0"/>
              </a:rPr>
              <a:t>2</a:t>
            </a:r>
            <a:r>
              <a:rPr lang="en-CA" sz="2000" dirty="0" smtClean="0">
                <a:latin typeface="Courier New" panose="02070309020205020404" pitchFamily="49" charset="0"/>
                <a:cs typeface="Courier New" panose="02070309020205020404" pitchFamily="49" charset="0"/>
              </a:rPr>
              <a:t> + </a:t>
            </a:r>
            <a:r>
              <a:rPr lang="en-CA" sz="2000" dirty="0" smtClean="0">
                <a:solidFill>
                  <a:srgbClr val="FF0000"/>
                </a:solidFill>
                <a:latin typeface="Courier New" panose="02070309020205020404" pitchFamily="49" charset="0"/>
                <a:cs typeface="Courier New" panose="02070309020205020404" pitchFamily="49" charset="0"/>
              </a:rPr>
              <a:t>1</a:t>
            </a:r>
            <a:r>
              <a:rPr lang="en-CA" sz="2000" dirty="0" smtClean="0">
                <a:latin typeface="Courier New" panose="02070309020205020404" pitchFamily="49" charset="0"/>
                <a:cs typeface="Courier New" panose="02070309020205020404" pitchFamily="49" charset="0"/>
              </a:rPr>
              <a:t>*2</a:t>
            </a:r>
            <a:r>
              <a:rPr lang="en-CA" sz="2000" baseline="30000" dirty="0" smtClean="0">
                <a:latin typeface="Courier New" panose="02070309020205020404" pitchFamily="49" charset="0"/>
                <a:cs typeface="Courier New" panose="02070309020205020404" pitchFamily="49" charset="0"/>
              </a:rPr>
              <a:t>1</a:t>
            </a:r>
            <a:r>
              <a:rPr lang="en-CA" sz="2000" dirty="0" smtClean="0">
                <a:latin typeface="Courier New" panose="02070309020205020404" pitchFamily="49" charset="0"/>
                <a:cs typeface="Courier New" panose="02070309020205020404" pitchFamily="49" charset="0"/>
              </a:rPr>
              <a:t> + </a:t>
            </a:r>
            <a:r>
              <a:rPr lang="en-CA" sz="2000" dirty="0" smtClean="0">
                <a:solidFill>
                  <a:srgbClr val="FF0000"/>
                </a:solidFill>
                <a:latin typeface="Courier New" panose="02070309020205020404" pitchFamily="49" charset="0"/>
                <a:cs typeface="Courier New" panose="02070309020205020404" pitchFamily="49" charset="0"/>
              </a:rPr>
              <a:t>0</a:t>
            </a:r>
            <a:r>
              <a:rPr lang="en-CA" sz="2000" dirty="0" smtClean="0">
                <a:latin typeface="Courier New" panose="02070309020205020404" pitchFamily="49" charset="0"/>
                <a:cs typeface="Courier New" panose="02070309020205020404" pitchFamily="49" charset="0"/>
              </a:rPr>
              <a:t>*2</a:t>
            </a:r>
            <a:r>
              <a:rPr lang="en-CA" sz="2000" baseline="30000" dirty="0">
                <a:latin typeface="Courier New" panose="02070309020205020404" pitchFamily="49" charset="0"/>
                <a:cs typeface="Courier New" panose="02070309020205020404" pitchFamily="49" charset="0"/>
              </a:rPr>
              <a:t>0</a:t>
            </a:r>
            <a:endParaRPr lang="en-CA" sz="2000" dirty="0">
              <a:latin typeface="Courier New" panose="02070309020205020404" pitchFamily="49" charset="0"/>
              <a:cs typeface="Courier New" panose="02070309020205020404" pitchFamily="49" charset="0"/>
            </a:endParaRPr>
          </a:p>
        </p:txBody>
      </p:sp>
      <p:sp>
        <p:nvSpPr>
          <p:cNvPr id="11" name="TextBox 10"/>
          <p:cNvSpPr txBox="1"/>
          <p:nvPr/>
        </p:nvSpPr>
        <p:spPr>
          <a:xfrm>
            <a:off x="1254950" y="5157192"/>
            <a:ext cx="6845442" cy="646331"/>
          </a:xfrm>
          <a:prstGeom prst="rect">
            <a:avLst/>
          </a:prstGeom>
          <a:noFill/>
        </p:spPr>
        <p:txBody>
          <a:bodyPr wrap="square" rtlCol="0">
            <a:spAutoFit/>
          </a:bodyPr>
          <a:lstStyle/>
          <a:p>
            <a:r>
              <a:rPr lang="en-CA" sz="3600" dirty="0" smtClean="0">
                <a:latin typeface="Courier New" panose="02070309020205020404" pitchFamily="49" charset="0"/>
                <a:cs typeface="Courier New" panose="02070309020205020404" pitchFamily="49" charset="0"/>
              </a:rPr>
              <a:t>= </a:t>
            </a:r>
            <a:r>
              <a:rPr lang="en-CA" sz="3600" dirty="0" smtClean="0">
                <a:solidFill>
                  <a:srgbClr val="FF0000"/>
                </a:solidFill>
                <a:latin typeface="Courier New" panose="02070309020205020404" pitchFamily="49" charset="0"/>
                <a:cs typeface="Courier New" panose="02070309020205020404" pitchFamily="49" charset="0"/>
              </a:rPr>
              <a:t>01100010</a:t>
            </a:r>
            <a:endParaRPr lang="en-CA" sz="3600" dirty="0">
              <a:solidFill>
                <a:srgbClr val="FF0000"/>
              </a:solidFill>
              <a:latin typeface="Courier New" panose="02070309020205020404" pitchFamily="49" charset="0"/>
              <a:cs typeface="Courier New" panose="02070309020205020404" pitchFamily="49" charset="0"/>
            </a:endParaRPr>
          </a:p>
        </p:txBody>
      </p:sp>
      <p:sp>
        <p:nvSpPr>
          <p:cNvPr id="12" name="TextBox 11"/>
          <p:cNvSpPr txBox="1"/>
          <p:nvPr/>
        </p:nvSpPr>
        <p:spPr>
          <a:xfrm>
            <a:off x="4288614" y="6050670"/>
            <a:ext cx="4608512" cy="430887"/>
          </a:xfrm>
          <a:prstGeom prst="rect">
            <a:avLst/>
          </a:prstGeom>
          <a:noFill/>
          <a:ln w="19050">
            <a:solidFill>
              <a:schemeClr val="tx1"/>
            </a:solidFill>
          </a:ln>
        </p:spPr>
        <p:txBody>
          <a:bodyPr wrap="square" rtlCol="0">
            <a:spAutoFit/>
          </a:bodyPr>
          <a:lstStyle/>
          <a:p>
            <a:r>
              <a:rPr lang="en-CA" sz="2200" dirty="0" smtClean="0">
                <a:latin typeface="Courier New" panose="02070309020205020404" pitchFamily="49" charset="0"/>
                <a:cs typeface="Courier New" panose="02070309020205020404" pitchFamily="49" charset="0"/>
              </a:rPr>
              <a:t>This means 98</a:t>
            </a:r>
            <a:r>
              <a:rPr lang="en-CA" sz="2200" baseline="-25000" dirty="0" smtClean="0">
                <a:latin typeface="Courier New" panose="02070309020205020404" pitchFamily="49" charset="0"/>
                <a:cs typeface="Courier New" panose="02070309020205020404" pitchFamily="49" charset="0"/>
              </a:rPr>
              <a:t>10</a:t>
            </a:r>
            <a:r>
              <a:rPr lang="en-CA" sz="2200" dirty="0" smtClean="0">
                <a:latin typeface="Courier New" panose="02070309020205020404" pitchFamily="49" charset="0"/>
                <a:cs typeface="Courier New" panose="02070309020205020404" pitchFamily="49" charset="0"/>
              </a:rPr>
              <a:t> = 01100010</a:t>
            </a:r>
            <a:r>
              <a:rPr lang="en-CA" sz="2200" baseline="-25000" dirty="0" smtClean="0">
                <a:latin typeface="Courier New" panose="02070309020205020404" pitchFamily="49" charset="0"/>
                <a:cs typeface="Courier New" panose="02070309020205020404" pitchFamily="49" charset="0"/>
              </a:rPr>
              <a:t>2</a:t>
            </a:r>
            <a:endParaRPr lang="en-CA"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02428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1" grpId="0"/>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600"/>
            <a:ext cx="8229600" cy="1143000"/>
          </a:xfrm>
        </p:spPr>
        <p:txBody>
          <a:bodyPr>
            <a:noAutofit/>
          </a:bodyPr>
          <a:lstStyle/>
          <a:p>
            <a:pPr algn="ctr"/>
            <a:r>
              <a:rPr lang="en-CA" sz="4400" dirty="0" smtClean="0"/>
              <a:t>Converting from Decimal to Binary</a:t>
            </a:r>
            <a:endParaRPr lang="en-CA" sz="4400" dirty="0">
              <a:ln>
                <a:solidFill>
                  <a:srgbClr val="FF0000"/>
                </a:solidFill>
              </a:ln>
              <a:solidFill>
                <a:srgbClr val="FF0000"/>
              </a:solidFill>
            </a:endParaRPr>
          </a:p>
        </p:txBody>
      </p:sp>
      <p:sp>
        <p:nvSpPr>
          <p:cNvPr id="7" name="Rectangle 6"/>
          <p:cNvSpPr/>
          <p:nvPr/>
        </p:nvSpPr>
        <p:spPr>
          <a:xfrm>
            <a:off x="1115616" y="2996952"/>
            <a:ext cx="6984776" cy="809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Content Placeholder 2"/>
          <p:cNvSpPr>
            <a:spLocks noGrp="1"/>
          </p:cNvSpPr>
          <p:nvPr>
            <p:ph idx="1"/>
          </p:nvPr>
        </p:nvSpPr>
        <p:spPr>
          <a:xfrm>
            <a:off x="436564" y="2060848"/>
            <a:ext cx="8095876" cy="4428492"/>
          </a:xfrm>
        </p:spPr>
        <p:txBody>
          <a:bodyPr>
            <a:normAutofit/>
          </a:bodyPr>
          <a:lstStyle/>
          <a:p>
            <a:pPr marL="0" indent="0">
              <a:buNone/>
            </a:pPr>
            <a:r>
              <a:rPr lang="en-CA" sz="2800" dirty="0" smtClean="0"/>
              <a:t>Example:  Convert the following decimal numbers to binary numbers.</a:t>
            </a:r>
          </a:p>
          <a:p>
            <a:pPr marL="0" indent="0">
              <a:spcBef>
                <a:spcPts val="1200"/>
              </a:spcBef>
              <a:buNone/>
            </a:pPr>
            <a:r>
              <a:rPr lang="en-CA" sz="2800" dirty="0" smtClean="0">
                <a:latin typeface="Courier New" panose="02070309020205020404" pitchFamily="49" charset="0"/>
                <a:cs typeface="Courier New" panose="02070309020205020404" pitchFamily="49" charset="0"/>
              </a:rPr>
              <a:t>23				 127</a:t>
            </a:r>
            <a:endParaRPr lang="en-CA" sz="2800" dirty="0"/>
          </a:p>
        </p:txBody>
      </p:sp>
    </p:spTree>
    <p:extLst>
      <p:ext uri="{BB962C8B-B14F-4D97-AF65-F5344CB8AC3E}">
        <p14:creationId xmlns:p14="http://schemas.microsoft.com/office/powerpoint/2010/main" val="19848748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600"/>
            <a:ext cx="8229600" cy="1143000"/>
          </a:xfrm>
        </p:spPr>
        <p:txBody>
          <a:bodyPr>
            <a:noAutofit/>
          </a:bodyPr>
          <a:lstStyle/>
          <a:p>
            <a:pPr algn="ctr"/>
            <a:r>
              <a:rPr lang="en-CA" dirty="0" smtClean="0"/>
              <a:t>Hexadecimal System</a:t>
            </a:r>
            <a:endParaRPr lang="en-CA" dirty="0">
              <a:ln>
                <a:solidFill>
                  <a:srgbClr val="FF0000"/>
                </a:solidFill>
              </a:ln>
              <a:solidFill>
                <a:srgbClr val="FF0000"/>
              </a:solidFill>
            </a:endParaRPr>
          </a:p>
        </p:txBody>
      </p:sp>
      <p:sp>
        <p:nvSpPr>
          <p:cNvPr id="4" name="Content Placeholder 2"/>
          <p:cNvSpPr>
            <a:spLocks noGrp="1"/>
          </p:cNvSpPr>
          <p:nvPr>
            <p:ph idx="1"/>
          </p:nvPr>
        </p:nvSpPr>
        <p:spPr>
          <a:xfrm>
            <a:off x="467544" y="1988840"/>
            <a:ext cx="8208912" cy="4536504"/>
          </a:xfrm>
        </p:spPr>
        <p:txBody>
          <a:bodyPr>
            <a:noAutofit/>
          </a:bodyPr>
          <a:lstStyle/>
          <a:p>
            <a:pPr>
              <a:spcBef>
                <a:spcPts val="1800"/>
              </a:spcBef>
            </a:pPr>
            <a:r>
              <a:rPr lang="en-CA" sz="2400" b="1" dirty="0" smtClean="0">
                <a:solidFill>
                  <a:srgbClr val="FF0000"/>
                </a:solidFill>
              </a:rPr>
              <a:t>Hexadecimal</a:t>
            </a:r>
            <a:r>
              <a:rPr lang="en-CA" sz="2400" b="1" dirty="0"/>
              <a:t> </a:t>
            </a:r>
            <a:r>
              <a:rPr lang="en-CA" sz="2400" dirty="0" smtClean="0"/>
              <a:t>is a number system that uses 16 digits</a:t>
            </a:r>
          </a:p>
          <a:p>
            <a:pPr>
              <a:spcBef>
                <a:spcPts val="1800"/>
              </a:spcBef>
            </a:pPr>
            <a:r>
              <a:rPr lang="en-CA" sz="2400" dirty="0" smtClean="0"/>
              <a:t>Hex</a:t>
            </a:r>
            <a:r>
              <a:rPr lang="en-CA" sz="2400" dirty="0"/>
              <a:t> codes are used in many areas of computing to simplify </a:t>
            </a:r>
            <a:r>
              <a:rPr lang="en-CA" sz="2400" dirty="0" smtClean="0"/>
              <a:t>binary codes</a:t>
            </a:r>
            <a:r>
              <a:rPr lang="en-CA" sz="2400" dirty="0"/>
              <a:t>. </a:t>
            </a:r>
            <a:r>
              <a:rPr lang="en-CA" sz="2400" dirty="0" smtClean="0"/>
              <a:t>  Note: Computers </a:t>
            </a:r>
            <a:r>
              <a:rPr lang="en-CA" sz="2400" dirty="0"/>
              <a:t>do not use hexadecimal - it is used by humans to shorten binary to a more easily understandable </a:t>
            </a:r>
            <a:r>
              <a:rPr lang="en-CA" sz="2400" dirty="0" smtClean="0"/>
              <a:t>form.  Hexadecimal </a:t>
            </a:r>
            <a:r>
              <a:rPr lang="en-CA" sz="2400" dirty="0"/>
              <a:t>is translated into binary for computer use. </a:t>
            </a:r>
            <a:endParaRPr lang="en-CA" sz="2400" dirty="0" smtClean="0"/>
          </a:p>
          <a:p>
            <a:pPr fontAlgn="base">
              <a:spcBef>
                <a:spcPts val="1800"/>
              </a:spcBef>
            </a:pPr>
            <a:r>
              <a:rPr lang="en-CA" sz="2400" dirty="0" smtClean="0"/>
              <a:t>Some </a:t>
            </a:r>
            <a:r>
              <a:rPr lang="en-CA" sz="2400" dirty="0"/>
              <a:t>examples of where hex is used include:</a:t>
            </a:r>
          </a:p>
          <a:p>
            <a:pPr lvl="1" fontAlgn="base">
              <a:spcBef>
                <a:spcPts val="600"/>
              </a:spcBef>
            </a:pPr>
            <a:r>
              <a:rPr lang="en-CA" dirty="0"/>
              <a:t>colour references</a:t>
            </a:r>
          </a:p>
          <a:p>
            <a:pPr lvl="1" fontAlgn="base">
              <a:spcBef>
                <a:spcPts val="600"/>
              </a:spcBef>
            </a:pPr>
            <a:r>
              <a:rPr lang="en-CA" dirty="0"/>
              <a:t>assembly language programs</a:t>
            </a:r>
          </a:p>
          <a:p>
            <a:pPr lvl="1" fontAlgn="base">
              <a:spcBef>
                <a:spcPts val="600"/>
              </a:spcBef>
            </a:pPr>
            <a:r>
              <a:rPr lang="en-CA" dirty="0"/>
              <a:t>error </a:t>
            </a:r>
            <a:r>
              <a:rPr lang="en-CA" dirty="0" smtClean="0"/>
              <a:t>messages</a:t>
            </a:r>
          </a:p>
          <a:p>
            <a:endParaRPr lang="en-CA" sz="2400" dirty="0" smtClean="0"/>
          </a:p>
          <a:p>
            <a:pPr marL="0" indent="0">
              <a:buNone/>
            </a:pPr>
            <a:endParaRPr lang="en-CA" sz="2400" dirty="0"/>
          </a:p>
        </p:txBody>
      </p:sp>
    </p:spTree>
    <p:extLst>
      <p:ext uri="{BB962C8B-B14F-4D97-AF65-F5344CB8AC3E}">
        <p14:creationId xmlns:p14="http://schemas.microsoft.com/office/powerpoint/2010/main" val="4288052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600"/>
            <a:ext cx="8229600" cy="1143000"/>
          </a:xfrm>
        </p:spPr>
        <p:txBody>
          <a:bodyPr>
            <a:noAutofit/>
          </a:bodyPr>
          <a:lstStyle/>
          <a:p>
            <a:pPr algn="ctr"/>
            <a:r>
              <a:rPr lang="en-CA" dirty="0" smtClean="0"/>
              <a:t>Hex System … Continued</a:t>
            </a:r>
            <a:endParaRPr lang="en-CA" dirty="0">
              <a:ln>
                <a:solidFill>
                  <a:srgbClr val="FF0000"/>
                </a:solidFill>
              </a:ln>
              <a:solidFill>
                <a:srgbClr val="FF0000"/>
              </a:solidFill>
            </a:endParaRPr>
          </a:p>
        </p:txBody>
      </p:sp>
      <p:sp>
        <p:nvSpPr>
          <p:cNvPr id="4" name="Content Placeholder 2"/>
          <p:cNvSpPr>
            <a:spLocks noGrp="1"/>
          </p:cNvSpPr>
          <p:nvPr>
            <p:ph idx="1"/>
          </p:nvPr>
        </p:nvSpPr>
        <p:spPr>
          <a:xfrm>
            <a:off x="899592" y="2060848"/>
            <a:ext cx="7200800" cy="1584176"/>
          </a:xfrm>
        </p:spPr>
        <p:txBody>
          <a:bodyPr>
            <a:normAutofit fontScale="92500" lnSpcReduction="10000"/>
          </a:bodyPr>
          <a:lstStyle/>
          <a:p>
            <a:pPr marL="0" indent="0" algn="ctr">
              <a:buNone/>
            </a:pPr>
            <a:r>
              <a:rPr lang="en-CA" sz="2800" dirty="0" smtClean="0"/>
              <a:t>The hexadecimal number system is based on powers of 16, similar to how the decimal system is based on powers of ten and the binary system is based on powers of 2</a:t>
            </a:r>
          </a:p>
          <a:p>
            <a:endParaRPr lang="en-CA" sz="28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2278" y="3789040"/>
            <a:ext cx="6640082"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60798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600"/>
            <a:ext cx="8229600" cy="1143000"/>
          </a:xfrm>
        </p:spPr>
        <p:txBody>
          <a:bodyPr>
            <a:noAutofit/>
          </a:bodyPr>
          <a:lstStyle/>
          <a:p>
            <a:pPr algn="ctr"/>
            <a:r>
              <a:rPr lang="en-CA" dirty="0" smtClean="0"/>
              <a:t>Hex System … Continued</a:t>
            </a:r>
            <a:endParaRPr lang="en-CA" dirty="0">
              <a:ln>
                <a:solidFill>
                  <a:srgbClr val="FF0000"/>
                </a:solidFill>
              </a:ln>
              <a:solidFill>
                <a:srgbClr val="FF0000"/>
              </a:solidFill>
            </a:endParaRPr>
          </a:p>
        </p:txBody>
      </p:sp>
      <p:sp>
        <p:nvSpPr>
          <p:cNvPr id="4" name="Content Placeholder 2"/>
          <p:cNvSpPr>
            <a:spLocks noGrp="1"/>
          </p:cNvSpPr>
          <p:nvPr>
            <p:ph idx="1"/>
          </p:nvPr>
        </p:nvSpPr>
        <p:spPr>
          <a:xfrm>
            <a:off x="467544" y="1988840"/>
            <a:ext cx="8208912" cy="1080120"/>
          </a:xfrm>
        </p:spPr>
        <p:txBody>
          <a:bodyPr>
            <a:noAutofit/>
          </a:bodyPr>
          <a:lstStyle/>
          <a:p>
            <a:pPr marL="0" indent="0">
              <a:buNone/>
            </a:pPr>
            <a:r>
              <a:rPr lang="en-CA" sz="2400" dirty="0" smtClean="0"/>
              <a:t>The hexadecimal system uses 16 digits … since </a:t>
            </a:r>
            <a:r>
              <a:rPr lang="en-CA" sz="2400" dirty="0"/>
              <a:t>we do not have a single digit value that goes beyond 9, we use the letters A-F instead.</a:t>
            </a:r>
          </a:p>
          <a:p>
            <a:endParaRPr lang="en-CA" sz="2400" dirty="0"/>
          </a:p>
          <a:p>
            <a:endParaRPr lang="en-CA" sz="2400" dirty="0" smtClean="0"/>
          </a:p>
          <a:p>
            <a:pPr marL="0" indent="0">
              <a:buNone/>
            </a:pPr>
            <a:endParaRPr lang="en-CA" sz="24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2852936"/>
            <a:ext cx="5328592" cy="37277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47250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600"/>
            <a:ext cx="8229600" cy="1143000"/>
          </a:xfrm>
        </p:spPr>
        <p:txBody>
          <a:bodyPr>
            <a:noAutofit/>
          </a:bodyPr>
          <a:lstStyle/>
          <a:p>
            <a:pPr algn="ctr"/>
            <a:r>
              <a:rPr lang="en-CA" dirty="0" smtClean="0"/>
              <a:t>Example – Hex Number</a:t>
            </a:r>
            <a:endParaRPr lang="en-CA" dirty="0">
              <a:ln>
                <a:solidFill>
                  <a:srgbClr val="FF0000"/>
                </a:solidFill>
              </a:ln>
              <a:solidFill>
                <a:srgbClr val="FF0000"/>
              </a:solidFill>
            </a:endParaRPr>
          </a:p>
        </p:txBody>
      </p:sp>
      <p:sp>
        <p:nvSpPr>
          <p:cNvPr id="5" name="TextBox 4"/>
          <p:cNvSpPr txBox="1"/>
          <p:nvPr/>
        </p:nvSpPr>
        <p:spPr>
          <a:xfrm>
            <a:off x="755576" y="2132856"/>
            <a:ext cx="3744416" cy="584775"/>
          </a:xfrm>
          <a:prstGeom prst="rect">
            <a:avLst/>
          </a:prstGeom>
          <a:noFill/>
        </p:spPr>
        <p:txBody>
          <a:bodyPr wrap="square" rtlCol="0">
            <a:spAutoFit/>
          </a:bodyPr>
          <a:lstStyle/>
          <a:p>
            <a:r>
              <a:rPr lang="en-CA" sz="3200" dirty="0" smtClean="0">
                <a:solidFill>
                  <a:srgbClr val="FF0000"/>
                </a:solidFill>
                <a:latin typeface="Courier New" panose="02070309020205020404" pitchFamily="49" charset="0"/>
                <a:cs typeface="Courier New" panose="02070309020205020404" pitchFamily="49" charset="0"/>
              </a:rPr>
              <a:t>0xA19</a:t>
            </a:r>
            <a:endParaRPr lang="en-CA" sz="3200" dirty="0">
              <a:solidFill>
                <a:srgbClr val="FF0000"/>
              </a:solidFill>
              <a:latin typeface="Courier New" panose="02070309020205020404" pitchFamily="49" charset="0"/>
              <a:cs typeface="Courier New" panose="02070309020205020404" pitchFamily="49" charset="0"/>
            </a:endParaRPr>
          </a:p>
        </p:txBody>
      </p:sp>
      <p:sp>
        <p:nvSpPr>
          <p:cNvPr id="9" name="Content Placeholder 2"/>
          <p:cNvSpPr>
            <a:spLocks noGrp="1"/>
          </p:cNvSpPr>
          <p:nvPr>
            <p:ph idx="1"/>
          </p:nvPr>
        </p:nvSpPr>
        <p:spPr>
          <a:xfrm>
            <a:off x="899592" y="2852936"/>
            <a:ext cx="7704856" cy="3600400"/>
          </a:xfrm>
        </p:spPr>
        <p:txBody>
          <a:bodyPr>
            <a:normAutofit fontScale="92500"/>
          </a:bodyPr>
          <a:lstStyle/>
          <a:p>
            <a:r>
              <a:rPr lang="en-CA" sz="2800" dirty="0" smtClean="0"/>
              <a:t>This is an example of a hexadecimal number</a:t>
            </a:r>
            <a:endParaRPr lang="en-CA" sz="2800" dirty="0"/>
          </a:p>
          <a:p>
            <a:r>
              <a:rPr lang="en-CA" sz="2800" dirty="0" smtClean="0"/>
              <a:t>The </a:t>
            </a:r>
            <a:r>
              <a:rPr lang="en-CA" sz="2800" dirty="0" smtClean="0">
                <a:latin typeface="Courier New" panose="02070309020205020404" pitchFamily="49" charset="0"/>
                <a:cs typeface="Courier New" panose="02070309020205020404" pitchFamily="49" charset="0"/>
              </a:rPr>
              <a:t>0x </a:t>
            </a:r>
            <a:r>
              <a:rPr lang="en-CA" sz="2800" dirty="0" smtClean="0">
                <a:cs typeface="Courier New" panose="02070309020205020404" pitchFamily="49" charset="0"/>
              </a:rPr>
              <a:t>means NOTHING mathematically.  It is notation that is used to indicate that the number that follows is a hexadecimal number.</a:t>
            </a:r>
          </a:p>
          <a:p>
            <a:r>
              <a:rPr lang="en-CA" sz="2800" dirty="0"/>
              <a:t>Hexadecimal  numbers consist of the numbers 0-9 and letters </a:t>
            </a:r>
            <a:r>
              <a:rPr lang="en-CA" sz="2800" dirty="0" smtClean="0"/>
              <a:t>A-F</a:t>
            </a:r>
          </a:p>
          <a:p>
            <a:r>
              <a:rPr lang="en-CA" sz="2800" dirty="0" smtClean="0"/>
              <a:t>Each digit has a place value, just like with ordinary, everyday numbers and binary numbers</a:t>
            </a:r>
          </a:p>
          <a:p>
            <a:endParaRPr lang="en-CA" sz="2800" dirty="0"/>
          </a:p>
        </p:txBody>
      </p:sp>
    </p:spTree>
    <p:extLst>
      <p:ext uri="{BB962C8B-B14F-4D97-AF65-F5344CB8AC3E}">
        <p14:creationId xmlns:p14="http://schemas.microsoft.com/office/powerpoint/2010/main" val="2779983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600"/>
            <a:ext cx="8229600" cy="1143000"/>
          </a:xfrm>
        </p:spPr>
        <p:txBody>
          <a:bodyPr>
            <a:noAutofit/>
          </a:bodyPr>
          <a:lstStyle/>
          <a:p>
            <a:pPr algn="ctr"/>
            <a:r>
              <a:rPr lang="en-CA" dirty="0" smtClean="0"/>
              <a:t>Example – Hex to Decimal</a:t>
            </a:r>
            <a:endParaRPr lang="en-CA" dirty="0">
              <a:ln>
                <a:solidFill>
                  <a:srgbClr val="FF0000"/>
                </a:solidFill>
              </a:ln>
              <a:solidFill>
                <a:srgbClr val="FF0000"/>
              </a:solidFill>
            </a:endParaRPr>
          </a:p>
        </p:txBody>
      </p:sp>
      <p:sp>
        <p:nvSpPr>
          <p:cNvPr id="5" name="TextBox 4"/>
          <p:cNvSpPr txBox="1"/>
          <p:nvPr/>
        </p:nvSpPr>
        <p:spPr>
          <a:xfrm>
            <a:off x="971600" y="2996952"/>
            <a:ext cx="3744416" cy="523220"/>
          </a:xfrm>
          <a:prstGeom prst="rect">
            <a:avLst/>
          </a:prstGeom>
          <a:noFill/>
        </p:spPr>
        <p:txBody>
          <a:bodyPr wrap="square" rtlCol="0">
            <a:spAutoFit/>
          </a:bodyPr>
          <a:lstStyle/>
          <a:p>
            <a:endParaRPr lang="en-CA" sz="2800" dirty="0">
              <a:solidFill>
                <a:srgbClr val="FF0000"/>
              </a:solidFill>
              <a:latin typeface="Courier New" panose="02070309020205020404" pitchFamily="49" charset="0"/>
              <a:cs typeface="Courier New" panose="02070309020205020404" pitchFamily="49" charset="0"/>
            </a:endParaRPr>
          </a:p>
        </p:txBody>
      </p:sp>
      <p:sp>
        <p:nvSpPr>
          <p:cNvPr id="9" name="Content Placeholder 2"/>
          <p:cNvSpPr>
            <a:spLocks noGrp="1"/>
          </p:cNvSpPr>
          <p:nvPr>
            <p:ph idx="1"/>
          </p:nvPr>
        </p:nvSpPr>
        <p:spPr>
          <a:xfrm>
            <a:off x="899592" y="1988840"/>
            <a:ext cx="7200800" cy="864096"/>
          </a:xfrm>
        </p:spPr>
        <p:txBody>
          <a:bodyPr>
            <a:normAutofit lnSpcReduction="10000"/>
          </a:bodyPr>
          <a:lstStyle/>
          <a:p>
            <a:pPr marL="0" indent="0">
              <a:buNone/>
            </a:pPr>
            <a:r>
              <a:rPr lang="en-CA" sz="2800" dirty="0" smtClean="0"/>
              <a:t>So, what decimal number (base 10) does this hexadecimal number represent?</a:t>
            </a:r>
          </a:p>
          <a:p>
            <a:endParaRPr lang="en-CA" sz="2800" dirty="0"/>
          </a:p>
        </p:txBody>
      </p:sp>
      <p:sp>
        <p:nvSpPr>
          <p:cNvPr id="3" name="TextBox 2"/>
          <p:cNvSpPr txBox="1"/>
          <p:nvPr/>
        </p:nvSpPr>
        <p:spPr>
          <a:xfrm>
            <a:off x="827584" y="3717032"/>
            <a:ext cx="6336704" cy="523220"/>
          </a:xfrm>
          <a:prstGeom prst="rect">
            <a:avLst/>
          </a:prstGeom>
          <a:noFill/>
        </p:spPr>
        <p:txBody>
          <a:bodyPr wrap="square" rtlCol="0">
            <a:spAutoFit/>
          </a:bodyPr>
          <a:lstStyle/>
          <a:p>
            <a:r>
              <a:rPr lang="en-CA" sz="2800" dirty="0" smtClean="0">
                <a:solidFill>
                  <a:srgbClr val="FF0000"/>
                </a:solidFill>
                <a:latin typeface="Courier New" panose="02070309020205020404" pitchFamily="49" charset="0"/>
                <a:cs typeface="Courier New" panose="02070309020205020404" pitchFamily="49" charset="0"/>
              </a:rPr>
              <a:t>A19</a:t>
            </a:r>
            <a:r>
              <a:rPr lang="en-CA" sz="2800" dirty="0" smtClean="0">
                <a:latin typeface="Courier New" panose="02070309020205020404" pitchFamily="49" charset="0"/>
                <a:cs typeface="Courier New" panose="02070309020205020404" pitchFamily="49" charset="0"/>
              </a:rPr>
              <a:t> = </a:t>
            </a:r>
            <a:r>
              <a:rPr lang="en-CA" sz="2800" dirty="0" smtClean="0">
                <a:solidFill>
                  <a:srgbClr val="FF0000"/>
                </a:solidFill>
                <a:latin typeface="Courier New" panose="02070309020205020404" pitchFamily="49" charset="0"/>
                <a:cs typeface="Courier New" panose="02070309020205020404" pitchFamily="49" charset="0"/>
              </a:rPr>
              <a:t>A</a:t>
            </a:r>
            <a:r>
              <a:rPr lang="en-CA" sz="2800" dirty="0" smtClean="0">
                <a:latin typeface="Courier New" panose="02070309020205020404" pitchFamily="49" charset="0"/>
                <a:cs typeface="Courier New" panose="02070309020205020404" pitchFamily="49" charset="0"/>
              </a:rPr>
              <a:t>*16</a:t>
            </a:r>
            <a:r>
              <a:rPr lang="en-CA" sz="2800" baseline="30000" dirty="0" smtClean="0">
                <a:latin typeface="Courier New" panose="02070309020205020404" pitchFamily="49" charset="0"/>
                <a:cs typeface="Courier New" panose="02070309020205020404" pitchFamily="49" charset="0"/>
              </a:rPr>
              <a:t>2</a:t>
            </a:r>
            <a:r>
              <a:rPr lang="en-CA" sz="2800" dirty="0" smtClean="0">
                <a:latin typeface="Courier New" panose="02070309020205020404" pitchFamily="49" charset="0"/>
                <a:cs typeface="Courier New" panose="02070309020205020404" pitchFamily="49" charset="0"/>
              </a:rPr>
              <a:t> + </a:t>
            </a:r>
            <a:r>
              <a:rPr lang="en-CA" sz="2800" dirty="0" smtClean="0">
                <a:solidFill>
                  <a:srgbClr val="FF0000"/>
                </a:solidFill>
                <a:latin typeface="Courier New" panose="02070309020205020404" pitchFamily="49" charset="0"/>
                <a:cs typeface="Courier New" panose="02070309020205020404" pitchFamily="49" charset="0"/>
              </a:rPr>
              <a:t>1</a:t>
            </a:r>
            <a:r>
              <a:rPr lang="en-CA" sz="2800" dirty="0" smtClean="0">
                <a:latin typeface="Courier New" panose="02070309020205020404" pitchFamily="49" charset="0"/>
                <a:cs typeface="Courier New" panose="02070309020205020404" pitchFamily="49" charset="0"/>
              </a:rPr>
              <a:t>*16</a:t>
            </a:r>
            <a:r>
              <a:rPr lang="en-CA" sz="2800" baseline="30000" dirty="0" smtClean="0">
                <a:latin typeface="Courier New" panose="02070309020205020404" pitchFamily="49" charset="0"/>
                <a:cs typeface="Courier New" panose="02070309020205020404" pitchFamily="49" charset="0"/>
              </a:rPr>
              <a:t>1</a:t>
            </a:r>
            <a:r>
              <a:rPr lang="en-CA" sz="2800" dirty="0">
                <a:latin typeface="Courier New" panose="02070309020205020404" pitchFamily="49" charset="0"/>
                <a:cs typeface="Courier New" panose="02070309020205020404" pitchFamily="49" charset="0"/>
              </a:rPr>
              <a:t> </a:t>
            </a:r>
            <a:r>
              <a:rPr lang="en-CA" sz="2800" dirty="0" smtClean="0">
                <a:latin typeface="Courier New" panose="02070309020205020404" pitchFamily="49" charset="0"/>
                <a:cs typeface="Courier New" panose="02070309020205020404" pitchFamily="49" charset="0"/>
              </a:rPr>
              <a:t>+ </a:t>
            </a:r>
            <a:r>
              <a:rPr lang="en-CA" sz="2800" dirty="0" smtClean="0">
                <a:solidFill>
                  <a:srgbClr val="FF0000"/>
                </a:solidFill>
                <a:latin typeface="Courier New" panose="02070309020205020404" pitchFamily="49" charset="0"/>
                <a:cs typeface="Courier New" panose="02070309020205020404" pitchFamily="49" charset="0"/>
              </a:rPr>
              <a:t>9</a:t>
            </a:r>
            <a:r>
              <a:rPr lang="en-CA" sz="2800" dirty="0" smtClean="0">
                <a:latin typeface="Courier New" panose="02070309020205020404" pitchFamily="49" charset="0"/>
                <a:cs typeface="Courier New" panose="02070309020205020404" pitchFamily="49" charset="0"/>
              </a:rPr>
              <a:t>*16</a:t>
            </a:r>
            <a:r>
              <a:rPr lang="en-CA" sz="2800" baseline="30000" dirty="0" smtClean="0">
                <a:latin typeface="Courier New" panose="02070309020205020404" pitchFamily="49" charset="0"/>
                <a:cs typeface="Courier New" panose="02070309020205020404" pitchFamily="49" charset="0"/>
              </a:rPr>
              <a:t>0</a:t>
            </a:r>
            <a:r>
              <a:rPr lang="en-CA" sz="2800" dirty="0" smtClean="0">
                <a:latin typeface="Courier New" panose="02070309020205020404" pitchFamily="49" charset="0"/>
                <a:cs typeface="Courier New" panose="02070309020205020404" pitchFamily="49" charset="0"/>
              </a:rPr>
              <a:t> </a:t>
            </a:r>
            <a:endParaRPr lang="en-CA" sz="2800" dirty="0"/>
          </a:p>
        </p:txBody>
      </p:sp>
      <p:sp>
        <p:nvSpPr>
          <p:cNvPr id="6" name="TextBox 5"/>
          <p:cNvSpPr txBox="1"/>
          <p:nvPr/>
        </p:nvSpPr>
        <p:spPr>
          <a:xfrm>
            <a:off x="755576" y="2996952"/>
            <a:ext cx="3744416" cy="584775"/>
          </a:xfrm>
          <a:prstGeom prst="rect">
            <a:avLst/>
          </a:prstGeom>
          <a:noFill/>
        </p:spPr>
        <p:txBody>
          <a:bodyPr wrap="square" rtlCol="0">
            <a:spAutoFit/>
          </a:bodyPr>
          <a:lstStyle/>
          <a:p>
            <a:r>
              <a:rPr lang="en-CA" sz="3200" dirty="0" smtClean="0">
                <a:latin typeface="Courier New" panose="02070309020205020404" pitchFamily="49" charset="0"/>
                <a:cs typeface="Courier New" panose="02070309020205020404" pitchFamily="49" charset="0"/>
              </a:rPr>
              <a:t>0x</a:t>
            </a:r>
            <a:r>
              <a:rPr lang="en-CA" sz="3200" dirty="0" smtClean="0">
                <a:solidFill>
                  <a:srgbClr val="FF0000"/>
                </a:solidFill>
                <a:latin typeface="Courier New" panose="02070309020205020404" pitchFamily="49" charset="0"/>
                <a:cs typeface="Courier New" panose="02070309020205020404" pitchFamily="49" charset="0"/>
              </a:rPr>
              <a:t>A19</a:t>
            </a:r>
            <a:endParaRPr lang="en-CA" sz="3200" dirty="0">
              <a:solidFill>
                <a:srgbClr val="FF0000"/>
              </a:solidFill>
              <a:latin typeface="Courier New" panose="02070309020205020404" pitchFamily="49" charset="0"/>
              <a:cs typeface="Courier New" panose="02070309020205020404" pitchFamily="49" charset="0"/>
            </a:endParaRPr>
          </a:p>
        </p:txBody>
      </p:sp>
      <p:sp>
        <p:nvSpPr>
          <p:cNvPr id="7" name="TextBox 6"/>
          <p:cNvSpPr txBox="1"/>
          <p:nvPr/>
        </p:nvSpPr>
        <p:spPr>
          <a:xfrm>
            <a:off x="827584" y="4425190"/>
            <a:ext cx="6336704" cy="523220"/>
          </a:xfrm>
          <a:prstGeom prst="rect">
            <a:avLst/>
          </a:prstGeom>
          <a:noFill/>
        </p:spPr>
        <p:txBody>
          <a:bodyPr wrap="square" rtlCol="0">
            <a:spAutoFit/>
          </a:bodyPr>
          <a:lstStyle/>
          <a:p>
            <a:r>
              <a:rPr lang="en-CA" sz="2800" dirty="0" smtClean="0">
                <a:latin typeface="Courier New" panose="02070309020205020404" pitchFamily="49" charset="0"/>
                <a:cs typeface="Courier New" panose="02070309020205020404" pitchFamily="49" charset="0"/>
              </a:rPr>
              <a:t>    = </a:t>
            </a:r>
            <a:r>
              <a:rPr lang="en-CA" sz="2800" dirty="0" smtClean="0">
                <a:solidFill>
                  <a:srgbClr val="FF0000"/>
                </a:solidFill>
                <a:latin typeface="Courier New" panose="02070309020205020404" pitchFamily="49" charset="0"/>
                <a:cs typeface="Courier New" panose="02070309020205020404" pitchFamily="49" charset="0"/>
              </a:rPr>
              <a:t>10</a:t>
            </a:r>
            <a:r>
              <a:rPr lang="en-CA" sz="2800" dirty="0" smtClean="0">
                <a:latin typeface="Courier New" panose="02070309020205020404" pitchFamily="49" charset="0"/>
                <a:cs typeface="Courier New" panose="02070309020205020404" pitchFamily="49" charset="0"/>
              </a:rPr>
              <a:t>*16</a:t>
            </a:r>
            <a:r>
              <a:rPr lang="en-CA" sz="2800" baseline="30000" dirty="0" smtClean="0">
                <a:latin typeface="Courier New" panose="02070309020205020404" pitchFamily="49" charset="0"/>
                <a:cs typeface="Courier New" panose="02070309020205020404" pitchFamily="49" charset="0"/>
              </a:rPr>
              <a:t>2</a:t>
            </a:r>
            <a:r>
              <a:rPr lang="en-CA" sz="2800" dirty="0" smtClean="0">
                <a:latin typeface="Courier New" panose="02070309020205020404" pitchFamily="49" charset="0"/>
                <a:cs typeface="Courier New" panose="02070309020205020404" pitchFamily="49" charset="0"/>
              </a:rPr>
              <a:t> + </a:t>
            </a:r>
            <a:r>
              <a:rPr lang="en-CA" sz="2800" dirty="0" smtClean="0">
                <a:solidFill>
                  <a:srgbClr val="FF0000"/>
                </a:solidFill>
                <a:latin typeface="Courier New" panose="02070309020205020404" pitchFamily="49" charset="0"/>
                <a:cs typeface="Courier New" panose="02070309020205020404" pitchFamily="49" charset="0"/>
              </a:rPr>
              <a:t>1</a:t>
            </a:r>
            <a:r>
              <a:rPr lang="en-CA" sz="2800" dirty="0" smtClean="0">
                <a:latin typeface="Courier New" panose="02070309020205020404" pitchFamily="49" charset="0"/>
                <a:cs typeface="Courier New" panose="02070309020205020404" pitchFamily="49" charset="0"/>
              </a:rPr>
              <a:t>*16</a:t>
            </a:r>
            <a:r>
              <a:rPr lang="en-CA" sz="2800" baseline="30000" dirty="0" smtClean="0">
                <a:latin typeface="Courier New" panose="02070309020205020404" pitchFamily="49" charset="0"/>
                <a:cs typeface="Courier New" panose="02070309020205020404" pitchFamily="49" charset="0"/>
              </a:rPr>
              <a:t>1</a:t>
            </a:r>
            <a:r>
              <a:rPr lang="en-CA" sz="2800" dirty="0">
                <a:latin typeface="Courier New" panose="02070309020205020404" pitchFamily="49" charset="0"/>
                <a:cs typeface="Courier New" panose="02070309020205020404" pitchFamily="49" charset="0"/>
              </a:rPr>
              <a:t> </a:t>
            </a:r>
            <a:r>
              <a:rPr lang="en-CA" sz="2800" dirty="0" smtClean="0">
                <a:latin typeface="Courier New" panose="02070309020205020404" pitchFamily="49" charset="0"/>
                <a:cs typeface="Courier New" panose="02070309020205020404" pitchFamily="49" charset="0"/>
              </a:rPr>
              <a:t>+ </a:t>
            </a:r>
            <a:r>
              <a:rPr lang="en-CA" sz="2800" dirty="0" smtClean="0">
                <a:solidFill>
                  <a:srgbClr val="FF0000"/>
                </a:solidFill>
                <a:latin typeface="Courier New" panose="02070309020205020404" pitchFamily="49" charset="0"/>
                <a:cs typeface="Courier New" panose="02070309020205020404" pitchFamily="49" charset="0"/>
              </a:rPr>
              <a:t>9</a:t>
            </a:r>
            <a:r>
              <a:rPr lang="en-CA" sz="2800" dirty="0" smtClean="0">
                <a:latin typeface="Courier New" panose="02070309020205020404" pitchFamily="49" charset="0"/>
                <a:cs typeface="Courier New" panose="02070309020205020404" pitchFamily="49" charset="0"/>
              </a:rPr>
              <a:t>*16</a:t>
            </a:r>
            <a:r>
              <a:rPr lang="en-CA" sz="2800" baseline="30000" dirty="0" smtClean="0">
                <a:latin typeface="Courier New" panose="02070309020205020404" pitchFamily="49" charset="0"/>
                <a:cs typeface="Courier New" panose="02070309020205020404" pitchFamily="49" charset="0"/>
              </a:rPr>
              <a:t>0</a:t>
            </a:r>
            <a:r>
              <a:rPr lang="en-CA" sz="2800" dirty="0" smtClean="0">
                <a:latin typeface="Courier New" panose="02070309020205020404" pitchFamily="49" charset="0"/>
                <a:cs typeface="Courier New" panose="02070309020205020404" pitchFamily="49" charset="0"/>
              </a:rPr>
              <a:t> </a:t>
            </a:r>
            <a:endParaRPr lang="en-CA" sz="2800" dirty="0"/>
          </a:p>
        </p:txBody>
      </p:sp>
      <p:sp>
        <p:nvSpPr>
          <p:cNvPr id="8" name="TextBox 7"/>
          <p:cNvSpPr txBox="1"/>
          <p:nvPr/>
        </p:nvSpPr>
        <p:spPr>
          <a:xfrm>
            <a:off x="827584" y="5100810"/>
            <a:ext cx="6336704" cy="523220"/>
          </a:xfrm>
          <a:prstGeom prst="rect">
            <a:avLst/>
          </a:prstGeom>
          <a:noFill/>
        </p:spPr>
        <p:txBody>
          <a:bodyPr wrap="square" rtlCol="0">
            <a:spAutoFit/>
          </a:bodyPr>
          <a:lstStyle/>
          <a:p>
            <a:r>
              <a:rPr lang="en-CA" sz="2800" dirty="0" smtClean="0">
                <a:latin typeface="Courier New" panose="02070309020205020404" pitchFamily="49" charset="0"/>
                <a:cs typeface="Courier New" panose="02070309020205020404" pitchFamily="49" charset="0"/>
              </a:rPr>
              <a:t>    = 2560 + 16 + 9</a:t>
            </a:r>
            <a:endParaRPr lang="en-CA" sz="2800" dirty="0"/>
          </a:p>
        </p:txBody>
      </p:sp>
      <p:sp>
        <p:nvSpPr>
          <p:cNvPr id="10" name="TextBox 9"/>
          <p:cNvSpPr txBox="1"/>
          <p:nvPr/>
        </p:nvSpPr>
        <p:spPr>
          <a:xfrm>
            <a:off x="827584" y="5837257"/>
            <a:ext cx="6336704" cy="523220"/>
          </a:xfrm>
          <a:prstGeom prst="rect">
            <a:avLst/>
          </a:prstGeom>
          <a:noFill/>
        </p:spPr>
        <p:txBody>
          <a:bodyPr wrap="square" rtlCol="0">
            <a:spAutoFit/>
          </a:bodyPr>
          <a:lstStyle/>
          <a:p>
            <a:r>
              <a:rPr lang="en-CA" sz="2800" dirty="0" smtClean="0">
                <a:latin typeface="Courier New" panose="02070309020205020404" pitchFamily="49" charset="0"/>
                <a:cs typeface="Courier New" panose="02070309020205020404" pitchFamily="49" charset="0"/>
              </a:rPr>
              <a:t>    = 2585</a:t>
            </a:r>
            <a:endParaRPr lang="en-CA" sz="2800" dirty="0"/>
          </a:p>
        </p:txBody>
      </p:sp>
    </p:spTree>
    <p:extLst>
      <p:ext uri="{BB962C8B-B14F-4D97-AF65-F5344CB8AC3E}">
        <p14:creationId xmlns:p14="http://schemas.microsoft.com/office/powerpoint/2010/main" val="2183896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600"/>
            <a:ext cx="8229600" cy="1143000"/>
          </a:xfrm>
        </p:spPr>
        <p:txBody>
          <a:bodyPr>
            <a:noAutofit/>
          </a:bodyPr>
          <a:lstStyle/>
          <a:p>
            <a:pPr algn="ctr"/>
            <a:r>
              <a:rPr lang="en-CA" sz="4400" dirty="0" smtClean="0"/>
              <a:t>Converting from Hex to Decimal</a:t>
            </a:r>
            <a:endParaRPr lang="en-CA" sz="4400" dirty="0">
              <a:ln>
                <a:solidFill>
                  <a:srgbClr val="FF0000"/>
                </a:solidFill>
              </a:ln>
              <a:solidFill>
                <a:srgbClr val="FF0000"/>
              </a:solidFill>
            </a:endParaRPr>
          </a:p>
        </p:txBody>
      </p:sp>
      <p:sp>
        <p:nvSpPr>
          <p:cNvPr id="7" name="TextBox 6"/>
          <p:cNvSpPr txBox="1"/>
          <p:nvPr/>
        </p:nvSpPr>
        <p:spPr>
          <a:xfrm>
            <a:off x="5023403" y="5965128"/>
            <a:ext cx="3562581" cy="707886"/>
          </a:xfrm>
          <a:prstGeom prst="rect">
            <a:avLst/>
          </a:prstGeom>
          <a:noFill/>
        </p:spPr>
        <p:txBody>
          <a:bodyPr wrap="square" rtlCol="0">
            <a:spAutoFit/>
          </a:bodyPr>
          <a:lstStyle/>
          <a:p>
            <a:pPr>
              <a:tabLst>
                <a:tab pos="539750" algn="l"/>
              </a:tabLst>
            </a:pPr>
            <a:r>
              <a:rPr lang="en-CA" sz="2400" dirty="0" smtClean="0">
                <a:latin typeface="+mj-lt"/>
              </a:rPr>
              <a:t>	</a:t>
            </a:r>
          </a:p>
          <a:p>
            <a:pPr>
              <a:tabLst>
                <a:tab pos="539750" algn="l"/>
              </a:tabLst>
            </a:pPr>
            <a:endParaRPr lang="en-CA" sz="2400" baseline="-25000" dirty="0" smtClean="0">
              <a:latin typeface="+mj-lt"/>
            </a:endParaRPr>
          </a:p>
        </p:txBody>
      </p:sp>
      <p:sp>
        <p:nvSpPr>
          <p:cNvPr id="4" name="Rectangle 3"/>
          <p:cNvSpPr/>
          <p:nvPr/>
        </p:nvSpPr>
        <p:spPr>
          <a:xfrm>
            <a:off x="449080" y="1916832"/>
            <a:ext cx="8136904" cy="2523768"/>
          </a:xfrm>
          <a:prstGeom prst="rect">
            <a:avLst/>
          </a:prstGeom>
        </p:spPr>
        <p:txBody>
          <a:bodyPr wrap="square">
            <a:spAutoFit/>
          </a:bodyPr>
          <a:lstStyle/>
          <a:p>
            <a:r>
              <a:rPr lang="en-CA" sz="2800" dirty="0"/>
              <a:t>Example:  Convert the following </a:t>
            </a:r>
            <a:r>
              <a:rPr lang="en-CA" sz="2800" dirty="0" smtClean="0"/>
              <a:t>hexadecimal  </a:t>
            </a:r>
            <a:r>
              <a:rPr lang="en-CA" sz="2800" dirty="0"/>
              <a:t>numbers to decimal numbers</a:t>
            </a:r>
            <a:r>
              <a:rPr lang="en-CA" sz="2800" dirty="0" smtClean="0"/>
              <a:t>.</a:t>
            </a:r>
          </a:p>
          <a:p>
            <a:endParaRPr lang="en-CA" sz="2800" dirty="0" smtClean="0">
              <a:solidFill>
                <a:srgbClr val="FF0000"/>
              </a:solidFill>
              <a:latin typeface="Courier New" panose="02070309020205020404" pitchFamily="49" charset="0"/>
              <a:cs typeface="Courier New" panose="02070309020205020404" pitchFamily="49" charset="0"/>
            </a:endParaRPr>
          </a:p>
          <a:p>
            <a:r>
              <a:rPr lang="en-CA" sz="2800" dirty="0" smtClean="0">
                <a:solidFill>
                  <a:srgbClr val="FF0000"/>
                </a:solidFill>
                <a:latin typeface="Courier New" panose="02070309020205020404" pitchFamily="49" charset="0"/>
                <a:cs typeface="Courier New" panose="02070309020205020404" pitchFamily="49" charset="0"/>
              </a:rPr>
              <a:t>0x2FA0				</a:t>
            </a:r>
            <a:r>
              <a:rPr lang="en-CA" sz="2800" dirty="0"/>
              <a:t> </a:t>
            </a:r>
            <a:r>
              <a:rPr lang="en-CA" sz="2800" dirty="0" smtClean="0"/>
              <a:t>  </a:t>
            </a:r>
            <a:r>
              <a:rPr lang="en-CA" sz="2800" dirty="0" smtClean="0">
                <a:solidFill>
                  <a:srgbClr val="FF0000"/>
                </a:solidFill>
                <a:latin typeface="Courier New" panose="02070309020205020404" pitchFamily="49" charset="0"/>
                <a:cs typeface="Courier New" panose="02070309020205020404" pitchFamily="49" charset="0"/>
              </a:rPr>
              <a:t>0x19B</a:t>
            </a:r>
            <a:r>
              <a:rPr lang="en-CA" sz="2800" dirty="0" smtClean="0">
                <a:latin typeface="Courier New" panose="02070309020205020404" pitchFamily="49" charset="0"/>
                <a:cs typeface="Courier New" panose="02070309020205020404" pitchFamily="49" charset="0"/>
              </a:rPr>
              <a:t> </a:t>
            </a:r>
            <a:endParaRPr lang="en-CA" sz="2800" baseline="-25000" dirty="0">
              <a:latin typeface="Courier New" panose="02070309020205020404" pitchFamily="49" charset="0"/>
              <a:cs typeface="Courier New" panose="02070309020205020404" pitchFamily="49" charset="0"/>
            </a:endParaRPr>
          </a:p>
          <a:p>
            <a:endParaRPr lang="en-CA" sz="2800" dirty="0">
              <a:latin typeface="Courier New" panose="02070309020205020404" pitchFamily="49" charset="0"/>
              <a:cs typeface="Courier New" panose="02070309020205020404" pitchFamily="49" charset="0"/>
            </a:endParaRPr>
          </a:p>
          <a:p>
            <a:r>
              <a:rPr lang="en-CA" dirty="0">
                <a:latin typeface="Courier New" panose="02070309020205020404" pitchFamily="49" charset="0"/>
                <a:cs typeface="Courier New" panose="02070309020205020404" pitchFamily="49" charset="0"/>
              </a:rPr>
              <a:t>	</a:t>
            </a:r>
            <a:endParaRPr lang="en-CA" dirty="0">
              <a:solidFill>
                <a:srgbClr val="FF0000"/>
              </a:solidFill>
            </a:endParaRPr>
          </a:p>
        </p:txBody>
      </p:sp>
    </p:spTree>
    <p:extLst>
      <p:ext uri="{BB962C8B-B14F-4D97-AF65-F5344CB8AC3E}">
        <p14:creationId xmlns:p14="http://schemas.microsoft.com/office/powerpoint/2010/main" val="41712501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600"/>
            <a:ext cx="8229600" cy="1143000"/>
          </a:xfrm>
        </p:spPr>
        <p:txBody>
          <a:bodyPr>
            <a:noAutofit/>
          </a:bodyPr>
          <a:lstStyle/>
          <a:p>
            <a:pPr algn="ctr"/>
            <a:r>
              <a:rPr lang="en-CA" sz="4400" dirty="0" smtClean="0"/>
              <a:t>In Summary …</a:t>
            </a:r>
            <a:endParaRPr lang="en-CA" sz="4400" dirty="0">
              <a:ln>
                <a:solidFill>
                  <a:srgbClr val="FF0000"/>
                </a:solidFill>
              </a:ln>
              <a:solidFill>
                <a:srgbClr val="FF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850758"/>
            <a:ext cx="7038975"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0759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Today’s Agenda</a:t>
            </a:r>
            <a:endParaRPr lang="en-CA" dirty="0"/>
          </a:p>
        </p:txBody>
      </p:sp>
      <p:sp>
        <p:nvSpPr>
          <p:cNvPr id="3" name="Content Placeholder 2"/>
          <p:cNvSpPr>
            <a:spLocks noGrp="1"/>
          </p:cNvSpPr>
          <p:nvPr>
            <p:ph idx="1"/>
          </p:nvPr>
        </p:nvSpPr>
        <p:spPr>
          <a:xfrm>
            <a:off x="1043608" y="2564904"/>
            <a:ext cx="7200800" cy="3312368"/>
          </a:xfrm>
        </p:spPr>
        <p:txBody>
          <a:bodyPr>
            <a:normAutofit/>
          </a:bodyPr>
          <a:lstStyle/>
          <a:p>
            <a:r>
              <a:rPr lang="en-CA" sz="3600" dirty="0" smtClean="0"/>
              <a:t>Converting between binary and decimal</a:t>
            </a:r>
          </a:p>
          <a:p>
            <a:endParaRPr lang="en-CA" sz="3600" dirty="0"/>
          </a:p>
          <a:p>
            <a:r>
              <a:rPr lang="en-CA" sz="3600" dirty="0" smtClean="0"/>
              <a:t>Converting between hexadecimal and decimal</a:t>
            </a:r>
          </a:p>
        </p:txBody>
      </p:sp>
    </p:spTree>
    <p:extLst>
      <p:ext uri="{BB962C8B-B14F-4D97-AF65-F5344CB8AC3E}">
        <p14:creationId xmlns:p14="http://schemas.microsoft.com/office/powerpoint/2010/main" val="38004795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67544" y="705600"/>
            <a:ext cx="8496944" cy="1051560"/>
          </a:xfrm>
        </p:spPr>
        <p:txBody>
          <a:bodyPr>
            <a:normAutofit/>
          </a:bodyPr>
          <a:lstStyle/>
          <a:p>
            <a:pPr algn="ctr"/>
            <a:r>
              <a:rPr lang="en-CA" dirty="0" smtClean="0"/>
              <a:t>Exercises </a:t>
            </a:r>
            <a:r>
              <a:rPr lang="en-CA" smtClean="0"/>
              <a:t>– Number Systems</a:t>
            </a:r>
            <a:endParaRPr lang="en-CA" dirty="0"/>
          </a:p>
        </p:txBody>
      </p:sp>
      <p:sp>
        <p:nvSpPr>
          <p:cNvPr id="4" name="Content Placeholder 2"/>
          <p:cNvSpPr txBox="1">
            <a:spLocks/>
          </p:cNvSpPr>
          <p:nvPr/>
        </p:nvSpPr>
        <p:spPr>
          <a:xfrm>
            <a:off x="755576" y="2348880"/>
            <a:ext cx="7705230" cy="3384376"/>
          </a:xfrm>
          <a:prstGeom prst="rect">
            <a:avLst/>
          </a:prstGeom>
        </p:spPr>
        <p:txBody>
          <a:bodyPr>
            <a:normAutofit/>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603504" lvl="2" indent="0" fontAlgn="base">
              <a:buNone/>
            </a:pPr>
            <a:endParaRPr lang="en-CA" dirty="0" smtClean="0"/>
          </a:p>
          <a:p>
            <a:pPr marL="603504" lvl="2" indent="0" fontAlgn="base">
              <a:buNone/>
            </a:pPr>
            <a:endParaRPr lang="en-CA" dirty="0"/>
          </a:p>
          <a:p>
            <a:pPr marL="95250" lvl="1" indent="0" algn="ctr" fontAlgn="base">
              <a:buNone/>
            </a:pPr>
            <a:r>
              <a:rPr lang="en-CA" sz="3400" dirty="0" smtClean="0"/>
              <a:t>Complete </a:t>
            </a:r>
          </a:p>
          <a:p>
            <a:pPr marL="95250" lvl="1" indent="0" algn="ctr" fontAlgn="base">
              <a:buNone/>
            </a:pPr>
            <a:r>
              <a:rPr lang="en-CA" sz="3400" dirty="0" smtClean="0"/>
              <a:t>Exercise 3.3 – Number Systems</a:t>
            </a:r>
            <a:br>
              <a:rPr lang="en-CA" sz="3400" dirty="0" smtClean="0"/>
            </a:br>
            <a:r>
              <a:rPr lang="en-CA" sz="2900" dirty="0" smtClean="0"/>
              <a:t>	</a:t>
            </a:r>
            <a:endParaRPr lang="en-CA" sz="3200" dirty="0" smtClean="0"/>
          </a:p>
        </p:txBody>
      </p:sp>
    </p:spTree>
    <p:extLst>
      <p:ext uri="{BB962C8B-B14F-4D97-AF65-F5344CB8AC3E}">
        <p14:creationId xmlns:p14="http://schemas.microsoft.com/office/powerpoint/2010/main" val="16763758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600"/>
            <a:ext cx="8229600" cy="1143000"/>
          </a:xfrm>
        </p:spPr>
        <p:txBody>
          <a:bodyPr>
            <a:noAutofit/>
          </a:bodyPr>
          <a:lstStyle/>
          <a:p>
            <a:pPr algn="ctr"/>
            <a:r>
              <a:rPr lang="en-CA" sz="4400" dirty="0" smtClean="0"/>
              <a:t>Coding Decimal to Binary/Hex Conversion</a:t>
            </a:r>
            <a:endParaRPr lang="en-CA" sz="4400" dirty="0">
              <a:ln>
                <a:solidFill>
                  <a:srgbClr val="FF0000"/>
                </a:solidFill>
              </a:ln>
              <a:solidFill>
                <a:srgbClr val="FF0000"/>
              </a:solidFill>
            </a:endParaRPr>
          </a:p>
        </p:txBody>
      </p:sp>
      <p:sp>
        <p:nvSpPr>
          <p:cNvPr id="5" name="Content Placeholder 2"/>
          <p:cNvSpPr>
            <a:spLocks noGrp="1"/>
          </p:cNvSpPr>
          <p:nvPr>
            <p:ph idx="1"/>
          </p:nvPr>
        </p:nvSpPr>
        <p:spPr>
          <a:xfrm>
            <a:off x="395536" y="2204864"/>
            <a:ext cx="8496944" cy="3600400"/>
          </a:xfrm>
        </p:spPr>
        <p:txBody>
          <a:bodyPr>
            <a:normAutofit fontScale="85000" lnSpcReduction="10000"/>
          </a:bodyPr>
          <a:lstStyle/>
          <a:p>
            <a:pPr marL="0" indent="0">
              <a:buNone/>
            </a:pPr>
            <a:r>
              <a:rPr lang="en-CA" sz="2800" dirty="0" smtClean="0"/>
              <a:t>We can use this code to help us write a program to convert from decimal to binary/hexadecimal:</a:t>
            </a:r>
          </a:p>
          <a:p>
            <a:endParaRPr lang="en-CA" sz="2800" dirty="0" smtClean="0"/>
          </a:p>
          <a:p>
            <a:pPr marL="0" indent="0">
              <a:buNone/>
            </a:pPr>
            <a:r>
              <a:rPr lang="en-CA" sz="2800" dirty="0" err="1">
                <a:latin typeface="Courier New" panose="02070309020205020404" pitchFamily="49" charset="0"/>
                <a:cs typeface="Courier New" panose="02070309020205020404" pitchFamily="49" charset="0"/>
              </a:rPr>
              <a:t>num</a:t>
            </a:r>
            <a:r>
              <a:rPr lang="en-CA" sz="2800" dirty="0">
                <a:latin typeface="Courier New" panose="02070309020205020404" pitchFamily="49" charset="0"/>
                <a:cs typeface="Courier New" panose="02070309020205020404" pitchFamily="49" charset="0"/>
              </a:rPr>
              <a:t> = </a:t>
            </a:r>
            <a:r>
              <a:rPr lang="en-CA" sz="2800" dirty="0" err="1">
                <a:latin typeface="Courier New" panose="02070309020205020404" pitchFamily="49" charset="0"/>
                <a:cs typeface="Courier New" panose="02070309020205020404" pitchFamily="49" charset="0"/>
              </a:rPr>
              <a:t>int</a:t>
            </a:r>
            <a:r>
              <a:rPr lang="en-CA" sz="2800" dirty="0">
                <a:latin typeface="Courier New" panose="02070309020205020404" pitchFamily="49" charset="0"/>
                <a:cs typeface="Courier New" panose="02070309020205020404" pitchFamily="49" charset="0"/>
              </a:rPr>
              <a:t>(input("Enter a positive integer</a:t>
            </a:r>
            <a:r>
              <a:rPr lang="en-CA" sz="2800" dirty="0" smtClean="0">
                <a:latin typeface="Courier New" panose="02070309020205020404" pitchFamily="49" charset="0"/>
                <a:cs typeface="Courier New" panose="02070309020205020404" pitchFamily="49" charset="0"/>
              </a:rPr>
              <a:t>:"))</a:t>
            </a:r>
            <a:endParaRPr lang="en-CA" sz="2800" dirty="0">
              <a:latin typeface="Courier New" panose="02070309020205020404" pitchFamily="49" charset="0"/>
              <a:cs typeface="Courier New" panose="02070309020205020404" pitchFamily="49" charset="0"/>
            </a:endParaRPr>
          </a:p>
          <a:p>
            <a:pPr marL="0" indent="0">
              <a:buNone/>
            </a:pPr>
            <a:r>
              <a:rPr lang="en-CA" sz="2800" dirty="0">
                <a:latin typeface="Courier New" panose="02070309020205020404" pitchFamily="49" charset="0"/>
                <a:cs typeface="Courier New" panose="02070309020205020404" pitchFamily="49" charset="0"/>
              </a:rPr>
              <a:t> </a:t>
            </a:r>
          </a:p>
          <a:p>
            <a:pPr marL="0" indent="0">
              <a:buNone/>
            </a:pPr>
            <a:r>
              <a:rPr lang="en-CA" sz="2800" dirty="0">
                <a:latin typeface="Courier New" panose="02070309020205020404" pitchFamily="49" charset="0"/>
                <a:cs typeface="Courier New" panose="02070309020205020404" pitchFamily="49" charset="0"/>
              </a:rPr>
              <a:t>while </a:t>
            </a:r>
            <a:r>
              <a:rPr lang="en-CA" sz="2800" dirty="0" err="1">
                <a:latin typeface="Courier New" panose="02070309020205020404" pitchFamily="49" charset="0"/>
                <a:cs typeface="Courier New" panose="02070309020205020404" pitchFamily="49" charset="0"/>
              </a:rPr>
              <a:t>num</a:t>
            </a:r>
            <a:r>
              <a:rPr lang="en-CA" sz="2800" dirty="0">
                <a:latin typeface="Courier New" panose="02070309020205020404" pitchFamily="49" charset="0"/>
                <a:cs typeface="Courier New" panose="02070309020205020404" pitchFamily="49" charset="0"/>
              </a:rPr>
              <a:t> &gt;= 1:</a:t>
            </a:r>
          </a:p>
          <a:p>
            <a:pPr marL="0" indent="0">
              <a:buNone/>
            </a:pPr>
            <a:r>
              <a:rPr lang="en-CA" sz="2800" dirty="0">
                <a:latin typeface="Courier New" panose="02070309020205020404" pitchFamily="49" charset="0"/>
                <a:cs typeface="Courier New" panose="02070309020205020404" pitchFamily="49" charset="0"/>
              </a:rPr>
              <a:t>    digit = </a:t>
            </a:r>
            <a:r>
              <a:rPr lang="en-CA" sz="2800" dirty="0" err="1">
                <a:latin typeface="Courier New" panose="02070309020205020404" pitchFamily="49" charset="0"/>
                <a:cs typeface="Courier New" panose="02070309020205020404" pitchFamily="49" charset="0"/>
              </a:rPr>
              <a:t>num</a:t>
            </a:r>
            <a:r>
              <a:rPr lang="en-CA" sz="2800" dirty="0">
                <a:latin typeface="Courier New" panose="02070309020205020404" pitchFamily="49" charset="0"/>
                <a:cs typeface="Courier New" panose="02070309020205020404" pitchFamily="49" charset="0"/>
              </a:rPr>
              <a:t> % 10</a:t>
            </a:r>
          </a:p>
          <a:p>
            <a:pPr marL="0" indent="0">
              <a:buNone/>
            </a:pPr>
            <a:r>
              <a:rPr lang="en-CA" sz="2800" dirty="0">
                <a:latin typeface="Courier New" panose="02070309020205020404" pitchFamily="49" charset="0"/>
                <a:cs typeface="Courier New" panose="02070309020205020404" pitchFamily="49" charset="0"/>
              </a:rPr>
              <a:t>    </a:t>
            </a:r>
            <a:r>
              <a:rPr lang="en-CA" sz="2800" dirty="0" err="1">
                <a:latin typeface="Courier New" panose="02070309020205020404" pitchFamily="49" charset="0"/>
                <a:cs typeface="Courier New" panose="02070309020205020404" pitchFamily="49" charset="0"/>
              </a:rPr>
              <a:t>num</a:t>
            </a:r>
            <a:r>
              <a:rPr lang="en-CA" sz="2800" dirty="0">
                <a:latin typeface="Courier New" panose="02070309020205020404" pitchFamily="49" charset="0"/>
                <a:cs typeface="Courier New" panose="02070309020205020404" pitchFamily="49" charset="0"/>
              </a:rPr>
              <a:t> = </a:t>
            </a:r>
            <a:r>
              <a:rPr lang="en-CA" sz="2800" dirty="0" err="1">
                <a:latin typeface="Courier New" panose="02070309020205020404" pitchFamily="49" charset="0"/>
                <a:cs typeface="Courier New" panose="02070309020205020404" pitchFamily="49" charset="0"/>
              </a:rPr>
              <a:t>num</a:t>
            </a:r>
            <a:r>
              <a:rPr lang="en-CA" sz="2800" dirty="0">
                <a:latin typeface="Courier New" panose="02070309020205020404" pitchFamily="49" charset="0"/>
                <a:cs typeface="Courier New" panose="02070309020205020404" pitchFamily="49" charset="0"/>
              </a:rPr>
              <a:t>//10</a:t>
            </a:r>
          </a:p>
          <a:p>
            <a:pPr marL="0" indent="0">
              <a:buNone/>
            </a:pPr>
            <a:r>
              <a:rPr lang="en-CA" sz="2800" dirty="0">
                <a:latin typeface="Courier New" panose="02070309020205020404" pitchFamily="49" charset="0"/>
                <a:cs typeface="Courier New" panose="02070309020205020404" pitchFamily="49" charset="0"/>
              </a:rPr>
              <a:t>    print(digit)</a:t>
            </a:r>
          </a:p>
          <a:p>
            <a:endParaRPr lang="en-CA" sz="2800" dirty="0"/>
          </a:p>
        </p:txBody>
      </p:sp>
    </p:spTree>
    <p:extLst>
      <p:ext uri="{BB962C8B-B14F-4D97-AF65-F5344CB8AC3E}">
        <p14:creationId xmlns:p14="http://schemas.microsoft.com/office/powerpoint/2010/main" val="57654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600"/>
            <a:ext cx="8229600" cy="1143000"/>
          </a:xfrm>
        </p:spPr>
        <p:txBody>
          <a:bodyPr>
            <a:noAutofit/>
          </a:bodyPr>
          <a:lstStyle/>
          <a:p>
            <a:pPr algn="ctr"/>
            <a:r>
              <a:rPr lang="en-CA" sz="4400" dirty="0" smtClean="0"/>
              <a:t>Coding Binary/Hex to Decimal Conversion</a:t>
            </a:r>
            <a:endParaRPr lang="en-CA" sz="4400" dirty="0">
              <a:ln>
                <a:solidFill>
                  <a:srgbClr val="FF0000"/>
                </a:solidFill>
              </a:ln>
              <a:solidFill>
                <a:srgbClr val="FF0000"/>
              </a:solidFill>
            </a:endParaRPr>
          </a:p>
        </p:txBody>
      </p:sp>
      <p:sp>
        <p:nvSpPr>
          <p:cNvPr id="5" name="Content Placeholder 2"/>
          <p:cNvSpPr>
            <a:spLocks noGrp="1"/>
          </p:cNvSpPr>
          <p:nvPr>
            <p:ph idx="1"/>
          </p:nvPr>
        </p:nvSpPr>
        <p:spPr>
          <a:xfrm>
            <a:off x="323528" y="2924944"/>
            <a:ext cx="8496944" cy="2016224"/>
          </a:xfrm>
        </p:spPr>
        <p:txBody>
          <a:bodyPr>
            <a:normAutofit/>
          </a:bodyPr>
          <a:lstStyle/>
          <a:p>
            <a:pPr marL="0" indent="0" algn="ctr">
              <a:buNone/>
            </a:pPr>
            <a:r>
              <a:rPr lang="en-CA" sz="3600" dirty="0" smtClean="0"/>
              <a:t>How can we do this?   </a:t>
            </a:r>
          </a:p>
          <a:p>
            <a:pPr marL="0" indent="0" algn="ctr">
              <a:buNone/>
            </a:pPr>
            <a:r>
              <a:rPr lang="en-CA" sz="3600" dirty="0" smtClean="0"/>
              <a:t/>
            </a:r>
            <a:br>
              <a:rPr lang="en-CA" sz="3600" dirty="0" smtClean="0"/>
            </a:br>
            <a:r>
              <a:rPr lang="en-CA" sz="3600" dirty="0" smtClean="0"/>
              <a:t>What do you think?</a:t>
            </a:r>
            <a:endParaRPr lang="en-CA" sz="3600" dirty="0">
              <a:latin typeface="Courier New" panose="02070309020205020404" pitchFamily="49" charset="0"/>
              <a:cs typeface="Courier New" panose="02070309020205020404" pitchFamily="49" charset="0"/>
            </a:endParaRPr>
          </a:p>
          <a:p>
            <a:endParaRPr lang="en-CA" sz="2800" dirty="0"/>
          </a:p>
        </p:txBody>
      </p:sp>
    </p:spTree>
    <p:extLst>
      <p:ext uri="{BB962C8B-B14F-4D97-AF65-F5344CB8AC3E}">
        <p14:creationId xmlns:p14="http://schemas.microsoft.com/office/powerpoint/2010/main" val="2466196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600"/>
            <a:ext cx="8229600" cy="1143000"/>
          </a:xfrm>
        </p:spPr>
        <p:txBody>
          <a:bodyPr/>
          <a:lstStyle/>
          <a:p>
            <a:pPr algn="ctr"/>
            <a:r>
              <a:rPr lang="en-CA" dirty="0" smtClean="0"/>
              <a:t>Decimal System</a:t>
            </a:r>
            <a:endParaRPr lang="en-CA"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2281" y="3933056"/>
            <a:ext cx="4519201" cy="13468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467544" y="2033644"/>
            <a:ext cx="8229600" cy="4389120"/>
          </a:xfrm>
          <a:prstGeom prst="rect">
            <a:avLst/>
          </a:prstGeom>
        </p:spPr>
        <p:txBody>
          <a:bodyPr vert="horz">
            <a:normAutofit lnSpcReduction="1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CA" sz="2800" dirty="0"/>
              <a:t>The number system that we use on a regular basis is the </a:t>
            </a:r>
            <a:r>
              <a:rPr lang="en-CA" sz="2800" b="1" dirty="0">
                <a:solidFill>
                  <a:srgbClr val="FF0000"/>
                </a:solidFill>
              </a:rPr>
              <a:t>decimal system</a:t>
            </a:r>
          </a:p>
          <a:p>
            <a:endParaRPr lang="en-CA" sz="2800" b="1" dirty="0">
              <a:solidFill>
                <a:srgbClr val="FF0000"/>
              </a:solidFill>
            </a:endParaRPr>
          </a:p>
          <a:p>
            <a:r>
              <a:rPr lang="en-CA" sz="2800" dirty="0"/>
              <a:t>It is based on powers of 10</a:t>
            </a:r>
          </a:p>
          <a:p>
            <a:endParaRPr lang="en-CA" sz="2800" dirty="0"/>
          </a:p>
          <a:p>
            <a:endParaRPr lang="en-CA" sz="2800" dirty="0"/>
          </a:p>
          <a:p>
            <a:endParaRPr lang="en-CA" sz="2800" dirty="0"/>
          </a:p>
          <a:p>
            <a:r>
              <a:rPr lang="en-CA" sz="2800" dirty="0"/>
              <a:t>Any number in the decimal system can be represented as a sum of powers of </a:t>
            </a:r>
            <a:r>
              <a:rPr lang="en-CA" sz="2800" dirty="0" smtClean="0"/>
              <a:t>10</a:t>
            </a:r>
            <a:endParaRPr lang="en-CA" sz="2800" dirty="0"/>
          </a:p>
        </p:txBody>
      </p:sp>
    </p:spTree>
    <p:extLst>
      <p:ext uri="{BB962C8B-B14F-4D97-AF65-F5344CB8AC3E}">
        <p14:creationId xmlns:p14="http://schemas.microsoft.com/office/powerpoint/2010/main" val="35404485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600"/>
            <a:ext cx="8229600" cy="1143000"/>
          </a:xfrm>
        </p:spPr>
        <p:txBody>
          <a:bodyPr>
            <a:normAutofit/>
          </a:bodyPr>
          <a:lstStyle/>
          <a:p>
            <a:pPr algn="ctr"/>
            <a:r>
              <a:rPr lang="en-CA" dirty="0" smtClean="0"/>
              <a:t>Decimal System - Example</a:t>
            </a:r>
            <a:endParaRPr lang="en-CA" dirty="0">
              <a:ln>
                <a:solidFill>
                  <a:srgbClr val="FF0000"/>
                </a:solidFill>
              </a:ln>
              <a:solidFill>
                <a:srgbClr val="FF0000"/>
              </a:solidFill>
            </a:endParaRPr>
          </a:p>
        </p:txBody>
      </p:sp>
      <p:sp>
        <p:nvSpPr>
          <p:cNvPr id="6" name="Content Placeholder 2"/>
          <p:cNvSpPr>
            <a:spLocks noGrp="1"/>
          </p:cNvSpPr>
          <p:nvPr>
            <p:ph idx="1"/>
          </p:nvPr>
        </p:nvSpPr>
        <p:spPr>
          <a:xfrm>
            <a:off x="576238" y="1988840"/>
            <a:ext cx="7920880" cy="792088"/>
          </a:xfrm>
        </p:spPr>
        <p:txBody>
          <a:bodyPr>
            <a:normAutofit/>
          </a:bodyPr>
          <a:lstStyle/>
          <a:p>
            <a:pPr marL="0" indent="0">
              <a:buNone/>
            </a:pPr>
            <a:r>
              <a:rPr lang="en-CA" sz="3200" dirty="0" smtClean="0"/>
              <a:t>Write </a:t>
            </a:r>
            <a:r>
              <a:rPr lang="en-CA" sz="3200" dirty="0" smtClean="0">
                <a:solidFill>
                  <a:srgbClr val="FF0000"/>
                </a:solidFill>
                <a:latin typeface="Courier New" panose="02070309020205020404" pitchFamily="49" charset="0"/>
                <a:cs typeface="Courier New" panose="02070309020205020404" pitchFamily="49" charset="0"/>
              </a:rPr>
              <a:t>3025</a:t>
            </a:r>
            <a:r>
              <a:rPr lang="en-CA" sz="3200" dirty="0" smtClean="0"/>
              <a:t> using powers of 10.</a:t>
            </a:r>
            <a:endParaRPr lang="en-CA" sz="3200" dirty="0"/>
          </a:p>
        </p:txBody>
      </p:sp>
      <p:sp>
        <p:nvSpPr>
          <p:cNvPr id="3" name="TextBox 2"/>
          <p:cNvSpPr txBox="1"/>
          <p:nvPr/>
        </p:nvSpPr>
        <p:spPr>
          <a:xfrm>
            <a:off x="179512" y="3068960"/>
            <a:ext cx="9144000" cy="1846659"/>
          </a:xfrm>
          <a:prstGeom prst="rect">
            <a:avLst/>
          </a:prstGeom>
          <a:noFill/>
        </p:spPr>
        <p:txBody>
          <a:bodyPr wrap="square" rtlCol="0">
            <a:spAutoFit/>
          </a:bodyPr>
          <a:lstStyle/>
          <a:p>
            <a:r>
              <a:rPr lang="en-CA" sz="3200" dirty="0">
                <a:solidFill>
                  <a:srgbClr val="FF0000"/>
                </a:solidFill>
                <a:latin typeface="Courier New" panose="02070309020205020404" pitchFamily="49" charset="0"/>
                <a:cs typeface="Courier New" panose="02070309020205020404" pitchFamily="49" charset="0"/>
              </a:rPr>
              <a:t>3025</a:t>
            </a:r>
            <a:r>
              <a:rPr lang="en-CA" sz="3200" dirty="0">
                <a:latin typeface="Courier New" panose="02070309020205020404" pitchFamily="49" charset="0"/>
                <a:cs typeface="Courier New" panose="02070309020205020404" pitchFamily="49" charset="0"/>
              </a:rPr>
              <a:t> = 3000 + 20 + 5</a:t>
            </a:r>
          </a:p>
          <a:p>
            <a:r>
              <a:rPr lang="en-CA" sz="3200" dirty="0">
                <a:latin typeface="Courier New" panose="02070309020205020404" pitchFamily="49" charset="0"/>
                <a:cs typeface="Courier New" panose="02070309020205020404" pitchFamily="49" charset="0"/>
              </a:rPr>
              <a:t>    </a:t>
            </a:r>
            <a:r>
              <a:rPr lang="en-CA" sz="3200" dirty="0" smtClean="0">
                <a:latin typeface="Courier New" panose="02070309020205020404" pitchFamily="49" charset="0"/>
                <a:cs typeface="Courier New" panose="02070309020205020404" pitchFamily="49" charset="0"/>
              </a:rPr>
              <a:t> = </a:t>
            </a:r>
            <a:r>
              <a:rPr lang="en-CA" sz="3200" dirty="0">
                <a:latin typeface="Courier New" panose="02070309020205020404" pitchFamily="49" charset="0"/>
                <a:cs typeface="Courier New" panose="02070309020205020404" pitchFamily="49" charset="0"/>
              </a:rPr>
              <a:t>3*1000 + 0*100 + 2*10 + 5*1</a:t>
            </a:r>
          </a:p>
          <a:p>
            <a:r>
              <a:rPr lang="en-CA" sz="3200" dirty="0">
                <a:latin typeface="Courier New" panose="02070309020205020404" pitchFamily="49" charset="0"/>
                <a:cs typeface="Courier New" panose="02070309020205020404" pitchFamily="49" charset="0"/>
              </a:rPr>
              <a:t>     </a:t>
            </a:r>
            <a:r>
              <a:rPr lang="en-CA" sz="3200" dirty="0" smtClean="0">
                <a:latin typeface="Courier New" panose="02070309020205020404" pitchFamily="49" charset="0"/>
                <a:cs typeface="Courier New" panose="02070309020205020404" pitchFamily="49" charset="0"/>
              </a:rPr>
              <a:t>= </a:t>
            </a:r>
            <a:r>
              <a:rPr lang="en-CA" sz="3200" dirty="0" smtClean="0">
                <a:solidFill>
                  <a:srgbClr val="FF0000"/>
                </a:solidFill>
                <a:latin typeface="Courier New" panose="02070309020205020404" pitchFamily="49" charset="0"/>
                <a:cs typeface="Courier New" panose="02070309020205020404" pitchFamily="49" charset="0"/>
              </a:rPr>
              <a:t>3</a:t>
            </a:r>
            <a:r>
              <a:rPr lang="en-CA" sz="3200" dirty="0" smtClean="0">
                <a:latin typeface="Courier New" panose="02070309020205020404" pitchFamily="49" charset="0"/>
                <a:cs typeface="Courier New" panose="02070309020205020404" pitchFamily="49" charset="0"/>
              </a:rPr>
              <a:t>*10</a:t>
            </a:r>
            <a:r>
              <a:rPr lang="en-CA" sz="3200" baseline="30000" dirty="0" smtClean="0">
                <a:latin typeface="Courier New" panose="02070309020205020404" pitchFamily="49" charset="0"/>
                <a:cs typeface="Courier New" panose="02070309020205020404" pitchFamily="49" charset="0"/>
              </a:rPr>
              <a:t>3</a:t>
            </a:r>
            <a:r>
              <a:rPr lang="en-CA" sz="3200" dirty="0" smtClean="0">
                <a:latin typeface="Courier New" panose="02070309020205020404" pitchFamily="49" charset="0"/>
                <a:cs typeface="Courier New" panose="02070309020205020404" pitchFamily="49" charset="0"/>
              </a:rPr>
              <a:t> </a:t>
            </a:r>
            <a:r>
              <a:rPr lang="en-CA" sz="3200" dirty="0">
                <a:latin typeface="Courier New" panose="02070309020205020404" pitchFamily="49" charset="0"/>
                <a:cs typeface="Courier New" panose="02070309020205020404" pitchFamily="49" charset="0"/>
              </a:rPr>
              <a:t>+ </a:t>
            </a:r>
            <a:r>
              <a:rPr lang="en-CA" sz="3200" dirty="0" smtClean="0">
                <a:solidFill>
                  <a:srgbClr val="FF0000"/>
                </a:solidFill>
                <a:latin typeface="Courier New" panose="02070309020205020404" pitchFamily="49" charset="0"/>
                <a:cs typeface="Courier New" panose="02070309020205020404" pitchFamily="49" charset="0"/>
              </a:rPr>
              <a:t>0</a:t>
            </a:r>
            <a:r>
              <a:rPr lang="en-CA" sz="3200" dirty="0" smtClean="0">
                <a:latin typeface="Courier New" panose="02070309020205020404" pitchFamily="49" charset="0"/>
                <a:cs typeface="Courier New" panose="02070309020205020404" pitchFamily="49" charset="0"/>
              </a:rPr>
              <a:t>*10</a:t>
            </a:r>
            <a:r>
              <a:rPr lang="en-CA" sz="3200" baseline="30000" dirty="0" smtClean="0">
                <a:latin typeface="Courier New" panose="02070309020205020404" pitchFamily="49" charset="0"/>
                <a:cs typeface="Courier New" panose="02070309020205020404" pitchFamily="49" charset="0"/>
              </a:rPr>
              <a:t>2</a:t>
            </a:r>
            <a:r>
              <a:rPr lang="en-CA" sz="3200" dirty="0" smtClean="0">
                <a:latin typeface="Courier New" panose="02070309020205020404" pitchFamily="49" charset="0"/>
                <a:cs typeface="Courier New" panose="02070309020205020404" pitchFamily="49" charset="0"/>
              </a:rPr>
              <a:t> </a:t>
            </a:r>
            <a:r>
              <a:rPr lang="en-CA" sz="3200" dirty="0">
                <a:latin typeface="Courier New" panose="02070309020205020404" pitchFamily="49" charset="0"/>
                <a:cs typeface="Courier New" panose="02070309020205020404" pitchFamily="49" charset="0"/>
              </a:rPr>
              <a:t>+ </a:t>
            </a:r>
            <a:r>
              <a:rPr lang="en-CA" sz="3200" dirty="0" smtClean="0">
                <a:solidFill>
                  <a:srgbClr val="FF0000"/>
                </a:solidFill>
                <a:latin typeface="Courier New" panose="02070309020205020404" pitchFamily="49" charset="0"/>
                <a:cs typeface="Courier New" panose="02070309020205020404" pitchFamily="49" charset="0"/>
              </a:rPr>
              <a:t>2</a:t>
            </a:r>
            <a:r>
              <a:rPr lang="en-CA" sz="3200" dirty="0" smtClean="0">
                <a:latin typeface="Courier New" panose="02070309020205020404" pitchFamily="49" charset="0"/>
                <a:cs typeface="Courier New" panose="02070309020205020404" pitchFamily="49" charset="0"/>
              </a:rPr>
              <a:t>*10</a:t>
            </a:r>
            <a:r>
              <a:rPr lang="en-CA" sz="3200" baseline="30000" dirty="0" smtClean="0">
                <a:latin typeface="Courier New" panose="02070309020205020404" pitchFamily="49" charset="0"/>
                <a:cs typeface="Courier New" panose="02070309020205020404" pitchFamily="49" charset="0"/>
              </a:rPr>
              <a:t>1 </a:t>
            </a:r>
            <a:r>
              <a:rPr lang="en-CA" sz="3200" dirty="0">
                <a:latin typeface="Courier New" panose="02070309020205020404" pitchFamily="49" charset="0"/>
                <a:cs typeface="Courier New" panose="02070309020205020404" pitchFamily="49" charset="0"/>
              </a:rPr>
              <a:t>+ </a:t>
            </a:r>
            <a:r>
              <a:rPr lang="en-CA" sz="3200" dirty="0" smtClean="0">
                <a:solidFill>
                  <a:srgbClr val="FF0000"/>
                </a:solidFill>
                <a:latin typeface="Courier New" panose="02070309020205020404" pitchFamily="49" charset="0"/>
                <a:cs typeface="Courier New" panose="02070309020205020404" pitchFamily="49" charset="0"/>
              </a:rPr>
              <a:t>5</a:t>
            </a:r>
            <a:r>
              <a:rPr lang="en-CA" sz="3200" dirty="0" smtClean="0">
                <a:latin typeface="Courier New" panose="02070309020205020404" pitchFamily="49" charset="0"/>
                <a:cs typeface="Courier New" panose="02070309020205020404" pitchFamily="49" charset="0"/>
              </a:rPr>
              <a:t>*10</a:t>
            </a:r>
            <a:r>
              <a:rPr lang="en-CA" sz="3200" baseline="30000" dirty="0" smtClean="0">
                <a:latin typeface="Courier New" panose="02070309020205020404" pitchFamily="49" charset="0"/>
                <a:cs typeface="Courier New" panose="02070309020205020404" pitchFamily="49" charset="0"/>
              </a:rPr>
              <a:t>0</a:t>
            </a:r>
            <a:endParaRPr lang="en-CA" sz="3200" baseline="30000" dirty="0">
              <a:latin typeface="Courier New" panose="02070309020205020404" pitchFamily="49" charset="0"/>
              <a:cs typeface="Courier New" panose="02070309020205020404" pitchFamily="49" charset="0"/>
            </a:endParaRPr>
          </a:p>
          <a:p>
            <a:endParaRPr lang="en-CA" dirty="0"/>
          </a:p>
        </p:txBody>
      </p:sp>
    </p:spTree>
    <p:extLst>
      <p:ext uri="{BB962C8B-B14F-4D97-AF65-F5344CB8AC3E}">
        <p14:creationId xmlns:p14="http://schemas.microsoft.com/office/powerpoint/2010/main" val="342932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600"/>
            <a:ext cx="8229600" cy="1143000"/>
          </a:xfrm>
        </p:spPr>
        <p:txBody>
          <a:bodyPr>
            <a:noAutofit/>
          </a:bodyPr>
          <a:lstStyle/>
          <a:p>
            <a:pPr algn="ctr"/>
            <a:r>
              <a:rPr lang="en-CA" dirty="0" smtClean="0"/>
              <a:t>Binary System</a:t>
            </a:r>
            <a:endParaRPr lang="en-CA" dirty="0">
              <a:ln>
                <a:solidFill>
                  <a:srgbClr val="FF0000"/>
                </a:solidFill>
              </a:ln>
              <a:solidFill>
                <a:srgbClr val="FF0000"/>
              </a:solidFill>
            </a:endParaRPr>
          </a:p>
        </p:txBody>
      </p:sp>
      <p:sp>
        <p:nvSpPr>
          <p:cNvPr id="6" name="Content Placeholder 2"/>
          <p:cNvSpPr txBox="1">
            <a:spLocks/>
          </p:cNvSpPr>
          <p:nvPr/>
        </p:nvSpPr>
        <p:spPr>
          <a:xfrm>
            <a:off x="323528" y="2041264"/>
            <a:ext cx="8640960" cy="4389120"/>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spcBef>
                <a:spcPts val="1800"/>
              </a:spcBef>
            </a:pPr>
            <a:r>
              <a:rPr lang="en-CA" sz="2800" dirty="0"/>
              <a:t>Unlike us, digital computers do not use the decimal number system</a:t>
            </a:r>
          </a:p>
          <a:p>
            <a:pPr>
              <a:spcBef>
                <a:spcPts val="1800"/>
              </a:spcBef>
            </a:pPr>
            <a:r>
              <a:rPr lang="en-CA" sz="2800" dirty="0"/>
              <a:t>In fact, computers do not use "numbers" at all.  They use electrical signals that are either ON or OFF.</a:t>
            </a:r>
          </a:p>
          <a:p>
            <a:pPr>
              <a:spcBef>
                <a:spcPts val="1800"/>
              </a:spcBef>
            </a:pPr>
            <a:r>
              <a:rPr lang="en-CA" sz="2800" dirty="0"/>
              <a:t>It is convenient for us to use numbers to represent these two states and typically, we use </a:t>
            </a:r>
            <a:r>
              <a:rPr lang="en-CA" sz="2800" dirty="0">
                <a:latin typeface="Courier New" panose="02070309020205020404" pitchFamily="49" charset="0"/>
                <a:cs typeface="Courier New" panose="02070309020205020404" pitchFamily="49" charset="0"/>
              </a:rPr>
              <a:t>1</a:t>
            </a:r>
            <a:r>
              <a:rPr lang="en-CA" sz="2800" dirty="0"/>
              <a:t> for </a:t>
            </a:r>
            <a:r>
              <a:rPr lang="en-CA" sz="2800" dirty="0" smtClean="0"/>
              <a:t> ON </a:t>
            </a:r>
            <a:r>
              <a:rPr lang="en-CA" sz="2800" dirty="0"/>
              <a:t>and </a:t>
            </a:r>
            <a:r>
              <a:rPr lang="en-CA" sz="2800" dirty="0" smtClean="0"/>
              <a:t/>
            </a:r>
            <a:br>
              <a:rPr lang="en-CA" sz="2800" dirty="0" smtClean="0"/>
            </a:br>
            <a:r>
              <a:rPr lang="en-CA" sz="2800" dirty="0" smtClean="0">
                <a:latin typeface="Courier New" panose="02070309020205020404" pitchFamily="49" charset="0"/>
                <a:cs typeface="Courier New" panose="02070309020205020404" pitchFamily="49" charset="0"/>
              </a:rPr>
              <a:t>0</a:t>
            </a:r>
            <a:r>
              <a:rPr lang="en-CA" sz="2800" dirty="0" smtClean="0"/>
              <a:t>  for  OFF</a:t>
            </a:r>
            <a:endParaRPr lang="en-CA" sz="2800" dirty="0"/>
          </a:p>
          <a:p>
            <a:pPr>
              <a:spcBef>
                <a:spcPts val="1800"/>
              </a:spcBef>
            </a:pPr>
            <a:r>
              <a:rPr lang="en-CA" sz="2800" dirty="0"/>
              <a:t>These two digits (</a:t>
            </a:r>
            <a:r>
              <a:rPr lang="en-CA" sz="2800" dirty="0">
                <a:latin typeface="Courier New" panose="02070309020205020404" pitchFamily="49" charset="0"/>
                <a:cs typeface="Courier New" panose="02070309020205020404" pitchFamily="49" charset="0"/>
              </a:rPr>
              <a:t>0 </a:t>
            </a:r>
            <a:r>
              <a:rPr lang="en-CA" sz="2800" dirty="0"/>
              <a:t>and  </a:t>
            </a:r>
            <a:r>
              <a:rPr lang="en-CA" sz="2800" dirty="0">
                <a:latin typeface="Courier New" panose="02070309020205020404" pitchFamily="49" charset="0"/>
                <a:cs typeface="Courier New" panose="02070309020205020404" pitchFamily="49" charset="0"/>
              </a:rPr>
              <a:t>1</a:t>
            </a:r>
            <a:r>
              <a:rPr lang="en-CA" sz="2800" dirty="0"/>
              <a:t>) form the </a:t>
            </a:r>
            <a:r>
              <a:rPr lang="en-CA" sz="2800" b="1" dirty="0">
                <a:solidFill>
                  <a:srgbClr val="FF0000"/>
                </a:solidFill>
              </a:rPr>
              <a:t>binary system</a:t>
            </a:r>
          </a:p>
        </p:txBody>
      </p:sp>
    </p:spTree>
    <p:extLst>
      <p:ext uri="{BB962C8B-B14F-4D97-AF65-F5344CB8AC3E}">
        <p14:creationId xmlns:p14="http://schemas.microsoft.com/office/powerpoint/2010/main" val="37874788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600"/>
            <a:ext cx="8229600" cy="1143000"/>
          </a:xfrm>
        </p:spPr>
        <p:txBody>
          <a:bodyPr>
            <a:noAutofit/>
          </a:bodyPr>
          <a:lstStyle/>
          <a:p>
            <a:pPr algn="ctr"/>
            <a:r>
              <a:rPr lang="en-CA" dirty="0" smtClean="0"/>
              <a:t>Binary System … Continued</a:t>
            </a:r>
            <a:endParaRPr lang="en-CA" dirty="0">
              <a:ln>
                <a:solidFill>
                  <a:srgbClr val="FF0000"/>
                </a:solidFill>
              </a:ln>
              <a:solidFill>
                <a:srgbClr val="FF0000"/>
              </a:solidFill>
            </a:endParaRPr>
          </a:p>
        </p:txBody>
      </p:sp>
      <p:sp>
        <p:nvSpPr>
          <p:cNvPr id="4" name="Content Placeholder 2"/>
          <p:cNvSpPr>
            <a:spLocks noGrp="1"/>
          </p:cNvSpPr>
          <p:nvPr>
            <p:ph idx="1"/>
          </p:nvPr>
        </p:nvSpPr>
        <p:spPr>
          <a:xfrm>
            <a:off x="251520" y="2168860"/>
            <a:ext cx="8712968" cy="3780420"/>
          </a:xfrm>
        </p:spPr>
        <p:txBody>
          <a:bodyPr>
            <a:normAutofit/>
          </a:bodyPr>
          <a:lstStyle/>
          <a:p>
            <a:pPr>
              <a:spcBef>
                <a:spcPts val="1800"/>
              </a:spcBef>
            </a:pPr>
            <a:r>
              <a:rPr lang="en-CA" sz="3200" dirty="0" smtClean="0"/>
              <a:t>A single binary digit is called a </a:t>
            </a:r>
            <a:r>
              <a:rPr lang="en-CA" sz="3200" b="1" dirty="0" smtClean="0">
                <a:solidFill>
                  <a:srgbClr val="FF0000"/>
                </a:solidFill>
              </a:rPr>
              <a:t>bit</a:t>
            </a:r>
          </a:p>
          <a:p>
            <a:pPr>
              <a:spcBef>
                <a:spcPts val="1800"/>
              </a:spcBef>
            </a:pPr>
            <a:r>
              <a:rPr lang="en-CA" sz="3200" dirty="0" smtClean="0"/>
              <a:t>A fixed length string of bits is called a </a:t>
            </a:r>
            <a:r>
              <a:rPr lang="en-CA" sz="3200" b="1" dirty="0" smtClean="0">
                <a:solidFill>
                  <a:srgbClr val="FF0000"/>
                </a:solidFill>
              </a:rPr>
              <a:t>byte</a:t>
            </a:r>
          </a:p>
          <a:p>
            <a:pPr>
              <a:spcBef>
                <a:spcPts val="1800"/>
              </a:spcBef>
            </a:pPr>
            <a:r>
              <a:rPr lang="en-CA" sz="3200" dirty="0" smtClean="0"/>
              <a:t>The size of a byte USED to be hardware dependent, but has since been standardized to </a:t>
            </a:r>
            <a:r>
              <a:rPr lang="en-CA" sz="3200" b="1" dirty="0" smtClean="0">
                <a:solidFill>
                  <a:srgbClr val="FF0000"/>
                </a:solidFill>
              </a:rPr>
              <a:t>8 bits</a:t>
            </a:r>
          </a:p>
          <a:p>
            <a:pPr>
              <a:spcBef>
                <a:spcPts val="1800"/>
              </a:spcBef>
            </a:pPr>
            <a:r>
              <a:rPr lang="en-CA" sz="3200" dirty="0" smtClean="0"/>
              <a:t>A 4 bit string(half a byte) is called a </a:t>
            </a:r>
            <a:r>
              <a:rPr lang="en-CA" sz="3200" b="1" dirty="0" smtClean="0">
                <a:solidFill>
                  <a:srgbClr val="FF0000"/>
                </a:solidFill>
              </a:rPr>
              <a:t>nibble</a:t>
            </a:r>
            <a:r>
              <a:rPr lang="en-CA" sz="3200" dirty="0" smtClean="0"/>
              <a:t> </a:t>
            </a:r>
            <a:r>
              <a:rPr lang="en-CA" sz="3200" dirty="0" smtClean="0">
                <a:sym typeface="Wingdings" panose="05000000000000000000" pitchFamily="2" charset="2"/>
              </a:rPr>
              <a:t></a:t>
            </a:r>
            <a:endParaRPr lang="en-CA" sz="3200" dirty="0" smtClean="0"/>
          </a:p>
        </p:txBody>
      </p:sp>
    </p:spTree>
    <p:extLst>
      <p:ext uri="{BB962C8B-B14F-4D97-AF65-F5344CB8AC3E}">
        <p14:creationId xmlns:p14="http://schemas.microsoft.com/office/powerpoint/2010/main" val="36510931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600"/>
            <a:ext cx="8229600" cy="1143000"/>
          </a:xfrm>
        </p:spPr>
        <p:txBody>
          <a:bodyPr>
            <a:noAutofit/>
          </a:bodyPr>
          <a:lstStyle/>
          <a:p>
            <a:pPr algn="ctr"/>
            <a:r>
              <a:rPr lang="en-CA" dirty="0" smtClean="0"/>
              <a:t>Binary System … Continued</a:t>
            </a:r>
            <a:endParaRPr lang="en-CA" dirty="0">
              <a:ln>
                <a:solidFill>
                  <a:srgbClr val="FF0000"/>
                </a:solidFill>
              </a:ln>
              <a:solidFill>
                <a:srgbClr val="FF0000"/>
              </a:solidFill>
            </a:endParaRPr>
          </a:p>
        </p:txBody>
      </p:sp>
      <p:sp>
        <p:nvSpPr>
          <p:cNvPr id="4" name="Content Placeholder 2"/>
          <p:cNvSpPr>
            <a:spLocks noGrp="1"/>
          </p:cNvSpPr>
          <p:nvPr>
            <p:ph idx="1"/>
          </p:nvPr>
        </p:nvSpPr>
        <p:spPr>
          <a:xfrm>
            <a:off x="899592" y="2060848"/>
            <a:ext cx="7200800" cy="1584176"/>
          </a:xfrm>
        </p:spPr>
        <p:txBody>
          <a:bodyPr>
            <a:normAutofit/>
          </a:bodyPr>
          <a:lstStyle/>
          <a:p>
            <a:pPr marL="0" indent="0" algn="ctr">
              <a:buNone/>
            </a:pPr>
            <a:r>
              <a:rPr lang="en-CA" sz="2800" dirty="0" smtClean="0"/>
              <a:t>The binary number system is based on powers of two, similar to how the decimal system is based on powers of ten</a:t>
            </a:r>
          </a:p>
          <a:p>
            <a:endParaRPr lang="en-CA" sz="2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384" y="3776663"/>
            <a:ext cx="5183191" cy="1236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527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600"/>
            <a:ext cx="8229600" cy="1143000"/>
          </a:xfrm>
        </p:spPr>
        <p:txBody>
          <a:bodyPr>
            <a:noAutofit/>
          </a:bodyPr>
          <a:lstStyle/>
          <a:p>
            <a:pPr algn="ctr"/>
            <a:r>
              <a:rPr lang="en-CA" dirty="0" smtClean="0"/>
              <a:t>Example - Binary Number</a:t>
            </a:r>
            <a:endParaRPr lang="en-CA" dirty="0">
              <a:ln>
                <a:solidFill>
                  <a:srgbClr val="FF0000"/>
                </a:solidFill>
              </a:ln>
              <a:solidFill>
                <a:srgbClr val="FF0000"/>
              </a:solidFill>
            </a:endParaRPr>
          </a:p>
        </p:txBody>
      </p:sp>
      <p:sp>
        <p:nvSpPr>
          <p:cNvPr id="5" name="TextBox 4"/>
          <p:cNvSpPr txBox="1"/>
          <p:nvPr/>
        </p:nvSpPr>
        <p:spPr>
          <a:xfrm>
            <a:off x="755576" y="2132856"/>
            <a:ext cx="3744416" cy="523220"/>
          </a:xfrm>
          <a:prstGeom prst="rect">
            <a:avLst/>
          </a:prstGeom>
          <a:noFill/>
        </p:spPr>
        <p:txBody>
          <a:bodyPr wrap="square" rtlCol="0">
            <a:spAutoFit/>
          </a:bodyPr>
          <a:lstStyle/>
          <a:p>
            <a:r>
              <a:rPr lang="en-CA" sz="2800" dirty="0" smtClean="0">
                <a:solidFill>
                  <a:srgbClr val="FF0000"/>
                </a:solidFill>
                <a:latin typeface="Courier New" panose="02070309020205020404" pitchFamily="49" charset="0"/>
                <a:cs typeface="Courier New" panose="02070309020205020404" pitchFamily="49" charset="0"/>
              </a:rPr>
              <a:t>0 1 1 0 1 1 1 1</a:t>
            </a:r>
            <a:endParaRPr lang="en-CA" sz="2800" dirty="0">
              <a:solidFill>
                <a:srgbClr val="FF0000"/>
              </a:solidFill>
              <a:latin typeface="Courier New" panose="02070309020205020404" pitchFamily="49" charset="0"/>
              <a:cs typeface="Courier New" panose="02070309020205020404" pitchFamily="49" charset="0"/>
            </a:endParaRPr>
          </a:p>
        </p:txBody>
      </p:sp>
      <p:sp>
        <p:nvSpPr>
          <p:cNvPr id="9" name="Content Placeholder 2"/>
          <p:cNvSpPr>
            <a:spLocks noGrp="1"/>
          </p:cNvSpPr>
          <p:nvPr>
            <p:ph idx="1"/>
          </p:nvPr>
        </p:nvSpPr>
        <p:spPr>
          <a:xfrm>
            <a:off x="899592" y="2852936"/>
            <a:ext cx="7200800" cy="3168352"/>
          </a:xfrm>
        </p:spPr>
        <p:txBody>
          <a:bodyPr>
            <a:normAutofit/>
          </a:bodyPr>
          <a:lstStyle/>
          <a:p>
            <a:r>
              <a:rPr lang="en-CA" sz="2800" dirty="0" smtClean="0"/>
              <a:t>This is an example of a binary number</a:t>
            </a:r>
            <a:endParaRPr lang="en-CA" sz="2800" dirty="0"/>
          </a:p>
          <a:p>
            <a:r>
              <a:rPr lang="en-CA" sz="2800" dirty="0" smtClean="0"/>
              <a:t>Binary numbers only consist of </a:t>
            </a:r>
            <a:r>
              <a:rPr lang="en-CA" sz="2800" dirty="0" smtClean="0">
                <a:latin typeface="Courier New" panose="02070309020205020404" pitchFamily="49" charset="0"/>
                <a:cs typeface="Courier New" panose="02070309020205020404" pitchFamily="49" charset="0"/>
              </a:rPr>
              <a:t>0</a:t>
            </a:r>
            <a:r>
              <a:rPr lang="en-CA" sz="2800" dirty="0" smtClean="0"/>
              <a:t>'s and </a:t>
            </a:r>
            <a:r>
              <a:rPr lang="en-CA" sz="2800" dirty="0" smtClean="0">
                <a:latin typeface="Courier New" panose="02070309020205020404" pitchFamily="49" charset="0"/>
                <a:cs typeface="Courier New" panose="02070309020205020404" pitchFamily="49" charset="0"/>
              </a:rPr>
              <a:t>1</a:t>
            </a:r>
            <a:r>
              <a:rPr lang="en-CA" sz="2800" dirty="0" smtClean="0"/>
              <a:t>'s</a:t>
            </a:r>
          </a:p>
          <a:p>
            <a:r>
              <a:rPr lang="en-CA" sz="2800" dirty="0" smtClean="0"/>
              <a:t>Typically we use 8 bits to represent a binary number (that is … 8 digits)</a:t>
            </a:r>
          </a:p>
          <a:p>
            <a:r>
              <a:rPr lang="en-CA" sz="2800" dirty="0" smtClean="0"/>
              <a:t>Each digit has a place value, just like with ordinary, everyday numbers</a:t>
            </a:r>
          </a:p>
          <a:p>
            <a:endParaRPr lang="en-CA" sz="2800" dirty="0" smtClean="0"/>
          </a:p>
          <a:p>
            <a:endParaRPr lang="en-CA" sz="2800" dirty="0"/>
          </a:p>
        </p:txBody>
      </p:sp>
    </p:spTree>
    <p:extLst>
      <p:ext uri="{BB962C8B-B14F-4D97-AF65-F5344CB8AC3E}">
        <p14:creationId xmlns:p14="http://schemas.microsoft.com/office/powerpoint/2010/main" val="1008805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600"/>
            <a:ext cx="8229600" cy="1143000"/>
          </a:xfrm>
        </p:spPr>
        <p:txBody>
          <a:bodyPr>
            <a:noAutofit/>
          </a:bodyPr>
          <a:lstStyle/>
          <a:p>
            <a:pPr algn="ctr"/>
            <a:r>
              <a:rPr lang="en-CA" dirty="0" smtClean="0"/>
              <a:t>Example - Binary to Decimal</a:t>
            </a:r>
            <a:endParaRPr lang="en-CA" dirty="0">
              <a:ln>
                <a:solidFill>
                  <a:srgbClr val="FF0000"/>
                </a:solidFill>
              </a:ln>
              <a:solidFill>
                <a:srgbClr val="FF0000"/>
              </a:solidFill>
            </a:endParaRPr>
          </a:p>
        </p:txBody>
      </p:sp>
      <p:sp>
        <p:nvSpPr>
          <p:cNvPr id="5" name="TextBox 4"/>
          <p:cNvSpPr txBox="1"/>
          <p:nvPr/>
        </p:nvSpPr>
        <p:spPr>
          <a:xfrm>
            <a:off x="971600" y="2996952"/>
            <a:ext cx="3744416" cy="523220"/>
          </a:xfrm>
          <a:prstGeom prst="rect">
            <a:avLst/>
          </a:prstGeom>
          <a:noFill/>
        </p:spPr>
        <p:txBody>
          <a:bodyPr wrap="square" rtlCol="0">
            <a:spAutoFit/>
          </a:bodyPr>
          <a:lstStyle/>
          <a:p>
            <a:r>
              <a:rPr lang="en-CA" sz="2800" dirty="0" smtClean="0">
                <a:solidFill>
                  <a:srgbClr val="FF0000"/>
                </a:solidFill>
                <a:latin typeface="Courier New" panose="02070309020205020404" pitchFamily="49" charset="0"/>
                <a:cs typeface="Courier New" panose="02070309020205020404" pitchFamily="49" charset="0"/>
              </a:rPr>
              <a:t>0 1 1 0 1 1 1 1</a:t>
            </a:r>
            <a:endParaRPr lang="en-CA" sz="2800" dirty="0">
              <a:solidFill>
                <a:srgbClr val="FF0000"/>
              </a:solidFill>
              <a:latin typeface="Courier New" panose="02070309020205020404" pitchFamily="49" charset="0"/>
              <a:cs typeface="Courier New" panose="02070309020205020404" pitchFamily="49" charset="0"/>
            </a:endParaRPr>
          </a:p>
        </p:txBody>
      </p:sp>
      <p:sp>
        <p:nvSpPr>
          <p:cNvPr id="9" name="Content Placeholder 2"/>
          <p:cNvSpPr>
            <a:spLocks noGrp="1"/>
          </p:cNvSpPr>
          <p:nvPr>
            <p:ph idx="1"/>
          </p:nvPr>
        </p:nvSpPr>
        <p:spPr>
          <a:xfrm>
            <a:off x="899592" y="1988840"/>
            <a:ext cx="7200800" cy="1008112"/>
          </a:xfrm>
        </p:spPr>
        <p:txBody>
          <a:bodyPr>
            <a:normAutofit/>
          </a:bodyPr>
          <a:lstStyle/>
          <a:p>
            <a:pPr marL="0" indent="0">
              <a:buNone/>
            </a:pPr>
            <a:r>
              <a:rPr lang="en-CA" sz="2800" dirty="0" smtClean="0"/>
              <a:t>So, what decimal number (base 10) does this binary number represent?</a:t>
            </a:r>
          </a:p>
          <a:p>
            <a:endParaRPr lang="en-CA" sz="2800" dirty="0"/>
          </a:p>
        </p:txBody>
      </p:sp>
      <p:sp>
        <p:nvSpPr>
          <p:cNvPr id="3" name="TextBox 2"/>
          <p:cNvSpPr txBox="1"/>
          <p:nvPr/>
        </p:nvSpPr>
        <p:spPr>
          <a:xfrm>
            <a:off x="72008" y="3717032"/>
            <a:ext cx="9071992" cy="1723549"/>
          </a:xfrm>
          <a:prstGeom prst="rect">
            <a:avLst/>
          </a:prstGeom>
          <a:noFill/>
        </p:spPr>
        <p:txBody>
          <a:bodyPr wrap="square" rtlCol="0">
            <a:spAutoFit/>
          </a:bodyPr>
          <a:lstStyle/>
          <a:p>
            <a:r>
              <a:rPr lang="en-CA" sz="2200" dirty="0">
                <a:latin typeface="Courier New" panose="02070309020205020404" pitchFamily="49" charset="0"/>
                <a:cs typeface="Courier New" panose="02070309020205020404" pitchFamily="49" charset="0"/>
              </a:rPr>
              <a:t>= </a:t>
            </a:r>
            <a:r>
              <a:rPr lang="en-CA" sz="2200" dirty="0" smtClean="0">
                <a:solidFill>
                  <a:srgbClr val="FF0000"/>
                </a:solidFill>
                <a:latin typeface="Courier New" panose="02070309020205020404" pitchFamily="49" charset="0"/>
                <a:cs typeface="Courier New" panose="02070309020205020404" pitchFamily="49" charset="0"/>
              </a:rPr>
              <a:t>0</a:t>
            </a:r>
            <a:r>
              <a:rPr lang="en-CA" sz="2200" dirty="0" smtClean="0">
                <a:latin typeface="Courier New" panose="02070309020205020404" pitchFamily="49" charset="0"/>
                <a:cs typeface="Courier New" panose="02070309020205020404" pitchFamily="49" charset="0"/>
              </a:rPr>
              <a:t>*2</a:t>
            </a:r>
            <a:r>
              <a:rPr lang="en-CA" sz="2200" baseline="30000" dirty="0" smtClean="0">
                <a:latin typeface="Courier New" panose="02070309020205020404" pitchFamily="49" charset="0"/>
                <a:cs typeface="Courier New" panose="02070309020205020404" pitchFamily="49" charset="0"/>
              </a:rPr>
              <a:t>7</a:t>
            </a:r>
            <a:r>
              <a:rPr lang="en-CA" sz="2200" dirty="0" smtClean="0">
                <a:latin typeface="Courier New" panose="02070309020205020404" pitchFamily="49" charset="0"/>
                <a:cs typeface="Courier New" panose="02070309020205020404" pitchFamily="49" charset="0"/>
              </a:rPr>
              <a:t> </a:t>
            </a:r>
            <a:r>
              <a:rPr lang="en-CA" sz="2200" dirty="0">
                <a:latin typeface="Courier New" panose="02070309020205020404" pitchFamily="49" charset="0"/>
                <a:cs typeface="Courier New" panose="02070309020205020404" pitchFamily="49" charset="0"/>
              </a:rPr>
              <a:t>+ </a:t>
            </a:r>
            <a:r>
              <a:rPr lang="en-CA" sz="2200" dirty="0" smtClean="0">
                <a:solidFill>
                  <a:srgbClr val="FF0000"/>
                </a:solidFill>
                <a:latin typeface="Courier New" panose="02070309020205020404" pitchFamily="49" charset="0"/>
                <a:cs typeface="Courier New" panose="02070309020205020404" pitchFamily="49" charset="0"/>
              </a:rPr>
              <a:t>1</a:t>
            </a:r>
            <a:r>
              <a:rPr lang="en-CA" sz="2200" dirty="0" smtClean="0">
                <a:latin typeface="Courier New" panose="02070309020205020404" pitchFamily="49" charset="0"/>
                <a:cs typeface="Courier New" panose="02070309020205020404" pitchFamily="49" charset="0"/>
              </a:rPr>
              <a:t>*2</a:t>
            </a:r>
            <a:r>
              <a:rPr lang="en-CA" sz="2200" baseline="30000" dirty="0" smtClean="0">
                <a:latin typeface="Courier New" panose="02070309020205020404" pitchFamily="49" charset="0"/>
                <a:cs typeface="Courier New" panose="02070309020205020404" pitchFamily="49" charset="0"/>
              </a:rPr>
              <a:t>6</a:t>
            </a:r>
            <a:r>
              <a:rPr lang="en-CA" sz="2200" dirty="0" smtClean="0">
                <a:latin typeface="Courier New" panose="02070309020205020404" pitchFamily="49" charset="0"/>
                <a:cs typeface="Courier New" panose="02070309020205020404" pitchFamily="49" charset="0"/>
              </a:rPr>
              <a:t> </a:t>
            </a:r>
            <a:r>
              <a:rPr lang="en-CA" sz="2200" dirty="0">
                <a:latin typeface="Courier New" panose="02070309020205020404" pitchFamily="49" charset="0"/>
                <a:cs typeface="Courier New" panose="02070309020205020404" pitchFamily="49" charset="0"/>
              </a:rPr>
              <a:t>+ </a:t>
            </a:r>
            <a:r>
              <a:rPr lang="en-CA" sz="2200" dirty="0" smtClean="0">
                <a:solidFill>
                  <a:srgbClr val="FF0000"/>
                </a:solidFill>
                <a:latin typeface="Courier New" panose="02070309020205020404" pitchFamily="49" charset="0"/>
                <a:cs typeface="Courier New" panose="02070309020205020404" pitchFamily="49" charset="0"/>
              </a:rPr>
              <a:t>1</a:t>
            </a:r>
            <a:r>
              <a:rPr lang="en-CA" sz="2200" dirty="0" smtClean="0">
                <a:latin typeface="Courier New" panose="02070309020205020404" pitchFamily="49" charset="0"/>
                <a:cs typeface="Courier New" panose="02070309020205020404" pitchFamily="49" charset="0"/>
              </a:rPr>
              <a:t>*2</a:t>
            </a:r>
            <a:r>
              <a:rPr lang="en-CA" sz="2200" baseline="30000" dirty="0" smtClean="0">
                <a:latin typeface="Courier New" panose="02070309020205020404" pitchFamily="49" charset="0"/>
                <a:cs typeface="Courier New" panose="02070309020205020404" pitchFamily="49" charset="0"/>
              </a:rPr>
              <a:t>5</a:t>
            </a:r>
            <a:r>
              <a:rPr lang="en-CA" sz="2200" dirty="0" smtClean="0">
                <a:latin typeface="Courier New" panose="02070309020205020404" pitchFamily="49" charset="0"/>
                <a:cs typeface="Courier New" panose="02070309020205020404" pitchFamily="49" charset="0"/>
              </a:rPr>
              <a:t> + </a:t>
            </a:r>
            <a:r>
              <a:rPr lang="en-CA" sz="2200" dirty="0" smtClean="0">
                <a:solidFill>
                  <a:srgbClr val="FF0000"/>
                </a:solidFill>
                <a:latin typeface="Courier New" panose="02070309020205020404" pitchFamily="49" charset="0"/>
                <a:cs typeface="Courier New" panose="02070309020205020404" pitchFamily="49" charset="0"/>
              </a:rPr>
              <a:t>0</a:t>
            </a:r>
            <a:r>
              <a:rPr lang="en-CA" sz="2200" dirty="0" smtClean="0">
                <a:latin typeface="Courier New" panose="02070309020205020404" pitchFamily="49" charset="0"/>
                <a:cs typeface="Courier New" panose="02070309020205020404" pitchFamily="49" charset="0"/>
              </a:rPr>
              <a:t>*2</a:t>
            </a:r>
            <a:r>
              <a:rPr lang="en-CA" sz="2200" baseline="30000" dirty="0" smtClean="0">
                <a:latin typeface="Courier New" panose="02070309020205020404" pitchFamily="49" charset="0"/>
                <a:cs typeface="Courier New" panose="02070309020205020404" pitchFamily="49" charset="0"/>
              </a:rPr>
              <a:t>4</a:t>
            </a:r>
            <a:r>
              <a:rPr lang="en-CA" sz="2200" dirty="0" smtClean="0">
                <a:latin typeface="Courier New" panose="02070309020205020404" pitchFamily="49" charset="0"/>
                <a:cs typeface="Courier New" panose="02070309020205020404" pitchFamily="49" charset="0"/>
              </a:rPr>
              <a:t> </a:t>
            </a:r>
            <a:r>
              <a:rPr lang="en-CA" sz="2200" dirty="0">
                <a:latin typeface="Courier New" panose="02070309020205020404" pitchFamily="49" charset="0"/>
                <a:cs typeface="Courier New" panose="02070309020205020404" pitchFamily="49" charset="0"/>
              </a:rPr>
              <a:t>+ </a:t>
            </a:r>
            <a:r>
              <a:rPr lang="en-CA" sz="2200" dirty="0" smtClean="0">
                <a:solidFill>
                  <a:srgbClr val="FF0000"/>
                </a:solidFill>
                <a:latin typeface="Courier New" panose="02070309020205020404" pitchFamily="49" charset="0"/>
                <a:cs typeface="Courier New" panose="02070309020205020404" pitchFamily="49" charset="0"/>
              </a:rPr>
              <a:t>1</a:t>
            </a:r>
            <a:r>
              <a:rPr lang="en-CA" sz="2200" dirty="0" smtClean="0">
                <a:latin typeface="Courier New" panose="02070309020205020404" pitchFamily="49" charset="0"/>
                <a:cs typeface="Courier New" panose="02070309020205020404" pitchFamily="49" charset="0"/>
              </a:rPr>
              <a:t>*2</a:t>
            </a:r>
            <a:r>
              <a:rPr lang="en-CA" sz="2200" baseline="30000" dirty="0" smtClean="0">
                <a:latin typeface="Courier New" panose="02070309020205020404" pitchFamily="49" charset="0"/>
                <a:cs typeface="Courier New" panose="02070309020205020404" pitchFamily="49" charset="0"/>
              </a:rPr>
              <a:t>3</a:t>
            </a:r>
            <a:r>
              <a:rPr lang="en-CA" sz="2200" dirty="0" smtClean="0">
                <a:latin typeface="Courier New" panose="02070309020205020404" pitchFamily="49" charset="0"/>
                <a:cs typeface="Courier New" panose="02070309020205020404" pitchFamily="49" charset="0"/>
              </a:rPr>
              <a:t> </a:t>
            </a:r>
            <a:r>
              <a:rPr lang="en-CA" sz="2200" dirty="0">
                <a:latin typeface="Courier New" panose="02070309020205020404" pitchFamily="49" charset="0"/>
                <a:cs typeface="Courier New" panose="02070309020205020404" pitchFamily="49" charset="0"/>
              </a:rPr>
              <a:t>+ </a:t>
            </a:r>
            <a:r>
              <a:rPr lang="en-CA" sz="2200" dirty="0" smtClean="0">
                <a:solidFill>
                  <a:srgbClr val="FF0000"/>
                </a:solidFill>
                <a:latin typeface="Courier New" panose="02070309020205020404" pitchFamily="49" charset="0"/>
                <a:cs typeface="Courier New" panose="02070309020205020404" pitchFamily="49" charset="0"/>
              </a:rPr>
              <a:t>1</a:t>
            </a:r>
            <a:r>
              <a:rPr lang="en-CA" sz="2200" dirty="0" smtClean="0">
                <a:latin typeface="Courier New" panose="02070309020205020404" pitchFamily="49" charset="0"/>
                <a:cs typeface="Courier New" panose="02070309020205020404" pitchFamily="49" charset="0"/>
              </a:rPr>
              <a:t>*2</a:t>
            </a:r>
            <a:r>
              <a:rPr lang="en-CA" sz="2200" baseline="30000" dirty="0" smtClean="0">
                <a:latin typeface="Courier New" panose="02070309020205020404" pitchFamily="49" charset="0"/>
                <a:cs typeface="Courier New" panose="02070309020205020404" pitchFamily="49" charset="0"/>
              </a:rPr>
              <a:t>2</a:t>
            </a:r>
            <a:r>
              <a:rPr lang="en-CA" sz="2200" dirty="0" smtClean="0">
                <a:latin typeface="Courier New" panose="02070309020205020404" pitchFamily="49" charset="0"/>
                <a:cs typeface="Courier New" panose="02070309020205020404" pitchFamily="49" charset="0"/>
              </a:rPr>
              <a:t> </a:t>
            </a:r>
            <a:r>
              <a:rPr lang="en-CA" sz="2200" dirty="0">
                <a:latin typeface="Courier New" panose="02070309020205020404" pitchFamily="49" charset="0"/>
                <a:cs typeface="Courier New" panose="02070309020205020404" pitchFamily="49" charset="0"/>
              </a:rPr>
              <a:t>+ </a:t>
            </a:r>
            <a:r>
              <a:rPr lang="en-CA" sz="2200" dirty="0" smtClean="0">
                <a:solidFill>
                  <a:srgbClr val="FF0000"/>
                </a:solidFill>
                <a:latin typeface="Courier New" panose="02070309020205020404" pitchFamily="49" charset="0"/>
                <a:cs typeface="Courier New" panose="02070309020205020404" pitchFamily="49" charset="0"/>
              </a:rPr>
              <a:t>1</a:t>
            </a:r>
            <a:r>
              <a:rPr lang="en-CA" sz="2200" dirty="0" smtClean="0">
                <a:latin typeface="Courier New" panose="02070309020205020404" pitchFamily="49" charset="0"/>
                <a:cs typeface="Courier New" panose="02070309020205020404" pitchFamily="49" charset="0"/>
              </a:rPr>
              <a:t>*2</a:t>
            </a:r>
            <a:r>
              <a:rPr lang="en-CA" sz="2200" baseline="30000" dirty="0" smtClean="0">
                <a:latin typeface="Courier New" panose="02070309020205020404" pitchFamily="49" charset="0"/>
                <a:cs typeface="Courier New" panose="02070309020205020404" pitchFamily="49" charset="0"/>
              </a:rPr>
              <a:t>1</a:t>
            </a:r>
            <a:r>
              <a:rPr lang="en-CA" sz="2200" dirty="0" smtClean="0">
                <a:latin typeface="Courier New" panose="02070309020205020404" pitchFamily="49" charset="0"/>
                <a:cs typeface="Courier New" panose="02070309020205020404" pitchFamily="49" charset="0"/>
              </a:rPr>
              <a:t> </a:t>
            </a:r>
            <a:r>
              <a:rPr lang="en-CA" sz="2200" dirty="0">
                <a:latin typeface="Courier New" panose="02070309020205020404" pitchFamily="49" charset="0"/>
                <a:cs typeface="Courier New" panose="02070309020205020404" pitchFamily="49" charset="0"/>
              </a:rPr>
              <a:t>+ </a:t>
            </a:r>
            <a:r>
              <a:rPr lang="en-CA" sz="2200" dirty="0" smtClean="0">
                <a:solidFill>
                  <a:srgbClr val="FF0000"/>
                </a:solidFill>
                <a:latin typeface="Courier New" panose="02070309020205020404" pitchFamily="49" charset="0"/>
                <a:cs typeface="Courier New" panose="02070309020205020404" pitchFamily="49" charset="0"/>
              </a:rPr>
              <a:t>1</a:t>
            </a:r>
            <a:r>
              <a:rPr lang="en-CA" sz="2200" dirty="0" smtClean="0">
                <a:latin typeface="Courier New" panose="02070309020205020404" pitchFamily="49" charset="0"/>
                <a:cs typeface="Courier New" panose="02070309020205020404" pitchFamily="49" charset="0"/>
              </a:rPr>
              <a:t>*2</a:t>
            </a:r>
            <a:r>
              <a:rPr lang="en-CA" sz="2200" baseline="30000" dirty="0" smtClean="0">
                <a:latin typeface="Courier New" panose="02070309020205020404" pitchFamily="49" charset="0"/>
                <a:cs typeface="Courier New" panose="02070309020205020404" pitchFamily="49" charset="0"/>
              </a:rPr>
              <a:t>0</a:t>
            </a:r>
            <a:endParaRPr lang="en-CA" sz="2200" baseline="30000" dirty="0">
              <a:latin typeface="Courier New" panose="02070309020205020404" pitchFamily="49" charset="0"/>
              <a:cs typeface="Courier New" panose="02070309020205020404" pitchFamily="49" charset="0"/>
            </a:endParaRPr>
          </a:p>
          <a:p>
            <a:r>
              <a:rPr lang="en-CA" sz="2200" dirty="0">
                <a:latin typeface="Courier New" panose="02070309020205020404" pitchFamily="49" charset="0"/>
                <a:cs typeface="Courier New" panose="02070309020205020404" pitchFamily="49" charset="0"/>
              </a:rPr>
              <a:t>= </a:t>
            </a:r>
            <a:r>
              <a:rPr lang="en-CA" sz="2200" dirty="0">
                <a:solidFill>
                  <a:srgbClr val="FF0000"/>
                </a:solidFill>
                <a:latin typeface="Courier New" panose="02070309020205020404" pitchFamily="49" charset="0"/>
                <a:cs typeface="Courier New" panose="02070309020205020404" pitchFamily="49" charset="0"/>
              </a:rPr>
              <a:t>0</a:t>
            </a:r>
            <a:r>
              <a:rPr lang="en-CA" sz="2200" dirty="0">
                <a:latin typeface="Courier New" panose="02070309020205020404" pitchFamily="49" charset="0"/>
                <a:cs typeface="Courier New" panose="02070309020205020404" pitchFamily="49" charset="0"/>
              </a:rPr>
              <a:t>*128 + </a:t>
            </a:r>
            <a:r>
              <a:rPr lang="en-CA" sz="2200" dirty="0">
                <a:solidFill>
                  <a:srgbClr val="FF0000"/>
                </a:solidFill>
                <a:latin typeface="Courier New" panose="02070309020205020404" pitchFamily="49" charset="0"/>
                <a:cs typeface="Courier New" panose="02070309020205020404" pitchFamily="49" charset="0"/>
              </a:rPr>
              <a:t>1</a:t>
            </a:r>
            <a:r>
              <a:rPr lang="en-CA" sz="2200" dirty="0">
                <a:latin typeface="Courier New" panose="02070309020205020404" pitchFamily="49" charset="0"/>
                <a:cs typeface="Courier New" panose="02070309020205020404" pitchFamily="49" charset="0"/>
              </a:rPr>
              <a:t>*64 + </a:t>
            </a:r>
            <a:r>
              <a:rPr lang="en-CA" sz="2200" dirty="0">
                <a:solidFill>
                  <a:srgbClr val="FF0000"/>
                </a:solidFill>
                <a:latin typeface="Courier New" panose="02070309020205020404" pitchFamily="49" charset="0"/>
                <a:cs typeface="Courier New" panose="02070309020205020404" pitchFamily="49" charset="0"/>
              </a:rPr>
              <a:t>1</a:t>
            </a:r>
            <a:r>
              <a:rPr lang="en-CA" sz="2200" dirty="0">
                <a:latin typeface="Courier New" panose="02070309020205020404" pitchFamily="49" charset="0"/>
                <a:cs typeface="Courier New" panose="02070309020205020404" pitchFamily="49" charset="0"/>
              </a:rPr>
              <a:t>*32 + </a:t>
            </a:r>
            <a:r>
              <a:rPr lang="en-CA" sz="2200" dirty="0">
                <a:solidFill>
                  <a:srgbClr val="FF0000"/>
                </a:solidFill>
                <a:latin typeface="Courier New" panose="02070309020205020404" pitchFamily="49" charset="0"/>
                <a:cs typeface="Courier New" panose="02070309020205020404" pitchFamily="49" charset="0"/>
              </a:rPr>
              <a:t>0</a:t>
            </a:r>
            <a:r>
              <a:rPr lang="en-CA" sz="2200" dirty="0">
                <a:latin typeface="Courier New" panose="02070309020205020404" pitchFamily="49" charset="0"/>
                <a:cs typeface="Courier New" panose="02070309020205020404" pitchFamily="49" charset="0"/>
              </a:rPr>
              <a:t>*16 + </a:t>
            </a:r>
            <a:r>
              <a:rPr lang="en-CA" sz="2200" dirty="0">
                <a:solidFill>
                  <a:srgbClr val="FF0000"/>
                </a:solidFill>
                <a:latin typeface="Courier New" panose="02070309020205020404" pitchFamily="49" charset="0"/>
                <a:cs typeface="Courier New" panose="02070309020205020404" pitchFamily="49" charset="0"/>
              </a:rPr>
              <a:t>1</a:t>
            </a:r>
            <a:r>
              <a:rPr lang="en-CA" sz="2200" dirty="0">
                <a:latin typeface="Courier New" panose="02070309020205020404" pitchFamily="49" charset="0"/>
                <a:cs typeface="Courier New" panose="02070309020205020404" pitchFamily="49" charset="0"/>
              </a:rPr>
              <a:t>*8 + </a:t>
            </a:r>
            <a:r>
              <a:rPr lang="en-CA" sz="2200" dirty="0">
                <a:solidFill>
                  <a:srgbClr val="FF0000"/>
                </a:solidFill>
                <a:latin typeface="Courier New" panose="02070309020205020404" pitchFamily="49" charset="0"/>
                <a:cs typeface="Courier New" panose="02070309020205020404" pitchFamily="49" charset="0"/>
              </a:rPr>
              <a:t>1</a:t>
            </a:r>
            <a:r>
              <a:rPr lang="en-CA" sz="2200" dirty="0">
                <a:latin typeface="Courier New" panose="02070309020205020404" pitchFamily="49" charset="0"/>
                <a:cs typeface="Courier New" panose="02070309020205020404" pitchFamily="49" charset="0"/>
              </a:rPr>
              <a:t>*4 + </a:t>
            </a:r>
            <a:r>
              <a:rPr lang="en-CA" sz="2200" dirty="0">
                <a:solidFill>
                  <a:srgbClr val="FF0000"/>
                </a:solidFill>
                <a:latin typeface="Courier New" panose="02070309020205020404" pitchFamily="49" charset="0"/>
                <a:cs typeface="Courier New" panose="02070309020205020404" pitchFamily="49" charset="0"/>
              </a:rPr>
              <a:t>1</a:t>
            </a:r>
            <a:r>
              <a:rPr lang="en-CA" sz="2200" dirty="0">
                <a:latin typeface="Courier New" panose="02070309020205020404" pitchFamily="49" charset="0"/>
                <a:cs typeface="Courier New" panose="02070309020205020404" pitchFamily="49" charset="0"/>
              </a:rPr>
              <a:t>*2 + </a:t>
            </a:r>
            <a:r>
              <a:rPr lang="en-CA" sz="2200" dirty="0">
                <a:solidFill>
                  <a:srgbClr val="FF0000"/>
                </a:solidFill>
                <a:latin typeface="Courier New" panose="02070309020205020404" pitchFamily="49" charset="0"/>
                <a:cs typeface="Courier New" panose="02070309020205020404" pitchFamily="49" charset="0"/>
              </a:rPr>
              <a:t>1</a:t>
            </a:r>
            <a:r>
              <a:rPr lang="en-CA" sz="2200" dirty="0">
                <a:latin typeface="Courier New" panose="02070309020205020404" pitchFamily="49" charset="0"/>
                <a:cs typeface="Courier New" panose="02070309020205020404" pitchFamily="49" charset="0"/>
              </a:rPr>
              <a:t>*1</a:t>
            </a:r>
          </a:p>
          <a:p>
            <a:r>
              <a:rPr lang="en-CA" sz="2200" dirty="0">
                <a:latin typeface="Courier New" panose="02070309020205020404" pitchFamily="49" charset="0"/>
                <a:cs typeface="Courier New" panose="02070309020205020404" pitchFamily="49" charset="0"/>
              </a:rPr>
              <a:t>= 0 + 64 + 32 + 0 + 8 + 4 + 2 + 1</a:t>
            </a:r>
          </a:p>
          <a:p>
            <a:r>
              <a:rPr lang="en-CA" sz="2200" dirty="0">
                <a:latin typeface="Courier New" panose="02070309020205020404" pitchFamily="49" charset="0"/>
                <a:cs typeface="Courier New" panose="02070309020205020404" pitchFamily="49" charset="0"/>
              </a:rPr>
              <a:t>= 111</a:t>
            </a:r>
          </a:p>
          <a:p>
            <a:endParaRPr lang="en-CA" dirty="0"/>
          </a:p>
        </p:txBody>
      </p:sp>
      <p:sp>
        <p:nvSpPr>
          <p:cNvPr id="6" name="TextBox 5"/>
          <p:cNvSpPr txBox="1"/>
          <p:nvPr/>
        </p:nvSpPr>
        <p:spPr>
          <a:xfrm>
            <a:off x="3419872" y="5321338"/>
            <a:ext cx="4971746" cy="430887"/>
          </a:xfrm>
          <a:prstGeom prst="rect">
            <a:avLst/>
          </a:prstGeom>
          <a:noFill/>
          <a:ln w="19050">
            <a:solidFill>
              <a:schemeClr val="tx1"/>
            </a:solidFill>
          </a:ln>
        </p:spPr>
        <p:txBody>
          <a:bodyPr wrap="square" rtlCol="0">
            <a:spAutoFit/>
          </a:bodyPr>
          <a:lstStyle/>
          <a:p>
            <a:r>
              <a:rPr lang="en-CA" sz="2200" dirty="0" smtClean="0">
                <a:latin typeface="Courier New" panose="02070309020205020404" pitchFamily="49" charset="0"/>
                <a:cs typeface="Courier New" panose="02070309020205020404" pitchFamily="49" charset="0"/>
              </a:rPr>
              <a:t>This means 01101111</a:t>
            </a:r>
            <a:r>
              <a:rPr lang="en-CA" sz="2200" baseline="-25000" dirty="0" smtClean="0">
                <a:latin typeface="Courier New" panose="02070309020205020404" pitchFamily="49" charset="0"/>
                <a:cs typeface="Courier New" panose="02070309020205020404" pitchFamily="49" charset="0"/>
              </a:rPr>
              <a:t>2</a:t>
            </a:r>
            <a:r>
              <a:rPr lang="en-CA" sz="2200" dirty="0" smtClean="0">
                <a:latin typeface="Courier New" panose="02070309020205020404" pitchFamily="49" charset="0"/>
                <a:cs typeface="Courier New" panose="02070309020205020404" pitchFamily="49" charset="0"/>
              </a:rPr>
              <a:t> = 111</a:t>
            </a:r>
            <a:r>
              <a:rPr lang="en-CA" sz="2200" baseline="-25000" dirty="0" smtClean="0">
                <a:latin typeface="Courier New" panose="02070309020205020404" pitchFamily="49" charset="0"/>
                <a:cs typeface="Courier New" panose="02070309020205020404" pitchFamily="49" charset="0"/>
              </a:rPr>
              <a:t>10</a:t>
            </a:r>
            <a:endParaRPr lang="en-CA"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088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D1EC681F6F1F41BFC49F5DB92E9EFA" ma:contentTypeVersion="1" ma:contentTypeDescription="Create a new document." ma:contentTypeScope="" ma:versionID="15352bd034324f885812148f0e9bf730">
  <xsd:schema xmlns:xsd="http://www.w3.org/2001/XMLSchema" xmlns:xs="http://www.w3.org/2001/XMLSchema" xmlns:p="http://schemas.microsoft.com/office/2006/metadata/properties" xmlns:ns3="956e00ba-0306-456c-8e26-af3189876537" targetNamespace="http://schemas.microsoft.com/office/2006/metadata/properties" ma:root="true" ma:fieldsID="545cb3ad76f0257267bffd835cfbba33" ns3:_="">
    <xsd:import namespace="956e00ba-0306-456c-8e26-af3189876537"/>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6e00ba-0306-456c-8e26-af318987653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956e00ba-0306-456c-8e26-af3189876537">
      <UserInfo>
        <DisplayName>S2562-ICS3U0-A</DisplayName>
        <AccountId>144</AccountId>
        <AccountType/>
      </UserInfo>
      <UserInfo>
        <DisplayName>Matthew Yoon - Meadowvale SS</DisplayName>
        <AccountId>205</AccountId>
        <AccountType/>
      </UserInfo>
      <UserInfo>
        <DisplayName>Manojjan Berinpalingam - Meadowvale SS</DisplayName>
        <AccountId>56</AccountId>
        <AccountType/>
      </UserInfo>
      <UserInfo>
        <DisplayName>Ryan Foster - Meadowvale SS</DisplayName>
        <AccountId>24</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E42195-06E2-44FE-AD3A-972D1208CE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6e00ba-0306-456c-8e26-af31898765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5664A31-6F6A-421C-B849-A5475CD40AA5}">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956e00ba-0306-456c-8e26-af3189876537"/>
    <ds:schemaRef ds:uri="http://www.w3.org/XML/1998/namespace"/>
    <ds:schemaRef ds:uri="http://purl.org/dc/dcmitype/"/>
  </ds:schemaRefs>
</ds:datastoreItem>
</file>

<file path=customXml/itemProps3.xml><?xml version="1.0" encoding="utf-8"?>
<ds:datastoreItem xmlns:ds="http://schemas.openxmlformats.org/officeDocument/2006/customXml" ds:itemID="{266D3B1D-2811-4A48-89CC-18D5BAD7375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Flow</Template>
  <TotalTime>813</TotalTime>
  <Words>843</Words>
  <Application>Microsoft Office PowerPoint</Application>
  <PresentationFormat>On-screen Show (4:3)</PresentationFormat>
  <Paragraphs>145</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Constantia</vt:lpstr>
      <vt:lpstr>Courier New</vt:lpstr>
      <vt:lpstr>Verdana</vt:lpstr>
      <vt:lpstr>Wingdings</vt:lpstr>
      <vt:lpstr>Wingdings 2</vt:lpstr>
      <vt:lpstr>Flow</vt:lpstr>
      <vt:lpstr>Number Systems Binary and Hexadecimal</vt:lpstr>
      <vt:lpstr>Today’s Agenda</vt:lpstr>
      <vt:lpstr>Decimal System</vt:lpstr>
      <vt:lpstr>Decimal System - Example</vt:lpstr>
      <vt:lpstr>Binary System</vt:lpstr>
      <vt:lpstr>Binary System … Continued</vt:lpstr>
      <vt:lpstr>Binary System … Continued</vt:lpstr>
      <vt:lpstr>Example - Binary Number</vt:lpstr>
      <vt:lpstr>Example - Binary to Decimal</vt:lpstr>
      <vt:lpstr>Converting from Binary to Decimal</vt:lpstr>
      <vt:lpstr>Example – Decimal to Binary</vt:lpstr>
      <vt:lpstr>Converting from Decimal to Binary</vt:lpstr>
      <vt:lpstr>Hexadecimal System</vt:lpstr>
      <vt:lpstr>Hex System … Continued</vt:lpstr>
      <vt:lpstr>Hex System … Continued</vt:lpstr>
      <vt:lpstr>Example – Hex Number</vt:lpstr>
      <vt:lpstr>Example – Hex to Decimal</vt:lpstr>
      <vt:lpstr>Converting from Hex to Decimal</vt:lpstr>
      <vt:lpstr>In Summary …</vt:lpstr>
      <vt:lpstr>Exercises – Number Systems</vt:lpstr>
      <vt:lpstr>Coding Decimal to Binary/Hex Conversion</vt:lpstr>
      <vt:lpstr>Coding Binary/Hex to Decimal Conversion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Get Started!</dc:title>
  <dc:creator>Krista Ghanekar</dc:creator>
  <cp:lastModifiedBy>Sudhu, Sunil</cp:lastModifiedBy>
  <cp:revision>65</cp:revision>
  <dcterms:created xsi:type="dcterms:W3CDTF">2014-05-29T15:27:34Z</dcterms:created>
  <dcterms:modified xsi:type="dcterms:W3CDTF">2017-10-10T14:42:50Z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0x010100C9D1EC681F6F1F41BFC49F5DB92E9EFA</vt:lpwstr>
  </property>
  <property fmtid="{D5CDD505-2E9C-101B-9397-08002B2CF9AE}" pid="3" name="IsMyDocuments">
    <vt:bool>true</vt:bool>
  </property>
</Properties>
</file>