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sldIdLst>
    <p:sldId id="256" r:id="rId5"/>
    <p:sldId id="286" r:id="rId6"/>
    <p:sldId id="299" r:id="rId7"/>
    <p:sldId id="293" r:id="rId8"/>
    <p:sldId id="297" r:id="rId9"/>
    <p:sldId id="300" r:id="rId10"/>
    <p:sldId id="301" r:id="rId11"/>
    <p:sldId id="303" r:id="rId12"/>
    <p:sldId id="302" r:id="rId13"/>
    <p:sldId id="309" r:id="rId14"/>
    <p:sldId id="305" r:id="rId15"/>
    <p:sldId id="306" r:id="rId16"/>
    <p:sldId id="310" r:id="rId17"/>
    <p:sldId id="311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94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14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1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14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6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6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6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26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2016-06-21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162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Random Module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1048"/>
            <a:ext cx="7854696" cy="112008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Random Module and Simulation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348880"/>
            <a:ext cx="8137278" cy="3384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52450" lvl="1" indent="-457200" fontAlgn="base"/>
            <a:r>
              <a:rPr lang="en-CA" sz="3400" smtClean="0"/>
              <a:t>We can use the random module to simulate games against the computer.</a:t>
            </a:r>
          </a:p>
          <a:p>
            <a:pPr marL="552450" lvl="1" indent="-457200" fontAlgn="base"/>
            <a:endParaRPr lang="en-CA" sz="3400" smtClean="0"/>
          </a:p>
          <a:p>
            <a:pPr marL="552450" lvl="1" indent="-457200" fontAlgn="base"/>
            <a:r>
              <a:rPr lang="en-CA" sz="3400" smtClean="0"/>
              <a:t>A simple childhood game is the guessing game.  In our version, the computer guesses a number, and the user has 5 chances to guess it correctly. </a:t>
            </a:r>
            <a:endParaRPr lang="en-CA" sz="2900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14813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82270" y="2276872"/>
            <a:ext cx="5778923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8986" indent="-457200" fontAlgn="base"/>
            <a:endParaRPr lang="en-CA" sz="3200" dirty="0"/>
          </a:p>
        </p:txBody>
      </p:sp>
      <p:sp>
        <p:nvSpPr>
          <p:cNvPr id="2" name="Rectangle 1"/>
          <p:cNvSpPr/>
          <p:nvPr/>
        </p:nvSpPr>
        <p:spPr>
          <a:xfrm>
            <a:off x="467544" y="908722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Computer guesses a number between 1 and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(1, 100)</a:t>
            </a: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 has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attempts in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range(5):</a:t>
            </a: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 Ask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user for a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(input("Guess a number between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100: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Check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see if the guess is correct.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result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 ==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("Yay!!!!  You won!!!")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("Try again!!")	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2271" y="4914551"/>
            <a:ext cx="577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FF0000"/>
                </a:solidFill>
              </a:rPr>
              <a:t>How hard do you think this game is?   Do you think people would play it or give up?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482" y="11247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>
                <a:solidFill>
                  <a:srgbClr val="FF0000"/>
                </a:solidFill>
              </a:rPr>
              <a:t>Version 1</a:t>
            </a:r>
            <a:endParaRPr lang="en-CA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82270" y="2276872"/>
            <a:ext cx="5778923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8986" indent="-457200" fontAlgn="base"/>
            <a:endParaRPr lang="en-CA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551" y="5820954"/>
            <a:ext cx="577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Ok now, what happens when the player wins?   What happens when the player loses?  How can we fix this?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908722"/>
            <a:ext cx="82809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Computer guesses a number between 1 and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(1, 100)</a:t>
            </a: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 has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attempts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attempts in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range(5):</a:t>
            </a: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 Ask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user for a guess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(input("Guess a number between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100: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Check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see if the guess is correct.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result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 ==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("Yay!!!!  You won!!!")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guess &lt; </a:t>
            </a:r>
            <a:r>
              <a:rPr lang="en-CA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guess was too low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("Your guess was too high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("Try again!!")	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482" y="11247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>
                <a:solidFill>
                  <a:srgbClr val="FF0000"/>
                </a:solidFill>
              </a:rPr>
              <a:t>Version 2</a:t>
            </a:r>
            <a:endParaRPr lang="en-CA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82270" y="2276872"/>
            <a:ext cx="5778923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8986" indent="-457200" fontAlgn="base"/>
            <a:endParaRPr lang="en-CA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54679" y="4725144"/>
            <a:ext cx="2889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We fixed what happens when a player wins</a:t>
            </a:r>
            <a:r>
              <a:rPr lang="en-CA" sz="1600" b="1" dirty="0">
                <a:solidFill>
                  <a:srgbClr val="FF0000"/>
                </a:solidFill>
              </a:rPr>
              <a:t>.</a:t>
            </a:r>
            <a:r>
              <a:rPr lang="en-CA" sz="1600" b="1" dirty="0" smtClean="0">
                <a:solidFill>
                  <a:srgbClr val="FF0000"/>
                </a:solidFill>
              </a:rPr>
              <a:t>  But how do we tell a player they won or lost?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482" y="11247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>
                <a:solidFill>
                  <a:srgbClr val="FF0000"/>
                </a:solidFill>
              </a:rPr>
              <a:t>Version 3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269765"/>
            <a:ext cx="82809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variables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 = False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Computer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guesses a number between 1 and 100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user has 5 attempts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CA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and not(won):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user for a guess and increment number of guesses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 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(input("Guess a number between 1 and 100: "))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Check 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see if the guess is correct. Output result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guess ==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print("Yay!!!!  You won!!!")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 = True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guess &lt;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print("Your guess was too low!")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print("Your guess was too high!")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print("Try again!!")	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82270" y="2276872"/>
            <a:ext cx="5778923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8986" indent="-457200" fontAlgn="base"/>
            <a:endParaRPr lang="en-CA" sz="3200" dirty="0"/>
          </a:p>
        </p:txBody>
      </p:sp>
      <p:sp>
        <p:nvSpPr>
          <p:cNvPr id="6" name="Rectangle 5"/>
          <p:cNvSpPr/>
          <p:nvPr/>
        </p:nvSpPr>
        <p:spPr>
          <a:xfrm>
            <a:off x="467544" y="188640"/>
            <a:ext cx="828092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variables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 = False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Computer guesses a number between 1 and 100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(1, 100)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The user has 5 attempts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and not(won):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Ask the user for a guess and increment number of guesses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 =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(input("Guess a number between 1 and 100: "))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numTries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Check to see if the guess is correct. Output result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guess ==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print("Yay!!!!  You won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!!!")</a:t>
            </a:r>
            <a:endParaRPr lang="en-CA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guess &lt; </a:t>
            </a:r>
            <a:r>
              <a:rPr lang="en-CA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numToGuess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print("Your guess was too low!")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print("Your guess was too high!")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print("Try again!!")		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endParaRPr lang="en-CA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won:</a:t>
            </a:r>
          </a:p>
          <a:p>
            <a:pPr fontAlgn="base">
              <a:buClr>
                <a:schemeClr val="bg2">
                  <a:lumMod val="50000"/>
                </a:schemeClr>
              </a:buClr>
              <a:tabLst>
                <a:tab pos="449263" algn="l"/>
              </a:tabLst>
            </a:pP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CA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("Yay!!!!  You won</a:t>
            </a: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!!!")</a:t>
            </a: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fontAlgn="base">
              <a:buClr>
                <a:schemeClr val="bg2">
                  <a:lumMod val="50000"/>
                </a:schemeClr>
              </a:buClr>
              <a:tabLst>
                <a:tab pos="449263" algn="l"/>
              </a:tabLst>
            </a:pPr>
            <a:r>
              <a:rPr lang="en-CA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("Boo!!!!  </a:t>
            </a:r>
            <a:r>
              <a:rPr lang="en-CA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CA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lost!!!")</a:t>
            </a:r>
            <a:endParaRPr lang="en-CA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buClr>
                <a:schemeClr val="bg2">
                  <a:lumMod val="50000"/>
                </a:schemeClr>
              </a:buClr>
            </a:pPr>
            <a:r>
              <a:rPr lang="en-CA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2482" y="83671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>
                <a:solidFill>
                  <a:srgbClr val="FF0000"/>
                </a:solidFill>
              </a:rPr>
              <a:t>Version 4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149080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Remove print message for winning outside of loop and put at the end … 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4471731" y="3861048"/>
            <a:ext cx="1684445" cy="11651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>
            <a:off x="4572000" y="5026243"/>
            <a:ext cx="1584176" cy="877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Exercises – Random </a:t>
            </a:r>
            <a:r>
              <a:rPr lang="en-CA" dirty="0" smtClean="0"/>
              <a:t>Module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348880"/>
            <a:ext cx="8137278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</a:t>
            </a:r>
            <a:r>
              <a:rPr lang="en-CA" sz="3400" smtClean="0"/>
              <a:t>Exercise </a:t>
            </a:r>
            <a:r>
              <a:rPr lang="en-CA" sz="3400" smtClean="0"/>
              <a:t>3.4 </a:t>
            </a:r>
            <a:r>
              <a:rPr lang="en-CA" sz="3400" dirty="0" smtClean="0"/>
              <a:t>– Day 2</a:t>
            </a:r>
          </a:p>
          <a:p>
            <a:pPr marL="95250" lvl="1" indent="0" algn="ctr" fontAlgn="base">
              <a:buNone/>
            </a:pPr>
            <a:r>
              <a:rPr lang="en-CA" sz="3400" dirty="0" smtClean="0"/>
              <a:t>Random Module</a:t>
            </a:r>
            <a:endParaRPr lang="en-CA" sz="2900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5729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sz="4800" dirty="0" smtClean="0"/>
              <a:t>Today’s</a:t>
            </a:r>
            <a:r>
              <a:rPr lang="en-CA" dirty="0" smtClean="0"/>
              <a:t>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08312"/>
          </a:xfrm>
        </p:spPr>
        <p:txBody>
          <a:bodyPr>
            <a:normAutofit/>
          </a:bodyPr>
          <a:lstStyle/>
          <a:p>
            <a:pPr algn="ctr"/>
            <a:r>
              <a:rPr lang="en-CA" sz="3600" dirty="0" smtClean="0"/>
              <a:t> Generating random numbers </a:t>
            </a:r>
            <a:br>
              <a:rPr lang="en-CA" sz="3600" dirty="0" smtClean="0"/>
            </a:br>
            <a:endParaRPr lang="en-CA" sz="3600" dirty="0" smtClean="0"/>
          </a:p>
          <a:p>
            <a:pPr algn="ctr"/>
            <a:r>
              <a:rPr lang="en-CA" sz="3600" dirty="0"/>
              <a:t> </a:t>
            </a:r>
            <a:r>
              <a:rPr lang="en-CA" sz="3600" dirty="0" smtClean="0"/>
              <a:t> Programs with random numbers</a:t>
            </a:r>
            <a:endParaRPr lang="en-CA" sz="3600" dirty="0"/>
          </a:p>
          <a:p>
            <a:pPr marL="1097280" lvl="2" indent="-457200"/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/>
          <a:lstStyle/>
          <a:p>
            <a:pPr algn="ctr"/>
            <a:r>
              <a:rPr lang="en-CA" sz="4800" dirty="0" smtClean="0"/>
              <a:t>Modules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76464"/>
          </a:xfrm>
        </p:spPr>
        <p:txBody>
          <a:bodyPr>
            <a:noAutofit/>
          </a:bodyPr>
          <a:lstStyle/>
          <a:p>
            <a:r>
              <a:rPr lang="en-CA" sz="2400" dirty="0" smtClean="0"/>
              <a:t>P</a:t>
            </a:r>
            <a:r>
              <a:rPr lang="en-CA" sz="2200" dirty="0" smtClean="0"/>
              <a:t>ython </a:t>
            </a:r>
            <a:r>
              <a:rPr lang="en-CA" sz="2200" dirty="0"/>
              <a:t>comes with a number of modules that </a:t>
            </a:r>
            <a:r>
              <a:rPr lang="en-CA" sz="2200" dirty="0" smtClean="0"/>
              <a:t>can </a:t>
            </a:r>
            <a:r>
              <a:rPr lang="en-CA" sz="2200" dirty="0"/>
              <a:t>be imported to suit a program's needs. </a:t>
            </a:r>
            <a:r>
              <a:rPr lang="en-CA" sz="2200" dirty="0" smtClean="0"/>
              <a:t>We have used the 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CA" sz="2200" dirty="0" smtClean="0"/>
              <a:t> module so far in this course.</a:t>
            </a:r>
          </a:p>
          <a:p>
            <a:pPr marL="0" indent="0" algn="ctr">
              <a:buNone/>
            </a:pPr>
            <a:endParaRPr lang="en-CA" sz="2200" dirty="0" smtClean="0"/>
          </a:p>
          <a:p>
            <a:r>
              <a:rPr lang="en-CA" sz="2200" dirty="0" smtClean="0"/>
              <a:t>Another useful </a:t>
            </a:r>
            <a:r>
              <a:rPr lang="en-CA" sz="2200" dirty="0"/>
              <a:t>module is 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CA" sz="2200" dirty="0" smtClean="0"/>
              <a:t>.    This module contains </a:t>
            </a:r>
            <a:r>
              <a:rPr lang="en-CA" sz="2200" dirty="0"/>
              <a:t>functions that generate random numbers, make random selections, shuffle lists, and so forth</a:t>
            </a:r>
            <a:r>
              <a:rPr lang="en-CA" sz="2200" dirty="0" smtClean="0"/>
              <a:t>.</a:t>
            </a:r>
          </a:p>
          <a:p>
            <a:pPr marL="0" indent="0">
              <a:buNone/>
            </a:pPr>
            <a:r>
              <a:rPr lang="en-CA" sz="2200" dirty="0" smtClean="0"/>
              <a:t> </a:t>
            </a:r>
          </a:p>
          <a:p>
            <a:r>
              <a:rPr lang="en-CA" sz="2200" dirty="0" smtClean="0"/>
              <a:t>Like </a:t>
            </a:r>
            <a:r>
              <a:rPr lang="en-CA" sz="2200" dirty="0"/>
              <a:t>the 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CA" sz="2200" dirty="0"/>
              <a:t> module, 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CA" sz="2200" dirty="0"/>
              <a:t> can be imported using </a:t>
            </a:r>
            <a:r>
              <a:rPr lang="en-CA" sz="2200" dirty="0" smtClean="0"/>
              <a:t>the import</a:t>
            </a:r>
            <a:r>
              <a:rPr lang="en-CA" sz="2200"/>
              <a:t> </a:t>
            </a:r>
            <a:r>
              <a:rPr lang="en-CA" sz="2200" smtClean="0"/>
              <a:t>statement. </a:t>
            </a:r>
            <a:r>
              <a:rPr lang="en-CA" sz="2200" dirty="0"/>
              <a:t>Doing this at the beginning of a program will make all of the functions in the module available.</a:t>
            </a:r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28175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Random Module -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183880" cy="418795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CA" sz="3200" dirty="0" smtClean="0"/>
              <a:t>The </a:t>
            </a:r>
            <a:r>
              <a:rPr lang="en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CA" sz="3200" dirty="0"/>
              <a:t> function </a:t>
            </a:r>
            <a:r>
              <a:rPr lang="en-CA" sz="3200" dirty="0" smtClean="0"/>
              <a:t>generates a random </a:t>
            </a:r>
            <a:r>
              <a:rPr lang="en-CA" sz="3200" dirty="0" smtClean="0">
                <a:solidFill>
                  <a:srgbClr val="FF0000"/>
                </a:solidFill>
              </a:rPr>
              <a:t>integer</a:t>
            </a:r>
            <a:r>
              <a:rPr lang="en-CA" sz="3200" dirty="0" smtClean="0"/>
              <a:t> </a:t>
            </a:r>
            <a:r>
              <a:rPr lang="en-CA" sz="3200" dirty="0"/>
              <a:t>between two values. </a:t>
            </a:r>
          </a:p>
          <a:p>
            <a:pPr marL="0" indent="0" fontAlgn="base">
              <a:buNone/>
            </a:pPr>
            <a:r>
              <a:rPr lang="en-CA" sz="3200" dirty="0" smtClean="0"/>
              <a:t>	</a:t>
            </a:r>
            <a:br>
              <a:rPr lang="en-CA" sz="3200" dirty="0" smtClean="0"/>
            </a:br>
            <a:r>
              <a:rPr lang="en-CA" sz="3200" dirty="0" smtClean="0"/>
              <a:t>	</a:t>
            </a:r>
            <a:r>
              <a:rPr lang="en-CA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HIGH) </a:t>
            </a:r>
            <a:endParaRPr lang="en-CA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CA" sz="3200" dirty="0"/>
          </a:p>
          <a:p>
            <a:pPr fontAlgn="base"/>
            <a:r>
              <a:rPr lang="en-CA" sz="3200" dirty="0" smtClean="0"/>
              <a:t>The </a:t>
            </a:r>
            <a:r>
              <a:rPr lang="en-CA" sz="3200" dirty="0"/>
              <a:t>range specified is </a:t>
            </a:r>
            <a:r>
              <a:rPr lang="en-CA" sz="3200" i="1" dirty="0"/>
              <a:t>inclusive</a:t>
            </a:r>
            <a:r>
              <a:rPr lang="en-CA" sz="3200" dirty="0"/>
              <a:t>, meaning the random integer will be between LOW and HIGH, or may be one of the values of LOW or HIGH. Consider the code below.</a:t>
            </a:r>
          </a:p>
          <a:p>
            <a:pPr marL="0" indent="0">
              <a:buNone/>
            </a:pP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	</a:t>
            </a:r>
            <a:r>
              <a:rPr lang="en-CA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endParaRPr lang="en-CA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spin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(1,10) </a:t>
            </a:r>
            <a:endParaRPr lang="en-CA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print(spin)</a:t>
            </a:r>
            <a:endParaRPr lang="en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Random Module -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Autofit/>
          </a:bodyPr>
          <a:lstStyle/>
          <a:p>
            <a:pPr fontAlgn="base"/>
            <a:r>
              <a:rPr lang="en-CA" sz="2000" dirty="0" smtClean="0"/>
              <a:t>The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CA" sz="2000" dirty="0"/>
              <a:t> </a:t>
            </a:r>
            <a:r>
              <a:rPr lang="en-CA" sz="2000" dirty="0" smtClean="0"/>
              <a:t>function generates </a:t>
            </a:r>
            <a:r>
              <a:rPr lang="en-CA" sz="2000" dirty="0"/>
              <a:t>a random </a:t>
            </a:r>
            <a:r>
              <a:rPr lang="en-CA" sz="2000" dirty="0">
                <a:solidFill>
                  <a:srgbClr val="FF0000"/>
                </a:solidFill>
              </a:rPr>
              <a:t>integer</a:t>
            </a:r>
            <a:r>
              <a:rPr lang="en-CA" sz="2000" dirty="0"/>
              <a:t> between LOW and HIGH.  </a:t>
            </a:r>
            <a:r>
              <a:rPr lang="en-CA" sz="2000" dirty="0" smtClean="0"/>
              <a:t> So at first, it looks just like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	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HIGH, STEP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CA" sz="2000" dirty="0" smtClean="0"/>
              <a:t>The </a:t>
            </a:r>
            <a:r>
              <a:rPr lang="en-CA" sz="2000" dirty="0"/>
              <a:t>value of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CA" sz="2000" dirty="0"/>
              <a:t> acts as a "count by" value — if STEP = 2, then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CA" sz="2000" dirty="0"/>
              <a:t> will count by twos, if STEP = 3, it will count by threes, and so on. </a:t>
            </a:r>
            <a:endParaRPr lang="en-CA" sz="2000" dirty="0" smtClean="0"/>
          </a:p>
          <a:p>
            <a:pPr marL="0" indent="0" fontAlgn="base">
              <a:buNone/>
            </a:pPr>
            <a:endParaRPr lang="en-CA" sz="2000" dirty="0" smtClean="0"/>
          </a:p>
          <a:p>
            <a:pPr fontAlgn="base"/>
            <a:r>
              <a:rPr lang="en-CA" sz="2000" dirty="0" smtClean="0"/>
              <a:t>Unlike</a:t>
            </a:r>
            <a:r>
              <a:rPr lang="en-CA" sz="2000" dirty="0"/>
              <a:t>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CA" sz="2000" dirty="0"/>
              <a:t>, HIGH is </a:t>
            </a:r>
            <a:r>
              <a:rPr lang="en-CA" sz="2000" i="1" dirty="0"/>
              <a:t>not</a:t>
            </a:r>
            <a:r>
              <a:rPr lang="en-CA" sz="2000" dirty="0"/>
              <a:t> included in the range of possible values, although LOW is. </a:t>
            </a:r>
            <a:r>
              <a:rPr lang="en-CA" sz="2000" dirty="0" smtClean="0"/>
              <a:t> Consider the code below:</a:t>
            </a:r>
          </a:p>
          <a:p>
            <a:pPr marL="0" indent="0" fontAlgn="base">
              <a:buNone/>
            </a:pPr>
            <a:r>
              <a:rPr lang="en-CA" sz="2000" dirty="0" smtClean="0"/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randomEven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random.randrange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(0,11,2) 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randomEven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Random Module -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805888"/>
          </a:xfrm>
        </p:spPr>
        <p:txBody>
          <a:bodyPr>
            <a:noAutofit/>
          </a:bodyPr>
          <a:lstStyle/>
          <a:p>
            <a:pPr fontAlgn="base"/>
            <a:r>
              <a:rPr lang="en-CA" sz="2000" dirty="0" smtClean="0"/>
              <a:t>The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CA" sz="2000" dirty="0"/>
              <a:t> </a:t>
            </a:r>
            <a:r>
              <a:rPr lang="en-CA" sz="2000" dirty="0" smtClean="0"/>
              <a:t>function generates </a:t>
            </a:r>
            <a:r>
              <a:rPr lang="en-CA" sz="2000" dirty="0"/>
              <a:t>a random </a:t>
            </a:r>
            <a:r>
              <a:rPr lang="en-CA" sz="2000" dirty="0" smtClean="0">
                <a:solidFill>
                  <a:srgbClr val="FF0000"/>
                </a:solidFill>
              </a:rPr>
              <a:t>floating point number </a:t>
            </a:r>
            <a:r>
              <a:rPr lang="en-CA" sz="2000" dirty="0" smtClean="0"/>
              <a:t>between 0 and 1 inclusive. </a:t>
            </a:r>
            <a:r>
              <a:rPr lang="en-CA" sz="2000" dirty="0"/>
              <a:t> </a:t>
            </a:r>
            <a:br>
              <a:rPr lang="en-CA" sz="2000" dirty="0"/>
            </a:b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	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CA" sz="2000" dirty="0" smtClean="0"/>
              <a:t>Consider the code below:</a:t>
            </a: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generate a number between 0 and 1 inclusive</a:t>
            </a: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randomFloat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randomFloat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generate a number between 0 and 20 inclusive</a:t>
            </a: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20*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indent="0" fontAlgn="base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randomNum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4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Random Module -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472"/>
            <a:ext cx="8229600" cy="4805888"/>
          </a:xfrm>
        </p:spPr>
        <p:txBody>
          <a:bodyPr>
            <a:noAutofit/>
          </a:bodyPr>
          <a:lstStyle/>
          <a:p>
            <a:pPr fontAlgn="base"/>
            <a:r>
              <a:rPr lang="en-CA" sz="2800" dirty="0" smtClean="0"/>
              <a:t>The 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en-CA" sz="2800" dirty="0"/>
              <a:t> </a:t>
            </a:r>
            <a:r>
              <a:rPr lang="en-CA" sz="2800" dirty="0" smtClean="0"/>
              <a:t>function selects </a:t>
            </a:r>
            <a:r>
              <a:rPr lang="en-CA" sz="2800" dirty="0"/>
              <a:t>a </a:t>
            </a:r>
            <a:r>
              <a:rPr lang="en-CA" sz="2800" dirty="0" smtClean="0"/>
              <a:t>random character from a </a:t>
            </a:r>
            <a:r>
              <a:rPr lang="en-CA" sz="2800" dirty="0" smtClean="0">
                <a:solidFill>
                  <a:srgbClr val="FF0000"/>
                </a:solidFill>
              </a:rPr>
              <a:t>string</a:t>
            </a:r>
            <a:r>
              <a:rPr lang="en-CA" sz="2800" dirty="0" smtClean="0"/>
              <a:t>. </a:t>
            </a:r>
            <a:r>
              <a:rPr lang="en-CA" sz="2800" dirty="0"/>
              <a:t> </a:t>
            </a:r>
            <a:br>
              <a:rPr lang="en-CA" sz="2800" dirty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>	</a:t>
            </a:r>
            <a:r>
              <a:rPr lang="en-CA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b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CA" sz="2800" dirty="0" smtClean="0"/>
              <a:t>Consider the code below:</a:t>
            </a:r>
          </a:p>
          <a:p>
            <a:pPr marL="0" indent="0" fontAlgn="base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vowel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("AEIOU") </a:t>
            </a: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print(vowel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1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You </a:t>
            </a:r>
            <a:r>
              <a:rPr lang="en-CA" dirty="0" smtClean="0"/>
              <a:t>Try!!!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312368"/>
          </a:xfrm>
        </p:spPr>
        <p:txBody>
          <a:bodyPr>
            <a:noAutofit/>
          </a:bodyPr>
          <a:lstStyle/>
          <a:p>
            <a:pPr fontAlgn="base"/>
            <a:r>
              <a:rPr lang="en-CA" sz="2800" dirty="0" smtClean="0"/>
              <a:t>Use </a:t>
            </a:r>
            <a:r>
              <a:rPr lang="en-CA" sz="2800" dirty="0"/>
              <a:t>the random module to simulate each scenario</a:t>
            </a:r>
            <a:r>
              <a:rPr lang="en-CA" sz="2800" dirty="0" smtClean="0"/>
              <a:t>.</a:t>
            </a:r>
          </a:p>
          <a:p>
            <a:pPr marL="0" indent="0" fontAlgn="base">
              <a:buNone/>
            </a:pPr>
            <a:endParaRPr lang="en-CA" sz="2800" dirty="0"/>
          </a:p>
          <a:p>
            <a:pPr lvl="1" fontAlgn="base"/>
            <a:r>
              <a:rPr lang="en-CA" sz="2800" dirty="0"/>
              <a:t>The flip of a coin, by generating an </a:t>
            </a:r>
            <a:r>
              <a:rPr lang="en-CA" sz="2800" i="1" dirty="0"/>
              <a:t>H</a:t>
            </a:r>
            <a:r>
              <a:rPr lang="en-CA" sz="2800" dirty="0"/>
              <a:t> or a </a:t>
            </a:r>
            <a:r>
              <a:rPr lang="en-CA" sz="2800" i="1" dirty="0"/>
              <a:t>T</a:t>
            </a:r>
            <a:r>
              <a:rPr lang="en-CA" sz="2800" dirty="0" smtClean="0"/>
              <a:t>.</a:t>
            </a:r>
          </a:p>
          <a:p>
            <a:pPr marL="393192" lvl="1" indent="0" fontAlgn="base">
              <a:buNone/>
            </a:pPr>
            <a:endParaRPr lang="en-CA" sz="2800" dirty="0"/>
          </a:p>
          <a:p>
            <a:pPr lvl="1" fontAlgn="base"/>
            <a:r>
              <a:rPr lang="en-CA" sz="2800" dirty="0"/>
              <a:t>The roll of a die, by generating a random integer between 1 and 6</a:t>
            </a:r>
          </a:p>
        </p:txBody>
      </p:sp>
    </p:spTree>
    <p:extLst>
      <p:ext uri="{BB962C8B-B14F-4D97-AF65-F5344CB8AC3E}">
        <p14:creationId xmlns:p14="http://schemas.microsoft.com/office/powerpoint/2010/main" val="7744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en-CA" smtClean="0"/>
              <a:t>Exercises – Random </a:t>
            </a:r>
            <a:r>
              <a:rPr lang="en-CA" dirty="0" smtClean="0"/>
              <a:t>Module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348880"/>
            <a:ext cx="8137278" cy="3384376"/>
          </a:xfrm>
          <a:prstGeom prst="rect">
            <a:avLst/>
          </a:prstGeom>
        </p:spPr>
        <p:txBody>
          <a:bodyPr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fontAlgn="base">
              <a:buNone/>
            </a:pPr>
            <a:endParaRPr lang="en-CA" dirty="0" smtClean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Exercise </a:t>
            </a:r>
            <a:r>
              <a:rPr lang="en-CA" sz="3400" dirty="0"/>
              <a:t>3</a:t>
            </a:r>
            <a:r>
              <a:rPr lang="en-CA" sz="3400" dirty="0" smtClean="0"/>
              <a:t>.4 </a:t>
            </a:r>
            <a:r>
              <a:rPr lang="en-CA" sz="3400" dirty="0" smtClean="0"/>
              <a:t>– Day 1</a:t>
            </a:r>
          </a:p>
          <a:p>
            <a:pPr marL="95250" lvl="1" indent="0" algn="ctr" fontAlgn="base">
              <a:buNone/>
            </a:pPr>
            <a:r>
              <a:rPr lang="en-CA" sz="3400" dirty="0" smtClean="0"/>
              <a:t> Random Module</a:t>
            </a:r>
            <a:endParaRPr lang="en-CA" sz="2900" dirty="0" smtClean="0"/>
          </a:p>
          <a:p>
            <a:pPr marL="332994" lvl="2" indent="0" fontAlgn="base">
              <a:buNone/>
            </a:pP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3925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B2EC73-092D-4373-BCA5-25348E86A199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956e00ba-0306-456c-8e26-af318987653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06F3DC-DAE2-4A35-81E9-4C3BCD8CB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1071</TotalTime>
  <Words>564</Words>
  <Application>Microsoft Office PowerPoint</Application>
  <PresentationFormat>On-screen Show (4:3)</PresentationFormat>
  <Paragraphs>177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Random Module</vt:lpstr>
      <vt:lpstr>Today’s Agenda</vt:lpstr>
      <vt:lpstr>Modules in Python</vt:lpstr>
      <vt:lpstr>Random Module - randint</vt:lpstr>
      <vt:lpstr>Random Module - randrange</vt:lpstr>
      <vt:lpstr>Random Module - random</vt:lpstr>
      <vt:lpstr>Random Module - choice</vt:lpstr>
      <vt:lpstr>You Try!!!</vt:lpstr>
      <vt:lpstr>Exercises – Random Module</vt:lpstr>
      <vt:lpstr>Random Module and Simulation</vt:lpstr>
      <vt:lpstr>PowerPoint Presentation</vt:lpstr>
      <vt:lpstr>PowerPoint Presentation</vt:lpstr>
      <vt:lpstr>PowerPoint Presentation</vt:lpstr>
      <vt:lpstr>PowerPoint Presentation</vt:lpstr>
      <vt:lpstr>Exercises – Random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dotslashqueen@hotmail.com</cp:lastModifiedBy>
  <cp:revision>101</cp:revision>
  <dcterms:created xsi:type="dcterms:W3CDTF">2014-02-09T21:54:01Z</dcterms:created>
  <dcterms:modified xsi:type="dcterms:W3CDTF">2016-06-21T14:38:23Z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