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684" r:id="rId5"/>
  </p:sldMasterIdLst>
  <p:notesMasterIdLst>
    <p:notesMasterId r:id="rId33"/>
  </p:notesMasterIdLst>
  <p:sldIdLst>
    <p:sldId id="256" r:id="rId6"/>
    <p:sldId id="286" r:id="rId7"/>
    <p:sldId id="285" r:id="rId8"/>
    <p:sldId id="331" r:id="rId9"/>
    <p:sldId id="332" r:id="rId10"/>
    <p:sldId id="333" r:id="rId11"/>
    <p:sldId id="334" r:id="rId12"/>
    <p:sldId id="260" r:id="rId13"/>
    <p:sldId id="308" r:id="rId14"/>
    <p:sldId id="319" r:id="rId15"/>
    <p:sldId id="259" r:id="rId16"/>
    <p:sldId id="313" r:id="rId17"/>
    <p:sldId id="314" r:id="rId18"/>
    <p:sldId id="316" r:id="rId19"/>
    <p:sldId id="306" r:id="rId20"/>
    <p:sldId id="298" r:id="rId21"/>
    <p:sldId id="323" r:id="rId22"/>
    <p:sldId id="330" r:id="rId23"/>
    <p:sldId id="296" r:id="rId24"/>
    <p:sldId id="297" r:id="rId25"/>
    <p:sldId id="328" r:id="rId26"/>
    <p:sldId id="287" r:id="rId27"/>
    <p:sldId id="329" r:id="rId28"/>
    <p:sldId id="288" r:id="rId29"/>
    <p:sldId id="299" r:id="rId30"/>
    <p:sldId id="300" r:id="rId31"/>
    <p:sldId id="301"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588" autoAdjust="0"/>
    <p:restoredTop sz="94671" autoAdjust="0"/>
  </p:normalViewPr>
  <p:slideViewPr>
    <p:cSldViewPr>
      <p:cViewPr varScale="1">
        <p:scale>
          <a:sx n="70" d="100"/>
          <a:sy n="70" d="100"/>
        </p:scale>
        <p:origin x="-1740"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3" d="100"/>
          <a:sy n="83" d="100"/>
        </p:scale>
        <p:origin x="-310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2B0571-9BCC-4BB6-8F06-F0E94CA27EC9}" type="datetimeFigureOut">
              <a:rPr lang="en-CA" smtClean="0"/>
              <a:t>2016-06-23</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61E863-4834-4844-9F64-5138DC43D828}" type="slidenum">
              <a:rPr lang="en-CA" smtClean="0"/>
              <a:t>‹#›</a:t>
            </a:fld>
            <a:endParaRPr lang="en-CA"/>
          </a:p>
        </p:txBody>
      </p:sp>
    </p:spTree>
    <p:extLst>
      <p:ext uri="{BB962C8B-B14F-4D97-AF65-F5344CB8AC3E}">
        <p14:creationId xmlns:p14="http://schemas.microsoft.com/office/powerpoint/2010/main" val="39887616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B061E863-4834-4844-9F64-5138DC43D828}" type="slidenum">
              <a:rPr lang="en-CA" smtClean="0"/>
              <a:t>1</a:t>
            </a:fld>
            <a:endParaRPr lang="en-CA"/>
          </a:p>
        </p:txBody>
      </p:sp>
    </p:spTree>
    <p:extLst>
      <p:ext uri="{BB962C8B-B14F-4D97-AF65-F5344CB8AC3E}">
        <p14:creationId xmlns:p14="http://schemas.microsoft.com/office/powerpoint/2010/main" val="30428025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B061E863-4834-4844-9F64-5138DC43D828}" type="slidenum">
              <a:rPr lang="en-CA" smtClean="0"/>
              <a:t>10</a:t>
            </a:fld>
            <a:endParaRPr lang="en-CA"/>
          </a:p>
        </p:txBody>
      </p:sp>
    </p:spTree>
    <p:extLst>
      <p:ext uri="{BB962C8B-B14F-4D97-AF65-F5344CB8AC3E}">
        <p14:creationId xmlns:p14="http://schemas.microsoft.com/office/powerpoint/2010/main" val="30590366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B061E863-4834-4844-9F64-5138DC43D828}" type="slidenum">
              <a:rPr lang="en-CA" smtClean="0"/>
              <a:t>11</a:t>
            </a:fld>
            <a:endParaRPr lang="en-CA"/>
          </a:p>
        </p:txBody>
      </p:sp>
    </p:spTree>
    <p:extLst>
      <p:ext uri="{BB962C8B-B14F-4D97-AF65-F5344CB8AC3E}">
        <p14:creationId xmlns:p14="http://schemas.microsoft.com/office/powerpoint/2010/main" val="10415550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B061E863-4834-4844-9F64-5138DC43D828}" type="slidenum">
              <a:rPr lang="en-CA" smtClean="0"/>
              <a:t>12</a:t>
            </a:fld>
            <a:endParaRPr lang="en-CA"/>
          </a:p>
        </p:txBody>
      </p:sp>
    </p:spTree>
    <p:extLst>
      <p:ext uri="{BB962C8B-B14F-4D97-AF65-F5344CB8AC3E}">
        <p14:creationId xmlns:p14="http://schemas.microsoft.com/office/powerpoint/2010/main" val="10415550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B061E863-4834-4844-9F64-5138DC43D828}" type="slidenum">
              <a:rPr lang="en-CA" smtClean="0"/>
              <a:t>13</a:t>
            </a:fld>
            <a:endParaRPr lang="en-CA"/>
          </a:p>
        </p:txBody>
      </p:sp>
    </p:spTree>
    <p:extLst>
      <p:ext uri="{BB962C8B-B14F-4D97-AF65-F5344CB8AC3E}">
        <p14:creationId xmlns:p14="http://schemas.microsoft.com/office/powerpoint/2010/main" val="10415550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B061E863-4834-4844-9F64-5138DC43D828}" type="slidenum">
              <a:rPr lang="en-CA" smtClean="0"/>
              <a:t>14</a:t>
            </a:fld>
            <a:endParaRPr lang="en-CA"/>
          </a:p>
        </p:txBody>
      </p:sp>
    </p:spTree>
    <p:extLst>
      <p:ext uri="{BB962C8B-B14F-4D97-AF65-F5344CB8AC3E}">
        <p14:creationId xmlns:p14="http://schemas.microsoft.com/office/powerpoint/2010/main" val="10415550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B061E863-4834-4844-9F64-5138DC43D828}" type="slidenum">
              <a:rPr lang="en-CA" smtClean="0"/>
              <a:t>15</a:t>
            </a:fld>
            <a:endParaRPr lang="en-CA"/>
          </a:p>
        </p:txBody>
      </p:sp>
    </p:spTree>
    <p:extLst>
      <p:ext uri="{BB962C8B-B14F-4D97-AF65-F5344CB8AC3E}">
        <p14:creationId xmlns:p14="http://schemas.microsoft.com/office/powerpoint/2010/main" val="30590366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B061E863-4834-4844-9F64-5138DC43D828}" type="slidenum">
              <a:rPr lang="en-CA" smtClean="0"/>
              <a:t>16</a:t>
            </a:fld>
            <a:endParaRPr lang="en-CA"/>
          </a:p>
        </p:txBody>
      </p:sp>
    </p:spTree>
    <p:extLst>
      <p:ext uri="{BB962C8B-B14F-4D97-AF65-F5344CB8AC3E}">
        <p14:creationId xmlns:p14="http://schemas.microsoft.com/office/powerpoint/2010/main" val="10419128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B061E863-4834-4844-9F64-5138DC43D828}" type="slidenum">
              <a:rPr lang="en-CA" smtClean="0"/>
              <a:t>17</a:t>
            </a:fld>
            <a:endParaRPr lang="en-CA"/>
          </a:p>
        </p:txBody>
      </p:sp>
    </p:spTree>
    <p:extLst>
      <p:ext uri="{BB962C8B-B14F-4D97-AF65-F5344CB8AC3E}">
        <p14:creationId xmlns:p14="http://schemas.microsoft.com/office/powerpoint/2010/main" val="30590366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B061E863-4834-4844-9F64-5138DC43D828}" type="slidenum">
              <a:rPr lang="en-CA" smtClean="0"/>
              <a:t>18</a:t>
            </a:fld>
            <a:endParaRPr lang="en-CA"/>
          </a:p>
        </p:txBody>
      </p:sp>
    </p:spTree>
    <p:extLst>
      <p:ext uri="{BB962C8B-B14F-4D97-AF65-F5344CB8AC3E}">
        <p14:creationId xmlns:p14="http://schemas.microsoft.com/office/powerpoint/2010/main" val="30590366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B061E863-4834-4844-9F64-5138DC43D828}" type="slidenum">
              <a:rPr lang="en-CA" smtClean="0"/>
              <a:t>19</a:t>
            </a:fld>
            <a:endParaRPr lang="en-CA"/>
          </a:p>
        </p:txBody>
      </p:sp>
    </p:spTree>
    <p:extLst>
      <p:ext uri="{BB962C8B-B14F-4D97-AF65-F5344CB8AC3E}">
        <p14:creationId xmlns:p14="http://schemas.microsoft.com/office/powerpoint/2010/main" val="3059036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3637499-4879-42C6-B9FE-5E5437248FEF}" type="slidenum">
              <a:rPr lang="en-CA" smtClean="0"/>
              <a:t>2</a:t>
            </a:fld>
            <a:endParaRPr lang="en-CA"/>
          </a:p>
        </p:txBody>
      </p:sp>
    </p:spTree>
    <p:extLst>
      <p:ext uri="{BB962C8B-B14F-4D97-AF65-F5344CB8AC3E}">
        <p14:creationId xmlns:p14="http://schemas.microsoft.com/office/powerpoint/2010/main" val="9576008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B061E863-4834-4844-9F64-5138DC43D828}" type="slidenum">
              <a:rPr lang="en-CA" smtClean="0"/>
              <a:t>20</a:t>
            </a:fld>
            <a:endParaRPr lang="en-CA"/>
          </a:p>
        </p:txBody>
      </p:sp>
    </p:spTree>
    <p:extLst>
      <p:ext uri="{BB962C8B-B14F-4D97-AF65-F5344CB8AC3E}">
        <p14:creationId xmlns:p14="http://schemas.microsoft.com/office/powerpoint/2010/main" val="30590366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B061E863-4834-4844-9F64-5138DC43D828}" type="slidenum">
              <a:rPr lang="en-CA" smtClean="0"/>
              <a:t>21</a:t>
            </a:fld>
            <a:endParaRPr lang="en-CA"/>
          </a:p>
        </p:txBody>
      </p:sp>
    </p:spTree>
    <p:extLst>
      <p:ext uri="{BB962C8B-B14F-4D97-AF65-F5344CB8AC3E}">
        <p14:creationId xmlns:p14="http://schemas.microsoft.com/office/powerpoint/2010/main" val="30590366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B061E863-4834-4844-9F64-5138DC43D828}" type="slidenum">
              <a:rPr lang="en-CA" smtClean="0"/>
              <a:t>22</a:t>
            </a:fld>
            <a:endParaRPr lang="en-CA"/>
          </a:p>
        </p:txBody>
      </p:sp>
    </p:spTree>
    <p:extLst>
      <p:ext uri="{BB962C8B-B14F-4D97-AF65-F5344CB8AC3E}">
        <p14:creationId xmlns:p14="http://schemas.microsoft.com/office/powerpoint/2010/main" val="30590366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B061E863-4834-4844-9F64-5138DC43D828}" type="slidenum">
              <a:rPr lang="en-CA" smtClean="0"/>
              <a:t>23</a:t>
            </a:fld>
            <a:endParaRPr lang="en-CA"/>
          </a:p>
        </p:txBody>
      </p:sp>
    </p:spTree>
    <p:extLst>
      <p:ext uri="{BB962C8B-B14F-4D97-AF65-F5344CB8AC3E}">
        <p14:creationId xmlns:p14="http://schemas.microsoft.com/office/powerpoint/2010/main" val="42512579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B061E863-4834-4844-9F64-5138DC43D828}" type="slidenum">
              <a:rPr lang="en-CA" smtClean="0"/>
              <a:t>24</a:t>
            </a:fld>
            <a:endParaRPr lang="en-CA"/>
          </a:p>
        </p:txBody>
      </p:sp>
    </p:spTree>
    <p:extLst>
      <p:ext uri="{BB962C8B-B14F-4D97-AF65-F5344CB8AC3E}">
        <p14:creationId xmlns:p14="http://schemas.microsoft.com/office/powerpoint/2010/main" val="30590366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B061E863-4834-4844-9F64-5138DC43D828}" type="slidenum">
              <a:rPr lang="en-CA" smtClean="0"/>
              <a:t>25</a:t>
            </a:fld>
            <a:endParaRPr lang="en-CA"/>
          </a:p>
        </p:txBody>
      </p:sp>
    </p:spTree>
    <p:extLst>
      <p:ext uri="{BB962C8B-B14F-4D97-AF65-F5344CB8AC3E}">
        <p14:creationId xmlns:p14="http://schemas.microsoft.com/office/powerpoint/2010/main" val="42512579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B061E863-4834-4844-9F64-5138DC43D828}" type="slidenum">
              <a:rPr lang="en-CA" smtClean="0"/>
              <a:t>26</a:t>
            </a:fld>
            <a:endParaRPr lang="en-CA"/>
          </a:p>
        </p:txBody>
      </p:sp>
    </p:spTree>
    <p:extLst>
      <p:ext uri="{BB962C8B-B14F-4D97-AF65-F5344CB8AC3E}">
        <p14:creationId xmlns:p14="http://schemas.microsoft.com/office/powerpoint/2010/main" val="42512579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B061E863-4834-4844-9F64-5138DC43D828}" type="slidenum">
              <a:rPr lang="en-CA" smtClean="0"/>
              <a:t>27</a:t>
            </a:fld>
            <a:endParaRPr lang="en-CA"/>
          </a:p>
        </p:txBody>
      </p:sp>
    </p:spTree>
    <p:extLst>
      <p:ext uri="{BB962C8B-B14F-4D97-AF65-F5344CB8AC3E}">
        <p14:creationId xmlns:p14="http://schemas.microsoft.com/office/powerpoint/2010/main" val="1041912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B061E863-4834-4844-9F64-5138DC43D828}" type="slidenum">
              <a:rPr lang="en-CA" smtClean="0"/>
              <a:t>3</a:t>
            </a:fld>
            <a:endParaRPr lang="en-CA"/>
          </a:p>
        </p:txBody>
      </p:sp>
    </p:spTree>
    <p:extLst>
      <p:ext uri="{BB962C8B-B14F-4D97-AF65-F5344CB8AC3E}">
        <p14:creationId xmlns:p14="http://schemas.microsoft.com/office/powerpoint/2010/main" val="4251257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B061E863-4834-4844-9F64-5138DC43D828}" type="slidenum">
              <a:rPr lang="en-CA" smtClean="0"/>
              <a:t>4</a:t>
            </a:fld>
            <a:endParaRPr lang="en-CA"/>
          </a:p>
        </p:txBody>
      </p:sp>
    </p:spTree>
    <p:extLst>
      <p:ext uri="{BB962C8B-B14F-4D97-AF65-F5344CB8AC3E}">
        <p14:creationId xmlns:p14="http://schemas.microsoft.com/office/powerpoint/2010/main" val="42512579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B061E863-4834-4844-9F64-5138DC43D828}" type="slidenum">
              <a:rPr lang="en-CA" smtClean="0"/>
              <a:t>5</a:t>
            </a:fld>
            <a:endParaRPr lang="en-CA"/>
          </a:p>
        </p:txBody>
      </p:sp>
    </p:spTree>
    <p:extLst>
      <p:ext uri="{BB962C8B-B14F-4D97-AF65-F5344CB8AC3E}">
        <p14:creationId xmlns:p14="http://schemas.microsoft.com/office/powerpoint/2010/main" val="42512579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B061E863-4834-4844-9F64-5138DC43D828}" type="slidenum">
              <a:rPr lang="en-CA" smtClean="0"/>
              <a:t>6</a:t>
            </a:fld>
            <a:endParaRPr lang="en-CA"/>
          </a:p>
        </p:txBody>
      </p:sp>
    </p:spTree>
    <p:extLst>
      <p:ext uri="{BB962C8B-B14F-4D97-AF65-F5344CB8AC3E}">
        <p14:creationId xmlns:p14="http://schemas.microsoft.com/office/powerpoint/2010/main" val="42512579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B061E863-4834-4844-9F64-5138DC43D828}" type="slidenum">
              <a:rPr lang="en-CA" smtClean="0"/>
              <a:t>7</a:t>
            </a:fld>
            <a:endParaRPr lang="en-CA"/>
          </a:p>
        </p:txBody>
      </p:sp>
    </p:spTree>
    <p:extLst>
      <p:ext uri="{BB962C8B-B14F-4D97-AF65-F5344CB8AC3E}">
        <p14:creationId xmlns:p14="http://schemas.microsoft.com/office/powerpoint/2010/main" val="42512579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B061E863-4834-4844-9F64-5138DC43D828}" type="slidenum">
              <a:rPr lang="en-CA" smtClean="0"/>
              <a:t>8</a:t>
            </a:fld>
            <a:endParaRPr lang="en-CA"/>
          </a:p>
        </p:txBody>
      </p:sp>
    </p:spTree>
    <p:extLst>
      <p:ext uri="{BB962C8B-B14F-4D97-AF65-F5344CB8AC3E}">
        <p14:creationId xmlns:p14="http://schemas.microsoft.com/office/powerpoint/2010/main" val="30590366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B061E863-4834-4844-9F64-5138DC43D828}" type="slidenum">
              <a:rPr lang="en-CA" smtClean="0"/>
              <a:t>9</a:t>
            </a:fld>
            <a:endParaRPr lang="en-CA"/>
          </a:p>
        </p:txBody>
      </p:sp>
    </p:spTree>
    <p:extLst>
      <p:ext uri="{BB962C8B-B14F-4D97-AF65-F5344CB8AC3E}">
        <p14:creationId xmlns:p14="http://schemas.microsoft.com/office/powerpoint/2010/main" val="3059036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F0D5AE6-F904-4B3C-8013-3E00738E4EAC}" type="datetimeFigureOut">
              <a:rPr lang="en-CA" smtClean="0"/>
              <a:t>2016-06-23</a:t>
            </a:fld>
            <a:endParaRPr lang="en-CA"/>
          </a:p>
        </p:txBody>
      </p:sp>
      <p:sp>
        <p:nvSpPr>
          <p:cNvPr id="19" name="Footer Placeholder 18"/>
          <p:cNvSpPr>
            <a:spLocks noGrp="1"/>
          </p:cNvSpPr>
          <p:nvPr>
            <p:ph type="ftr" sz="quarter" idx="11"/>
          </p:nvPr>
        </p:nvSpPr>
        <p:spPr/>
        <p:txBody>
          <a:bodyPr/>
          <a:lstStyle/>
          <a:p>
            <a:endParaRPr lang="en-CA"/>
          </a:p>
        </p:txBody>
      </p:sp>
      <p:sp>
        <p:nvSpPr>
          <p:cNvPr id="27" name="Slide Number Placeholder 26"/>
          <p:cNvSpPr>
            <a:spLocks noGrp="1"/>
          </p:cNvSpPr>
          <p:nvPr>
            <p:ph type="sldNum" sz="quarter" idx="12"/>
          </p:nvPr>
        </p:nvSpPr>
        <p:spPr/>
        <p:txBody>
          <a:bodyPr/>
          <a:lstStyle/>
          <a:p>
            <a:fld id="{EC7FE04F-3D44-4C51-91E9-678CAC7A82AD}" type="slidenum">
              <a:rPr lang="en-CA" smtClean="0"/>
              <a:t>‹#›</a:t>
            </a:fld>
            <a:endParaRPr lang="en-CA"/>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F0D5AE6-F904-4B3C-8013-3E00738E4EAC}" type="datetimeFigureOut">
              <a:rPr lang="en-CA" smtClean="0"/>
              <a:t>2016-06-23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C7FE04F-3D44-4C51-91E9-678CAC7A82AD}" type="slidenum">
              <a:rPr lang="en-CA" smtClean="0"/>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F0D5AE6-F904-4B3C-8013-3E00738E4EAC}" type="datetimeFigureOut">
              <a:rPr lang="en-CA" smtClean="0"/>
              <a:t>2016-06-23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C7FE04F-3D44-4C51-91E9-678CAC7A82AD}" type="slidenum">
              <a:rPr lang="en-CA" smtClean="0"/>
              <a:t>‹#›</a:t>
            </a:fld>
            <a:endParaRPr lang="en-CA"/>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A9E1A3F6-40D6-40AB-9312-B50E7AC6B9C4}" type="datetimeFigureOut">
              <a:rPr lang="en-CA" smtClean="0"/>
              <a:t>2016-06-23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56F16B3-ABC9-48FB-B984-B9908BE74711}" type="slidenum">
              <a:rPr lang="en-CA" smtClean="0"/>
              <a:t>‹#›</a:t>
            </a:fld>
            <a:endParaRPr lang="en-CA"/>
          </a:p>
        </p:txBody>
      </p:sp>
    </p:spTree>
    <p:extLst>
      <p:ext uri="{BB962C8B-B14F-4D97-AF65-F5344CB8AC3E}">
        <p14:creationId xmlns:p14="http://schemas.microsoft.com/office/powerpoint/2010/main" val="10048977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A9E1A3F6-40D6-40AB-9312-B50E7AC6B9C4}" type="datetimeFigureOut">
              <a:rPr lang="en-CA" smtClean="0"/>
              <a:t>2016-06-23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56F16B3-ABC9-48FB-B984-B9908BE74711}" type="slidenum">
              <a:rPr lang="en-CA" smtClean="0"/>
              <a:t>‹#›</a:t>
            </a:fld>
            <a:endParaRPr lang="en-CA"/>
          </a:p>
        </p:txBody>
      </p:sp>
    </p:spTree>
    <p:extLst>
      <p:ext uri="{BB962C8B-B14F-4D97-AF65-F5344CB8AC3E}">
        <p14:creationId xmlns:p14="http://schemas.microsoft.com/office/powerpoint/2010/main" val="4243506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E1A3F6-40D6-40AB-9312-B50E7AC6B9C4}" type="datetimeFigureOut">
              <a:rPr lang="en-CA" smtClean="0"/>
              <a:t>2016-06-23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56F16B3-ABC9-48FB-B984-B9908BE74711}" type="slidenum">
              <a:rPr lang="en-CA" smtClean="0"/>
              <a:t>‹#›</a:t>
            </a:fld>
            <a:endParaRPr lang="en-CA"/>
          </a:p>
        </p:txBody>
      </p:sp>
    </p:spTree>
    <p:extLst>
      <p:ext uri="{BB962C8B-B14F-4D97-AF65-F5344CB8AC3E}">
        <p14:creationId xmlns:p14="http://schemas.microsoft.com/office/powerpoint/2010/main" val="17208775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A9E1A3F6-40D6-40AB-9312-B50E7AC6B9C4}" type="datetimeFigureOut">
              <a:rPr lang="en-CA" smtClean="0"/>
              <a:t>2016-06-23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56F16B3-ABC9-48FB-B984-B9908BE74711}" type="slidenum">
              <a:rPr lang="en-CA" smtClean="0"/>
              <a:t>‹#›</a:t>
            </a:fld>
            <a:endParaRPr lang="en-CA"/>
          </a:p>
        </p:txBody>
      </p:sp>
    </p:spTree>
    <p:extLst>
      <p:ext uri="{BB962C8B-B14F-4D97-AF65-F5344CB8AC3E}">
        <p14:creationId xmlns:p14="http://schemas.microsoft.com/office/powerpoint/2010/main" val="25037939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A9E1A3F6-40D6-40AB-9312-B50E7AC6B9C4}" type="datetimeFigureOut">
              <a:rPr lang="en-CA" smtClean="0"/>
              <a:t>2016-06-23</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656F16B3-ABC9-48FB-B984-B9908BE74711}" type="slidenum">
              <a:rPr lang="en-CA" smtClean="0"/>
              <a:t>‹#›</a:t>
            </a:fld>
            <a:endParaRPr lang="en-CA"/>
          </a:p>
        </p:txBody>
      </p:sp>
    </p:spTree>
    <p:extLst>
      <p:ext uri="{BB962C8B-B14F-4D97-AF65-F5344CB8AC3E}">
        <p14:creationId xmlns:p14="http://schemas.microsoft.com/office/powerpoint/2010/main" val="14283412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A9E1A3F6-40D6-40AB-9312-B50E7AC6B9C4}" type="datetimeFigureOut">
              <a:rPr lang="en-CA" smtClean="0"/>
              <a:t>2016-06-23</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656F16B3-ABC9-48FB-B984-B9908BE74711}" type="slidenum">
              <a:rPr lang="en-CA" smtClean="0"/>
              <a:t>‹#›</a:t>
            </a:fld>
            <a:endParaRPr lang="en-CA"/>
          </a:p>
        </p:txBody>
      </p:sp>
    </p:spTree>
    <p:extLst>
      <p:ext uri="{BB962C8B-B14F-4D97-AF65-F5344CB8AC3E}">
        <p14:creationId xmlns:p14="http://schemas.microsoft.com/office/powerpoint/2010/main" val="32445170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E1A3F6-40D6-40AB-9312-B50E7AC6B9C4}" type="datetimeFigureOut">
              <a:rPr lang="en-CA" smtClean="0"/>
              <a:t>2016-06-23</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656F16B3-ABC9-48FB-B984-B9908BE74711}" type="slidenum">
              <a:rPr lang="en-CA" smtClean="0"/>
              <a:t>‹#›</a:t>
            </a:fld>
            <a:endParaRPr lang="en-CA"/>
          </a:p>
        </p:txBody>
      </p:sp>
    </p:spTree>
    <p:extLst>
      <p:ext uri="{BB962C8B-B14F-4D97-AF65-F5344CB8AC3E}">
        <p14:creationId xmlns:p14="http://schemas.microsoft.com/office/powerpoint/2010/main" val="4631851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E1A3F6-40D6-40AB-9312-B50E7AC6B9C4}" type="datetimeFigureOut">
              <a:rPr lang="en-CA" smtClean="0"/>
              <a:t>2016-06-23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56F16B3-ABC9-48FB-B984-B9908BE74711}" type="slidenum">
              <a:rPr lang="en-CA" smtClean="0"/>
              <a:t>‹#›</a:t>
            </a:fld>
            <a:endParaRPr lang="en-CA"/>
          </a:p>
        </p:txBody>
      </p:sp>
    </p:spTree>
    <p:extLst>
      <p:ext uri="{BB962C8B-B14F-4D97-AF65-F5344CB8AC3E}">
        <p14:creationId xmlns:p14="http://schemas.microsoft.com/office/powerpoint/2010/main" val="2157526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F0D5AE6-F904-4B3C-8013-3E00738E4EAC}" type="datetimeFigureOut">
              <a:rPr lang="en-CA" smtClean="0"/>
              <a:t>2016-06-23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C7FE04F-3D44-4C51-91E9-678CAC7A82AD}" type="slidenum">
              <a:rPr lang="en-CA" smtClean="0"/>
              <a:t>‹#›</a:t>
            </a:fld>
            <a:endParaRPr lang="en-CA"/>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E1A3F6-40D6-40AB-9312-B50E7AC6B9C4}" type="datetimeFigureOut">
              <a:rPr lang="en-CA" smtClean="0"/>
              <a:t>2016-06-23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56F16B3-ABC9-48FB-B984-B9908BE74711}" type="slidenum">
              <a:rPr lang="en-CA" smtClean="0"/>
              <a:t>‹#›</a:t>
            </a:fld>
            <a:endParaRPr lang="en-CA"/>
          </a:p>
        </p:txBody>
      </p:sp>
    </p:spTree>
    <p:extLst>
      <p:ext uri="{BB962C8B-B14F-4D97-AF65-F5344CB8AC3E}">
        <p14:creationId xmlns:p14="http://schemas.microsoft.com/office/powerpoint/2010/main" val="4259285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A9E1A3F6-40D6-40AB-9312-B50E7AC6B9C4}" type="datetimeFigureOut">
              <a:rPr lang="en-CA" smtClean="0"/>
              <a:t>2016-06-23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56F16B3-ABC9-48FB-B984-B9908BE74711}" type="slidenum">
              <a:rPr lang="en-CA" smtClean="0"/>
              <a:t>‹#›</a:t>
            </a:fld>
            <a:endParaRPr lang="en-CA"/>
          </a:p>
        </p:txBody>
      </p:sp>
    </p:spTree>
    <p:extLst>
      <p:ext uri="{BB962C8B-B14F-4D97-AF65-F5344CB8AC3E}">
        <p14:creationId xmlns:p14="http://schemas.microsoft.com/office/powerpoint/2010/main" val="36259690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A9E1A3F6-40D6-40AB-9312-B50E7AC6B9C4}" type="datetimeFigureOut">
              <a:rPr lang="en-CA" smtClean="0"/>
              <a:t>2016-06-23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56F16B3-ABC9-48FB-B984-B9908BE74711}" type="slidenum">
              <a:rPr lang="en-CA" smtClean="0"/>
              <a:t>‹#›</a:t>
            </a:fld>
            <a:endParaRPr lang="en-CA"/>
          </a:p>
        </p:txBody>
      </p:sp>
    </p:spTree>
    <p:extLst>
      <p:ext uri="{BB962C8B-B14F-4D97-AF65-F5344CB8AC3E}">
        <p14:creationId xmlns:p14="http://schemas.microsoft.com/office/powerpoint/2010/main" val="3584925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F0D5AE6-F904-4B3C-8013-3E00738E4EAC}" type="datetimeFigureOut">
              <a:rPr lang="en-CA" smtClean="0"/>
              <a:t>2016-06-23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C7FE04F-3D44-4C51-91E9-678CAC7A82AD}" type="slidenum">
              <a:rPr lang="en-CA" smtClean="0"/>
              <a:t>‹#›</a:t>
            </a:fld>
            <a:endParaRPr lang="en-CA"/>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F0D5AE6-F904-4B3C-8013-3E00738E4EAC}" type="datetimeFigureOut">
              <a:rPr lang="en-CA" smtClean="0"/>
              <a:t>2016-06-23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C7FE04F-3D44-4C51-91E9-678CAC7A82AD}" type="slidenum">
              <a:rPr lang="en-CA" smtClean="0"/>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F0D5AE6-F904-4B3C-8013-3E00738E4EAC}" type="datetimeFigureOut">
              <a:rPr lang="en-CA" smtClean="0"/>
              <a:t>2016-06-23</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EC7FE04F-3D44-4C51-91E9-678CAC7A82AD}" type="slidenum">
              <a:rPr lang="en-CA" smtClean="0"/>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F0D5AE6-F904-4B3C-8013-3E00738E4EAC}" type="datetimeFigureOut">
              <a:rPr lang="en-CA" smtClean="0"/>
              <a:t>2016-06-23</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EC7FE04F-3D44-4C51-91E9-678CAC7A82AD}" type="slidenum">
              <a:rPr lang="en-CA" smtClean="0"/>
              <a:t>‹#›</a:t>
            </a:fld>
            <a:endParaRPr lang="en-CA"/>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0D5AE6-F904-4B3C-8013-3E00738E4EAC}" type="datetimeFigureOut">
              <a:rPr lang="en-CA" smtClean="0"/>
              <a:t>2016-06-23</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EC7FE04F-3D44-4C51-91E9-678CAC7A82AD}" type="slidenum">
              <a:rPr lang="en-CA" smtClean="0"/>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F0D5AE6-F904-4B3C-8013-3E00738E4EAC}" type="datetimeFigureOut">
              <a:rPr lang="en-CA" smtClean="0"/>
              <a:t>2016-06-23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C7FE04F-3D44-4C51-91E9-678CAC7A82AD}" type="slidenum">
              <a:rPr lang="en-CA" smtClean="0"/>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F0D5AE6-F904-4B3C-8013-3E00738E4EAC}" type="datetimeFigureOut">
              <a:rPr lang="en-CA" smtClean="0"/>
              <a:t>2016-06-23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a:xfrm>
            <a:off x="8077200" y="6356350"/>
            <a:ext cx="609600" cy="365125"/>
          </a:xfrm>
        </p:spPr>
        <p:txBody>
          <a:bodyPr/>
          <a:lstStyle/>
          <a:p>
            <a:fld id="{EC7FE04F-3D44-4C51-91E9-678CAC7A82AD}" type="slidenum">
              <a:rPr lang="en-CA" smtClean="0"/>
              <a:t>‹#›</a:t>
            </a:fld>
            <a:endParaRPr lang="en-CA"/>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F0D5AE6-F904-4B3C-8013-3E00738E4EAC}" type="datetimeFigureOut">
              <a:rPr lang="en-CA" smtClean="0"/>
              <a:t>2016-06-23</a:t>
            </a:fld>
            <a:endParaRPr lang="en-CA"/>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CA"/>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C7FE04F-3D44-4C51-91E9-678CAC7A82AD}" type="slidenum">
              <a:rPr lang="en-CA" smtClean="0"/>
              <a:t>‹#›</a:t>
            </a:fld>
            <a:endParaRPr lang="en-CA"/>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E1A3F6-40D6-40AB-9312-B50E7AC6B9C4}" type="datetimeFigureOut">
              <a:rPr lang="en-CA" smtClean="0"/>
              <a:t>2016-06-23</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6F16B3-ABC9-48FB-B984-B9908BE74711}" type="slidenum">
              <a:rPr lang="en-CA" smtClean="0"/>
              <a:t>‹#›</a:t>
            </a:fld>
            <a:endParaRPr lang="en-CA"/>
          </a:p>
        </p:txBody>
      </p:sp>
    </p:spTree>
    <p:extLst>
      <p:ext uri="{BB962C8B-B14F-4D97-AF65-F5344CB8AC3E}">
        <p14:creationId xmlns:p14="http://schemas.microsoft.com/office/powerpoint/2010/main" val="401015631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1844824"/>
            <a:ext cx="7851648" cy="1828800"/>
          </a:xfrm>
        </p:spPr>
        <p:txBody>
          <a:bodyPr>
            <a:normAutofit/>
          </a:bodyPr>
          <a:lstStyle/>
          <a:p>
            <a:r>
              <a:rPr lang="en-CA" dirty="0" smtClean="0"/>
              <a:t>Functions</a:t>
            </a:r>
            <a:br>
              <a:rPr lang="en-CA" dirty="0" smtClean="0"/>
            </a:br>
            <a:r>
              <a:rPr lang="en-CA" dirty="0" smtClean="0"/>
              <a:t>An Introduction</a:t>
            </a:r>
            <a:endParaRPr lang="en-CA" dirty="0"/>
          </a:p>
        </p:txBody>
      </p:sp>
      <p:sp>
        <p:nvSpPr>
          <p:cNvPr id="3" name="Subtitle 2"/>
          <p:cNvSpPr>
            <a:spLocks noGrp="1"/>
          </p:cNvSpPr>
          <p:nvPr>
            <p:ph type="subTitle" idx="1"/>
          </p:nvPr>
        </p:nvSpPr>
        <p:spPr/>
        <p:txBody>
          <a:bodyPr/>
          <a:lstStyle/>
          <a:p>
            <a:pPr algn="ctr"/>
            <a:endParaRPr lang="en-CA" b="1" dirty="0" smtClean="0"/>
          </a:p>
          <a:p>
            <a:pPr algn="ctr"/>
            <a:endParaRPr lang="en-CA" dirty="0"/>
          </a:p>
          <a:p>
            <a:r>
              <a:rPr lang="en-CA" dirty="0" smtClean="0"/>
              <a:t>ICS 3U0</a:t>
            </a:r>
            <a:endParaRPr lang="en-CA" dirty="0"/>
          </a:p>
        </p:txBody>
      </p:sp>
    </p:spTree>
    <p:extLst>
      <p:ext uri="{BB962C8B-B14F-4D97-AF65-F5344CB8AC3E}">
        <p14:creationId xmlns:p14="http://schemas.microsoft.com/office/powerpoint/2010/main" val="20806903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4363" y="810577"/>
            <a:ext cx="8183880" cy="4187952"/>
          </a:xfrm>
        </p:spPr>
        <p:txBody>
          <a:bodyPr>
            <a:normAutofit fontScale="92500" lnSpcReduction="10000"/>
          </a:bodyPr>
          <a:lstStyle/>
          <a:p>
            <a:pPr marL="0" indent="0">
              <a:buNone/>
            </a:pPr>
            <a:r>
              <a:rPr lang="en-CA" sz="2400" dirty="0" err="1">
                <a:latin typeface="Courier New" panose="02070309020205020404" pitchFamily="49" charset="0"/>
                <a:cs typeface="Courier New" panose="02070309020205020404" pitchFamily="49" charset="0"/>
              </a:rPr>
              <a:t>def</a:t>
            </a:r>
            <a:r>
              <a:rPr lang="en-CA" sz="2400" dirty="0">
                <a:latin typeface="Courier New" panose="02070309020205020404" pitchFamily="49" charset="0"/>
                <a:cs typeface="Courier New" panose="02070309020205020404" pitchFamily="49" charset="0"/>
              </a:rPr>
              <a:t> </a:t>
            </a:r>
            <a:r>
              <a:rPr lang="en-CA" sz="2400" dirty="0" smtClean="0">
                <a:latin typeface="Courier New" panose="02070309020205020404" pitchFamily="49" charset="0"/>
                <a:cs typeface="Courier New" panose="02070309020205020404" pitchFamily="49" charset="0"/>
              </a:rPr>
              <a:t>happy():</a:t>
            </a:r>
            <a:endParaRPr lang="en-CA" sz="2400" dirty="0">
              <a:latin typeface="Courier New" panose="02070309020205020404" pitchFamily="49" charset="0"/>
              <a:cs typeface="Courier New" panose="02070309020205020404" pitchFamily="49" charset="0"/>
            </a:endParaRPr>
          </a:p>
          <a:p>
            <a:pPr marL="0" indent="0">
              <a:buNone/>
            </a:pPr>
            <a:r>
              <a:rPr lang="en-CA" sz="2400" dirty="0">
                <a:latin typeface="Courier New" panose="02070309020205020404" pitchFamily="49" charset="0"/>
                <a:cs typeface="Courier New" panose="02070309020205020404" pitchFamily="49" charset="0"/>
              </a:rPr>
              <a:t> </a:t>
            </a:r>
            <a:r>
              <a:rPr lang="en-CA" sz="2400" dirty="0" smtClean="0">
                <a:latin typeface="Courier New" panose="02070309020205020404" pitchFamily="49" charset="0"/>
                <a:cs typeface="Courier New" panose="02070309020205020404" pitchFamily="49" charset="0"/>
              </a:rPr>
              <a:t>   print("Happy birthday to you!")</a:t>
            </a:r>
          </a:p>
          <a:p>
            <a:pPr marL="0" indent="0">
              <a:buNone/>
            </a:pPr>
            <a:endParaRPr lang="en-CA" sz="2400" dirty="0" smtClean="0">
              <a:latin typeface="Courier New" panose="02070309020205020404" pitchFamily="49" charset="0"/>
              <a:cs typeface="Courier New" panose="02070309020205020404" pitchFamily="49" charset="0"/>
            </a:endParaRPr>
          </a:p>
          <a:p>
            <a:pPr marL="0" indent="0">
              <a:buNone/>
            </a:pPr>
            <a:r>
              <a:rPr lang="en-CA" sz="2400" dirty="0" err="1" smtClean="0">
                <a:latin typeface="Courier New" panose="02070309020205020404" pitchFamily="49" charset="0"/>
                <a:cs typeface="Courier New" panose="02070309020205020404" pitchFamily="49" charset="0"/>
              </a:rPr>
              <a:t>def</a:t>
            </a:r>
            <a:r>
              <a:rPr lang="en-CA" sz="2400" dirty="0" smtClean="0">
                <a:latin typeface="Courier New" panose="02070309020205020404" pitchFamily="49" charset="0"/>
                <a:cs typeface="Courier New" panose="02070309020205020404" pitchFamily="49" charset="0"/>
              </a:rPr>
              <a:t> sing(name):</a:t>
            </a:r>
          </a:p>
          <a:p>
            <a:pPr marL="0" indent="0">
              <a:buNone/>
            </a:pPr>
            <a:r>
              <a:rPr lang="en-CA" sz="2400" dirty="0">
                <a:latin typeface="Courier New" panose="02070309020205020404" pitchFamily="49" charset="0"/>
                <a:cs typeface="Courier New" panose="02070309020205020404" pitchFamily="49" charset="0"/>
              </a:rPr>
              <a:t>    happy()</a:t>
            </a:r>
          </a:p>
          <a:p>
            <a:pPr marL="0" indent="0">
              <a:buNone/>
            </a:pPr>
            <a:r>
              <a:rPr lang="en-CA" sz="2400" dirty="0">
                <a:latin typeface="Courier New" panose="02070309020205020404" pitchFamily="49" charset="0"/>
                <a:cs typeface="Courier New" panose="02070309020205020404" pitchFamily="49" charset="0"/>
              </a:rPr>
              <a:t> </a:t>
            </a:r>
            <a:r>
              <a:rPr lang="en-CA" sz="2400" dirty="0" smtClean="0">
                <a:latin typeface="Courier New" panose="02070309020205020404" pitchFamily="49" charset="0"/>
                <a:cs typeface="Courier New" panose="02070309020205020404" pitchFamily="49" charset="0"/>
              </a:rPr>
              <a:t>   happy</a:t>
            </a:r>
            <a:r>
              <a:rPr lang="en-CA" sz="2400" dirty="0">
                <a:latin typeface="Courier New" panose="02070309020205020404" pitchFamily="49" charset="0"/>
                <a:cs typeface="Courier New" panose="02070309020205020404" pitchFamily="49" charset="0"/>
              </a:rPr>
              <a:t>()</a:t>
            </a:r>
          </a:p>
          <a:p>
            <a:pPr marL="0" indent="0">
              <a:buNone/>
            </a:pPr>
            <a:r>
              <a:rPr lang="en-CA" sz="2400" dirty="0">
                <a:latin typeface="Courier New" panose="02070309020205020404" pitchFamily="49" charset="0"/>
                <a:cs typeface="Courier New" panose="02070309020205020404" pitchFamily="49" charset="0"/>
              </a:rPr>
              <a:t> </a:t>
            </a:r>
            <a:r>
              <a:rPr lang="en-CA" sz="2400" dirty="0" smtClean="0">
                <a:latin typeface="Courier New" panose="02070309020205020404" pitchFamily="49" charset="0"/>
                <a:cs typeface="Courier New" panose="02070309020205020404" pitchFamily="49" charset="0"/>
              </a:rPr>
              <a:t>   print</a:t>
            </a:r>
            <a:r>
              <a:rPr lang="en-CA" sz="2400" dirty="0">
                <a:latin typeface="Courier New" panose="02070309020205020404" pitchFamily="49" charset="0"/>
                <a:cs typeface="Courier New" panose="02070309020205020404" pitchFamily="49" charset="0"/>
              </a:rPr>
              <a:t>("Happy birthday, </a:t>
            </a:r>
            <a:r>
              <a:rPr lang="en-CA" sz="2400" dirty="0" smtClean="0">
                <a:latin typeface="Courier New" panose="02070309020205020404" pitchFamily="49" charset="0"/>
                <a:cs typeface="Courier New" panose="02070309020205020404" pitchFamily="49" charset="0"/>
              </a:rPr>
              <a:t>dear", name + </a:t>
            </a:r>
            <a:r>
              <a:rPr lang="en-CA" sz="2400" dirty="0">
                <a:latin typeface="Courier New" panose="02070309020205020404" pitchFamily="49" charset="0"/>
                <a:cs typeface="Courier New" panose="02070309020205020404" pitchFamily="49" charset="0"/>
              </a:rPr>
              <a:t>"</a:t>
            </a:r>
            <a:r>
              <a:rPr lang="en-CA" sz="2400" dirty="0" smtClean="0">
                <a:latin typeface="Courier New" panose="02070309020205020404" pitchFamily="49" charset="0"/>
                <a:cs typeface="Courier New" panose="02070309020205020404" pitchFamily="49" charset="0"/>
              </a:rPr>
              <a:t>!")</a:t>
            </a:r>
            <a:endParaRPr lang="en-CA" sz="2400" dirty="0">
              <a:latin typeface="Courier New" panose="02070309020205020404" pitchFamily="49" charset="0"/>
              <a:cs typeface="Courier New" panose="02070309020205020404" pitchFamily="49" charset="0"/>
            </a:endParaRPr>
          </a:p>
          <a:p>
            <a:pPr marL="0" indent="0">
              <a:buNone/>
            </a:pPr>
            <a:r>
              <a:rPr lang="en-CA" sz="2400" dirty="0">
                <a:latin typeface="Courier New" panose="02070309020205020404" pitchFamily="49" charset="0"/>
                <a:cs typeface="Courier New" panose="02070309020205020404" pitchFamily="49" charset="0"/>
              </a:rPr>
              <a:t> </a:t>
            </a:r>
            <a:r>
              <a:rPr lang="en-CA" sz="2400" dirty="0" smtClean="0">
                <a:latin typeface="Courier New" panose="02070309020205020404" pitchFamily="49" charset="0"/>
                <a:cs typeface="Courier New" panose="02070309020205020404" pitchFamily="49" charset="0"/>
              </a:rPr>
              <a:t>   happy</a:t>
            </a:r>
            <a:r>
              <a:rPr lang="en-CA" sz="2400" dirty="0">
                <a:latin typeface="Courier New" panose="02070309020205020404" pitchFamily="49" charset="0"/>
                <a:cs typeface="Courier New" panose="02070309020205020404" pitchFamily="49" charset="0"/>
              </a:rPr>
              <a:t>()</a:t>
            </a:r>
          </a:p>
          <a:p>
            <a:pPr marL="0" indent="0">
              <a:buNone/>
            </a:pPr>
            <a:endParaRPr lang="en-CA" sz="2400" dirty="0">
              <a:latin typeface="Courier New" panose="02070309020205020404" pitchFamily="49" charset="0"/>
              <a:cs typeface="Courier New" panose="02070309020205020404" pitchFamily="49" charset="0"/>
            </a:endParaRPr>
          </a:p>
          <a:p>
            <a:pPr marL="0" indent="0">
              <a:buNone/>
            </a:pPr>
            <a:r>
              <a:rPr lang="en-CA" sz="2400" dirty="0" smtClean="0">
                <a:latin typeface="Courier New" panose="02070309020205020404" pitchFamily="49" charset="0"/>
                <a:cs typeface="Courier New" panose="02070309020205020404" pitchFamily="49" charset="0"/>
              </a:rPr>
              <a:t># Main program</a:t>
            </a:r>
          </a:p>
          <a:p>
            <a:pPr marL="0" indent="0">
              <a:buNone/>
            </a:pPr>
            <a:r>
              <a:rPr lang="en-CA" sz="2400" dirty="0" smtClean="0">
                <a:latin typeface="Courier New" panose="02070309020205020404" pitchFamily="49" charset="0"/>
                <a:cs typeface="Courier New" panose="02070309020205020404" pitchFamily="49" charset="0"/>
              </a:rPr>
              <a:t>sing("Chris</a:t>
            </a:r>
            <a:r>
              <a:rPr lang="en-CA" sz="2400" dirty="0">
                <a:latin typeface="Courier New" panose="02070309020205020404" pitchFamily="49" charset="0"/>
                <a:cs typeface="Courier New" panose="02070309020205020404" pitchFamily="49" charset="0"/>
              </a:rPr>
              <a:t>"</a:t>
            </a:r>
            <a:r>
              <a:rPr lang="en-CA" sz="2400" dirty="0" smtClean="0">
                <a:latin typeface="Courier New" panose="02070309020205020404" pitchFamily="49" charset="0"/>
                <a:cs typeface="Courier New" panose="02070309020205020404" pitchFamily="49" charset="0"/>
              </a:rPr>
              <a:t>)</a:t>
            </a:r>
          </a:p>
          <a:p>
            <a:pPr marL="0" indent="0">
              <a:buNone/>
            </a:pPr>
            <a:endParaRPr lang="en-CA" dirty="0">
              <a:latin typeface="Courier New" panose="02070309020205020404" pitchFamily="49" charset="0"/>
              <a:cs typeface="Courier New" panose="02070309020205020404" pitchFamily="49" charset="0"/>
            </a:endParaRPr>
          </a:p>
        </p:txBody>
      </p:sp>
      <p:sp>
        <p:nvSpPr>
          <p:cNvPr id="5" name="TextBox 4"/>
          <p:cNvSpPr txBox="1"/>
          <p:nvPr/>
        </p:nvSpPr>
        <p:spPr>
          <a:xfrm>
            <a:off x="251520" y="5013176"/>
            <a:ext cx="8640960" cy="1569660"/>
          </a:xfrm>
          <a:prstGeom prst="rect">
            <a:avLst/>
          </a:prstGeom>
          <a:noFill/>
        </p:spPr>
        <p:txBody>
          <a:bodyPr wrap="square" rtlCol="0">
            <a:spAutoFit/>
          </a:bodyPr>
          <a:lstStyle/>
          <a:p>
            <a:pPr algn="ctr"/>
            <a:r>
              <a:rPr lang="en-CA" sz="2400" b="1" dirty="0" smtClean="0">
                <a:solidFill>
                  <a:srgbClr val="FF0000"/>
                </a:solidFill>
              </a:rPr>
              <a:t>What do you think the output will be?</a:t>
            </a:r>
          </a:p>
          <a:p>
            <a:endParaRPr lang="en-CA" sz="2400" b="1" dirty="0">
              <a:solidFill>
                <a:srgbClr val="FF0000"/>
              </a:solidFill>
            </a:endParaRPr>
          </a:p>
          <a:p>
            <a:pPr algn="ctr"/>
            <a:r>
              <a:rPr lang="en-CA" sz="2400" b="1" dirty="0" smtClean="0">
                <a:solidFill>
                  <a:srgbClr val="FF0000"/>
                </a:solidFill>
              </a:rPr>
              <a:t>Why Functions are Cool Fact #3 </a:t>
            </a:r>
          </a:p>
          <a:p>
            <a:pPr algn="ctr"/>
            <a:r>
              <a:rPr lang="en-CA" sz="2400" b="1" dirty="0" smtClean="0">
                <a:solidFill>
                  <a:srgbClr val="FF0000"/>
                </a:solidFill>
              </a:rPr>
              <a:t>You can pass information into functions called parameters</a:t>
            </a:r>
            <a:endParaRPr lang="en-CA" sz="2400" b="1" dirty="0">
              <a:solidFill>
                <a:srgbClr val="FF0000"/>
              </a:solidFill>
            </a:endParaRPr>
          </a:p>
        </p:txBody>
      </p:sp>
      <p:sp>
        <p:nvSpPr>
          <p:cNvPr id="10" name="Title 1"/>
          <p:cNvSpPr>
            <a:spLocks noGrp="1"/>
          </p:cNvSpPr>
          <p:nvPr>
            <p:ph type="title"/>
          </p:nvPr>
        </p:nvSpPr>
        <p:spPr>
          <a:xfrm>
            <a:off x="6228184" y="476672"/>
            <a:ext cx="3096344" cy="1051560"/>
          </a:xfrm>
        </p:spPr>
        <p:txBody>
          <a:bodyPr>
            <a:noAutofit/>
          </a:bodyPr>
          <a:lstStyle/>
          <a:p>
            <a:pPr algn="ctr"/>
            <a:r>
              <a:rPr lang="en-CA" dirty="0" smtClean="0"/>
              <a:t>Revised Example</a:t>
            </a:r>
            <a:endParaRPr lang="en-CA" dirty="0"/>
          </a:p>
        </p:txBody>
      </p:sp>
    </p:spTree>
    <p:extLst>
      <p:ext uri="{BB962C8B-B14F-4D97-AF65-F5344CB8AC3E}">
        <p14:creationId xmlns:p14="http://schemas.microsoft.com/office/powerpoint/2010/main" val="670664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 calcmode="lin" valueType="num">
                                      <p:cBhvr additive="base">
                                        <p:cTn id="1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05600"/>
            <a:ext cx="8183880" cy="1051560"/>
          </a:xfrm>
        </p:spPr>
        <p:txBody>
          <a:bodyPr/>
          <a:lstStyle/>
          <a:p>
            <a:pPr algn="ctr"/>
            <a:r>
              <a:rPr lang="en-CA" dirty="0" smtClean="0"/>
              <a:t>Functions – The Details</a:t>
            </a:r>
            <a:endParaRPr lang="en-CA" dirty="0"/>
          </a:p>
        </p:txBody>
      </p:sp>
      <p:sp>
        <p:nvSpPr>
          <p:cNvPr id="3" name="Content Placeholder 2"/>
          <p:cNvSpPr>
            <a:spLocks noGrp="1"/>
          </p:cNvSpPr>
          <p:nvPr>
            <p:ph idx="1"/>
          </p:nvPr>
        </p:nvSpPr>
        <p:spPr>
          <a:xfrm>
            <a:off x="467544" y="2049360"/>
            <a:ext cx="8352928" cy="4547992"/>
          </a:xfrm>
        </p:spPr>
        <p:txBody>
          <a:bodyPr>
            <a:noAutofit/>
          </a:bodyPr>
          <a:lstStyle/>
          <a:p>
            <a:r>
              <a:rPr lang="en-CA" sz="2800" dirty="0"/>
              <a:t>Functions are created using the following syntax.</a:t>
            </a:r>
          </a:p>
          <a:p>
            <a:pPr marL="0" indent="0">
              <a:buNone/>
            </a:pPr>
            <a:endParaRPr lang="en-CA" sz="2000" dirty="0" smtClean="0"/>
          </a:p>
          <a:p>
            <a:pPr marL="0" indent="0">
              <a:buNone/>
            </a:pPr>
            <a:r>
              <a:rPr lang="en-CA" sz="2800" dirty="0">
                <a:latin typeface="Courier New" panose="02070309020205020404" pitchFamily="49" charset="0"/>
                <a:cs typeface="Courier New" panose="02070309020205020404" pitchFamily="49" charset="0"/>
              </a:rPr>
              <a:t> </a:t>
            </a:r>
            <a:r>
              <a:rPr lang="en-CA" sz="2800" dirty="0" err="1" smtClean="0">
                <a:latin typeface="Courier New" panose="02070309020205020404" pitchFamily="49" charset="0"/>
                <a:cs typeface="Courier New" panose="02070309020205020404" pitchFamily="49" charset="0"/>
              </a:rPr>
              <a:t>def</a:t>
            </a:r>
            <a:r>
              <a:rPr lang="en-CA" sz="2800" dirty="0" smtClean="0">
                <a:latin typeface="Courier New" panose="02070309020205020404" pitchFamily="49" charset="0"/>
                <a:cs typeface="Courier New" panose="02070309020205020404" pitchFamily="49" charset="0"/>
              </a:rPr>
              <a:t> </a:t>
            </a:r>
            <a:r>
              <a:rPr lang="en-CA" sz="2800" dirty="0" err="1" smtClean="0">
                <a:latin typeface="Courier New" panose="02070309020205020404" pitchFamily="49" charset="0"/>
                <a:cs typeface="Courier New" panose="02070309020205020404" pitchFamily="49" charset="0"/>
              </a:rPr>
              <a:t>nameoffunction</a:t>
            </a:r>
            <a:r>
              <a:rPr lang="en-CA" sz="2800" dirty="0" smtClean="0">
                <a:latin typeface="Courier New" panose="02070309020205020404" pitchFamily="49" charset="0"/>
                <a:cs typeface="Courier New" panose="02070309020205020404" pitchFamily="49" charset="0"/>
              </a:rPr>
              <a:t>(parameters): </a:t>
            </a:r>
          </a:p>
          <a:p>
            <a:pPr marL="0" indent="0">
              <a:buNone/>
            </a:pPr>
            <a:r>
              <a:rPr lang="en-CA" sz="2800" dirty="0">
                <a:latin typeface="Courier New" panose="02070309020205020404" pitchFamily="49" charset="0"/>
                <a:cs typeface="Courier New" panose="02070309020205020404" pitchFamily="49" charset="0"/>
              </a:rPr>
              <a:t>	</a:t>
            </a:r>
            <a:r>
              <a:rPr lang="en-CA" sz="2800" dirty="0" smtClean="0">
                <a:latin typeface="Courier New" panose="02070309020205020404" pitchFamily="49" charset="0"/>
                <a:cs typeface="Courier New" panose="02070309020205020404" pitchFamily="49" charset="0"/>
              </a:rPr>
              <a:t>do </a:t>
            </a:r>
            <a:r>
              <a:rPr lang="en-CA" sz="2800" dirty="0">
                <a:latin typeface="Courier New" panose="02070309020205020404" pitchFamily="49" charset="0"/>
                <a:cs typeface="Courier New" panose="02070309020205020404" pitchFamily="49" charset="0"/>
              </a:rPr>
              <a:t>something </a:t>
            </a:r>
            <a:endParaRPr lang="en-CA" sz="2800" dirty="0" smtClean="0">
              <a:latin typeface="Courier New" panose="02070309020205020404" pitchFamily="49" charset="0"/>
              <a:cs typeface="Courier New" panose="02070309020205020404" pitchFamily="49" charset="0"/>
            </a:endParaRPr>
          </a:p>
          <a:p>
            <a:pPr marL="0" indent="0">
              <a:buNone/>
            </a:pPr>
            <a:r>
              <a:rPr lang="en-CA" sz="2800" dirty="0">
                <a:latin typeface="Courier New" panose="02070309020205020404" pitchFamily="49" charset="0"/>
                <a:cs typeface="Courier New" panose="02070309020205020404" pitchFamily="49" charset="0"/>
              </a:rPr>
              <a:t>	</a:t>
            </a:r>
            <a:r>
              <a:rPr lang="en-CA" sz="2800" dirty="0" smtClean="0">
                <a:latin typeface="Courier New" panose="02070309020205020404" pitchFamily="49" charset="0"/>
                <a:cs typeface="Courier New" panose="02070309020205020404" pitchFamily="49" charset="0"/>
              </a:rPr>
              <a:t>do </a:t>
            </a:r>
            <a:r>
              <a:rPr lang="en-CA" sz="2800" dirty="0">
                <a:latin typeface="Courier New" panose="02070309020205020404" pitchFamily="49" charset="0"/>
                <a:cs typeface="Courier New" panose="02070309020205020404" pitchFamily="49" charset="0"/>
              </a:rPr>
              <a:t>something else </a:t>
            </a:r>
            <a:endParaRPr lang="en-CA" sz="2800" dirty="0" smtClean="0">
              <a:latin typeface="Courier New" panose="02070309020205020404" pitchFamily="49" charset="0"/>
              <a:cs typeface="Courier New" panose="02070309020205020404" pitchFamily="49" charset="0"/>
            </a:endParaRPr>
          </a:p>
          <a:p>
            <a:pPr marL="0" indent="0">
              <a:buNone/>
            </a:pPr>
            <a:r>
              <a:rPr lang="en-CA" sz="2800" dirty="0">
                <a:latin typeface="Courier New" panose="02070309020205020404" pitchFamily="49" charset="0"/>
                <a:cs typeface="Courier New" panose="02070309020205020404" pitchFamily="49" charset="0"/>
              </a:rPr>
              <a:t>	</a:t>
            </a:r>
            <a:r>
              <a:rPr lang="en-CA" sz="2800" dirty="0" smtClean="0">
                <a:latin typeface="Courier New" panose="02070309020205020404" pitchFamily="49" charset="0"/>
                <a:cs typeface="Courier New" panose="02070309020205020404" pitchFamily="49" charset="0"/>
              </a:rPr>
              <a:t>blah </a:t>
            </a:r>
            <a:r>
              <a:rPr lang="en-CA" sz="2800" dirty="0" err="1">
                <a:latin typeface="Courier New" panose="02070309020205020404" pitchFamily="49" charset="0"/>
                <a:cs typeface="Courier New" panose="02070309020205020404" pitchFamily="49" charset="0"/>
              </a:rPr>
              <a:t>blah</a:t>
            </a:r>
            <a:r>
              <a:rPr lang="en-CA" sz="2800" dirty="0">
                <a:latin typeface="Courier New" panose="02070309020205020404" pitchFamily="49" charset="0"/>
                <a:cs typeface="Courier New" panose="02070309020205020404" pitchFamily="49" charset="0"/>
              </a:rPr>
              <a:t> </a:t>
            </a:r>
            <a:r>
              <a:rPr lang="en-CA" sz="2800" dirty="0" err="1" smtClean="0">
                <a:latin typeface="Courier New" panose="02070309020205020404" pitchFamily="49" charset="0"/>
                <a:cs typeface="Courier New" panose="02070309020205020404" pitchFamily="49" charset="0"/>
              </a:rPr>
              <a:t>blah</a:t>
            </a:r>
            <a:endParaRPr lang="en-CA" sz="2800" dirty="0" smtClean="0">
              <a:latin typeface="Courier New" panose="02070309020205020404" pitchFamily="49" charset="0"/>
              <a:cs typeface="Courier New" panose="02070309020205020404" pitchFamily="49" charset="0"/>
            </a:endParaRPr>
          </a:p>
          <a:p>
            <a:pPr marL="0" indent="0">
              <a:buNone/>
            </a:pPr>
            <a:endParaRPr lang="en-CA" sz="2000" dirty="0"/>
          </a:p>
          <a:p>
            <a:r>
              <a:rPr lang="en-CA" sz="2800" dirty="0" smtClean="0"/>
              <a:t>A </a:t>
            </a:r>
            <a:r>
              <a:rPr lang="en-CA" sz="2800" dirty="0"/>
              <a:t>function has two main components: the </a:t>
            </a:r>
            <a:r>
              <a:rPr lang="en-CA" sz="2800" i="1" dirty="0"/>
              <a:t>heading</a:t>
            </a:r>
            <a:r>
              <a:rPr lang="en-CA" sz="2800" dirty="0"/>
              <a:t>, and the </a:t>
            </a:r>
            <a:r>
              <a:rPr lang="en-CA" sz="2800" i="1" dirty="0"/>
              <a:t>body</a:t>
            </a:r>
            <a:r>
              <a:rPr lang="en-CA" sz="2800" dirty="0"/>
              <a:t>. </a:t>
            </a:r>
            <a:endParaRPr lang="en-CA" sz="2800" dirty="0" smtClean="0"/>
          </a:p>
        </p:txBody>
      </p:sp>
      <p:sp>
        <p:nvSpPr>
          <p:cNvPr id="6" name="TextBox 5"/>
          <p:cNvSpPr txBox="1"/>
          <p:nvPr/>
        </p:nvSpPr>
        <p:spPr>
          <a:xfrm>
            <a:off x="7740352" y="2975465"/>
            <a:ext cx="1080120" cy="369332"/>
          </a:xfrm>
          <a:prstGeom prst="rect">
            <a:avLst/>
          </a:prstGeom>
          <a:noFill/>
        </p:spPr>
        <p:txBody>
          <a:bodyPr wrap="square" rtlCol="0">
            <a:spAutoFit/>
          </a:bodyPr>
          <a:lstStyle/>
          <a:p>
            <a:r>
              <a:rPr lang="en-CA" dirty="0" smtClean="0"/>
              <a:t>Heading</a:t>
            </a:r>
            <a:endParaRPr lang="en-CA" dirty="0"/>
          </a:p>
        </p:txBody>
      </p:sp>
      <p:sp>
        <p:nvSpPr>
          <p:cNvPr id="7" name="Right Brace 6"/>
          <p:cNvSpPr/>
          <p:nvPr/>
        </p:nvSpPr>
        <p:spPr>
          <a:xfrm>
            <a:off x="6192180" y="3433646"/>
            <a:ext cx="360040" cy="157953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0" name="TextBox 9"/>
          <p:cNvSpPr txBox="1"/>
          <p:nvPr/>
        </p:nvSpPr>
        <p:spPr>
          <a:xfrm>
            <a:off x="6732240" y="4038745"/>
            <a:ext cx="1080120" cy="369332"/>
          </a:xfrm>
          <a:prstGeom prst="rect">
            <a:avLst/>
          </a:prstGeom>
          <a:noFill/>
        </p:spPr>
        <p:txBody>
          <a:bodyPr wrap="square" rtlCol="0">
            <a:spAutoFit/>
          </a:bodyPr>
          <a:lstStyle/>
          <a:p>
            <a:r>
              <a:rPr lang="en-CA" dirty="0" smtClean="0"/>
              <a:t>Body</a:t>
            </a:r>
            <a:endParaRPr lang="en-CA" dirty="0"/>
          </a:p>
        </p:txBody>
      </p:sp>
      <p:sp>
        <p:nvSpPr>
          <p:cNvPr id="8" name="Right Brace 7"/>
          <p:cNvSpPr/>
          <p:nvPr/>
        </p:nvSpPr>
        <p:spPr>
          <a:xfrm>
            <a:off x="7380312" y="2891263"/>
            <a:ext cx="360040" cy="53773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3005390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10" grpId="0"/>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05600"/>
            <a:ext cx="8183880" cy="1051560"/>
          </a:xfrm>
        </p:spPr>
        <p:txBody>
          <a:bodyPr/>
          <a:lstStyle/>
          <a:p>
            <a:pPr algn="ctr"/>
            <a:r>
              <a:rPr lang="en-CA" dirty="0" smtClean="0"/>
              <a:t>Functions – The Details</a:t>
            </a:r>
            <a:endParaRPr lang="en-CA" dirty="0"/>
          </a:p>
        </p:txBody>
      </p:sp>
      <p:sp>
        <p:nvSpPr>
          <p:cNvPr id="3" name="Content Placeholder 2"/>
          <p:cNvSpPr>
            <a:spLocks noGrp="1"/>
          </p:cNvSpPr>
          <p:nvPr>
            <p:ph idx="1"/>
          </p:nvPr>
        </p:nvSpPr>
        <p:spPr>
          <a:xfrm>
            <a:off x="467544" y="2278979"/>
            <a:ext cx="8352928" cy="3886325"/>
          </a:xfrm>
        </p:spPr>
        <p:txBody>
          <a:bodyPr>
            <a:noAutofit/>
          </a:bodyPr>
          <a:lstStyle/>
          <a:p>
            <a:r>
              <a:rPr lang="en-CA" sz="2400" dirty="0"/>
              <a:t>The </a:t>
            </a:r>
            <a:r>
              <a:rPr lang="en-CA" sz="2400" b="1" dirty="0"/>
              <a:t>heading</a:t>
            </a:r>
            <a:r>
              <a:rPr lang="en-CA" sz="2400" dirty="0"/>
              <a:t> contains the </a:t>
            </a:r>
            <a:r>
              <a:rPr lang="en-CA" sz="2400" dirty="0" err="1">
                <a:latin typeface="Courier New" panose="02070309020205020404" pitchFamily="49" charset="0"/>
                <a:cs typeface="Courier New" panose="02070309020205020404" pitchFamily="49" charset="0"/>
              </a:rPr>
              <a:t>def</a:t>
            </a:r>
            <a:r>
              <a:rPr lang="en-CA" sz="2400" dirty="0"/>
              <a:t> keyword, which tells Python that a new function is being </a:t>
            </a:r>
            <a:r>
              <a:rPr lang="en-CA" sz="2400" i="1" dirty="0"/>
              <a:t>defined</a:t>
            </a:r>
            <a:r>
              <a:rPr lang="en-CA" sz="2400" dirty="0"/>
              <a:t>.  It also contains the </a:t>
            </a:r>
            <a:r>
              <a:rPr lang="en-CA" sz="2400" i="1" dirty="0"/>
              <a:t>name </a:t>
            </a:r>
            <a:r>
              <a:rPr lang="en-CA" sz="2400" dirty="0"/>
              <a:t>of the function, which uniquely identifies it within a program, and a list of </a:t>
            </a:r>
            <a:r>
              <a:rPr lang="en-CA" sz="2400" i="1" dirty="0" smtClean="0"/>
              <a:t>parameters</a:t>
            </a:r>
            <a:r>
              <a:rPr lang="en-CA" sz="2400" dirty="0"/>
              <a:t> — variables that will be assigned values that are passed to the function. </a:t>
            </a:r>
          </a:p>
          <a:p>
            <a:endParaRPr lang="en-CA" sz="2400" dirty="0"/>
          </a:p>
          <a:p>
            <a:r>
              <a:rPr lang="en-CA" sz="2400" dirty="0"/>
              <a:t>Like if statements and loops, the </a:t>
            </a:r>
            <a:r>
              <a:rPr lang="en-CA" sz="2400" b="1" dirty="0"/>
              <a:t>body</a:t>
            </a:r>
            <a:r>
              <a:rPr lang="en-CA" sz="2400" dirty="0"/>
              <a:t> </a:t>
            </a:r>
            <a:r>
              <a:rPr lang="en-CA" sz="2400" dirty="0" smtClean="0"/>
              <a:t>is indented</a:t>
            </a:r>
            <a:r>
              <a:rPr lang="en-CA" sz="2400" dirty="0"/>
              <a:t>. It contains the code that is to be executed each time the function is </a:t>
            </a:r>
            <a:r>
              <a:rPr lang="en-CA" sz="2400" dirty="0" smtClean="0"/>
              <a:t>called.</a:t>
            </a:r>
            <a:endParaRPr lang="en-CA" sz="2400" dirty="0"/>
          </a:p>
        </p:txBody>
      </p:sp>
    </p:spTree>
    <p:extLst>
      <p:ext uri="{BB962C8B-B14F-4D97-AF65-F5344CB8AC3E}">
        <p14:creationId xmlns:p14="http://schemas.microsoft.com/office/powerpoint/2010/main" val="38621238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05600"/>
            <a:ext cx="8183880" cy="1051560"/>
          </a:xfrm>
        </p:spPr>
        <p:txBody>
          <a:bodyPr/>
          <a:lstStyle/>
          <a:p>
            <a:pPr algn="ctr"/>
            <a:r>
              <a:rPr lang="en-CA" dirty="0" smtClean="0"/>
              <a:t>Functions – The Details</a:t>
            </a:r>
            <a:endParaRPr lang="en-CA" dirty="0"/>
          </a:p>
        </p:txBody>
      </p:sp>
      <p:sp>
        <p:nvSpPr>
          <p:cNvPr id="3" name="Content Placeholder 2"/>
          <p:cNvSpPr>
            <a:spLocks noGrp="1"/>
          </p:cNvSpPr>
          <p:nvPr>
            <p:ph idx="1"/>
          </p:nvPr>
        </p:nvSpPr>
        <p:spPr>
          <a:xfrm>
            <a:off x="251520" y="1844824"/>
            <a:ext cx="8712968" cy="4752528"/>
          </a:xfrm>
        </p:spPr>
        <p:txBody>
          <a:bodyPr>
            <a:noAutofit/>
          </a:bodyPr>
          <a:lstStyle/>
          <a:p>
            <a:r>
              <a:rPr lang="en-US" altLang="en-US" dirty="0"/>
              <a:t>A function is called by using its name </a:t>
            </a:r>
            <a:r>
              <a:rPr lang="en-US" altLang="en-US" dirty="0" smtClean="0"/>
              <a:t>followed by a list of parameters in brackets – example – </a:t>
            </a:r>
            <a:r>
              <a:rPr lang="en-US" altLang="en-US" dirty="0" smtClean="0">
                <a:latin typeface="Courier New" panose="02070309020205020404" pitchFamily="49" charset="0"/>
                <a:cs typeface="Courier New" panose="02070309020205020404" pitchFamily="49" charset="0"/>
              </a:rPr>
              <a:t>sing("Chris")</a:t>
            </a:r>
          </a:p>
          <a:p>
            <a:endParaRPr lang="en-US" altLang="en-US" sz="2000" dirty="0"/>
          </a:p>
          <a:p>
            <a:r>
              <a:rPr lang="en-US" altLang="en-US" dirty="0" smtClean="0"/>
              <a:t>When </a:t>
            </a:r>
            <a:r>
              <a:rPr lang="en-US" altLang="en-US" dirty="0"/>
              <a:t>Python comes to a function call, </a:t>
            </a:r>
            <a:r>
              <a:rPr lang="en-US" altLang="en-US" dirty="0" smtClean="0"/>
              <a:t>a four-step process is initiated:</a:t>
            </a:r>
            <a:endParaRPr lang="en-US" altLang="en-US" dirty="0"/>
          </a:p>
          <a:p>
            <a:pPr marL="850392" lvl="1" indent="-457200">
              <a:buFont typeface="+mj-lt"/>
              <a:buAutoNum type="arabicPeriod"/>
            </a:pPr>
            <a:r>
              <a:rPr lang="en-US" altLang="en-US" dirty="0" smtClean="0"/>
              <a:t>Program execution is suspended at </a:t>
            </a:r>
            <a:r>
              <a:rPr lang="en-US" altLang="en-US" dirty="0"/>
              <a:t>the point of the </a:t>
            </a:r>
            <a:r>
              <a:rPr lang="en-US" altLang="en-US" dirty="0" smtClean="0"/>
              <a:t>call</a:t>
            </a:r>
            <a:endParaRPr lang="en-US" altLang="en-US" dirty="0"/>
          </a:p>
          <a:p>
            <a:pPr marL="850392" lvl="1" indent="-457200">
              <a:buFont typeface="+mj-lt"/>
              <a:buAutoNum type="arabicPeriod"/>
            </a:pPr>
            <a:r>
              <a:rPr lang="en-US" altLang="en-US" dirty="0"/>
              <a:t>The </a:t>
            </a:r>
            <a:r>
              <a:rPr lang="en-US" altLang="en-US" dirty="0" smtClean="0"/>
              <a:t>parameters </a:t>
            </a:r>
            <a:r>
              <a:rPr lang="en-US" altLang="en-US" dirty="0"/>
              <a:t>of the function get assigned the values supplied by the actual parameters in the </a:t>
            </a:r>
            <a:r>
              <a:rPr lang="en-US" altLang="en-US" dirty="0" smtClean="0"/>
              <a:t>call</a:t>
            </a:r>
            <a:endParaRPr lang="en-US" altLang="en-US" dirty="0"/>
          </a:p>
          <a:p>
            <a:pPr marL="850392" lvl="1" indent="-457200">
              <a:buFont typeface="+mj-lt"/>
              <a:buAutoNum type="arabicPeriod"/>
            </a:pPr>
            <a:r>
              <a:rPr lang="en-US" altLang="en-US" dirty="0"/>
              <a:t>The body of the function is </a:t>
            </a:r>
            <a:r>
              <a:rPr lang="en-US" altLang="en-US" dirty="0" smtClean="0"/>
              <a:t>executed</a:t>
            </a:r>
            <a:endParaRPr lang="en-US" altLang="en-US" dirty="0"/>
          </a:p>
          <a:p>
            <a:pPr marL="850392" lvl="1" indent="-457200">
              <a:buFont typeface="+mj-lt"/>
              <a:buAutoNum type="arabicPeriod"/>
            </a:pPr>
            <a:r>
              <a:rPr lang="en-US" altLang="en-US" dirty="0"/>
              <a:t>Control returns to the point just after where the function was </a:t>
            </a:r>
            <a:r>
              <a:rPr lang="en-US" altLang="en-US" dirty="0" smtClean="0"/>
              <a:t>called</a:t>
            </a:r>
            <a:endParaRPr lang="en-US" altLang="en-US" dirty="0"/>
          </a:p>
        </p:txBody>
      </p:sp>
    </p:spTree>
    <p:extLst>
      <p:ext uri="{BB962C8B-B14F-4D97-AF65-F5344CB8AC3E}">
        <p14:creationId xmlns:p14="http://schemas.microsoft.com/office/powerpoint/2010/main" val="1492752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05600"/>
            <a:ext cx="8183880" cy="1051560"/>
          </a:xfrm>
        </p:spPr>
        <p:txBody>
          <a:bodyPr/>
          <a:lstStyle/>
          <a:p>
            <a:pPr algn="ctr"/>
            <a:r>
              <a:rPr lang="en-CA" dirty="0" smtClean="0"/>
              <a:t>Tracing Happy Birthday </a:t>
            </a:r>
            <a:endParaRPr lang="en-CA" dirty="0"/>
          </a:p>
        </p:txBody>
      </p:sp>
      <p:sp>
        <p:nvSpPr>
          <p:cNvPr id="3" name="Content Placeholder 2"/>
          <p:cNvSpPr>
            <a:spLocks noGrp="1"/>
          </p:cNvSpPr>
          <p:nvPr>
            <p:ph idx="1"/>
          </p:nvPr>
        </p:nvSpPr>
        <p:spPr>
          <a:xfrm>
            <a:off x="467544" y="1844824"/>
            <a:ext cx="8183880" cy="4547992"/>
          </a:xfrm>
        </p:spPr>
        <p:txBody>
          <a:bodyPr>
            <a:noAutofit/>
          </a:bodyPr>
          <a:lstStyle/>
          <a:p>
            <a:pPr marL="0" indent="0">
              <a:buNone/>
            </a:pPr>
            <a:endParaRPr lang="en-US" altLang="en-US" sz="3200" dirty="0" smtClean="0"/>
          </a:p>
          <a:p>
            <a:pPr marL="0" indent="0" algn="ctr">
              <a:buNone/>
            </a:pPr>
            <a:r>
              <a:rPr lang="en-US" altLang="en-US" sz="3200" dirty="0" smtClean="0"/>
              <a:t>Let's trace our Happy Birthday program with </a:t>
            </a:r>
            <a:r>
              <a:rPr lang="en-US" altLang="en-US" sz="3200" dirty="0" err="1" smtClean="0"/>
              <a:t>UofWaterloo's</a:t>
            </a:r>
            <a:r>
              <a:rPr lang="en-US" altLang="en-US" sz="3200" dirty="0" smtClean="0"/>
              <a:t> Python visualizer</a:t>
            </a:r>
          </a:p>
          <a:p>
            <a:pPr algn="ctr"/>
            <a:endParaRPr lang="en-US" altLang="en-US" sz="3200" dirty="0"/>
          </a:p>
          <a:p>
            <a:pPr marL="0" indent="0" algn="ctr">
              <a:buNone/>
            </a:pPr>
            <a:r>
              <a:rPr lang="en-US" altLang="en-US" sz="3200" dirty="0"/>
              <a:t>http://cscircles.cemc.uwaterloo.ca/visualize</a:t>
            </a:r>
          </a:p>
        </p:txBody>
      </p:sp>
    </p:spTree>
    <p:extLst>
      <p:ext uri="{BB962C8B-B14F-4D97-AF65-F5344CB8AC3E}">
        <p14:creationId xmlns:p14="http://schemas.microsoft.com/office/powerpoint/2010/main" val="21095171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249" y="705600"/>
            <a:ext cx="8183880" cy="1051560"/>
          </a:xfrm>
        </p:spPr>
        <p:txBody>
          <a:bodyPr>
            <a:noAutofit/>
          </a:bodyPr>
          <a:lstStyle/>
          <a:p>
            <a:pPr algn="ctr"/>
            <a:r>
              <a:rPr lang="en-CA" dirty="0" smtClean="0"/>
              <a:t>Let’s Write Some Functions!</a:t>
            </a:r>
            <a:endParaRPr lang="en-CA" dirty="0"/>
          </a:p>
        </p:txBody>
      </p:sp>
      <p:sp>
        <p:nvSpPr>
          <p:cNvPr id="3" name="Content Placeholder 2"/>
          <p:cNvSpPr>
            <a:spLocks noGrp="1"/>
          </p:cNvSpPr>
          <p:nvPr>
            <p:ph idx="1"/>
          </p:nvPr>
        </p:nvSpPr>
        <p:spPr>
          <a:xfrm>
            <a:off x="501351" y="2049779"/>
            <a:ext cx="8183880" cy="4187952"/>
          </a:xfrm>
        </p:spPr>
        <p:txBody>
          <a:bodyPr>
            <a:normAutofit/>
          </a:bodyPr>
          <a:lstStyle/>
          <a:p>
            <a:r>
              <a:rPr lang="en-CA" sz="2800" dirty="0" smtClean="0"/>
              <a:t>Write </a:t>
            </a:r>
            <a:r>
              <a:rPr lang="en-CA" sz="2800" dirty="0"/>
              <a:t>a </a:t>
            </a:r>
            <a:r>
              <a:rPr lang="en-CA" sz="2800" dirty="0" smtClean="0"/>
              <a:t>function called</a:t>
            </a:r>
            <a:r>
              <a:rPr lang="en-CA" sz="2800" dirty="0"/>
              <a:t> </a:t>
            </a:r>
            <a:r>
              <a:rPr lang="en-CA" sz="2800" b="1" dirty="0" smtClean="0">
                <a:latin typeface="Courier New" panose="02070309020205020404" pitchFamily="49" charset="0"/>
                <a:cs typeface="Courier New" panose="02070309020205020404" pitchFamily="49" charset="0"/>
              </a:rPr>
              <a:t>login()</a:t>
            </a:r>
            <a:r>
              <a:rPr lang="en-CA" sz="2800" dirty="0">
                <a:latin typeface="Courier New" panose="02070309020205020404" pitchFamily="49" charset="0"/>
                <a:cs typeface="Courier New" panose="02070309020205020404" pitchFamily="49" charset="0"/>
              </a:rPr>
              <a:t> </a:t>
            </a:r>
            <a:r>
              <a:rPr lang="en-CA" sz="2800" dirty="0"/>
              <a:t>that will ask for a username and password.  </a:t>
            </a:r>
            <a:r>
              <a:rPr lang="en-CA" sz="2800" dirty="0" smtClean="0"/>
              <a:t> Validate their user name and password and print an appropriate message.  Call this function from the main program.</a:t>
            </a:r>
          </a:p>
          <a:p>
            <a:endParaRPr lang="en-CA" sz="2800" dirty="0"/>
          </a:p>
          <a:p>
            <a:r>
              <a:rPr lang="en-CA" sz="2800" dirty="0" smtClean="0"/>
              <a:t>Write a function called </a:t>
            </a:r>
            <a:r>
              <a:rPr lang="en-CA" sz="2800" b="1" dirty="0" smtClean="0">
                <a:latin typeface="Courier New" panose="02070309020205020404" pitchFamily="49" charset="0"/>
                <a:cs typeface="Courier New" panose="02070309020205020404" pitchFamily="49" charset="0"/>
              </a:rPr>
              <a:t>average() </a:t>
            </a:r>
            <a:r>
              <a:rPr lang="en-CA" sz="2800" dirty="0" smtClean="0"/>
              <a:t>that will ask the user for five marks.   Print the average of these marks.   Call this function from the main program.</a:t>
            </a:r>
            <a:endParaRPr lang="en-CA" sz="2800" dirty="0"/>
          </a:p>
          <a:p>
            <a:pPr marL="0" indent="0">
              <a:buNone/>
            </a:pPr>
            <a:endParaRPr lang="en-CA" sz="2000" dirty="0">
              <a:cs typeface="Courier New" panose="02070309020205020404" pitchFamily="49" charset="0"/>
            </a:endParaRPr>
          </a:p>
        </p:txBody>
      </p:sp>
    </p:spTree>
    <p:extLst>
      <p:ext uri="{BB962C8B-B14F-4D97-AF65-F5344CB8AC3E}">
        <p14:creationId xmlns:p14="http://schemas.microsoft.com/office/powerpoint/2010/main" val="25012223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67544" y="705600"/>
            <a:ext cx="8496944" cy="1051560"/>
          </a:xfrm>
        </p:spPr>
        <p:txBody>
          <a:bodyPr>
            <a:normAutofit/>
          </a:bodyPr>
          <a:lstStyle/>
          <a:p>
            <a:pPr algn="ctr"/>
            <a:r>
              <a:rPr lang="en-CA" dirty="0" smtClean="0"/>
              <a:t>Exercises – Intro Functions</a:t>
            </a:r>
            <a:endParaRPr lang="en-CA" dirty="0"/>
          </a:p>
        </p:txBody>
      </p:sp>
      <p:sp>
        <p:nvSpPr>
          <p:cNvPr id="4" name="Content Placeholder 2"/>
          <p:cNvSpPr txBox="1">
            <a:spLocks/>
          </p:cNvSpPr>
          <p:nvPr/>
        </p:nvSpPr>
        <p:spPr>
          <a:xfrm>
            <a:off x="611186" y="2492896"/>
            <a:ext cx="7705230" cy="2448272"/>
          </a:xfrm>
          <a:prstGeom prst="rect">
            <a:avLst/>
          </a:prstGeom>
        </p:spPr>
        <p:txBody>
          <a:bodyPr>
            <a:normAutofit fontScale="92500" lnSpcReduction="10000"/>
          </a:bodyPr>
          <a:lst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a:lstStyle>
          <a:p>
            <a:pPr marL="603504" lvl="2" indent="0" fontAlgn="base">
              <a:buNone/>
            </a:pPr>
            <a:endParaRPr lang="en-CA" dirty="0"/>
          </a:p>
          <a:p>
            <a:pPr marL="603504" lvl="2" indent="0" fontAlgn="base">
              <a:buNone/>
            </a:pPr>
            <a:endParaRPr lang="en-CA" dirty="0"/>
          </a:p>
          <a:p>
            <a:pPr marL="603504" lvl="2" indent="0" fontAlgn="base">
              <a:buNone/>
            </a:pPr>
            <a:endParaRPr lang="en-CA" dirty="0"/>
          </a:p>
          <a:p>
            <a:pPr marL="95250" lvl="1" indent="0" algn="ctr" fontAlgn="base">
              <a:buNone/>
            </a:pPr>
            <a:r>
              <a:rPr lang="en-CA" sz="3400" dirty="0" smtClean="0"/>
              <a:t>Complete </a:t>
            </a:r>
            <a:r>
              <a:rPr lang="en-CA" sz="3400" dirty="0"/>
              <a:t>Exercise </a:t>
            </a:r>
            <a:r>
              <a:rPr lang="en-CA" sz="3400" dirty="0" smtClean="0"/>
              <a:t>4.1 </a:t>
            </a:r>
            <a:r>
              <a:rPr lang="en-CA" sz="3400" dirty="0" smtClean="0"/>
              <a:t>– Day 1</a:t>
            </a:r>
            <a:br>
              <a:rPr lang="en-CA" sz="3400" dirty="0" smtClean="0"/>
            </a:br>
            <a:endParaRPr lang="en-CA" sz="3400" dirty="0"/>
          </a:p>
          <a:p>
            <a:pPr marL="570738" lvl="3" indent="0" fontAlgn="base">
              <a:buNone/>
            </a:pPr>
            <a:r>
              <a:rPr lang="en-CA" sz="2900" dirty="0"/>
              <a:t>         </a:t>
            </a:r>
            <a:endParaRPr lang="en-CA" sz="3200" dirty="0"/>
          </a:p>
        </p:txBody>
      </p:sp>
    </p:spTree>
    <p:extLst>
      <p:ext uri="{BB962C8B-B14F-4D97-AF65-F5344CB8AC3E}">
        <p14:creationId xmlns:p14="http://schemas.microsoft.com/office/powerpoint/2010/main" val="510536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249" y="705600"/>
            <a:ext cx="8183880" cy="1051560"/>
          </a:xfrm>
        </p:spPr>
        <p:txBody>
          <a:bodyPr>
            <a:noAutofit/>
          </a:bodyPr>
          <a:lstStyle/>
          <a:p>
            <a:pPr algn="ctr"/>
            <a:r>
              <a:rPr lang="en-CA" dirty="0" smtClean="0"/>
              <a:t>More About Parameters</a:t>
            </a:r>
            <a:endParaRPr lang="en-CA" dirty="0"/>
          </a:p>
        </p:txBody>
      </p:sp>
      <p:sp>
        <p:nvSpPr>
          <p:cNvPr id="3" name="Content Placeholder 2"/>
          <p:cNvSpPr>
            <a:spLocks noGrp="1"/>
          </p:cNvSpPr>
          <p:nvPr>
            <p:ph idx="1"/>
          </p:nvPr>
        </p:nvSpPr>
        <p:spPr>
          <a:xfrm>
            <a:off x="501351" y="2049779"/>
            <a:ext cx="8183880" cy="4187952"/>
          </a:xfrm>
        </p:spPr>
        <p:txBody>
          <a:bodyPr>
            <a:normAutofit/>
          </a:bodyPr>
          <a:lstStyle/>
          <a:p>
            <a:pPr marL="0" indent="0">
              <a:buNone/>
            </a:pPr>
            <a:endParaRPr lang="en-CA" dirty="0" smtClean="0">
              <a:latin typeface="Courier New" panose="02070309020205020404" pitchFamily="49" charset="0"/>
              <a:cs typeface="Courier New" panose="02070309020205020404" pitchFamily="49" charset="0"/>
            </a:endParaRPr>
          </a:p>
          <a:p>
            <a:pPr marL="0" indent="0">
              <a:buNone/>
            </a:pPr>
            <a:endParaRPr lang="en-CA" dirty="0">
              <a:latin typeface="Courier New" panose="02070309020205020404" pitchFamily="49" charset="0"/>
              <a:cs typeface="Courier New" panose="02070309020205020404" pitchFamily="49" charset="0"/>
            </a:endParaRPr>
          </a:p>
        </p:txBody>
      </p:sp>
      <p:sp>
        <p:nvSpPr>
          <p:cNvPr id="11" name="Content Placeholder 2"/>
          <p:cNvSpPr txBox="1">
            <a:spLocks/>
          </p:cNvSpPr>
          <p:nvPr/>
        </p:nvSpPr>
        <p:spPr>
          <a:xfrm>
            <a:off x="611186" y="1916832"/>
            <a:ext cx="7705230" cy="3024336"/>
          </a:xfrm>
          <a:prstGeom prst="rect">
            <a:avLst/>
          </a:prstGeom>
        </p:spPr>
        <p:txBody>
          <a:bodyPr>
            <a:normAutofit/>
          </a:bodyPr>
          <a:lst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a:lstStyle>
          <a:p>
            <a:pPr marL="603504" lvl="2" indent="0" fontAlgn="base">
              <a:buNone/>
            </a:pPr>
            <a:endParaRPr lang="en-CA" dirty="0"/>
          </a:p>
        </p:txBody>
      </p:sp>
      <p:sp>
        <p:nvSpPr>
          <p:cNvPr id="12" name="Content Placeholder 2"/>
          <p:cNvSpPr txBox="1">
            <a:spLocks/>
          </p:cNvSpPr>
          <p:nvPr/>
        </p:nvSpPr>
        <p:spPr>
          <a:xfrm>
            <a:off x="467544" y="2060848"/>
            <a:ext cx="8352928" cy="3886325"/>
          </a:xfrm>
          <a:prstGeom prst="rect">
            <a:avLst/>
          </a:prstGeom>
        </p:spPr>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CA" sz="2400" dirty="0" smtClean="0"/>
              <a:t>All of the functions that you wrote last night did not have parameters.   For example:  </a:t>
            </a:r>
            <a:r>
              <a:rPr lang="en-CA" sz="2400" b="1" dirty="0" err="1" smtClean="0"/>
              <a:t>count_down</a:t>
            </a:r>
            <a:r>
              <a:rPr lang="en-CA" sz="2400" b="1" dirty="0" smtClean="0"/>
              <a:t>()</a:t>
            </a:r>
            <a:r>
              <a:rPr lang="en-CA" sz="2400" dirty="0" smtClean="0"/>
              <a:t>.   That is, when this function was called in the main program, there was no text in the brackets.</a:t>
            </a:r>
          </a:p>
          <a:p>
            <a:endParaRPr lang="en-CA" sz="2400" dirty="0" smtClean="0"/>
          </a:p>
          <a:p>
            <a:r>
              <a:rPr lang="en-CA" sz="2400" dirty="0" smtClean="0"/>
              <a:t>Using parameters in our functions allows the main program to pass in information to the function</a:t>
            </a:r>
          </a:p>
          <a:p>
            <a:endParaRPr lang="en-CA" sz="2400" dirty="0"/>
          </a:p>
          <a:p>
            <a:r>
              <a:rPr lang="en-CA" sz="2400" dirty="0" smtClean="0"/>
              <a:t>Using parameters effectively is an important part of learning how to develop useful functions</a:t>
            </a:r>
            <a:endParaRPr lang="en-CA" sz="2400" dirty="0"/>
          </a:p>
        </p:txBody>
      </p:sp>
    </p:spTree>
    <p:extLst>
      <p:ext uri="{BB962C8B-B14F-4D97-AF65-F5344CB8AC3E}">
        <p14:creationId xmlns:p14="http://schemas.microsoft.com/office/powerpoint/2010/main" val="23597567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249" y="705600"/>
            <a:ext cx="8183880" cy="1051560"/>
          </a:xfrm>
        </p:spPr>
        <p:txBody>
          <a:bodyPr>
            <a:noAutofit/>
          </a:bodyPr>
          <a:lstStyle/>
          <a:p>
            <a:pPr algn="ctr"/>
            <a:r>
              <a:rPr lang="en-CA" dirty="0" smtClean="0"/>
              <a:t>More About Parameters</a:t>
            </a:r>
            <a:endParaRPr lang="en-CA" dirty="0"/>
          </a:p>
        </p:txBody>
      </p:sp>
      <p:sp>
        <p:nvSpPr>
          <p:cNvPr id="3" name="Content Placeholder 2"/>
          <p:cNvSpPr>
            <a:spLocks noGrp="1"/>
          </p:cNvSpPr>
          <p:nvPr>
            <p:ph idx="1"/>
          </p:nvPr>
        </p:nvSpPr>
        <p:spPr>
          <a:xfrm>
            <a:off x="501351" y="2049779"/>
            <a:ext cx="8183880" cy="4187952"/>
          </a:xfrm>
        </p:spPr>
        <p:txBody>
          <a:bodyPr>
            <a:normAutofit fontScale="92500" lnSpcReduction="20000"/>
          </a:bodyPr>
          <a:lstStyle/>
          <a:p>
            <a:pPr marL="0" indent="0">
              <a:buNone/>
            </a:pPr>
            <a:r>
              <a:rPr lang="en-CA" dirty="0" err="1">
                <a:latin typeface="Courier New" panose="02070309020205020404" pitchFamily="49" charset="0"/>
                <a:cs typeface="Courier New" panose="02070309020205020404" pitchFamily="49" charset="0"/>
              </a:rPr>
              <a:t>def</a:t>
            </a:r>
            <a:r>
              <a:rPr lang="en-CA" dirty="0">
                <a:latin typeface="Courier New" panose="02070309020205020404" pitchFamily="49" charset="0"/>
                <a:cs typeface="Courier New" panose="02070309020205020404" pitchFamily="49" charset="0"/>
              </a:rPr>
              <a:t> </a:t>
            </a:r>
            <a:r>
              <a:rPr lang="en-CA" dirty="0" err="1" smtClean="0">
                <a:latin typeface="Courier New" panose="02070309020205020404" pitchFamily="49" charset="0"/>
                <a:cs typeface="Courier New" panose="02070309020205020404" pitchFamily="49" charset="0"/>
              </a:rPr>
              <a:t>print_hello</a:t>
            </a:r>
            <a:r>
              <a:rPr lang="en-CA" dirty="0">
                <a:latin typeface="Courier New" panose="02070309020205020404" pitchFamily="49" charset="0"/>
                <a:cs typeface="Courier New" panose="02070309020205020404" pitchFamily="49" charset="0"/>
              </a:rPr>
              <a:t>():</a:t>
            </a:r>
          </a:p>
          <a:p>
            <a:pPr marL="0" indent="0">
              <a:buNone/>
            </a:pPr>
            <a:r>
              <a:rPr lang="en-CA" dirty="0" smtClean="0">
                <a:latin typeface="Courier New" panose="02070309020205020404" pitchFamily="49" charset="0"/>
                <a:cs typeface="Courier New" panose="02070309020205020404" pitchFamily="49" charset="0"/>
              </a:rPr>
              <a:t>	print("Hello")</a:t>
            </a:r>
          </a:p>
          <a:p>
            <a:pPr marL="0" indent="0">
              <a:buNone/>
            </a:pPr>
            <a:endParaRPr lang="en-CA" dirty="0">
              <a:latin typeface="Courier New" panose="02070309020205020404" pitchFamily="49" charset="0"/>
              <a:cs typeface="Courier New" panose="02070309020205020404" pitchFamily="49" charset="0"/>
            </a:endParaRPr>
          </a:p>
          <a:p>
            <a:pPr marL="0" indent="0">
              <a:buNone/>
            </a:pPr>
            <a:r>
              <a:rPr lang="en-CA" dirty="0" err="1" smtClean="0">
                <a:latin typeface="Courier New" panose="02070309020205020404" pitchFamily="49" charset="0"/>
                <a:cs typeface="Courier New" panose="02070309020205020404" pitchFamily="49" charset="0"/>
              </a:rPr>
              <a:t>def</a:t>
            </a:r>
            <a:r>
              <a:rPr lang="en-CA" dirty="0" smtClean="0">
                <a:latin typeface="Courier New" panose="02070309020205020404" pitchFamily="49" charset="0"/>
                <a:cs typeface="Courier New" panose="02070309020205020404" pitchFamily="49" charset="0"/>
              </a:rPr>
              <a:t> </a:t>
            </a:r>
            <a:r>
              <a:rPr lang="en-CA" dirty="0" err="1">
                <a:latin typeface="Courier New" panose="02070309020205020404" pitchFamily="49" charset="0"/>
                <a:cs typeface="Courier New" panose="02070309020205020404" pitchFamily="49" charset="0"/>
              </a:rPr>
              <a:t>print_welcome</a:t>
            </a:r>
            <a:r>
              <a:rPr lang="en-CA" dirty="0">
                <a:latin typeface="Courier New" panose="02070309020205020404" pitchFamily="49" charset="0"/>
                <a:cs typeface="Courier New" panose="02070309020205020404" pitchFamily="49" charset="0"/>
              </a:rPr>
              <a:t>(name):</a:t>
            </a:r>
          </a:p>
          <a:p>
            <a:pPr marL="0" indent="0">
              <a:buNone/>
            </a:pPr>
            <a:r>
              <a:rPr lang="en-CA" dirty="0" smtClean="0">
                <a:latin typeface="Courier New" panose="02070309020205020404" pitchFamily="49" charset="0"/>
                <a:cs typeface="Courier New" panose="02070309020205020404" pitchFamily="49" charset="0"/>
              </a:rPr>
              <a:t>	print("</a:t>
            </a:r>
            <a:r>
              <a:rPr lang="en-CA" dirty="0" err="1" smtClean="0">
                <a:latin typeface="Courier New" panose="02070309020205020404" pitchFamily="49" charset="0"/>
                <a:cs typeface="Courier New" panose="02070309020205020404" pitchFamily="49" charset="0"/>
              </a:rPr>
              <a:t>Welcome</a:t>
            </a:r>
            <a:r>
              <a:rPr lang="en-CA" dirty="0" err="1">
                <a:latin typeface="Courier New" panose="02070309020205020404" pitchFamily="49" charset="0"/>
                <a:cs typeface="Courier New" panose="02070309020205020404" pitchFamily="49" charset="0"/>
              </a:rPr>
              <a:t>",</a:t>
            </a:r>
            <a:r>
              <a:rPr lang="en-CA" dirty="0" err="1" smtClean="0">
                <a:latin typeface="Courier New" panose="02070309020205020404" pitchFamily="49" charset="0"/>
                <a:cs typeface="Courier New" panose="02070309020205020404" pitchFamily="49" charset="0"/>
              </a:rPr>
              <a:t>name</a:t>
            </a:r>
            <a:r>
              <a:rPr lang="en-CA" dirty="0" smtClean="0">
                <a:latin typeface="Courier New" panose="02070309020205020404" pitchFamily="49" charset="0"/>
                <a:cs typeface="Courier New" panose="02070309020205020404" pitchFamily="49" charset="0"/>
              </a:rPr>
              <a:t>)</a:t>
            </a:r>
            <a:endParaRPr lang="en-CA" dirty="0">
              <a:latin typeface="Courier New" panose="02070309020205020404" pitchFamily="49" charset="0"/>
              <a:cs typeface="Courier New" panose="02070309020205020404" pitchFamily="49" charset="0"/>
            </a:endParaRPr>
          </a:p>
          <a:p>
            <a:pPr marL="0" indent="0">
              <a:buNone/>
            </a:pPr>
            <a:endParaRPr lang="en-CA" dirty="0" smtClean="0">
              <a:latin typeface="Courier New" panose="02070309020205020404" pitchFamily="49" charset="0"/>
              <a:cs typeface="Courier New" panose="02070309020205020404" pitchFamily="49" charset="0"/>
            </a:endParaRPr>
          </a:p>
          <a:p>
            <a:pPr marL="0" indent="0">
              <a:buNone/>
            </a:pPr>
            <a:r>
              <a:rPr lang="en-CA" dirty="0" smtClean="0">
                <a:latin typeface="Courier New" panose="02070309020205020404" pitchFamily="49" charset="0"/>
                <a:cs typeface="Courier New" panose="02070309020205020404" pitchFamily="49" charset="0"/>
              </a:rPr>
              <a:t># Main program</a:t>
            </a:r>
          </a:p>
          <a:p>
            <a:pPr marL="0" indent="0">
              <a:buNone/>
            </a:pPr>
            <a:r>
              <a:rPr lang="en-CA" dirty="0" err="1" smtClean="0">
                <a:latin typeface="Courier New" panose="02070309020205020404" pitchFamily="49" charset="0"/>
                <a:cs typeface="Courier New" panose="02070309020205020404" pitchFamily="49" charset="0"/>
              </a:rPr>
              <a:t>print_hello</a:t>
            </a:r>
            <a:r>
              <a:rPr lang="en-CA" dirty="0">
                <a:latin typeface="Courier New" panose="02070309020205020404" pitchFamily="49" charset="0"/>
                <a:cs typeface="Courier New" panose="02070309020205020404" pitchFamily="49" charset="0"/>
              </a:rPr>
              <a:t>()</a:t>
            </a:r>
          </a:p>
          <a:p>
            <a:pPr marL="0" indent="0">
              <a:buNone/>
            </a:pPr>
            <a:r>
              <a:rPr lang="en-CA" dirty="0" err="1" smtClean="0">
                <a:latin typeface="Courier New" panose="02070309020205020404" pitchFamily="49" charset="0"/>
                <a:cs typeface="Courier New" panose="02070309020205020404" pitchFamily="49" charset="0"/>
              </a:rPr>
              <a:t>print_welcome</a:t>
            </a:r>
            <a:r>
              <a:rPr lang="en-CA" dirty="0">
                <a:latin typeface="Courier New" panose="02070309020205020404" pitchFamily="49" charset="0"/>
                <a:cs typeface="Courier New" panose="02070309020205020404" pitchFamily="49" charset="0"/>
              </a:rPr>
              <a:t>("Fred</a:t>
            </a:r>
            <a:r>
              <a:rPr lang="en-CA" dirty="0" smtClean="0">
                <a:latin typeface="Courier New" panose="02070309020205020404" pitchFamily="49" charset="0"/>
                <a:cs typeface="Courier New" panose="02070309020205020404" pitchFamily="49" charset="0"/>
              </a:rPr>
              <a:t>")</a:t>
            </a:r>
          </a:p>
          <a:p>
            <a:pPr marL="0" indent="0">
              <a:buNone/>
            </a:pPr>
            <a:r>
              <a:rPr lang="en-CA" dirty="0" err="1" smtClean="0">
                <a:latin typeface="Courier New" panose="02070309020205020404" pitchFamily="49" charset="0"/>
                <a:cs typeface="Courier New" panose="02070309020205020404" pitchFamily="49" charset="0"/>
              </a:rPr>
              <a:t>print_hello</a:t>
            </a:r>
            <a:r>
              <a:rPr lang="en-CA" dirty="0">
                <a:latin typeface="Courier New" panose="02070309020205020404" pitchFamily="49" charset="0"/>
                <a:cs typeface="Courier New" panose="02070309020205020404" pitchFamily="49" charset="0"/>
              </a:rPr>
              <a:t>()</a:t>
            </a:r>
          </a:p>
          <a:p>
            <a:pPr marL="0" indent="0">
              <a:buNone/>
            </a:pPr>
            <a:r>
              <a:rPr lang="en-CA" dirty="0" err="1">
                <a:latin typeface="Courier New" panose="02070309020205020404" pitchFamily="49" charset="0"/>
                <a:cs typeface="Courier New" panose="02070309020205020404" pitchFamily="49" charset="0"/>
              </a:rPr>
              <a:t>print_welcome</a:t>
            </a:r>
            <a:r>
              <a:rPr lang="en-CA" dirty="0" smtClean="0">
                <a:latin typeface="Courier New" panose="02070309020205020404" pitchFamily="49" charset="0"/>
                <a:cs typeface="Courier New" panose="02070309020205020404" pitchFamily="49" charset="0"/>
              </a:rPr>
              <a:t>("Barney")</a:t>
            </a:r>
            <a:endParaRPr lang="en-CA" dirty="0">
              <a:latin typeface="Courier New" panose="02070309020205020404" pitchFamily="49" charset="0"/>
              <a:cs typeface="Courier New" panose="02070309020205020404" pitchFamily="49" charset="0"/>
            </a:endParaRPr>
          </a:p>
          <a:p>
            <a:pPr marL="0" indent="0">
              <a:buNone/>
            </a:pPr>
            <a:endParaRPr lang="en-CA" dirty="0" smtClean="0">
              <a:latin typeface="Courier New" panose="02070309020205020404" pitchFamily="49" charset="0"/>
              <a:cs typeface="Courier New" panose="02070309020205020404" pitchFamily="49" charset="0"/>
            </a:endParaRPr>
          </a:p>
          <a:p>
            <a:pPr marL="0" indent="0">
              <a:buNone/>
            </a:pPr>
            <a:endParaRPr lang="en-CA" dirty="0">
              <a:latin typeface="Courier New" panose="02070309020205020404" pitchFamily="49" charset="0"/>
              <a:cs typeface="Courier New" panose="02070309020205020404" pitchFamily="49" charset="0"/>
            </a:endParaRPr>
          </a:p>
        </p:txBody>
      </p:sp>
      <p:cxnSp>
        <p:nvCxnSpPr>
          <p:cNvPr id="5" name="Straight Arrow Connector 4"/>
          <p:cNvCxnSpPr/>
          <p:nvPr/>
        </p:nvCxnSpPr>
        <p:spPr>
          <a:xfrm flipH="1" flipV="1">
            <a:off x="3491880" y="2276872"/>
            <a:ext cx="2240632" cy="2244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2771800" y="2501280"/>
            <a:ext cx="2960712" cy="21529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940152" y="1700808"/>
            <a:ext cx="2952328" cy="1477328"/>
          </a:xfrm>
          <a:prstGeom prst="rect">
            <a:avLst/>
          </a:prstGeom>
          <a:noFill/>
        </p:spPr>
        <p:txBody>
          <a:bodyPr wrap="square" rtlCol="0">
            <a:spAutoFit/>
          </a:bodyPr>
          <a:lstStyle/>
          <a:p>
            <a:r>
              <a:rPr lang="en-CA" dirty="0" smtClean="0"/>
              <a:t>No parameter is passed into this function.   When this function is called, all of the code within the body of the function is simply run.</a:t>
            </a:r>
            <a:endParaRPr lang="en-CA" dirty="0"/>
          </a:p>
        </p:txBody>
      </p:sp>
      <p:cxnSp>
        <p:nvCxnSpPr>
          <p:cNvPr id="16" name="Straight Arrow Connector 15"/>
          <p:cNvCxnSpPr/>
          <p:nvPr/>
        </p:nvCxnSpPr>
        <p:spPr>
          <a:xfrm flipH="1" flipV="1">
            <a:off x="4283968" y="3429000"/>
            <a:ext cx="2160240" cy="79418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3856112" y="4223184"/>
            <a:ext cx="2588096" cy="8620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4108140" y="4223184"/>
            <a:ext cx="2336068" cy="158208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444208" y="3519006"/>
            <a:ext cx="2520280" cy="2862322"/>
          </a:xfrm>
          <a:prstGeom prst="rect">
            <a:avLst/>
          </a:prstGeom>
          <a:noFill/>
        </p:spPr>
        <p:txBody>
          <a:bodyPr wrap="square" rtlCol="0">
            <a:spAutoFit/>
          </a:bodyPr>
          <a:lstStyle/>
          <a:p>
            <a:r>
              <a:rPr lang="en-CA" dirty="0" smtClean="0"/>
              <a:t>This function has a parameter called “name”. </a:t>
            </a:r>
            <a:r>
              <a:rPr lang="en-CA" dirty="0"/>
              <a:t>When this function is </a:t>
            </a:r>
            <a:r>
              <a:rPr lang="en-CA" dirty="0" smtClean="0"/>
              <a:t>called, whatever value is passed in is used and stored in the variable called “name” when the code within the body of the function is run.</a:t>
            </a:r>
            <a:endParaRPr lang="en-CA" dirty="0"/>
          </a:p>
        </p:txBody>
      </p:sp>
    </p:spTree>
    <p:extLst>
      <p:ext uri="{BB962C8B-B14F-4D97-AF65-F5344CB8AC3E}">
        <p14:creationId xmlns:p14="http://schemas.microsoft.com/office/powerpoint/2010/main" val="1540210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additive="base">
                                        <p:cTn id="18" dur="500" fill="hold"/>
                                        <p:tgtEl>
                                          <p:spTgt spid="16"/>
                                        </p:tgtEl>
                                        <p:attrNameLst>
                                          <p:attrName>ppt_x</p:attrName>
                                        </p:attrNameLst>
                                      </p:cBhvr>
                                      <p:tavLst>
                                        <p:tav tm="0">
                                          <p:val>
                                            <p:strVal val="#ppt_x"/>
                                          </p:val>
                                        </p:tav>
                                        <p:tav tm="100000">
                                          <p:val>
                                            <p:strVal val="#ppt_x"/>
                                          </p:val>
                                        </p:tav>
                                      </p:tavLst>
                                    </p:anim>
                                    <p:anim calcmode="lin" valueType="num">
                                      <p:cBhvr additive="base">
                                        <p:cTn id="19" dur="500" fill="hold"/>
                                        <p:tgtEl>
                                          <p:spTgt spid="16"/>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500" fill="hold"/>
                                        <p:tgtEl>
                                          <p:spTgt spid="17"/>
                                        </p:tgtEl>
                                        <p:attrNameLst>
                                          <p:attrName>ppt_x</p:attrName>
                                        </p:attrNameLst>
                                      </p:cBhvr>
                                      <p:tavLst>
                                        <p:tav tm="0">
                                          <p:val>
                                            <p:strVal val="#ppt_x"/>
                                          </p:val>
                                        </p:tav>
                                        <p:tav tm="100000">
                                          <p:val>
                                            <p:strVal val="#ppt_x"/>
                                          </p:val>
                                        </p:tav>
                                      </p:tavLst>
                                    </p:anim>
                                    <p:anim calcmode="lin" valueType="num">
                                      <p:cBhvr additive="base">
                                        <p:cTn id="23" dur="500" fill="hold"/>
                                        <p:tgtEl>
                                          <p:spTgt spid="17"/>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24"/>
                                        </p:tgtEl>
                                        <p:attrNameLst>
                                          <p:attrName>style.visibility</p:attrName>
                                        </p:attrNameLst>
                                      </p:cBhvr>
                                      <p:to>
                                        <p:strVal val="visible"/>
                                      </p:to>
                                    </p:set>
                                    <p:anim calcmode="lin" valueType="num">
                                      <p:cBhvr additive="base">
                                        <p:cTn id="26" dur="500" fill="hold"/>
                                        <p:tgtEl>
                                          <p:spTgt spid="24"/>
                                        </p:tgtEl>
                                        <p:attrNameLst>
                                          <p:attrName>ppt_x</p:attrName>
                                        </p:attrNameLst>
                                      </p:cBhvr>
                                      <p:tavLst>
                                        <p:tav tm="0">
                                          <p:val>
                                            <p:strVal val="#ppt_x"/>
                                          </p:val>
                                        </p:tav>
                                        <p:tav tm="100000">
                                          <p:val>
                                            <p:strVal val="#ppt_x"/>
                                          </p:val>
                                        </p:tav>
                                      </p:tavLst>
                                    </p:anim>
                                    <p:anim calcmode="lin" valueType="num">
                                      <p:cBhvr additive="base">
                                        <p:cTn id="27" dur="500" fill="hold"/>
                                        <p:tgtEl>
                                          <p:spTgt spid="24"/>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27"/>
                                        </p:tgtEl>
                                        <p:attrNameLst>
                                          <p:attrName>style.visibility</p:attrName>
                                        </p:attrNameLst>
                                      </p:cBhvr>
                                      <p:to>
                                        <p:strVal val="visible"/>
                                      </p:to>
                                    </p:set>
                                    <p:anim calcmode="lin" valueType="num">
                                      <p:cBhvr additive="base">
                                        <p:cTn id="30" dur="500" fill="hold"/>
                                        <p:tgtEl>
                                          <p:spTgt spid="27"/>
                                        </p:tgtEl>
                                        <p:attrNameLst>
                                          <p:attrName>ppt_x</p:attrName>
                                        </p:attrNameLst>
                                      </p:cBhvr>
                                      <p:tavLst>
                                        <p:tav tm="0">
                                          <p:val>
                                            <p:strVal val="#ppt_x"/>
                                          </p:val>
                                        </p:tav>
                                        <p:tav tm="100000">
                                          <p:val>
                                            <p:strVal val="#ppt_x"/>
                                          </p:val>
                                        </p:tav>
                                      </p:tavLst>
                                    </p:anim>
                                    <p:anim calcmode="lin" valueType="num">
                                      <p:cBhvr additive="base">
                                        <p:cTn id="31"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249" y="705600"/>
            <a:ext cx="8183880" cy="1051560"/>
          </a:xfrm>
        </p:spPr>
        <p:txBody>
          <a:bodyPr>
            <a:noAutofit/>
          </a:bodyPr>
          <a:lstStyle/>
          <a:p>
            <a:pPr algn="ctr"/>
            <a:r>
              <a:rPr lang="en-CA" sz="4400" dirty="0" smtClean="0"/>
              <a:t>Example - Using </a:t>
            </a:r>
            <a:r>
              <a:rPr lang="en-CA" sz="4400" dirty="0" smtClean="0">
                <a:latin typeface="Courier New" panose="02070309020205020404" pitchFamily="49" charset="0"/>
                <a:cs typeface="Courier New" panose="02070309020205020404" pitchFamily="49" charset="0"/>
              </a:rPr>
              <a:t>for</a:t>
            </a:r>
            <a:r>
              <a:rPr lang="en-CA" sz="4400" dirty="0" smtClean="0"/>
              <a:t> and </a:t>
            </a:r>
            <a:r>
              <a:rPr lang="en-CA" sz="4400" dirty="0">
                <a:latin typeface="Courier New" panose="02070309020205020404" pitchFamily="49" charset="0"/>
                <a:cs typeface="Courier New" panose="02070309020205020404" pitchFamily="49" charset="0"/>
              </a:rPr>
              <a:t>r</a:t>
            </a:r>
            <a:r>
              <a:rPr lang="en-CA" sz="4400" dirty="0" smtClean="0">
                <a:latin typeface="Courier New" panose="02070309020205020404" pitchFamily="49" charset="0"/>
                <a:cs typeface="Courier New" panose="02070309020205020404" pitchFamily="49" charset="0"/>
              </a:rPr>
              <a:t>andom</a:t>
            </a:r>
            <a:endParaRPr lang="en-CA" sz="4400"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a:xfrm>
            <a:off x="395536" y="2049779"/>
            <a:ext cx="8640960" cy="4187952"/>
          </a:xfrm>
        </p:spPr>
        <p:txBody>
          <a:bodyPr>
            <a:normAutofit lnSpcReduction="10000"/>
          </a:bodyPr>
          <a:lstStyle/>
          <a:p>
            <a:pPr marL="0" indent="0">
              <a:buNone/>
            </a:pPr>
            <a:r>
              <a:rPr lang="en-CA" dirty="0" smtClean="0"/>
              <a:t>Write a program that </a:t>
            </a:r>
            <a:r>
              <a:rPr lang="en-CA" dirty="0"/>
              <a:t>displays the sum of </a:t>
            </a:r>
            <a:r>
              <a:rPr lang="en-CA" dirty="0" smtClean="0"/>
              <a:t>4</a:t>
            </a:r>
            <a:r>
              <a:rPr lang="en-CA" dirty="0"/>
              <a:t> </a:t>
            </a:r>
            <a:r>
              <a:rPr lang="en-CA" dirty="0" smtClean="0"/>
              <a:t>random dice</a:t>
            </a:r>
            <a:r>
              <a:rPr lang="en-CA" dirty="0"/>
              <a:t>. </a:t>
            </a:r>
            <a:r>
              <a:rPr lang="en-CA" dirty="0" smtClean="0"/>
              <a:t/>
            </a:r>
            <a:br>
              <a:rPr lang="en-CA" dirty="0" smtClean="0"/>
            </a:br>
            <a:endParaRPr lang="en-CA" dirty="0" smtClean="0"/>
          </a:p>
          <a:p>
            <a:pPr marL="0" indent="0">
              <a:buNone/>
            </a:pPr>
            <a:r>
              <a:rPr lang="en-CA" sz="2400" dirty="0" smtClean="0">
                <a:latin typeface="Courier New" panose="02070309020205020404" pitchFamily="49" charset="0"/>
                <a:cs typeface="Courier New" panose="02070309020205020404" pitchFamily="49" charset="0"/>
              </a:rPr>
              <a:t>import random</a:t>
            </a:r>
          </a:p>
          <a:p>
            <a:pPr marL="0" indent="0">
              <a:buNone/>
            </a:pPr>
            <a:endParaRPr lang="en-CA" sz="2400" dirty="0" smtClean="0">
              <a:latin typeface="Courier New" panose="02070309020205020404" pitchFamily="49" charset="0"/>
              <a:cs typeface="Courier New" panose="02070309020205020404" pitchFamily="49" charset="0"/>
            </a:endParaRPr>
          </a:p>
          <a:p>
            <a:pPr marL="0" indent="0">
              <a:buNone/>
            </a:pPr>
            <a:r>
              <a:rPr lang="en-CA" sz="2400" dirty="0" smtClean="0">
                <a:latin typeface="Courier New" panose="02070309020205020404" pitchFamily="49" charset="0"/>
                <a:cs typeface="Courier New" panose="02070309020205020404" pitchFamily="49" charset="0"/>
              </a:rPr>
              <a:t>sum </a:t>
            </a:r>
            <a:r>
              <a:rPr lang="en-CA" sz="2400" dirty="0">
                <a:latin typeface="Courier New" panose="02070309020205020404" pitchFamily="49" charset="0"/>
                <a:cs typeface="Courier New" panose="02070309020205020404" pitchFamily="49" charset="0"/>
              </a:rPr>
              <a:t>= 0 </a:t>
            </a:r>
            <a:r>
              <a:rPr lang="en-CA" sz="2400" dirty="0" smtClean="0">
                <a:latin typeface="Courier New" panose="02070309020205020404" pitchFamily="49" charset="0"/>
                <a:cs typeface="Courier New" panose="02070309020205020404" pitchFamily="49" charset="0"/>
              </a:rPr>
              <a:t/>
            </a:r>
            <a:br>
              <a:rPr lang="en-CA" sz="2400" dirty="0" smtClean="0">
                <a:latin typeface="Courier New" panose="02070309020205020404" pitchFamily="49" charset="0"/>
                <a:cs typeface="Courier New" panose="02070309020205020404" pitchFamily="49" charset="0"/>
              </a:rPr>
            </a:br>
            <a:endParaRPr lang="en-CA" sz="2400" dirty="0" smtClean="0">
              <a:latin typeface="Courier New" panose="02070309020205020404" pitchFamily="49" charset="0"/>
              <a:cs typeface="Courier New" panose="02070309020205020404" pitchFamily="49" charset="0"/>
            </a:endParaRPr>
          </a:p>
          <a:p>
            <a:pPr marL="0" indent="0">
              <a:buNone/>
            </a:pPr>
            <a:r>
              <a:rPr lang="en-CA" sz="2400" dirty="0" smtClean="0">
                <a:latin typeface="Courier New" panose="02070309020205020404" pitchFamily="49" charset="0"/>
                <a:cs typeface="Courier New" panose="02070309020205020404" pitchFamily="49" charset="0"/>
              </a:rPr>
              <a:t>for </a:t>
            </a:r>
            <a:r>
              <a:rPr lang="en-CA" sz="2400" dirty="0">
                <a:latin typeface="Courier New" panose="02070309020205020404" pitchFamily="49" charset="0"/>
                <a:cs typeface="Courier New" panose="02070309020205020404" pitchFamily="49" charset="0"/>
              </a:rPr>
              <a:t>roll in </a:t>
            </a:r>
            <a:r>
              <a:rPr lang="en-CA" sz="2400" dirty="0" smtClean="0">
                <a:latin typeface="Courier New" panose="02070309020205020404" pitchFamily="49" charset="0"/>
                <a:cs typeface="Courier New" panose="02070309020205020404" pitchFamily="49" charset="0"/>
              </a:rPr>
              <a:t>range(4): </a:t>
            </a:r>
          </a:p>
          <a:p>
            <a:pPr marL="0" indent="0">
              <a:buNone/>
            </a:pPr>
            <a:r>
              <a:rPr lang="en-CA" sz="2400" dirty="0" smtClean="0">
                <a:latin typeface="Courier New" panose="02070309020205020404" pitchFamily="49" charset="0"/>
                <a:cs typeface="Courier New" panose="02070309020205020404" pitchFamily="49" charset="0"/>
              </a:rPr>
              <a:t>	sum </a:t>
            </a:r>
            <a:r>
              <a:rPr lang="en-CA" sz="2400" dirty="0">
                <a:latin typeface="Courier New" panose="02070309020205020404" pitchFamily="49" charset="0"/>
                <a:cs typeface="Courier New" panose="02070309020205020404" pitchFamily="49" charset="0"/>
              </a:rPr>
              <a:t>+= </a:t>
            </a:r>
            <a:r>
              <a:rPr lang="en-CA" sz="2400" dirty="0" err="1">
                <a:latin typeface="Courier New" panose="02070309020205020404" pitchFamily="49" charset="0"/>
                <a:cs typeface="Courier New" panose="02070309020205020404" pitchFamily="49" charset="0"/>
              </a:rPr>
              <a:t>random.randint</a:t>
            </a:r>
            <a:r>
              <a:rPr lang="en-CA" sz="2400" dirty="0">
                <a:latin typeface="Courier New" panose="02070309020205020404" pitchFamily="49" charset="0"/>
                <a:cs typeface="Courier New" panose="02070309020205020404" pitchFamily="49" charset="0"/>
              </a:rPr>
              <a:t>(1,6) </a:t>
            </a:r>
            <a:endParaRPr lang="en-CA" sz="2400" dirty="0" smtClean="0">
              <a:latin typeface="Courier New" panose="02070309020205020404" pitchFamily="49" charset="0"/>
              <a:cs typeface="Courier New" panose="02070309020205020404" pitchFamily="49" charset="0"/>
            </a:endParaRPr>
          </a:p>
          <a:p>
            <a:pPr marL="0" indent="0">
              <a:buNone/>
            </a:pPr>
            <a:endParaRPr lang="en-CA" sz="2400" dirty="0" smtClean="0">
              <a:latin typeface="Courier New" panose="02070309020205020404" pitchFamily="49" charset="0"/>
              <a:cs typeface="Courier New" panose="02070309020205020404" pitchFamily="49" charset="0"/>
            </a:endParaRPr>
          </a:p>
          <a:p>
            <a:pPr marL="0" indent="0">
              <a:buNone/>
            </a:pPr>
            <a:r>
              <a:rPr lang="en-CA" sz="2400" dirty="0" smtClean="0">
                <a:latin typeface="Courier New" panose="02070309020205020404" pitchFamily="49" charset="0"/>
                <a:cs typeface="Courier New" panose="02070309020205020404" pitchFamily="49" charset="0"/>
              </a:rPr>
              <a:t>print</a:t>
            </a:r>
            <a:r>
              <a:rPr lang="en-CA" sz="2400" dirty="0">
                <a:latin typeface="Courier New" panose="02070309020205020404" pitchFamily="49" charset="0"/>
                <a:cs typeface="Courier New" panose="02070309020205020404" pitchFamily="49" charset="0"/>
              </a:rPr>
              <a:t>("The sum </a:t>
            </a:r>
            <a:r>
              <a:rPr lang="en-CA" sz="2400" dirty="0" smtClean="0">
                <a:latin typeface="Courier New" panose="02070309020205020404" pitchFamily="49" charset="0"/>
                <a:cs typeface="Courier New" panose="02070309020205020404" pitchFamily="49" charset="0"/>
              </a:rPr>
              <a:t>is</a:t>
            </a:r>
            <a:r>
              <a:rPr lang="en-CA" sz="2400" dirty="0">
                <a:latin typeface="Courier New" panose="02070309020205020404" pitchFamily="49" charset="0"/>
                <a:cs typeface="Courier New" panose="02070309020205020404" pitchFamily="49" charset="0"/>
              </a:rPr>
              <a:t>", sum)</a:t>
            </a:r>
          </a:p>
        </p:txBody>
      </p:sp>
    </p:spTree>
    <p:extLst>
      <p:ext uri="{BB962C8B-B14F-4D97-AF65-F5344CB8AC3E}">
        <p14:creationId xmlns:p14="http://schemas.microsoft.com/office/powerpoint/2010/main" val="489532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 calcmode="lin" valueType="num">
                                      <p:cBhvr additive="base">
                                        <p:cTn id="1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Today’s Agenda</a:t>
            </a:r>
            <a:endParaRPr lang="en-CA" dirty="0"/>
          </a:p>
        </p:txBody>
      </p:sp>
      <p:sp>
        <p:nvSpPr>
          <p:cNvPr id="3" name="Content Placeholder 2"/>
          <p:cNvSpPr>
            <a:spLocks noGrp="1"/>
          </p:cNvSpPr>
          <p:nvPr>
            <p:ph idx="1"/>
          </p:nvPr>
        </p:nvSpPr>
        <p:spPr>
          <a:xfrm>
            <a:off x="323528" y="2276872"/>
            <a:ext cx="8532440" cy="3600400"/>
          </a:xfrm>
        </p:spPr>
        <p:txBody>
          <a:bodyPr>
            <a:normAutofit/>
          </a:bodyPr>
          <a:lstStyle/>
          <a:p>
            <a:r>
              <a:rPr lang="en-CA" sz="2800" dirty="0" smtClean="0"/>
              <a:t>Learn about functions in general - what they are and why they are used in programs</a:t>
            </a:r>
          </a:p>
          <a:p>
            <a:endParaRPr lang="en-CA" sz="2800" dirty="0"/>
          </a:p>
          <a:p>
            <a:r>
              <a:rPr lang="en-CA" sz="2800" dirty="0" smtClean="0"/>
              <a:t>Learn how to write functions without parameters</a:t>
            </a:r>
          </a:p>
          <a:p>
            <a:endParaRPr lang="en-CA" sz="2800" dirty="0"/>
          </a:p>
          <a:p>
            <a:r>
              <a:rPr lang="en-CA" sz="2800" dirty="0" smtClean="0"/>
              <a:t>Learn how to write functions with parameters</a:t>
            </a:r>
          </a:p>
        </p:txBody>
      </p:sp>
    </p:spTree>
    <p:extLst>
      <p:ext uri="{BB962C8B-B14F-4D97-AF65-F5344CB8AC3E}">
        <p14:creationId xmlns:p14="http://schemas.microsoft.com/office/powerpoint/2010/main" val="18607290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249" y="116632"/>
            <a:ext cx="8183880" cy="1051560"/>
          </a:xfrm>
        </p:spPr>
        <p:txBody>
          <a:bodyPr>
            <a:noAutofit/>
          </a:bodyPr>
          <a:lstStyle/>
          <a:p>
            <a:pPr algn="ctr"/>
            <a:r>
              <a:rPr lang="en-CA" dirty="0" smtClean="0"/>
              <a:t>Example – Create a Function</a:t>
            </a:r>
            <a:endParaRPr lang="en-CA" dirty="0"/>
          </a:p>
        </p:txBody>
      </p:sp>
      <p:sp>
        <p:nvSpPr>
          <p:cNvPr id="3" name="Content Placeholder 2"/>
          <p:cNvSpPr>
            <a:spLocks noGrp="1"/>
          </p:cNvSpPr>
          <p:nvPr>
            <p:ph idx="1"/>
          </p:nvPr>
        </p:nvSpPr>
        <p:spPr>
          <a:xfrm>
            <a:off x="395536" y="1268760"/>
            <a:ext cx="8640960" cy="4968971"/>
          </a:xfrm>
          <a:ln>
            <a:noFill/>
          </a:ln>
        </p:spPr>
        <p:txBody>
          <a:bodyPr>
            <a:normAutofit fontScale="92500" lnSpcReduction="10000"/>
          </a:bodyPr>
          <a:lstStyle/>
          <a:p>
            <a:pPr marL="0" indent="0">
              <a:buNone/>
            </a:pPr>
            <a:r>
              <a:rPr lang="en-CA" dirty="0" smtClean="0"/>
              <a:t>Now, write a function that calculates the sum of 4 dice and </a:t>
            </a:r>
            <a:r>
              <a:rPr lang="en-CA" dirty="0"/>
              <a:t>p</a:t>
            </a:r>
            <a:r>
              <a:rPr lang="en-CA" dirty="0" smtClean="0"/>
              <a:t>rints the result.   Call the function in the main program.</a:t>
            </a:r>
            <a:br>
              <a:rPr lang="en-CA" dirty="0" smtClean="0"/>
            </a:br>
            <a:endParaRPr lang="en-CA" dirty="0" smtClean="0"/>
          </a:p>
          <a:p>
            <a:pPr marL="0" indent="0">
              <a:buNone/>
            </a:pPr>
            <a:r>
              <a:rPr lang="en-CA" dirty="0" smtClean="0">
                <a:latin typeface="Courier New" panose="02070309020205020404" pitchFamily="49" charset="0"/>
                <a:cs typeface="Courier New" panose="02070309020205020404" pitchFamily="49" charset="0"/>
              </a:rPr>
              <a:t>import random</a:t>
            </a:r>
          </a:p>
          <a:p>
            <a:pPr marL="0" indent="0">
              <a:buNone/>
            </a:pPr>
            <a:endParaRPr lang="en-CA" dirty="0" smtClean="0">
              <a:latin typeface="Courier New" panose="02070309020205020404" pitchFamily="49" charset="0"/>
              <a:cs typeface="Courier New" panose="02070309020205020404" pitchFamily="49" charset="0"/>
            </a:endParaRPr>
          </a:p>
          <a:p>
            <a:pPr marL="0" indent="0">
              <a:buNone/>
            </a:pPr>
            <a:r>
              <a:rPr lang="en-CA" b="1" dirty="0" err="1" smtClean="0">
                <a:solidFill>
                  <a:schemeClr val="accent2">
                    <a:lumMod val="75000"/>
                  </a:schemeClr>
                </a:solidFill>
                <a:latin typeface="Courier New" panose="02070309020205020404" pitchFamily="49" charset="0"/>
                <a:cs typeface="Courier New" panose="02070309020205020404" pitchFamily="49" charset="0"/>
              </a:rPr>
              <a:t>def</a:t>
            </a:r>
            <a:r>
              <a:rPr lang="en-CA" b="1" dirty="0" smtClean="0">
                <a:solidFill>
                  <a:schemeClr val="accent2">
                    <a:lumMod val="75000"/>
                  </a:schemeClr>
                </a:solidFill>
                <a:latin typeface="Courier New" panose="02070309020205020404" pitchFamily="49" charset="0"/>
                <a:cs typeface="Courier New" panose="02070309020205020404" pitchFamily="49" charset="0"/>
              </a:rPr>
              <a:t> </a:t>
            </a:r>
            <a:r>
              <a:rPr lang="en-CA" b="1" dirty="0" err="1" smtClean="0">
                <a:solidFill>
                  <a:schemeClr val="accent2">
                    <a:lumMod val="75000"/>
                  </a:schemeClr>
                </a:solidFill>
                <a:latin typeface="Courier New" panose="02070309020205020404" pitchFamily="49" charset="0"/>
                <a:cs typeface="Courier New" panose="02070309020205020404" pitchFamily="49" charset="0"/>
              </a:rPr>
              <a:t>sum_dice</a:t>
            </a:r>
            <a:r>
              <a:rPr lang="en-CA" b="1" dirty="0" smtClean="0">
                <a:solidFill>
                  <a:schemeClr val="accent2">
                    <a:lumMod val="75000"/>
                  </a:schemeClr>
                </a:solidFill>
                <a:latin typeface="Courier New" panose="02070309020205020404" pitchFamily="49" charset="0"/>
                <a:cs typeface="Courier New" panose="02070309020205020404" pitchFamily="49" charset="0"/>
              </a:rPr>
              <a:t>():</a:t>
            </a:r>
          </a:p>
          <a:p>
            <a:pPr marL="0" indent="0">
              <a:buNone/>
            </a:pPr>
            <a:r>
              <a:rPr lang="en-CA" dirty="0" smtClean="0">
                <a:latin typeface="Courier New" panose="02070309020205020404" pitchFamily="49" charset="0"/>
                <a:cs typeface="Courier New" panose="02070309020205020404" pitchFamily="49" charset="0"/>
              </a:rPr>
              <a:t>	sum </a:t>
            </a:r>
            <a:r>
              <a:rPr lang="en-CA" dirty="0">
                <a:latin typeface="Courier New" panose="02070309020205020404" pitchFamily="49" charset="0"/>
                <a:cs typeface="Courier New" panose="02070309020205020404" pitchFamily="49" charset="0"/>
              </a:rPr>
              <a:t>= 0 </a:t>
            </a:r>
            <a:endParaRPr lang="en-CA" dirty="0" smtClean="0">
              <a:latin typeface="Courier New" panose="02070309020205020404" pitchFamily="49" charset="0"/>
              <a:cs typeface="Courier New" panose="02070309020205020404" pitchFamily="49" charset="0"/>
            </a:endParaRPr>
          </a:p>
          <a:p>
            <a:pPr marL="0" indent="0">
              <a:buNone/>
            </a:pPr>
            <a:r>
              <a:rPr lang="en-CA" b="1" dirty="0" smtClean="0">
                <a:solidFill>
                  <a:srgbClr val="0070C0"/>
                </a:solidFill>
                <a:latin typeface="Courier New" panose="02070309020205020404" pitchFamily="49" charset="0"/>
                <a:cs typeface="Courier New" panose="02070309020205020404" pitchFamily="49" charset="0"/>
              </a:rPr>
              <a:t>	</a:t>
            </a:r>
            <a:r>
              <a:rPr lang="en-CA" dirty="0" smtClean="0">
                <a:latin typeface="Courier New" panose="02070309020205020404" pitchFamily="49" charset="0"/>
                <a:cs typeface="Courier New" panose="02070309020205020404" pitchFamily="49" charset="0"/>
              </a:rPr>
              <a:t>for </a:t>
            </a:r>
            <a:r>
              <a:rPr lang="en-CA" dirty="0">
                <a:latin typeface="Courier New" panose="02070309020205020404" pitchFamily="49" charset="0"/>
                <a:cs typeface="Courier New" panose="02070309020205020404" pitchFamily="49" charset="0"/>
              </a:rPr>
              <a:t>roll in </a:t>
            </a:r>
            <a:r>
              <a:rPr lang="en-CA" dirty="0" smtClean="0">
                <a:latin typeface="Courier New" panose="02070309020205020404" pitchFamily="49" charset="0"/>
                <a:cs typeface="Courier New" panose="02070309020205020404" pitchFamily="49" charset="0"/>
              </a:rPr>
              <a:t>range(4): </a:t>
            </a:r>
          </a:p>
          <a:p>
            <a:pPr marL="0" indent="0">
              <a:buNone/>
            </a:pPr>
            <a:r>
              <a:rPr lang="en-CA" dirty="0" smtClean="0">
                <a:latin typeface="Courier New" panose="02070309020205020404" pitchFamily="49" charset="0"/>
                <a:cs typeface="Courier New" panose="02070309020205020404" pitchFamily="49" charset="0"/>
              </a:rPr>
              <a:t>	</a:t>
            </a:r>
            <a:r>
              <a:rPr lang="en-CA" dirty="0">
                <a:latin typeface="Courier New" panose="02070309020205020404" pitchFamily="49" charset="0"/>
                <a:cs typeface="Courier New" panose="02070309020205020404" pitchFamily="49" charset="0"/>
              </a:rPr>
              <a:t>	</a:t>
            </a:r>
            <a:r>
              <a:rPr lang="en-CA" dirty="0" smtClean="0">
                <a:latin typeface="Courier New" panose="02070309020205020404" pitchFamily="49" charset="0"/>
                <a:cs typeface="Courier New" panose="02070309020205020404" pitchFamily="49" charset="0"/>
              </a:rPr>
              <a:t>sum </a:t>
            </a:r>
            <a:r>
              <a:rPr lang="en-CA" dirty="0">
                <a:latin typeface="Courier New" panose="02070309020205020404" pitchFamily="49" charset="0"/>
                <a:cs typeface="Courier New" panose="02070309020205020404" pitchFamily="49" charset="0"/>
              </a:rPr>
              <a:t>+= </a:t>
            </a:r>
            <a:r>
              <a:rPr lang="en-CA" dirty="0" err="1">
                <a:latin typeface="Courier New" panose="02070309020205020404" pitchFamily="49" charset="0"/>
                <a:cs typeface="Courier New" panose="02070309020205020404" pitchFamily="49" charset="0"/>
              </a:rPr>
              <a:t>random.randint</a:t>
            </a:r>
            <a:r>
              <a:rPr lang="en-CA" dirty="0">
                <a:latin typeface="Courier New" panose="02070309020205020404" pitchFamily="49" charset="0"/>
                <a:cs typeface="Courier New" panose="02070309020205020404" pitchFamily="49" charset="0"/>
              </a:rPr>
              <a:t>(1,6)</a:t>
            </a:r>
            <a:r>
              <a:rPr lang="en-CA" b="1" dirty="0">
                <a:solidFill>
                  <a:srgbClr val="0070C0"/>
                </a:solidFill>
                <a:latin typeface="Courier New" panose="02070309020205020404" pitchFamily="49" charset="0"/>
                <a:cs typeface="Courier New" panose="02070309020205020404" pitchFamily="49" charset="0"/>
              </a:rPr>
              <a:t> </a:t>
            </a:r>
            <a:endParaRPr lang="en-CA" b="1" dirty="0" smtClean="0">
              <a:solidFill>
                <a:srgbClr val="0070C0"/>
              </a:solidFill>
              <a:latin typeface="Courier New" panose="02070309020205020404" pitchFamily="49" charset="0"/>
              <a:cs typeface="Courier New" panose="02070309020205020404" pitchFamily="49" charset="0"/>
            </a:endParaRPr>
          </a:p>
          <a:p>
            <a:pPr marL="0" indent="0">
              <a:buNone/>
            </a:pPr>
            <a:r>
              <a:rPr lang="en-CA" sz="2400" dirty="0" smtClean="0">
                <a:latin typeface="Courier New" panose="02070309020205020404" pitchFamily="49" charset="0"/>
                <a:cs typeface="Courier New" panose="02070309020205020404" pitchFamily="49" charset="0"/>
              </a:rPr>
              <a:t>	print</a:t>
            </a:r>
            <a:r>
              <a:rPr lang="en-CA" sz="2400" dirty="0">
                <a:latin typeface="Courier New" panose="02070309020205020404" pitchFamily="49" charset="0"/>
                <a:cs typeface="Courier New" panose="02070309020205020404" pitchFamily="49" charset="0"/>
              </a:rPr>
              <a:t>("The sum </a:t>
            </a:r>
            <a:r>
              <a:rPr lang="en-CA" sz="2400" dirty="0" smtClean="0">
                <a:latin typeface="Courier New" panose="02070309020205020404" pitchFamily="49" charset="0"/>
                <a:cs typeface="Courier New" panose="02070309020205020404" pitchFamily="49" charset="0"/>
              </a:rPr>
              <a:t>is</a:t>
            </a:r>
            <a:r>
              <a:rPr lang="en-CA" sz="2400" dirty="0">
                <a:latin typeface="Courier New" panose="02070309020205020404" pitchFamily="49" charset="0"/>
                <a:cs typeface="Courier New" panose="02070309020205020404" pitchFamily="49" charset="0"/>
              </a:rPr>
              <a:t>", sum</a:t>
            </a:r>
            <a:r>
              <a:rPr lang="en-CA" sz="2400" dirty="0" smtClean="0">
                <a:latin typeface="Courier New" panose="02070309020205020404" pitchFamily="49" charset="0"/>
                <a:cs typeface="Courier New" panose="02070309020205020404" pitchFamily="49" charset="0"/>
              </a:rPr>
              <a:t>)</a:t>
            </a:r>
          </a:p>
          <a:p>
            <a:pPr marL="0" indent="0">
              <a:buNone/>
            </a:pPr>
            <a:endParaRPr lang="en-CA" sz="2400" dirty="0" smtClean="0">
              <a:latin typeface="Courier New" panose="02070309020205020404" pitchFamily="49" charset="0"/>
              <a:cs typeface="Courier New" panose="02070309020205020404" pitchFamily="49" charset="0"/>
            </a:endParaRPr>
          </a:p>
          <a:p>
            <a:pPr marL="0" indent="0">
              <a:buNone/>
            </a:pPr>
            <a:r>
              <a:rPr lang="en-CA" sz="2400" dirty="0" smtClean="0">
                <a:latin typeface="Courier New" panose="02070309020205020404" pitchFamily="49" charset="0"/>
                <a:cs typeface="Courier New" panose="02070309020205020404" pitchFamily="49" charset="0"/>
              </a:rPr>
              <a:t># Main Program</a:t>
            </a:r>
            <a:endParaRPr lang="en-CA" sz="2400" dirty="0">
              <a:latin typeface="Courier New" panose="02070309020205020404" pitchFamily="49" charset="0"/>
              <a:cs typeface="Courier New" panose="02070309020205020404" pitchFamily="49" charset="0"/>
            </a:endParaRPr>
          </a:p>
          <a:p>
            <a:pPr marL="0" indent="0">
              <a:buNone/>
            </a:pPr>
            <a:r>
              <a:rPr lang="en-CA" sz="2400" b="1" dirty="0" err="1" smtClean="0">
                <a:solidFill>
                  <a:schemeClr val="accent2">
                    <a:lumMod val="75000"/>
                  </a:schemeClr>
                </a:solidFill>
                <a:latin typeface="Courier New" panose="02070309020205020404" pitchFamily="49" charset="0"/>
                <a:cs typeface="Courier New" panose="02070309020205020404" pitchFamily="49" charset="0"/>
              </a:rPr>
              <a:t>sum_dice</a:t>
            </a:r>
            <a:r>
              <a:rPr lang="en-CA" sz="2400" b="1" dirty="0" smtClean="0">
                <a:solidFill>
                  <a:schemeClr val="accent2">
                    <a:lumMod val="75000"/>
                  </a:schemeClr>
                </a:solidFill>
                <a:latin typeface="Courier New" panose="02070309020205020404" pitchFamily="49" charset="0"/>
                <a:cs typeface="Courier New" panose="02070309020205020404" pitchFamily="49" charset="0"/>
              </a:rPr>
              <a:t>()</a:t>
            </a:r>
          </a:p>
        </p:txBody>
      </p:sp>
      <p:sp>
        <p:nvSpPr>
          <p:cNvPr id="6" name="TextBox 5"/>
          <p:cNvSpPr txBox="1"/>
          <p:nvPr/>
        </p:nvSpPr>
        <p:spPr>
          <a:xfrm>
            <a:off x="3419872" y="5229200"/>
            <a:ext cx="5264247" cy="1323439"/>
          </a:xfrm>
          <a:prstGeom prst="rect">
            <a:avLst/>
          </a:prstGeom>
          <a:noFill/>
        </p:spPr>
        <p:txBody>
          <a:bodyPr wrap="square" rtlCol="0">
            <a:spAutoFit/>
          </a:bodyPr>
          <a:lstStyle/>
          <a:p>
            <a:pPr algn="ctr"/>
            <a:r>
              <a:rPr lang="en-CA" sz="2000" b="1" dirty="0" smtClean="0">
                <a:solidFill>
                  <a:srgbClr val="FF0000"/>
                </a:solidFill>
              </a:rPr>
              <a:t>This function has no parameters.   This means that no information is being passed into the function from the main program –hence the empty brackets.</a:t>
            </a:r>
            <a:endParaRPr lang="en-CA" sz="2000" b="1" dirty="0">
              <a:solidFill>
                <a:srgbClr val="FF0000"/>
              </a:solidFill>
            </a:endParaRPr>
          </a:p>
        </p:txBody>
      </p:sp>
    </p:spTree>
    <p:extLst>
      <p:ext uri="{BB962C8B-B14F-4D97-AF65-F5344CB8AC3E}">
        <p14:creationId xmlns:p14="http://schemas.microsoft.com/office/powerpoint/2010/main" val="2541104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iterate type="lt">
                                    <p:tmPct val="0"/>
                                  </p:iterate>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iterate type="lt">
                                    <p:tmPct val="0"/>
                                  </p:iterate>
                                  <p:childTnLst>
                                    <p:set>
                                      <p:cBhvr>
                                        <p:cTn id="12" dur="1" fill="hold">
                                          <p:stCondLst>
                                            <p:cond delay="0"/>
                                          </p:stCondLst>
                                        </p:cTn>
                                        <p:tgtEl>
                                          <p:spTgt spid="3">
                                            <p:txEl>
                                              <p:pRg st="10" end="10"/>
                                            </p:txEl>
                                          </p:spTgt>
                                        </p:tgtEl>
                                        <p:attrNameLst>
                                          <p:attrName>style.visibility</p:attrName>
                                        </p:attrNameLst>
                                      </p:cBhvr>
                                      <p:to>
                                        <p:strVal val="visible"/>
                                      </p:to>
                                    </p:set>
                                    <p:anim calcmode="lin" valueType="num">
                                      <p:cBhvr additive="base">
                                        <p:cTn id="1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16632"/>
            <a:ext cx="8928991" cy="1051560"/>
          </a:xfrm>
        </p:spPr>
        <p:txBody>
          <a:bodyPr>
            <a:noAutofit/>
          </a:bodyPr>
          <a:lstStyle/>
          <a:p>
            <a:pPr algn="ctr"/>
            <a:r>
              <a:rPr lang="en-CA" sz="4800" dirty="0" smtClean="0"/>
              <a:t>Example – Create a Better Function</a:t>
            </a:r>
            <a:endParaRPr lang="en-CA" sz="4800" dirty="0"/>
          </a:p>
        </p:txBody>
      </p:sp>
      <p:sp>
        <p:nvSpPr>
          <p:cNvPr id="3" name="Content Placeholder 2"/>
          <p:cNvSpPr>
            <a:spLocks noGrp="1"/>
          </p:cNvSpPr>
          <p:nvPr>
            <p:ph idx="1"/>
          </p:nvPr>
        </p:nvSpPr>
        <p:spPr>
          <a:xfrm>
            <a:off x="395536" y="1268760"/>
            <a:ext cx="8640960" cy="5400600"/>
          </a:xfrm>
          <a:ln>
            <a:noFill/>
          </a:ln>
        </p:spPr>
        <p:txBody>
          <a:bodyPr>
            <a:normAutofit fontScale="85000" lnSpcReduction="20000"/>
          </a:bodyPr>
          <a:lstStyle/>
          <a:p>
            <a:pPr marL="0" indent="0">
              <a:buNone/>
            </a:pPr>
            <a:r>
              <a:rPr lang="en-CA" sz="2800" dirty="0" smtClean="0"/>
              <a:t>Now, write a function that calculates the sum of n dice and prints the result.   Test your function in the main program with these values: 5, 2 and 10. </a:t>
            </a:r>
            <a:r>
              <a:rPr lang="en-CA" dirty="0" smtClean="0"/>
              <a:t/>
            </a:r>
            <a:br>
              <a:rPr lang="en-CA" dirty="0" smtClean="0"/>
            </a:br>
            <a:endParaRPr lang="en-CA" dirty="0" smtClean="0"/>
          </a:p>
          <a:p>
            <a:pPr marL="0" indent="0">
              <a:buNone/>
            </a:pPr>
            <a:r>
              <a:rPr lang="en-CA" dirty="0" smtClean="0">
                <a:latin typeface="Courier New" panose="02070309020205020404" pitchFamily="49" charset="0"/>
                <a:cs typeface="Courier New" panose="02070309020205020404" pitchFamily="49" charset="0"/>
              </a:rPr>
              <a:t>import random</a:t>
            </a:r>
          </a:p>
          <a:p>
            <a:pPr marL="0" indent="0">
              <a:buNone/>
            </a:pPr>
            <a:endParaRPr lang="en-CA" dirty="0" smtClean="0">
              <a:latin typeface="Courier New" panose="02070309020205020404" pitchFamily="49" charset="0"/>
              <a:cs typeface="Courier New" panose="02070309020205020404" pitchFamily="49" charset="0"/>
            </a:endParaRPr>
          </a:p>
          <a:p>
            <a:pPr marL="0" indent="0">
              <a:buNone/>
            </a:pPr>
            <a:r>
              <a:rPr lang="en-CA" b="1" dirty="0" err="1" smtClean="0">
                <a:solidFill>
                  <a:schemeClr val="accent2">
                    <a:lumMod val="75000"/>
                  </a:schemeClr>
                </a:solidFill>
                <a:latin typeface="Courier New" panose="02070309020205020404" pitchFamily="49" charset="0"/>
                <a:cs typeface="Courier New" panose="02070309020205020404" pitchFamily="49" charset="0"/>
              </a:rPr>
              <a:t>def</a:t>
            </a:r>
            <a:r>
              <a:rPr lang="en-CA" b="1" dirty="0" smtClean="0">
                <a:solidFill>
                  <a:schemeClr val="accent2">
                    <a:lumMod val="75000"/>
                  </a:schemeClr>
                </a:solidFill>
                <a:latin typeface="Courier New" panose="02070309020205020404" pitchFamily="49" charset="0"/>
                <a:cs typeface="Courier New" panose="02070309020205020404" pitchFamily="49" charset="0"/>
              </a:rPr>
              <a:t> </a:t>
            </a:r>
            <a:r>
              <a:rPr lang="en-CA" b="1" dirty="0" err="1" smtClean="0">
                <a:solidFill>
                  <a:schemeClr val="accent2">
                    <a:lumMod val="75000"/>
                  </a:schemeClr>
                </a:solidFill>
                <a:latin typeface="Courier New" panose="02070309020205020404" pitchFamily="49" charset="0"/>
                <a:cs typeface="Courier New" panose="02070309020205020404" pitchFamily="49" charset="0"/>
              </a:rPr>
              <a:t>sum_dice</a:t>
            </a:r>
            <a:r>
              <a:rPr lang="en-CA" b="1" dirty="0" smtClean="0">
                <a:solidFill>
                  <a:schemeClr val="accent2">
                    <a:lumMod val="75000"/>
                  </a:schemeClr>
                </a:solidFill>
                <a:latin typeface="Courier New" panose="02070309020205020404" pitchFamily="49" charset="0"/>
                <a:cs typeface="Courier New" panose="02070309020205020404" pitchFamily="49" charset="0"/>
              </a:rPr>
              <a:t>(n):</a:t>
            </a:r>
          </a:p>
          <a:p>
            <a:pPr marL="0" indent="0">
              <a:buNone/>
            </a:pPr>
            <a:r>
              <a:rPr lang="en-CA" dirty="0" smtClean="0">
                <a:latin typeface="Courier New" panose="02070309020205020404" pitchFamily="49" charset="0"/>
                <a:cs typeface="Courier New" panose="02070309020205020404" pitchFamily="49" charset="0"/>
              </a:rPr>
              <a:t>	sum </a:t>
            </a:r>
            <a:r>
              <a:rPr lang="en-CA" dirty="0">
                <a:latin typeface="Courier New" panose="02070309020205020404" pitchFamily="49" charset="0"/>
                <a:cs typeface="Courier New" panose="02070309020205020404" pitchFamily="49" charset="0"/>
              </a:rPr>
              <a:t>= 0 </a:t>
            </a:r>
            <a:endParaRPr lang="en-CA" dirty="0" smtClean="0">
              <a:latin typeface="Courier New" panose="02070309020205020404" pitchFamily="49" charset="0"/>
              <a:cs typeface="Courier New" panose="02070309020205020404" pitchFamily="49" charset="0"/>
            </a:endParaRPr>
          </a:p>
          <a:p>
            <a:pPr marL="0" indent="0">
              <a:buNone/>
            </a:pPr>
            <a:r>
              <a:rPr lang="en-CA" b="1" dirty="0" smtClean="0">
                <a:solidFill>
                  <a:srgbClr val="0070C0"/>
                </a:solidFill>
                <a:latin typeface="Courier New" panose="02070309020205020404" pitchFamily="49" charset="0"/>
                <a:cs typeface="Courier New" panose="02070309020205020404" pitchFamily="49" charset="0"/>
              </a:rPr>
              <a:t>	</a:t>
            </a:r>
            <a:r>
              <a:rPr lang="en-CA" dirty="0" smtClean="0">
                <a:latin typeface="Courier New" panose="02070309020205020404" pitchFamily="49" charset="0"/>
                <a:cs typeface="Courier New" panose="02070309020205020404" pitchFamily="49" charset="0"/>
              </a:rPr>
              <a:t>for </a:t>
            </a:r>
            <a:r>
              <a:rPr lang="en-CA" dirty="0">
                <a:latin typeface="Courier New" panose="02070309020205020404" pitchFamily="49" charset="0"/>
                <a:cs typeface="Courier New" panose="02070309020205020404" pitchFamily="49" charset="0"/>
              </a:rPr>
              <a:t>roll in </a:t>
            </a:r>
            <a:r>
              <a:rPr lang="en-CA" dirty="0" smtClean="0">
                <a:latin typeface="Courier New" panose="02070309020205020404" pitchFamily="49" charset="0"/>
                <a:cs typeface="Courier New" panose="02070309020205020404" pitchFamily="49" charset="0"/>
              </a:rPr>
              <a:t>range(  ): </a:t>
            </a:r>
          </a:p>
          <a:p>
            <a:pPr marL="0" indent="0">
              <a:buNone/>
            </a:pPr>
            <a:r>
              <a:rPr lang="en-CA" dirty="0" smtClean="0">
                <a:latin typeface="Courier New" panose="02070309020205020404" pitchFamily="49" charset="0"/>
                <a:cs typeface="Courier New" panose="02070309020205020404" pitchFamily="49" charset="0"/>
              </a:rPr>
              <a:t>	</a:t>
            </a:r>
            <a:r>
              <a:rPr lang="en-CA" dirty="0">
                <a:latin typeface="Courier New" panose="02070309020205020404" pitchFamily="49" charset="0"/>
                <a:cs typeface="Courier New" panose="02070309020205020404" pitchFamily="49" charset="0"/>
              </a:rPr>
              <a:t>	</a:t>
            </a:r>
            <a:r>
              <a:rPr lang="en-CA" dirty="0" smtClean="0">
                <a:latin typeface="Courier New" panose="02070309020205020404" pitchFamily="49" charset="0"/>
                <a:cs typeface="Courier New" panose="02070309020205020404" pitchFamily="49" charset="0"/>
              </a:rPr>
              <a:t>sum </a:t>
            </a:r>
            <a:r>
              <a:rPr lang="en-CA" dirty="0">
                <a:latin typeface="Courier New" panose="02070309020205020404" pitchFamily="49" charset="0"/>
                <a:cs typeface="Courier New" panose="02070309020205020404" pitchFamily="49" charset="0"/>
              </a:rPr>
              <a:t>+= </a:t>
            </a:r>
            <a:r>
              <a:rPr lang="en-CA" dirty="0" err="1">
                <a:latin typeface="Courier New" panose="02070309020205020404" pitchFamily="49" charset="0"/>
                <a:cs typeface="Courier New" panose="02070309020205020404" pitchFamily="49" charset="0"/>
              </a:rPr>
              <a:t>random.randint</a:t>
            </a:r>
            <a:r>
              <a:rPr lang="en-CA" dirty="0">
                <a:latin typeface="Courier New" panose="02070309020205020404" pitchFamily="49" charset="0"/>
                <a:cs typeface="Courier New" panose="02070309020205020404" pitchFamily="49" charset="0"/>
              </a:rPr>
              <a:t>(1,6)</a:t>
            </a:r>
            <a:r>
              <a:rPr lang="en-CA" b="1" dirty="0">
                <a:solidFill>
                  <a:srgbClr val="0070C0"/>
                </a:solidFill>
                <a:latin typeface="Courier New" panose="02070309020205020404" pitchFamily="49" charset="0"/>
                <a:cs typeface="Courier New" panose="02070309020205020404" pitchFamily="49" charset="0"/>
              </a:rPr>
              <a:t> </a:t>
            </a:r>
            <a:endParaRPr lang="en-CA" b="1" dirty="0" smtClean="0">
              <a:solidFill>
                <a:srgbClr val="0070C0"/>
              </a:solidFill>
              <a:latin typeface="Courier New" panose="02070309020205020404" pitchFamily="49" charset="0"/>
              <a:cs typeface="Courier New" panose="02070309020205020404" pitchFamily="49" charset="0"/>
            </a:endParaRPr>
          </a:p>
          <a:p>
            <a:pPr marL="0" indent="0">
              <a:buNone/>
            </a:pPr>
            <a:r>
              <a:rPr lang="en-CA" sz="2400" dirty="0" smtClean="0">
                <a:latin typeface="Courier New" panose="02070309020205020404" pitchFamily="49" charset="0"/>
                <a:cs typeface="Courier New" panose="02070309020205020404" pitchFamily="49" charset="0"/>
              </a:rPr>
              <a:t>	print</a:t>
            </a:r>
            <a:r>
              <a:rPr lang="en-CA" sz="2400" dirty="0">
                <a:latin typeface="Courier New" panose="02070309020205020404" pitchFamily="49" charset="0"/>
                <a:cs typeface="Courier New" panose="02070309020205020404" pitchFamily="49" charset="0"/>
              </a:rPr>
              <a:t>("The sum </a:t>
            </a:r>
            <a:r>
              <a:rPr lang="en-CA" sz="2400" dirty="0" smtClean="0">
                <a:latin typeface="Courier New" panose="02070309020205020404" pitchFamily="49" charset="0"/>
                <a:cs typeface="Courier New" panose="02070309020205020404" pitchFamily="49" charset="0"/>
              </a:rPr>
              <a:t>is</a:t>
            </a:r>
            <a:r>
              <a:rPr lang="en-CA" sz="2400" dirty="0">
                <a:latin typeface="Courier New" panose="02070309020205020404" pitchFamily="49" charset="0"/>
                <a:cs typeface="Courier New" panose="02070309020205020404" pitchFamily="49" charset="0"/>
              </a:rPr>
              <a:t>", sum</a:t>
            </a:r>
            <a:r>
              <a:rPr lang="en-CA" sz="2400" dirty="0" smtClean="0">
                <a:latin typeface="Courier New" panose="02070309020205020404" pitchFamily="49" charset="0"/>
                <a:cs typeface="Courier New" panose="02070309020205020404" pitchFamily="49" charset="0"/>
              </a:rPr>
              <a:t>)</a:t>
            </a:r>
          </a:p>
          <a:p>
            <a:pPr marL="0" indent="0">
              <a:buNone/>
            </a:pPr>
            <a:endParaRPr lang="en-CA" sz="2400" dirty="0" smtClean="0">
              <a:latin typeface="Courier New" panose="02070309020205020404" pitchFamily="49" charset="0"/>
              <a:cs typeface="Courier New" panose="02070309020205020404" pitchFamily="49" charset="0"/>
            </a:endParaRPr>
          </a:p>
          <a:p>
            <a:pPr marL="0" indent="0">
              <a:buNone/>
            </a:pPr>
            <a:r>
              <a:rPr lang="en-CA" sz="2400" dirty="0" smtClean="0">
                <a:latin typeface="Courier New" panose="02070309020205020404" pitchFamily="49" charset="0"/>
                <a:cs typeface="Courier New" panose="02070309020205020404" pitchFamily="49" charset="0"/>
              </a:rPr>
              <a:t># Main Program</a:t>
            </a:r>
            <a:endParaRPr lang="en-CA" sz="2400" dirty="0">
              <a:latin typeface="Courier New" panose="02070309020205020404" pitchFamily="49" charset="0"/>
              <a:cs typeface="Courier New" panose="02070309020205020404" pitchFamily="49" charset="0"/>
            </a:endParaRPr>
          </a:p>
          <a:p>
            <a:pPr marL="0" indent="0">
              <a:buNone/>
            </a:pPr>
            <a:r>
              <a:rPr lang="en-CA" sz="2400" b="1" dirty="0" err="1" smtClean="0">
                <a:solidFill>
                  <a:schemeClr val="accent2">
                    <a:lumMod val="75000"/>
                  </a:schemeClr>
                </a:solidFill>
                <a:latin typeface="Courier New" panose="02070309020205020404" pitchFamily="49" charset="0"/>
                <a:cs typeface="Courier New" panose="02070309020205020404" pitchFamily="49" charset="0"/>
              </a:rPr>
              <a:t>sum_dice</a:t>
            </a:r>
            <a:r>
              <a:rPr lang="en-CA" sz="2400" b="1" dirty="0" smtClean="0">
                <a:solidFill>
                  <a:schemeClr val="accent2">
                    <a:lumMod val="75000"/>
                  </a:schemeClr>
                </a:solidFill>
                <a:latin typeface="Courier New" panose="02070309020205020404" pitchFamily="49" charset="0"/>
                <a:cs typeface="Courier New" panose="02070309020205020404" pitchFamily="49" charset="0"/>
              </a:rPr>
              <a:t>(5)</a:t>
            </a:r>
          </a:p>
          <a:p>
            <a:pPr marL="0" indent="0">
              <a:buNone/>
            </a:pPr>
            <a:r>
              <a:rPr lang="en-CA" sz="2400" b="1" dirty="0" err="1" smtClean="0">
                <a:solidFill>
                  <a:schemeClr val="accent2">
                    <a:lumMod val="75000"/>
                  </a:schemeClr>
                </a:solidFill>
                <a:latin typeface="Courier New" panose="02070309020205020404" pitchFamily="49" charset="0"/>
                <a:cs typeface="Courier New" panose="02070309020205020404" pitchFamily="49" charset="0"/>
              </a:rPr>
              <a:t>sum_dice</a:t>
            </a:r>
            <a:r>
              <a:rPr lang="en-CA" sz="2400" b="1" dirty="0" smtClean="0">
                <a:solidFill>
                  <a:schemeClr val="accent2">
                    <a:lumMod val="75000"/>
                  </a:schemeClr>
                </a:solidFill>
                <a:latin typeface="Courier New" panose="02070309020205020404" pitchFamily="49" charset="0"/>
                <a:cs typeface="Courier New" panose="02070309020205020404" pitchFamily="49" charset="0"/>
              </a:rPr>
              <a:t>(2)</a:t>
            </a:r>
          </a:p>
          <a:p>
            <a:pPr marL="0" indent="0">
              <a:buNone/>
            </a:pPr>
            <a:r>
              <a:rPr lang="en-CA" sz="2400" b="1" dirty="0" err="1" smtClean="0">
                <a:solidFill>
                  <a:schemeClr val="accent2">
                    <a:lumMod val="75000"/>
                  </a:schemeClr>
                </a:solidFill>
                <a:latin typeface="Courier New" panose="02070309020205020404" pitchFamily="49" charset="0"/>
                <a:cs typeface="Courier New" panose="02070309020205020404" pitchFamily="49" charset="0"/>
              </a:rPr>
              <a:t>sum_dice</a:t>
            </a:r>
            <a:r>
              <a:rPr lang="en-CA" sz="2400" b="1" dirty="0" smtClean="0">
                <a:solidFill>
                  <a:schemeClr val="accent2">
                    <a:lumMod val="75000"/>
                  </a:schemeClr>
                </a:solidFill>
                <a:latin typeface="Courier New" panose="02070309020205020404" pitchFamily="49" charset="0"/>
                <a:cs typeface="Courier New" panose="02070309020205020404" pitchFamily="49" charset="0"/>
              </a:rPr>
              <a:t>(10)</a:t>
            </a:r>
            <a:endParaRPr lang="en-CA" sz="2400" b="1" dirty="0">
              <a:solidFill>
                <a:schemeClr val="accent2">
                  <a:lumMod val="75000"/>
                </a:schemeClr>
              </a:solidFill>
              <a:latin typeface="Courier New" panose="02070309020205020404" pitchFamily="49" charset="0"/>
              <a:cs typeface="Courier New" panose="02070309020205020404" pitchFamily="49" charset="0"/>
            </a:endParaRPr>
          </a:p>
        </p:txBody>
      </p:sp>
      <p:sp>
        <p:nvSpPr>
          <p:cNvPr id="6" name="TextBox 5"/>
          <p:cNvSpPr txBox="1"/>
          <p:nvPr/>
        </p:nvSpPr>
        <p:spPr>
          <a:xfrm>
            <a:off x="3491880" y="4941168"/>
            <a:ext cx="5264247" cy="1631216"/>
          </a:xfrm>
          <a:prstGeom prst="rect">
            <a:avLst/>
          </a:prstGeom>
          <a:noFill/>
        </p:spPr>
        <p:txBody>
          <a:bodyPr wrap="square" rtlCol="0">
            <a:spAutoFit/>
          </a:bodyPr>
          <a:lstStyle/>
          <a:p>
            <a:pPr algn="ctr"/>
            <a:r>
              <a:rPr lang="en-CA" sz="2000" b="1" dirty="0" smtClean="0">
                <a:solidFill>
                  <a:srgbClr val="FF0000"/>
                </a:solidFill>
              </a:rPr>
              <a:t>This function has one parameter:  n.   This means that the value of n inside the function will be assigned the value of the parameter when the function is called in the main program.</a:t>
            </a:r>
            <a:endParaRPr lang="en-CA" sz="2000" b="1" dirty="0">
              <a:solidFill>
                <a:srgbClr val="FF0000"/>
              </a:solidFill>
            </a:endParaRPr>
          </a:p>
        </p:txBody>
      </p:sp>
      <p:sp>
        <p:nvSpPr>
          <p:cNvPr id="7" name="TextBox 6"/>
          <p:cNvSpPr txBox="1"/>
          <p:nvPr/>
        </p:nvSpPr>
        <p:spPr>
          <a:xfrm>
            <a:off x="4427984" y="3789038"/>
            <a:ext cx="360040" cy="430887"/>
          </a:xfrm>
          <a:prstGeom prst="rect">
            <a:avLst/>
          </a:prstGeom>
          <a:noFill/>
        </p:spPr>
        <p:txBody>
          <a:bodyPr wrap="square" rtlCol="0">
            <a:spAutoFit/>
          </a:bodyPr>
          <a:lstStyle/>
          <a:p>
            <a:r>
              <a:rPr lang="en-CA" sz="2200" b="1" dirty="0" smtClean="0">
                <a:solidFill>
                  <a:srgbClr val="0070C0"/>
                </a:solidFill>
                <a:latin typeface="Courier New" panose="02070309020205020404" pitchFamily="49" charset="0"/>
                <a:cs typeface="Courier New" panose="02070309020205020404" pitchFamily="49" charset="0"/>
              </a:rPr>
              <a:t>n</a:t>
            </a:r>
            <a:endParaRPr lang="en-CA" sz="2200" b="1" dirty="0">
              <a:solidFill>
                <a:srgbClr val="0070C0"/>
              </a:solidFill>
              <a:latin typeface="Courier New" panose="02070309020205020404" pitchFamily="49" charset="0"/>
              <a:cs typeface="Courier New" panose="02070309020205020404" pitchFamily="49" charset="0"/>
            </a:endParaRPr>
          </a:p>
        </p:txBody>
      </p:sp>
      <p:sp>
        <p:nvSpPr>
          <p:cNvPr id="8" name="TextBox 7"/>
          <p:cNvSpPr txBox="1"/>
          <p:nvPr/>
        </p:nvSpPr>
        <p:spPr>
          <a:xfrm>
            <a:off x="4427984" y="3789037"/>
            <a:ext cx="360040" cy="430887"/>
          </a:xfrm>
          <a:prstGeom prst="rect">
            <a:avLst/>
          </a:prstGeom>
          <a:noFill/>
        </p:spPr>
        <p:txBody>
          <a:bodyPr wrap="square" rtlCol="0">
            <a:spAutoFit/>
          </a:bodyPr>
          <a:lstStyle/>
          <a:p>
            <a:r>
              <a:rPr lang="en-CA" sz="2200" dirty="0" smtClean="0">
                <a:latin typeface="Courier New" panose="02070309020205020404" pitchFamily="49" charset="0"/>
                <a:cs typeface="Courier New" panose="02070309020205020404" pitchFamily="49" charset="0"/>
              </a:rPr>
              <a:t>4</a:t>
            </a:r>
            <a:endParaRPr lang="en-CA" sz="2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49668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iterate type="lt">
                                    <p:tmPct val="0"/>
                                  </p:iterate>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8"/>
                                        </p:tgtEl>
                                        <p:attrNameLst>
                                          <p:attrName>ppt_x</p:attrName>
                                        </p:attrNameLst>
                                      </p:cBhvr>
                                      <p:tavLst>
                                        <p:tav tm="0">
                                          <p:val>
                                            <p:strVal val="ppt_x"/>
                                          </p:val>
                                        </p:tav>
                                        <p:tav tm="100000">
                                          <p:val>
                                            <p:strVal val="ppt_x"/>
                                          </p:val>
                                        </p:tav>
                                      </p:tavLst>
                                    </p:anim>
                                    <p:anim calcmode="lin" valueType="num">
                                      <p:cBhvr additive="base">
                                        <p:cTn id="13" dur="500"/>
                                        <p:tgtEl>
                                          <p:spTgt spid="8"/>
                                        </p:tgtEl>
                                        <p:attrNameLst>
                                          <p:attrName>ppt_y</p:attrName>
                                        </p:attrNameLst>
                                      </p:cBhvr>
                                      <p:tavLst>
                                        <p:tav tm="0">
                                          <p:val>
                                            <p:strVal val="ppt_y"/>
                                          </p:val>
                                        </p:tav>
                                        <p:tav tm="100000">
                                          <p:val>
                                            <p:strVal val="1+ppt_h/2"/>
                                          </p:val>
                                        </p:tav>
                                      </p:tavLst>
                                    </p:anim>
                                    <p:set>
                                      <p:cBhvr>
                                        <p:cTn id="14" dur="1" fill="hold">
                                          <p:stCondLst>
                                            <p:cond delay="499"/>
                                          </p:stCondLst>
                                        </p:cTn>
                                        <p:tgtEl>
                                          <p:spTgt spid="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iterate type="lt">
                                    <p:tmPct val="0"/>
                                  </p:iterate>
                                  <p:childTnLst>
                                    <p:set>
                                      <p:cBhvr>
                                        <p:cTn id="24" dur="1" fill="hold">
                                          <p:stCondLst>
                                            <p:cond delay="0"/>
                                          </p:stCondLst>
                                        </p:cTn>
                                        <p:tgtEl>
                                          <p:spTgt spid="3">
                                            <p:txEl>
                                              <p:pRg st="10" end="10"/>
                                            </p:txEl>
                                          </p:spTgt>
                                        </p:tgtEl>
                                        <p:attrNameLst>
                                          <p:attrName>style.visibility</p:attrName>
                                        </p:attrNameLst>
                                      </p:cBhvr>
                                      <p:to>
                                        <p:strVal val="visible"/>
                                      </p:to>
                                    </p:set>
                                    <p:anim calcmode="lin" valueType="num">
                                      <p:cBhvr additive="base">
                                        <p:cTn id="2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iterate type="lt">
                                    <p:tmPct val="0"/>
                                  </p:iterate>
                                  <p:childTnLst>
                                    <p:set>
                                      <p:cBhvr>
                                        <p:cTn id="28" dur="1" fill="hold">
                                          <p:stCondLst>
                                            <p:cond delay="0"/>
                                          </p:stCondLst>
                                        </p:cTn>
                                        <p:tgtEl>
                                          <p:spTgt spid="3">
                                            <p:txEl>
                                              <p:pRg st="11" end="11"/>
                                            </p:txEl>
                                          </p:spTgt>
                                        </p:tgtEl>
                                        <p:attrNameLst>
                                          <p:attrName>style.visibility</p:attrName>
                                        </p:attrNameLst>
                                      </p:cBhvr>
                                      <p:to>
                                        <p:strVal val="visible"/>
                                      </p:to>
                                    </p:set>
                                    <p:anim calcmode="lin" valueType="num">
                                      <p:cBhvr additive="base">
                                        <p:cTn id="2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iterate type="lt">
                                    <p:tmPct val="0"/>
                                  </p:iterate>
                                  <p:childTnLst>
                                    <p:set>
                                      <p:cBhvr>
                                        <p:cTn id="32" dur="1" fill="hold">
                                          <p:stCondLst>
                                            <p:cond delay="0"/>
                                          </p:stCondLst>
                                        </p:cTn>
                                        <p:tgtEl>
                                          <p:spTgt spid="3">
                                            <p:txEl>
                                              <p:pRg st="12" end="12"/>
                                            </p:txEl>
                                          </p:spTgt>
                                        </p:tgtEl>
                                        <p:attrNameLst>
                                          <p:attrName>style.visibility</p:attrName>
                                        </p:attrNameLst>
                                      </p:cBhvr>
                                      <p:to>
                                        <p:strVal val="visible"/>
                                      </p:to>
                                    </p:set>
                                    <p:anim calcmode="lin" valueType="num">
                                      <p:cBhvr additive="base">
                                        <p:cTn id="3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anim calcmode="lin" valueType="num">
                                      <p:cBhvr additive="base">
                                        <p:cTn id="39" dur="500" fill="hold"/>
                                        <p:tgtEl>
                                          <p:spTgt spid="6"/>
                                        </p:tgtEl>
                                        <p:attrNameLst>
                                          <p:attrName>ppt_x</p:attrName>
                                        </p:attrNameLst>
                                      </p:cBhvr>
                                      <p:tavLst>
                                        <p:tav tm="0">
                                          <p:val>
                                            <p:strVal val="#ppt_x"/>
                                          </p:val>
                                        </p:tav>
                                        <p:tav tm="100000">
                                          <p:val>
                                            <p:strVal val="#ppt_x"/>
                                          </p:val>
                                        </p:tav>
                                      </p:tavLst>
                                    </p:anim>
                                    <p:anim calcmode="lin" valueType="num">
                                      <p:cBhvr additive="base">
                                        <p:cTn id="4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05600"/>
            <a:ext cx="8183880" cy="1051560"/>
          </a:xfrm>
        </p:spPr>
        <p:txBody>
          <a:bodyPr>
            <a:noAutofit/>
          </a:bodyPr>
          <a:lstStyle/>
          <a:p>
            <a:pPr algn="ctr"/>
            <a:r>
              <a:rPr lang="en-CA" dirty="0" smtClean="0"/>
              <a:t>More About Functions</a:t>
            </a:r>
            <a:endParaRPr lang="en-CA" dirty="0"/>
          </a:p>
        </p:txBody>
      </p:sp>
      <p:sp>
        <p:nvSpPr>
          <p:cNvPr id="3" name="Content Placeholder 2"/>
          <p:cNvSpPr>
            <a:spLocks noGrp="1"/>
          </p:cNvSpPr>
          <p:nvPr>
            <p:ph idx="1"/>
          </p:nvPr>
        </p:nvSpPr>
        <p:spPr>
          <a:xfrm>
            <a:off x="539552" y="1988840"/>
            <a:ext cx="8183880" cy="4392488"/>
          </a:xfrm>
        </p:spPr>
        <p:txBody>
          <a:bodyPr>
            <a:noAutofit/>
          </a:bodyPr>
          <a:lstStyle/>
          <a:p>
            <a:r>
              <a:rPr lang="en-CA" sz="2400" dirty="0"/>
              <a:t>Anytime we </a:t>
            </a:r>
            <a:r>
              <a:rPr lang="en-CA" sz="2400" dirty="0" smtClean="0"/>
              <a:t>want </a:t>
            </a:r>
            <a:r>
              <a:rPr lang="en-CA" sz="2400" dirty="0"/>
              <a:t>to roll any number of dice, we </a:t>
            </a:r>
            <a:r>
              <a:rPr lang="en-CA" sz="2400" dirty="0" smtClean="0"/>
              <a:t>simply </a:t>
            </a:r>
            <a:r>
              <a:rPr lang="en-CA" sz="2400" dirty="0"/>
              <a:t>call the </a:t>
            </a:r>
            <a:r>
              <a:rPr lang="en-CA" sz="2400" dirty="0" err="1" smtClean="0">
                <a:latin typeface="Courier New" panose="02070309020205020404" pitchFamily="49" charset="0"/>
                <a:cs typeface="Courier New" panose="02070309020205020404" pitchFamily="49" charset="0"/>
              </a:rPr>
              <a:t>sum_dice</a:t>
            </a:r>
            <a:r>
              <a:rPr lang="en-CA" sz="2400" dirty="0"/>
              <a:t> function and supply it a </a:t>
            </a:r>
            <a:r>
              <a:rPr lang="en-CA" sz="2400" dirty="0" smtClean="0"/>
              <a:t>different number </a:t>
            </a:r>
          </a:p>
          <a:p>
            <a:endParaRPr lang="en-CA" sz="2400" dirty="0" smtClean="0"/>
          </a:p>
          <a:p>
            <a:r>
              <a:rPr lang="en-CA" sz="2400" dirty="0"/>
              <a:t>Learning how to program with functions will make your code reusable since once a function is defined, it can be used over and over and over </a:t>
            </a:r>
            <a:r>
              <a:rPr lang="en-CA" sz="2400" dirty="0" smtClean="0"/>
              <a:t>again</a:t>
            </a:r>
            <a:r>
              <a:rPr lang="en-CA" sz="2400" dirty="0"/>
              <a:t/>
            </a:r>
            <a:br>
              <a:rPr lang="en-CA" sz="2400" dirty="0"/>
            </a:br>
            <a:endParaRPr lang="en-CA" sz="2400" dirty="0"/>
          </a:p>
          <a:p>
            <a:r>
              <a:rPr lang="en-CA" sz="2400" dirty="0"/>
              <a:t>It will also help to develop an appreciation about how using functions provides a tool for splitting very large applications/problems into pieces that have a well-defined </a:t>
            </a:r>
            <a:r>
              <a:rPr lang="en-CA" sz="2400" dirty="0" smtClean="0"/>
              <a:t>role</a:t>
            </a:r>
            <a:r>
              <a:rPr lang="en-CA" sz="2400" dirty="0"/>
              <a:t/>
            </a:r>
            <a:br>
              <a:rPr lang="en-CA" sz="2400" dirty="0"/>
            </a:br>
            <a:endParaRPr lang="en-CA" sz="2400" dirty="0"/>
          </a:p>
        </p:txBody>
      </p:sp>
    </p:spTree>
    <p:extLst>
      <p:ext uri="{BB962C8B-B14F-4D97-AF65-F5344CB8AC3E}">
        <p14:creationId xmlns:p14="http://schemas.microsoft.com/office/powerpoint/2010/main" val="21978550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05600"/>
            <a:ext cx="8183880" cy="1051560"/>
          </a:xfrm>
        </p:spPr>
        <p:txBody>
          <a:bodyPr>
            <a:normAutofit/>
          </a:bodyPr>
          <a:lstStyle/>
          <a:p>
            <a:pPr algn="ctr"/>
            <a:r>
              <a:rPr lang="en-CA" dirty="0" smtClean="0"/>
              <a:t>More About Functions</a:t>
            </a:r>
            <a:endParaRPr lang="en-CA" dirty="0"/>
          </a:p>
        </p:txBody>
      </p:sp>
      <p:sp>
        <p:nvSpPr>
          <p:cNvPr id="5" name="Content Placeholder 2"/>
          <p:cNvSpPr txBox="1">
            <a:spLocks/>
          </p:cNvSpPr>
          <p:nvPr/>
        </p:nvSpPr>
        <p:spPr>
          <a:xfrm>
            <a:off x="508881" y="1988840"/>
            <a:ext cx="8183880" cy="4392488"/>
          </a:xfrm>
          <a:prstGeom prst="rect">
            <a:avLst/>
          </a:prstGeom>
        </p:spPr>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CA" sz="2400" dirty="0"/>
              <a:t>While </a:t>
            </a:r>
            <a:r>
              <a:rPr lang="en-CA" sz="2400" dirty="0" smtClean="0"/>
              <a:t>functions could </a:t>
            </a:r>
            <a:r>
              <a:rPr lang="en-CA" sz="2400" dirty="0"/>
              <a:t>be defined anywhere in the program, it is common practice to define all functions near the top of the program, and leave the “main” part of the program to the </a:t>
            </a:r>
            <a:r>
              <a:rPr lang="en-CA" sz="2400" dirty="0" smtClean="0"/>
              <a:t>end</a:t>
            </a:r>
          </a:p>
          <a:p>
            <a:endParaRPr lang="en-CA" sz="2400" dirty="0"/>
          </a:p>
          <a:p>
            <a:r>
              <a:rPr lang="en-CA" sz="2400" dirty="0"/>
              <a:t>This is so that anyone who is reading </a:t>
            </a:r>
            <a:r>
              <a:rPr lang="en-CA" sz="2400" dirty="0" smtClean="0"/>
              <a:t>your </a:t>
            </a:r>
            <a:r>
              <a:rPr lang="en-CA" sz="2400" dirty="0"/>
              <a:t>code does not have to search through the entire program trying to find where the function has been defined.  It </a:t>
            </a:r>
            <a:r>
              <a:rPr lang="en-CA" sz="2400" dirty="0" smtClean="0"/>
              <a:t>must </a:t>
            </a:r>
            <a:r>
              <a:rPr lang="en-CA" sz="2400" dirty="0"/>
              <a:t>be somewhere toward the beginning of the code</a:t>
            </a:r>
            <a:r>
              <a:rPr lang="en-CA" sz="2400" dirty="0" smtClean="0"/>
              <a:t>.</a:t>
            </a:r>
          </a:p>
          <a:p>
            <a:endParaRPr lang="en-CA" sz="2400" dirty="0"/>
          </a:p>
          <a:p>
            <a:r>
              <a:rPr lang="en-CA" sz="2400" dirty="0" smtClean="0"/>
              <a:t>Developers call the main part of the program:  "main"</a:t>
            </a:r>
            <a:endParaRPr lang="en-CA" sz="2400" dirty="0"/>
          </a:p>
          <a:p>
            <a:endParaRPr lang="en-CA" sz="2400" dirty="0" smtClean="0"/>
          </a:p>
        </p:txBody>
      </p:sp>
    </p:spTree>
    <p:extLst>
      <p:ext uri="{BB962C8B-B14F-4D97-AF65-F5344CB8AC3E}">
        <p14:creationId xmlns:p14="http://schemas.microsoft.com/office/powerpoint/2010/main" val="22668437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05600"/>
            <a:ext cx="8183880" cy="1051560"/>
          </a:xfrm>
        </p:spPr>
        <p:txBody>
          <a:bodyPr>
            <a:noAutofit/>
          </a:bodyPr>
          <a:lstStyle/>
          <a:p>
            <a:pPr algn="ctr"/>
            <a:r>
              <a:rPr lang="en-CA" dirty="0" smtClean="0"/>
              <a:t>You try!</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9552" y="1988840"/>
                <a:ext cx="8183880" cy="3960440"/>
              </a:xfrm>
            </p:spPr>
            <p:txBody>
              <a:bodyPr>
                <a:normAutofit fontScale="92500" lnSpcReduction="20000"/>
              </a:bodyPr>
              <a:lstStyle/>
              <a:p>
                <a:pPr marL="0" indent="0">
                  <a:buNone/>
                </a:pPr>
                <a:r>
                  <a:rPr lang="en-CA" dirty="0" smtClean="0">
                    <a:cs typeface="Courier New" panose="02070309020205020404" pitchFamily="49" charset="0"/>
                  </a:rPr>
                  <a:t>Write a function that prints the number of diagonals, d, in an n-edged polygon.   The formula is  </a:t>
                </a:r>
                <a14:m>
                  <m:oMath xmlns:m="http://schemas.openxmlformats.org/officeDocument/2006/math">
                    <m:r>
                      <a:rPr lang="en-CA" b="0" i="1" smtClean="0">
                        <a:latin typeface="Cambria Math"/>
                        <a:cs typeface="Courier New" panose="02070309020205020404" pitchFamily="49" charset="0"/>
                      </a:rPr>
                      <m:t>𝑑</m:t>
                    </m:r>
                    <m:r>
                      <a:rPr lang="en-CA" b="0" i="1" smtClean="0">
                        <a:latin typeface="Cambria Math"/>
                        <a:cs typeface="Courier New" panose="02070309020205020404" pitchFamily="49" charset="0"/>
                      </a:rPr>
                      <m:t>=</m:t>
                    </m:r>
                    <m:f>
                      <m:fPr>
                        <m:ctrlPr>
                          <a:rPr lang="en-CA" b="0" i="1" smtClean="0">
                            <a:latin typeface="Cambria Math"/>
                            <a:cs typeface="Courier New" panose="02070309020205020404" pitchFamily="49" charset="0"/>
                          </a:rPr>
                        </m:ctrlPr>
                      </m:fPr>
                      <m:num>
                        <m:r>
                          <a:rPr lang="en-CA" i="1">
                            <a:latin typeface="Cambria Math"/>
                            <a:cs typeface="Courier New" panose="02070309020205020404" pitchFamily="49" charset="0"/>
                          </a:rPr>
                          <m:t>𝑛</m:t>
                        </m:r>
                        <m:r>
                          <a:rPr lang="en-CA" i="1">
                            <a:latin typeface="Cambria Math"/>
                            <a:cs typeface="Courier New" panose="02070309020205020404" pitchFamily="49" charset="0"/>
                          </a:rPr>
                          <m:t>(</m:t>
                        </m:r>
                        <m:r>
                          <a:rPr lang="en-CA" i="1">
                            <a:latin typeface="Cambria Math"/>
                            <a:cs typeface="Courier New" panose="02070309020205020404" pitchFamily="49" charset="0"/>
                          </a:rPr>
                          <m:t>𝑛</m:t>
                        </m:r>
                        <m:r>
                          <a:rPr lang="en-CA" i="1">
                            <a:latin typeface="Cambria Math"/>
                            <a:cs typeface="Courier New" panose="02070309020205020404" pitchFamily="49" charset="0"/>
                          </a:rPr>
                          <m:t>−3)</m:t>
                        </m:r>
                        <m:r>
                          <m:rPr>
                            <m:nor/>
                          </m:rPr>
                          <a:rPr lang="en-CA" dirty="0">
                            <a:cs typeface="Courier New" panose="02070309020205020404" pitchFamily="49" charset="0"/>
                          </a:rPr>
                          <m:t> </m:t>
                        </m:r>
                      </m:num>
                      <m:den>
                        <m:r>
                          <a:rPr lang="en-CA" b="0" i="1" smtClean="0">
                            <a:latin typeface="Cambria Math"/>
                            <a:cs typeface="Courier New" panose="02070309020205020404" pitchFamily="49" charset="0"/>
                          </a:rPr>
                          <m:t>2</m:t>
                        </m:r>
                      </m:den>
                    </m:f>
                  </m:oMath>
                </a14:m>
                <a:r>
                  <a:rPr lang="en-CA" dirty="0" smtClean="0">
                    <a:cs typeface="Courier New" panose="02070309020205020404" pitchFamily="49" charset="0"/>
                  </a:rPr>
                  <a:t> .   Test your function in the main program and calculate the number of diagonals in an octagon and dodecagon.</a:t>
                </a:r>
              </a:p>
              <a:p>
                <a:pPr marL="0" indent="0">
                  <a:buNone/>
                </a:pPr>
                <a:endParaRPr lang="en-CA" sz="2200" dirty="0" smtClean="0">
                  <a:cs typeface="Courier New" panose="02070309020205020404" pitchFamily="49" charset="0"/>
                </a:endParaRPr>
              </a:p>
              <a:p>
                <a:pPr marL="0" indent="0">
                  <a:buNone/>
                </a:pPr>
                <a:r>
                  <a:rPr lang="en-CA" sz="2200" dirty="0" err="1">
                    <a:latin typeface="Courier New" panose="02070309020205020404" pitchFamily="49" charset="0"/>
                    <a:cs typeface="Courier New" panose="02070309020205020404" pitchFamily="49" charset="0"/>
                  </a:rPr>
                  <a:t>def</a:t>
                </a:r>
                <a:r>
                  <a:rPr lang="en-CA" sz="2200" dirty="0">
                    <a:latin typeface="Courier New" panose="02070309020205020404" pitchFamily="49" charset="0"/>
                    <a:cs typeface="Courier New" panose="02070309020205020404" pitchFamily="49" charset="0"/>
                  </a:rPr>
                  <a:t> </a:t>
                </a:r>
                <a:r>
                  <a:rPr lang="en-CA" sz="2200" dirty="0" err="1" smtClean="0">
                    <a:latin typeface="Courier New" panose="02070309020205020404" pitchFamily="49" charset="0"/>
                    <a:cs typeface="Courier New" panose="02070309020205020404" pitchFamily="49" charset="0"/>
                  </a:rPr>
                  <a:t>num_diag</a:t>
                </a:r>
                <a:r>
                  <a:rPr lang="en-CA" sz="2200" dirty="0" smtClean="0">
                    <a:latin typeface="Courier New" panose="02070309020205020404" pitchFamily="49" charset="0"/>
                    <a:cs typeface="Courier New" panose="02070309020205020404" pitchFamily="49" charset="0"/>
                  </a:rPr>
                  <a:t>(n):</a:t>
                </a:r>
                <a:endParaRPr lang="en-CA" sz="2200" dirty="0">
                  <a:latin typeface="Courier New" panose="02070309020205020404" pitchFamily="49" charset="0"/>
                  <a:cs typeface="Courier New" panose="02070309020205020404" pitchFamily="49" charset="0"/>
                </a:endParaRPr>
              </a:p>
              <a:p>
                <a:pPr marL="0" indent="0">
                  <a:buNone/>
                </a:pPr>
                <a:r>
                  <a:rPr lang="en-CA" sz="2200" dirty="0">
                    <a:latin typeface="Courier New" panose="02070309020205020404" pitchFamily="49" charset="0"/>
                    <a:cs typeface="Courier New" panose="02070309020205020404" pitchFamily="49" charset="0"/>
                  </a:rPr>
                  <a:t>	d = </a:t>
                </a:r>
                <a:r>
                  <a:rPr lang="en-CA" sz="2200" dirty="0" smtClean="0">
                    <a:latin typeface="Courier New" panose="02070309020205020404" pitchFamily="49" charset="0"/>
                    <a:cs typeface="Courier New" panose="02070309020205020404" pitchFamily="49" charset="0"/>
                  </a:rPr>
                  <a:t>n * (n </a:t>
                </a:r>
                <a:r>
                  <a:rPr lang="en-CA" sz="2200" dirty="0">
                    <a:latin typeface="Courier New" panose="02070309020205020404" pitchFamily="49" charset="0"/>
                    <a:cs typeface="Courier New" panose="02070309020205020404" pitchFamily="49" charset="0"/>
                  </a:rPr>
                  <a:t>- 3</a:t>
                </a:r>
                <a:r>
                  <a:rPr lang="en-CA" sz="2200" dirty="0" smtClean="0">
                    <a:latin typeface="Courier New" panose="02070309020205020404" pitchFamily="49" charset="0"/>
                    <a:cs typeface="Courier New" panose="02070309020205020404" pitchFamily="49" charset="0"/>
                  </a:rPr>
                  <a:t>) / </a:t>
                </a:r>
                <a:r>
                  <a:rPr lang="en-CA" sz="2200" dirty="0">
                    <a:latin typeface="Courier New" panose="02070309020205020404" pitchFamily="49" charset="0"/>
                    <a:cs typeface="Courier New" panose="02070309020205020404" pitchFamily="49" charset="0"/>
                  </a:rPr>
                  <a:t>2</a:t>
                </a:r>
              </a:p>
              <a:p>
                <a:pPr marL="0" indent="0">
                  <a:buNone/>
                </a:pPr>
                <a:r>
                  <a:rPr lang="en-CA" sz="2200" dirty="0">
                    <a:latin typeface="Courier New" panose="02070309020205020404" pitchFamily="49" charset="0"/>
                    <a:cs typeface="Courier New" panose="02070309020205020404" pitchFamily="49" charset="0"/>
                  </a:rPr>
                  <a:t>	print("The number of edges are", d</a:t>
                </a:r>
                <a:r>
                  <a:rPr lang="en-CA" sz="2200" dirty="0" smtClean="0">
                    <a:latin typeface="Courier New" panose="02070309020205020404" pitchFamily="49" charset="0"/>
                    <a:cs typeface="Courier New" panose="02070309020205020404" pitchFamily="49" charset="0"/>
                  </a:rPr>
                  <a:t>)</a:t>
                </a:r>
                <a:br>
                  <a:rPr lang="en-CA" sz="2200" dirty="0" smtClean="0">
                    <a:latin typeface="Courier New" panose="02070309020205020404" pitchFamily="49" charset="0"/>
                    <a:cs typeface="Courier New" panose="02070309020205020404" pitchFamily="49" charset="0"/>
                  </a:rPr>
                </a:br>
                <a:endParaRPr lang="en-CA" sz="2200" dirty="0" smtClean="0">
                  <a:latin typeface="Courier New" panose="02070309020205020404" pitchFamily="49" charset="0"/>
                  <a:cs typeface="Courier New" panose="02070309020205020404" pitchFamily="49" charset="0"/>
                </a:endParaRPr>
              </a:p>
              <a:p>
                <a:pPr marL="0" indent="0">
                  <a:buNone/>
                </a:pPr>
                <a:r>
                  <a:rPr lang="en-CA" sz="2200" dirty="0" smtClean="0">
                    <a:latin typeface="Courier New" panose="02070309020205020404" pitchFamily="49" charset="0"/>
                    <a:cs typeface="Courier New" panose="02070309020205020404" pitchFamily="49" charset="0"/>
                  </a:rPr>
                  <a:t># Main program</a:t>
                </a:r>
                <a:endParaRPr lang="en-CA" sz="2200" dirty="0">
                  <a:latin typeface="Courier New" panose="02070309020205020404" pitchFamily="49" charset="0"/>
                  <a:cs typeface="Courier New" panose="02070309020205020404" pitchFamily="49" charset="0"/>
                </a:endParaRPr>
              </a:p>
              <a:p>
                <a:pPr marL="0" indent="0">
                  <a:buNone/>
                </a:pPr>
                <a:r>
                  <a:rPr lang="en-CA" sz="2200" dirty="0" err="1" smtClean="0">
                    <a:latin typeface="Courier New" panose="02070309020205020404" pitchFamily="49" charset="0"/>
                    <a:cs typeface="Courier New" panose="02070309020205020404" pitchFamily="49" charset="0"/>
                  </a:rPr>
                  <a:t>num_diag</a:t>
                </a:r>
                <a:r>
                  <a:rPr lang="en-CA" sz="2200" dirty="0" smtClean="0">
                    <a:latin typeface="Courier New" panose="02070309020205020404" pitchFamily="49" charset="0"/>
                    <a:cs typeface="Courier New" panose="02070309020205020404" pitchFamily="49" charset="0"/>
                  </a:rPr>
                  <a:t>(8</a:t>
                </a:r>
                <a:r>
                  <a:rPr lang="en-CA" sz="2200" dirty="0">
                    <a:latin typeface="Courier New" panose="02070309020205020404" pitchFamily="49" charset="0"/>
                    <a:cs typeface="Courier New" panose="02070309020205020404" pitchFamily="49" charset="0"/>
                  </a:rPr>
                  <a:t>)</a:t>
                </a:r>
              </a:p>
              <a:p>
                <a:pPr marL="0" indent="0">
                  <a:buNone/>
                </a:pPr>
                <a:r>
                  <a:rPr lang="en-CA" sz="2200" dirty="0" err="1" smtClean="0">
                    <a:latin typeface="Courier New" panose="02070309020205020404" pitchFamily="49" charset="0"/>
                    <a:cs typeface="Courier New" panose="02070309020205020404" pitchFamily="49" charset="0"/>
                  </a:rPr>
                  <a:t>num_diag</a:t>
                </a:r>
                <a:r>
                  <a:rPr lang="en-CA" sz="2200" dirty="0" smtClean="0">
                    <a:latin typeface="Courier New" panose="02070309020205020404" pitchFamily="49" charset="0"/>
                    <a:cs typeface="Courier New" panose="02070309020205020404" pitchFamily="49" charset="0"/>
                  </a:rPr>
                  <a:t>(12)</a:t>
                </a:r>
                <a:endParaRPr lang="en-CA" sz="2200" dirty="0">
                  <a:latin typeface="Courier New" panose="02070309020205020404" pitchFamily="49" charset="0"/>
                  <a:cs typeface="Courier New" panose="02070309020205020404" pitchFamily="49"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9552" y="1988840"/>
                <a:ext cx="8183880" cy="3960440"/>
              </a:xfrm>
              <a:blipFill rotWithShape="1">
                <a:blip r:embed="rId3"/>
                <a:stretch>
                  <a:fillRect l="-1192" t="-2923" r="-1788"/>
                </a:stretch>
              </a:blipFill>
            </p:spPr>
            <p:txBody>
              <a:bodyPr/>
              <a:lstStyle/>
              <a:p>
                <a:r>
                  <a:rPr lang="en-CA">
                    <a:noFill/>
                  </a:rPr>
                  <a:t> </a:t>
                </a:r>
              </a:p>
            </p:txBody>
          </p:sp>
        </mc:Fallback>
      </mc:AlternateContent>
    </p:spTree>
    <p:extLst>
      <p:ext uri="{BB962C8B-B14F-4D97-AF65-F5344CB8AC3E}">
        <p14:creationId xmlns:p14="http://schemas.microsoft.com/office/powerpoint/2010/main" val="1540976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05600"/>
            <a:ext cx="8183880" cy="1051560"/>
          </a:xfrm>
        </p:spPr>
        <p:txBody>
          <a:bodyPr>
            <a:normAutofit fontScale="90000"/>
          </a:bodyPr>
          <a:lstStyle/>
          <a:p>
            <a:pPr algn="ctr"/>
            <a:r>
              <a:rPr lang="en-CA" dirty="0" smtClean="0"/>
              <a:t>Functions with Multiple Parameters</a:t>
            </a:r>
            <a:endParaRPr lang="en-CA" dirty="0"/>
          </a:p>
        </p:txBody>
      </p:sp>
      <p:sp>
        <p:nvSpPr>
          <p:cNvPr id="3" name="Content Placeholder 2"/>
          <p:cNvSpPr>
            <a:spLocks noGrp="1"/>
          </p:cNvSpPr>
          <p:nvPr>
            <p:ph idx="1"/>
          </p:nvPr>
        </p:nvSpPr>
        <p:spPr>
          <a:xfrm>
            <a:off x="467544" y="1916832"/>
            <a:ext cx="8183880" cy="4392488"/>
          </a:xfrm>
        </p:spPr>
        <p:txBody>
          <a:bodyPr>
            <a:noAutofit/>
          </a:bodyPr>
          <a:lstStyle/>
          <a:p>
            <a:pPr marL="0" indent="0">
              <a:buNone/>
            </a:pPr>
            <a:r>
              <a:rPr lang="en-CA" sz="2400" dirty="0" smtClean="0"/>
              <a:t>There is really nothing different that we need to do if we want to pass in more than one parameter to a function.  Consider the following simple function.</a:t>
            </a:r>
          </a:p>
          <a:p>
            <a:endParaRPr lang="en-CA" sz="2400" dirty="0">
              <a:latin typeface="Courier New" panose="02070309020205020404" pitchFamily="49" charset="0"/>
              <a:cs typeface="Courier New" panose="02070309020205020404" pitchFamily="49" charset="0"/>
            </a:endParaRPr>
          </a:p>
          <a:p>
            <a:pPr marL="0" indent="0">
              <a:buNone/>
            </a:pPr>
            <a:r>
              <a:rPr lang="en-CA" sz="2000" dirty="0" err="1">
                <a:latin typeface="Courier New" panose="02070309020205020404" pitchFamily="49" charset="0"/>
                <a:cs typeface="Courier New" panose="02070309020205020404" pitchFamily="49" charset="0"/>
              </a:rPr>
              <a:t>def</a:t>
            </a:r>
            <a:r>
              <a:rPr lang="en-CA" sz="2000" dirty="0">
                <a:latin typeface="Courier New" panose="02070309020205020404" pitchFamily="49" charset="0"/>
                <a:cs typeface="Courier New" panose="02070309020205020404" pitchFamily="49" charset="0"/>
              </a:rPr>
              <a:t> </a:t>
            </a:r>
            <a:r>
              <a:rPr lang="en-CA" sz="2000" dirty="0" err="1">
                <a:latin typeface="Courier New" panose="02070309020205020404" pitchFamily="49" charset="0"/>
                <a:cs typeface="Courier New" panose="02070309020205020404" pitchFamily="49" charset="0"/>
              </a:rPr>
              <a:t>print_two_things</a:t>
            </a:r>
            <a:r>
              <a:rPr lang="en-CA" sz="2000" dirty="0">
                <a:latin typeface="Courier New" panose="02070309020205020404" pitchFamily="49" charset="0"/>
                <a:cs typeface="Courier New" panose="02070309020205020404" pitchFamily="49" charset="0"/>
              </a:rPr>
              <a:t>(x, y): </a:t>
            </a:r>
          </a:p>
          <a:p>
            <a:pPr marL="0" indent="0">
              <a:buNone/>
            </a:pPr>
            <a:r>
              <a:rPr lang="en-CA" sz="2000" dirty="0">
                <a:latin typeface="Courier New" panose="02070309020205020404" pitchFamily="49" charset="0"/>
                <a:cs typeface="Courier New" panose="02070309020205020404" pitchFamily="49" charset="0"/>
              </a:rPr>
              <a:t>	print('x is', x)</a:t>
            </a:r>
          </a:p>
          <a:p>
            <a:pPr marL="0" indent="0">
              <a:buNone/>
            </a:pPr>
            <a:r>
              <a:rPr lang="en-CA" sz="2000" dirty="0">
                <a:latin typeface="Courier New" panose="02070309020205020404" pitchFamily="49" charset="0"/>
                <a:cs typeface="Courier New" panose="02070309020205020404" pitchFamily="49" charset="0"/>
              </a:rPr>
              <a:t>	print('y is', y)</a:t>
            </a:r>
          </a:p>
          <a:p>
            <a:pPr marL="0" indent="0">
              <a:buNone/>
            </a:pPr>
            <a:endParaRPr lang="en-CA" sz="2000" dirty="0" smtClean="0">
              <a:latin typeface="Courier New" panose="02070309020205020404" pitchFamily="49" charset="0"/>
              <a:cs typeface="Courier New" panose="02070309020205020404" pitchFamily="49" charset="0"/>
            </a:endParaRPr>
          </a:p>
          <a:p>
            <a:pPr marL="0" indent="0">
              <a:buNone/>
            </a:pPr>
            <a:r>
              <a:rPr lang="en-CA" sz="2000" dirty="0" smtClean="0">
                <a:latin typeface="Courier New" panose="02070309020205020404" pitchFamily="49" charset="0"/>
                <a:cs typeface="Courier New" panose="02070309020205020404" pitchFamily="49" charset="0"/>
              </a:rPr>
              <a:t># Main program</a:t>
            </a:r>
            <a:endParaRPr lang="en-CA" sz="2000" dirty="0">
              <a:latin typeface="Courier New" panose="02070309020205020404" pitchFamily="49" charset="0"/>
              <a:cs typeface="Courier New" panose="02070309020205020404" pitchFamily="49" charset="0"/>
            </a:endParaRPr>
          </a:p>
          <a:p>
            <a:pPr marL="0" indent="0">
              <a:buNone/>
            </a:pPr>
            <a:r>
              <a:rPr lang="en-CA" sz="2000" dirty="0" err="1">
                <a:latin typeface="Courier New" panose="02070309020205020404" pitchFamily="49" charset="0"/>
                <a:cs typeface="Courier New" panose="02070309020205020404" pitchFamily="49" charset="0"/>
              </a:rPr>
              <a:t>print_two_things</a:t>
            </a:r>
            <a:r>
              <a:rPr lang="en-CA" sz="2000" dirty="0">
                <a:latin typeface="Courier New" panose="02070309020205020404" pitchFamily="49" charset="0"/>
                <a:cs typeface="Courier New" panose="02070309020205020404" pitchFamily="49" charset="0"/>
              </a:rPr>
              <a:t>("Hello", "world!")</a:t>
            </a:r>
          </a:p>
        </p:txBody>
      </p:sp>
    </p:spTree>
    <p:extLst>
      <p:ext uri="{BB962C8B-B14F-4D97-AF65-F5344CB8AC3E}">
        <p14:creationId xmlns:p14="http://schemas.microsoft.com/office/powerpoint/2010/main" val="5411707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05600"/>
            <a:ext cx="8183880" cy="1051560"/>
          </a:xfrm>
        </p:spPr>
        <p:txBody>
          <a:bodyPr>
            <a:normAutofit/>
          </a:bodyPr>
          <a:lstStyle/>
          <a:p>
            <a:pPr algn="ctr"/>
            <a:r>
              <a:rPr lang="en-CA" dirty="0" smtClean="0"/>
              <a:t>Example – You try!</a:t>
            </a:r>
            <a:endParaRPr lang="en-CA" dirty="0"/>
          </a:p>
        </p:txBody>
      </p:sp>
      <p:sp>
        <p:nvSpPr>
          <p:cNvPr id="3" name="Content Placeholder 2"/>
          <p:cNvSpPr>
            <a:spLocks noGrp="1"/>
          </p:cNvSpPr>
          <p:nvPr>
            <p:ph idx="1"/>
          </p:nvPr>
        </p:nvSpPr>
        <p:spPr>
          <a:xfrm>
            <a:off x="467544" y="2060848"/>
            <a:ext cx="8183880" cy="4392488"/>
          </a:xfrm>
        </p:spPr>
        <p:txBody>
          <a:bodyPr>
            <a:noAutofit/>
          </a:bodyPr>
          <a:lstStyle/>
          <a:p>
            <a:pPr fontAlgn="base"/>
            <a:r>
              <a:rPr lang="en-CA" sz="2400" dirty="0" smtClean="0"/>
              <a:t>Write a function called  </a:t>
            </a:r>
            <a:r>
              <a:rPr lang="en-CA" sz="2400" b="1" dirty="0" err="1" smtClean="0">
                <a:latin typeface="Courier New" panose="02070309020205020404" pitchFamily="49" charset="0"/>
                <a:cs typeface="Courier New" panose="02070309020205020404" pitchFamily="49" charset="0"/>
              </a:rPr>
              <a:t>print_min</a:t>
            </a:r>
            <a:r>
              <a:rPr lang="en-CA" sz="2400" b="1" dirty="0" smtClean="0">
                <a:latin typeface="Courier New" panose="02070309020205020404" pitchFamily="49" charset="0"/>
                <a:cs typeface="Courier New" panose="02070309020205020404" pitchFamily="49" charset="0"/>
              </a:rPr>
              <a:t>(x, y)</a:t>
            </a:r>
            <a:r>
              <a:rPr lang="en-CA" sz="2400" dirty="0" smtClean="0"/>
              <a:t>which takes two integer parameters and prints the lowest of the two values to the screen.   Test your function in the main program with the values  </a:t>
            </a:r>
            <a:r>
              <a:rPr lang="en-CA" sz="2400" dirty="0" smtClean="0">
                <a:latin typeface="Courier New" panose="02070309020205020404" pitchFamily="49" charset="0"/>
                <a:cs typeface="Courier New" panose="02070309020205020404" pitchFamily="49" charset="0"/>
              </a:rPr>
              <a:t>-5,6 </a:t>
            </a:r>
            <a:r>
              <a:rPr lang="en-CA" sz="2400" dirty="0" smtClean="0"/>
              <a:t>and  </a:t>
            </a:r>
            <a:r>
              <a:rPr lang="en-CA" sz="2400" dirty="0" smtClean="0">
                <a:latin typeface="Courier New" panose="02070309020205020404" pitchFamily="49" charset="0"/>
                <a:cs typeface="Courier New" panose="02070309020205020404" pitchFamily="49" charset="0"/>
              </a:rPr>
              <a:t>5,0</a:t>
            </a:r>
          </a:p>
          <a:p>
            <a:pPr fontAlgn="base"/>
            <a:endParaRPr lang="en-CA" sz="2400" dirty="0" smtClean="0"/>
          </a:p>
          <a:p>
            <a:pPr fontAlgn="base"/>
            <a:r>
              <a:rPr lang="en-CA" sz="2400" dirty="0" smtClean="0"/>
              <a:t>Write </a:t>
            </a:r>
            <a:r>
              <a:rPr lang="en-CA" sz="2400" dirty="0"/>
              <a:t>a </a:t>
            </a:r>
            <a:r>
              <a:rPr lang="en-CA" sz="2400" dirty="0" smtClean="0"/>
              <a:t>function </a:t>
            </a:r>
            <a:r>
              <a:rPr lang="en-CA" sz="2400" dirty="0"/>
              <a:t>called </a:t>
            </a:r>
            <a:r>
              <a:rPr lang="en-CA" sz="2400" b="1" dirty="0" err="1" smtClean="0">
                <a:latin typeface="Courier New" panose="02070309020205020404" pitchFamily="49" charset="0"/>
                <a:cs typeface="Courier New" panose="02070309020205020404" pitchFamily="49" charset="0"/>
              </a:rPr>
              <a:t>print_area</a:t>
            </a:r>
            <a:r>
              <a:rPr lang="en-CA" sz="2400" b="1" dirty="0" smtClean="0">
                <a:latin typeface="Courier New" panose="02070309020205020404" pitchFamily="49" charset="0"/>
                <a:cs typeface="Courier New" panose="02070309020205020404" pitchFamily="49" charset="0"/>
              </a:rPr>
              <a:t>(l, w)</a:t>
            </a:r>
            <a:r>
              <a:rPr lang="en-CA" sz="2400" dirty="0" smtClean="0"/>
              <a:t> </a:t>
            </a:r>
            <a:r>
              <a:rPr lang="en-CA" sz="2400" dirty="0"/>
              <a:t>which takes two </a:t>
            </a:r>
            <a:r>
              <a:rPr lang="en-CA" sz="2400" dirty="0" smtClean="0"/>
              <a:t>floating point parameters, </a:t>
            </a:r>
            <a:r>
              <a:rPr lang="en-CA" sz="2400" dirty="0"/>
              <a:t>length and width.  The </a:t>
            </a:r>
            <a:r>
              <a:rPr lang="en-CA" sz="2400" dirty="0" smtClean="0"/>
              <a:t>function should </a:t>
            </a:r>
            <a:r>
              <a:rPr lang="en-CA" sz="2400" dirty="0"/>
              <a:t>calculate the area and </a:t>
            </a:r>
            <a:r>
              <a:rPr lang="en-CA" sz="2400" dirty="0" smtClean="0"/>
              <a:t>print </a:t>
            </a:r>
            <a:r>
              <a:rPr lang="en-CA" sz="2400" dirty="0"/>
              <a:t>the result to the screen</a:t>
            </a:r>
            <a:r>
              <a:rPr lang="en-CA" sz="2400" dirty="0" smtClean="0"/>
              <a:t>.   Test your function in the main program with the values </a:t>
            </a:r>
            <a:r>
              <a:rPr lang="en-CA" sz="2400" dirty="0" smtClean="0">
                <a:latin typeface="Courier New" panose="02070309020205020404" pitchFamily="49" charset="0"/>
                <a:cs typeface="Courier New" panose="02070309020205020404" pitchFamily="49" charset="0"/>
              </a:rPr>
              <a:t>5,6 </a:t>
            </a:r>
            <a:r>
              <a:rPr lang="en-CA" sz="2400" dirty="0" smtClean="0"/>
              <a:t>and </a:t>
            </a:r>
            <a:r>
              <a:rPr lang="en-CA" sz="2400" dirty="0"/>
              <a:t> </a:t>
            </a:r>
            <a:r>
              <a:rPr lang="en-CA" sz="2400" dirty="0" smtClean="0">
                <a:latin typeface="Courier New" panose="02070309020205020404" pitchFamily="49" charset="0"/>
                <a:cs typeface="Courier New" panose="02070309020205020404" pitchFamily="49" charset="0"/>
              </a:rPr>
              <a:t>8.9,5.5</a:t>
            </a:r>
            <a:endParaRPr lang="en-CA"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692619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67544" y="705600"/>
            <a:ext cx="8496944" cy="1051560"/>
          </a:xfrm>
        </p:spPr>
        <p:txBody>
          <a:bodyPr>
            <a:normAutofit/>
          </a:bodyPr>
          <a:lstStyle/>
          <a:p>
            <a:pPr algn="ctr"/>
            <a:r>
              <a:rPr lang="en-CA" dirty="0" smtClean="0"/>
              <a:t>Exercises – Intro Functions</a:t>
            </a:r>
            <a:endParaRPr lang="en-CA" dirty="0"/>
          </a:p>
        </p:txBody>
      </p:sp>
      <p:sp>
        <p:nvSpPr>
          <p:cNvPr id="4" name="Content Placeholder 2"/>
          <p:cNvSpPr txBox="1">
            <a:spLocks/>
          </p:cNvSpPr>
          <p:nvPr/>
        </p:nvSpPr>
        <p:spPr>
          <a:xfrm>
            <a:off x="611186" y="2852936"/>
            <a:ext cx="7705230" cy="2448272"/>
          </a:xfrm>
          <a:prstGeom prst="rect">
            <a:avLst/>
          </a:prstGeom>
        </p:spPr>
        <p:txBody>
          <a:bodyPr>
            <a:normAutofit/>
          </a:bodyPr>
          <a:lst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a:lstStyle>
          <a:p>
            <a:pPr marL="603504" lvl="2" indent="0" fontAlgn="base">
              <a:buNone/>
            </a:pPr>
            <a:endParaRPr lang="en-CA" dirty="0"/>
          </a:p>
          <a:p>
            <a:pPr marL="603504" lvl="2" indent="0" fontAlgn="base">
              <a:buNone/>
            </a:pPr>
            <a:endParaRPr lang="en-CA" dirty="0"/>
          </a:p>
          <a:p>
            <a:pPr marL="95250" lvl="1" indent="0" algn="ctr" fontAlgn="base">
              <a:buNone/>
            </a:pPr>
            <a:r>
              <a:rPr lang="en-CA" sz="3400" dirty="0" smtClean="0"/>
              <a:t>Complete </a:t>
            </a:r>
            <a:r>
              <a:rPr lang="en-CA" sz="3400"/>
              <a:t>Exercise </a:t>
            </a:r>
            <a:r>
              <a:rPr lang="en-CA" sz="3400" smtClean="0"/>
              <a:t>4.1 </a:t>
            </a:r>
            <a:r>
              <a:rPr lang="en-CA" sz="3400" dirty="0" smtClean="0"/>
              <a:t>– Day 2</a:t>
            </a:r>
            <a:endParaRPr lang="en-CA" sz="3400" dirty="0"/>
          </a:p>
          <a:p>
            <a:pPr marL="570738" lvl="3" indent="0" fontAlgn="base">
              <a:buNone/>
            </a:pPr>
            <a:r>
              <a:rPr lang="en-CA" sz="2900" dirty="0"/>
              <a:t>         </a:t>
            </a:r>
            <a:endParaRPr lang="en-CA" sz="3200" dirty="0"/>
          </a:p>
        </p:txBody>
      </p:sp>
    </p:spTree>
    <p:extLst>
      <p:ext uri="{BB962C8B-B14F-4D97-AF65-F5344CB8AC3E}">
        <p14:creationId xmlns:p14="http://schemas.microsoft.com/office/powerpoint/2010/main" val="11623549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05600"/>
            <a:ext cx="8183880" cy="1051560"/>
          </a:xfrm>
        </p:spPr>
        <p:txBody>
          <a:bodyPr>
            <a:normAutofit/>
          </a:bodyPr>
          <a:lstStyle/>
          <a:p>
            <a:pPr algn="ctr"/>
            <a:r>
              <a:rPr lang="en-CA" dirty="0" smtClean="0"/>
              <a:t>What is a Function?</a:t>
            </a:r>
            <a:endParaRPr lang="en-CA" dirty="0"/>
          </a:p>
        </p:txBody>
      </p:sp>
      <p:sp>
        <p:nvSpPr>
          <p:cNvPr id="3" name="Content Placeholder 2"/>
          <p:cNvSpPr>
            <a:spLocks noGrp="1"/>
          </p:cNvSpPr>
          <p:nvPr>
            <p:ph idx="1"/>
          </p:nvPr>
        </p:nvSpPr>
        <p:spPr>
          <a:xfrm>
            <a:off x="467544" y="2060848"/>
            <a:ext cx="8183880" cy="3888432"/>
          </a:xfrm>
        </p:spPr>
        <p:txBody>
          <a:bodyPr>
            <a:noAutofit/>
          </a:bodyPr>
          <a:lstStyle/>
          <a:p>
            <a:r>
              <a:rPr lang="en-CA" sz="2400" dirty="0"/>
              <a:t>A </a:t>
            </a:r>
            <a:r>
              <a:rPr lang="en-CA" sz="2400" b="1" dirty="0"/>
              <a:t>function</a:t>
            </a:r>
            <a:r>
              <a:rPr lang="en-CA" sz="2400" dirty="0"/>
              <a:t> is like a recipe. </a:t>
            </a:r>
            <a:r>
              <a:rPr lang="en-CA" sz="2400" dirty="0" smtClean="0"/>
              <a:t> It’s </a:t>
            </a:r>
            <a:r>
              <a:rPr lang="en-CA" sz="2400" dirty="0"/>
              <a:t>a set of instructions that you can refer to by name. </a:t>
            </a:r>
            <a:endParaRPr lang="en-CA" sz="2400" dirty="0" smtClean="0"/>
          </a:p>
          <a:p>
            <a:endParaRPr lang="en-CA" sz="2400" dirty="0" smtClean="0"/>
          </a:p>
          <a:p>
            <a:r>
              <a:rPr lang="en-CA" sz="2400" dirty="0"/>
              <a:t>Functions are useful when you want to do the same thing several times: you </a:t>
            </a:r>
            <a:r>
              <a:rPr lang="en-CA" sz="2400" dirty="0" smtClean="0"/>
              <a:t>just </a:t>
            </a:r>
            <a:r>
              <a:rPr lang="en-CA" sz="2400" b="1" dirty="0" smtClean="0"/>
              <a:t>define</a:t>
            </a:r>
            <a:r>
              <a:rPr lang="en-CA" sz="2400" dirty="0"/>
              <a:t> a function once (like writing down a recipe) and then use it several times (like making several cakes with the same recipe</a:t>
            </a:r>
            <a:r>
              <a:rPr lang="en-CA" sz="2400" dirty="0" smtClean="0"/>
              <a:t>).</a:t>
            </a:r>
          </a:p>
          <a:p>
            <a:endParaRPr lang="en-CA" sz="2400" dirty="0"/>
          </a:p>
          <a:p>
            <a:r>
              <a:rPr lang="en-CA" sz="2400" dirty="0" smtClean="0"/>
              <a:t>All programming languages provide ways for developers to use/create functions - Python is no exception.</a:t>
            </a:r>
          </a:p>
        </p:txBody>
      </p:sp>
    </p:spTree>
    <p:extLst>
      <p:ext uri="{BB962C8B-B14F-4D97-AF65-F5344CB8AC3E}">
        <p14:creationId xmlns:p14="http://schemas.microsoft.com/office/powerpoint/2010/main" val="569265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05600"/>
            <a:ext cx="8183880" cy="1051560"/>
          </a:xfrm>
        </p:spPr>
        <p:txBody>
          <a:bodyPr>
            <a:normAutofit/>
          </a:bodyPr>
          <a:lstStyle/>
          <a:p>
            <a:pPr algn="ctr"/>
            <a:r>
              <a:rPr lang="en-CA" dirty="0" smtClean="0"/>
              <a:t>Built In Functions</a:t>
            </a:r>
            <a:endParaRPr lang="en-CA" dirty="0"/>
          </a:p>
        </p:txBody>
      </p:sp>
      <p:sp>
        <p:nvSpPr>
          <p:cNvPr id="3" name="Content Placeholder 2"/>
          <p:cNvSpPr>
            <a:spLocks noGrp="1"/>
          </p:cNvSpPr>
          <p:nvPr>
            <p:ph idx="1"/>
          </p:nvPr>
        </p:nvSpPr>
        <p:spPr>
          <a:xfrm>
            <a:off x="467544" y="2276872"/>
            <a:ext cx="8280920" cy="3600400"/>
          </a:xfrm>
        </p:spPr>
        <p:txBody>
          <a:bodyPr>
            <a:noAutofit/>
          </a:bodyPr>
          <a:lstStyle/>
          <a:p>
            <a:pPr marL="0" indent="0">
              <a:buNone/>
            </a:pPr>
            <a:r>
              <a:rPr lang="en-CA" sz="2800" dirty="0" smtClean="0"/>
              <a:t>The </a:t>
            </a:r>
            <a:r>
              <a:rPr lang="en-CA" sz="2800" dirty="0"/>
              <a:t>Python interpreter has a number of functions </a:t>
            </a:r>
            <a:r>
              <a:rPr lang="en-CA" sz="2800" dirty="0" smtClean="0"/>
              <a:t>built </a:t>
            </a:r>
            <a:r>
              <a:rPr lang="en-CA" sz="2800" dirty="0"/>
              <a:t>into </a:t>
            </a:r>
            <a:r>
              <a:rPr lang="en-CA" sz="2800" dirty="0" smtClean="0"/>
              <a:t>it</a:t>
            </a:r>
            <a:r>
              <a:rPr lang="en-CA" sz="2800" dirty="0"/>
              <a:t> </a:t>
            </a:r>
            <a:r>
              <a:rPr lang="en-CA" sz="2800" dirty="0" smtClean="0"/>
              <a:t>that </a:t>
            </a:r>
            <a:r>
              <a:rPr lang="en-CA" sz="2800" dirty="0"/>
              <a:t>are </a:t>
            </a:r>
            <a:r>
              <a:rPr lang="en-CA" sz="2800" u="sng" dirty="0"/>
              <a:t>always </a:t>
            </a:r>
            <a:r>
              <a:rPr lang="en-CA" sz="2800" u="sng" dirty="0" smtClean="0"/>
              <a:t>available</a:t>
            </a:r>
            <a:r>
              <a:rPr lang="en-CA" sz="2800" dirty="0"/>
              <a:t> </a:t>
            </a:r>
            <a:r>
              <a:rPr lang="en-CA" sz="2800" dirty="0" smtClean="0"/>
              <a:t>for the developer to use.  These are called </a:t>
            </a:r>
            <a:r>
              <a:rPr lang="en-CA" sz="2800" u="sng" dirty="0" smtClean="0"/>
              <a:t>built-in functions</a:t>
            </a:r>
            <a:r>
              <a:rPr lang="en-CA" sz="2800" dirty="0" smtClean="0"/>
              <a:t>.</a:t>
            </a:r>
          </a:p>
          <a:p>
            <a:endParaRPr lang="en-CA" sz="2800" dirty="0"/>
          </a:p>
          <a:p>
            <a:pPr marL="0" indent="0">
              <a:buNone/>
            </a:pPr>
            <a:r>
              <a:rPr lang="en-CA" sz="2800" b="1" u="sng" dirty="0" smtClean="0"/>
              <a:t>Examples:</a:t>
            </a:r>
            <a:r>
              <a:rPr lang="en-CA" sz="2800" dirty="0" smtClean="0"/>
              <a:t>  	</a:t>
            </a:r>
            <a:r>
              <a:rPr lang="en-CA" sz="2800" dirty="0" smtClean="0">
                <a:latin typeface="Courier New" panose="02070309020205020404" pitchFamily="49" charset="0"/>
                <a:cs typeface="Courier New" panose="02070309020205020404" pitchFamily="49" charset="0"/>
              </a:rPr>
              <a:t>type</a:t>
            </a:r>
            <a:r>
              <a:rPr lang="en-CA" sz="2800" dirty="0">
                <a:latin typeface="Courier New" panose="02070309020205020404" pitchFamily="49" charset="0"/>
                <a:cs typeface="Courier New" panose="02070309020205020404" pitchFamily="49" charset="0"/>
              </a:rPr>
              <a:t>()</a:t>
            </a:r>
            <a:r>
              <a:rPr lang="en-CA" sz="2800" dirty="0"/>
              <a:t>, </a:t>
            </a:r>
            <a:r>
              <a:rPr lang="en-CA" sz="2800" dirty="0" smtClean="0"/>
              <a:t>  </a:t>
            </a:r>
            <a:r>
              <a:rPr lang="en-CA" sz="2800" dirty="0" smtClean="0">
                <a:latin typeface="Courier New" panose="02070309020205020404" pitchFamily="49" charset="0"/>
                <a:cs typeface="Courier New" panose="02070309020205020404" pitchFamily="49" charset="0"/>
              </a:rPr>
              <a:t>print(),</a:t>
            </a:r>
            <a:r>
              <a:rPr lang="en-CA" sz="2800" dirty="0" smtClean="0"/>
              <a:t>  </a:t>
            </a:r>
            <a:r>
              <a:rPr lang="en-CA" sz="2800" dirty="0" smtClean="0">
                <a:latin typeface="Courier New" panose="02070309020205020404" pitchFamily="49" charset="0"/>
                <a:cs typeface="Courier New" panose="02070309020205020404" pitchFamily="49" charset="0"/>
              </a:rPr>
              <a:t>input() 			round(), </a:t>
            </a:r>
            <a:r>
              <a:rPr lang="en-CA" sz="2800" dirty="0" err="1" smtClean="0">
                <a:latin typeface="Courier New" panose="02070309020205020404" pitchFamily="49" charset="0"/>
                <a:cs typeface="Courier New" panose="02070309020205020404" pitchFamily="49" charset="0"/>
              </a:rPr>
              <a:t>int</a:t>
            </a:r>
            <a:r>
              <a:rPr lang="en-CA" sz="2800" dirty="0" smtClean="0">
                <a:latin typeface="Courier New" panose="02070309020205020404" pitchFamily="49" charset="0"/>
                <a:cs typeface="Courier New" panose="02070309020205020404" pitchFamily="49" charset="0"/>
              </a:rPr>
              <a:t>()</a:t>
            </a:r>
            <a:r>
              <a:rPr lang="en-CA" sz="2800" dirty="0"/>
              <a:t/>
            </a:r>
            <a:br>
              <a:rPr lang="en-CA" sz="2800" dirty="0"/>
            </a:br>
            <a:endParaRPr lang="en-CA" sz="2800" dirty="0" smtClean="0"/>
          </a:p>
          <a:p>
            <a:pPr marL="0" indent="0" algn="ctr">
              <a:buNone/>
            </a:pPr>
            <a:r>
              <a:rPr lang="en-CA" sz="2400" b="1" dirty="0" smtClean="0">
                <a:solidFill>
                  <a:srgbClr val="FF0000"/>
                </a:solidFill>
              </a:rPr>
              <a:t>Note that we have been using built-in functions from the very first day that we programmed in Python</a:t>
            </a:r>
            <a:endParaRPr lang="en-CA" sz="2400" dirty="0"/>
          </a:p>
          <a:p>
            <a:pPr marL="0" indent="0">
              <a:buNone/>
            </a:pPr>
            <a:endParaRPr lang="en-CA" sz="2800" dirty="0" smtClean="0"/>
          </a:p>
        </p:txBody>
      </p:sp>
    </p:spTree>
    <p:extLst>
      <p:ext uri="{BB962C8B-B14F-4D97-AF65-F5344CB8AC3E}">
        <p14:creationId xmlns:p14="http://schemas.microsoft.com/office/powerpoint/2010/main" val="1235613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05600"/>
            <a:ext cx="8424936" cy="1051560"/>
          </a:xfrm>
        </p:spPr>
        <p:txBody>
          <a:bodyPr>
            <a:normAutofit/>
          </a:bodyPr>
          <a:lstStyle/>
          <a:p>
            <a:pPr algn="ctr"/>
            <a:r>
              <a:rPr lang="en-CA" dirty="0" smtClean="0"/>
              <a:t>Functions from Built-in Modules</a:t>
            </a:r>
            <a:endParaRPr lang="en-CA" dirty="0"/>
          </a:p>
        </p:txBody>
      </p:sp>
      <p:sp>
        <p:nvSpPr>
          <p:cNvPr id="3" name="Content Placeholder 2"/>
          <p:cNvSpPr>
            <a:spLocks noGrp="1"/>
          </p:cNvSpPr>
          <p:nvPr>
            <p:ph idx="1"/>
          </p:nvPr>
        </p:nvSpPr>
        <p:spPr>
          <a:xfrm>
            <a:off x="395536" y="1916832"/>
            <a:ext cx="8496944" cy="4608512"/>
          </a:xfrm>
        </p:spPr>
        <p:txBody>
          <a:bodyPr>
            <a:noAutofit/>
          </a:bodyPr>
          <a:lstStyle/>
          <a:p>
            <a:pPr marL="0" indent="0">
              <a:buNone/>
            </a:pPr>
            <a:r>
              <a:rPr lang="en-CA" sz="2800" dirty="0" smtClean="0"/>
              <a:t>There are many modules available for Python developers to use.   These modules provide even more functions to help developers with their coding tasks.</a:t>
            </a:r>
            <a:endParaRPr lang="en-CA" sz="2400" dirty="0"/>
          </a:p>
          <a:p>
            <a:pPr marL="0" indent="0">
              <a:buNone/>
            </a:pPr>
            <a:r>
              <a:rPr lang="en-CA" sz="2400" dirty="0" smtClean="0"/>
              <a:t/>
            </a:r>
            <a:br>
              <a:rPr lang="en-CA" sz="2400" dirty="0" smtClean="0"/>
            </a:br>
            <a:r>
              <a:rPr lang="en-CA" sz="2400" b="1" u="sng" dirty="0" smtClean="0"/>
              <a:t>Example Modules</a:t>
            </a:r>
            <a:r>
              <a:rPr lang="en-CA" sz="2400" b="1" dirty="0" smtClean="0"/>
              <a:t>:   </a:t>
            </a:r>
            <a:r>
              <a:rPr lang="en-CA" sz="2400" dirty="0" smtClean="0">
                <a:latin typeface="Courier New" panose="02070309020205020404" pitchFamily="49" charset="0"/>
                <a:cs typeface="Courier New" panose="02070309020205020404" pitchFamily="49" charset="0"/>
              </a:rPr>
              <a:t>math module </a:t>
            </a:r>
            <a:r>
              <a:rPr lang="en-CA" sz="2400" dirty="0" smtClean="0"/>
              <a:t>and  </a:t>
            </a:r>
            <a:r>
              <a:rPr lang="en-CA" sz="2400" dirty="0" smtClean="0">
                <a:latin typeface="Courier New" panose="02070309020205020404" pitchFamily="49" charset="0"/>
                <a:cs typeface="Courier New" panose="02070309020205020404" pitchFamily="49" charset="0"/>
              </a:rPr>
              <a:t>random module</a:t>
            </a:r>
            <a:br>
              <a:rPr lang="en-CA" sz="2400" dirty="0" smtClean="0">
                <a:latin typeface="Courier New" panose="02070309020205020404" pitchFamily="49" charset="0"/>
                <a:cs typeface="Courier New" panose="02070309020205020404" pitchFamily="49" charset="0"/>
              </a:rPr>
            </a:br>
            <a:r>
              <a:rPr lang="en-CA" sz="2400" dirty="0"/>
              <a:t/>
            </a:r>
            <a:br>
              <a:rPr lang="en-CA" sz="2400" dirty="0"/>
            </a:br>
            <a:r>
              <a:rPr lang="en-CA" sz="2400" b="1" u="sng" dirty="0" smtClean="0"/>
              <a:t>Example Functions</a:t>
            </a:r>
            <a:r>
              <a:rPr lang="en-CA" sz="2400" b="1" dirty="0" smtClean="0"/>
              <a:t>:   </a:t>
            </a:r>
            <a:r>
              <a:rPr lang="en-CA" sz="2400" dirty="0" err="1" smtClean="0">
                <a:latin typeface="Courier New" panose="02070309020205020404" pitchFamily="49" charset="0"/>
                <a:cs typeface="Courier New" panose="02070309020205020404" pitchFamily="49" charset="0"/>
              </a:rPr>
              <a:t>math.sqrt</a:t>
            </a:r>
            <a:r>
              <a:rPr lang="en-CA" sz="2400" dirty="0" smtClean="0">
                <a:latin typeface="Courier New" panose="02070309020205020404" pitchFamily="49" charset="0"/>
                <a:cs typeface="Courier New" panose="02070309020205020404" pitchFamily="49" charset="0"/>
              </a:rPr>
              <a:t>(), </a:t>
            </a:r>
            <a:r>
              <a:rPr lang="en-CA" sz="2400" dirty="0" err="1" smtClean="0">
                <a:latin typeface="Courier New" panose="02070309020205020404" pitchFamily="49" charset="0"/>
                <a:cs typeface="Courier New" panose="02070309020205020404" pitchFamily="49" charset="0"/>
              </a:rPr>
              <a:t>math.sin</a:t>
            </a:r>
            <a:r>
              <a:rPr lang="en-CA" sz="2400" dirty="0" smtClean="0">
                <a:latin typeface="Courier New" panose="02070309020205020404" pitchFamily="49" charset="0"/>
                <a:cs typeface="Courier New" panose="02070309020205020404" pitchFamily="49" charset="0"/>
              </a:rPr>
              <a:t>(), </a:t>
            </a:r>
            <a:r>
              <a:rPr lang="en-CA" sz="2400" dirty="0" err="1" smtClean="0">
                <a:latin typeface="Courier New" panose="02070309020205020404" pitchFamily="49" charset="0"/>
                <a:cs typeface="Courier New" panose="02070309020205020404" pitchFamily="49" charset="0"/>
              </a:rPr>
              <a:t>random.randomint</a:t>
            </a:r>
            <a:r>
              <a:rPr lang="en-CA" sz="2400" dirty="0" smtClean="0">
                <a:latin typeface="Courier New" panose="02070309020205020404" pitchFamily="49" charset="0"/>
                <a:cs typeface="Courier New" panose="02070309020205020404" pitchFamily="49" charset="0"/>
              </a:rPr>
              <a:t>(), </a:t>
            </a:r>
            <a:r>
              <a:rPr lang="en-CA" sz="2400" dirty="0" err="1" smtClean="0">
                <a:latin typeface="Courier New" panose="02070309020205020404" pitchFamily="49" charset="0"/>
                <a:cs typeface="Courier New" panose="02070309020205020404" pitchFamily="49" charset="0"/>
              </a:rPr>
              <a:t>random.choice</a:t>
            </a:r>
            <a:r>
              <a:rPr lang="en-CA" sz="2400" dirty="0" smtClean="0">
                <a:latin typeface="Courier New" panose="02070309020205020404" pitchFamily="49" charset="0"/>
                <a:cs typeface="Courier New" panose="02070309020205020404" pitchFamily="49" charset="0"/>
              </a:rPr>
              <a:t>()</a:t>
            </a:r>
            <a:br>
              <a:rPr lang="en-CA" sz="2400" dirty="0" smtClean="0">
                <a:latin typeface="Courier New" panose="02070309020205020404" pitchFamily="49" charset="0"/>
                <a:cs typeface="Courier New" panose="02070309020205020404" pitchFamily="49" charset="0"/>
              </a:rPr>
            </a:br>
            <a:endParaRPr lang="en-CA" sz="2400" dirty="0" smtClean="0">
              <a:latin typeface="Courier New" panose="02070309020205020404" pitchFamily="49" charset="0"/>
              <a:cs typeface="Courier New" panose="02070309020205020404" pitchFamily="49" charset="0"/>
            </a:endParaRPr>
          </a:p>
          <a:p>
            <a:pPr marL="0" indent="0" algn="ctr">
              <a:spcBef>
                <a:spcPts val="1200"/>
              </a:spcBef>
              <a:spcAft>
                <a:spcPts val="1200"/>
              </a:spcAft>
              <a:buNone/>
            </a:pPr>
            <a:r>
              <a:rPr lang="en-CA" sz="2400" b="1" dirty="0">
                <a:solidFill>
                  <a:srgbClr val="FF0000"/>
                </a:solidFill>
              </a:rPr>
              <a:t>Note that since these </a:t>
            </a:r>
            <a:r>
              <a:rPr lang="en-CA" sz="2400" b="1" u="sng" dirty="0">
                <a:solidFill>
                  <a:srgbClr val="FF0000"/>
                </a:solidFill>
              </a:rPr>
              <a:t>functions are not built-in</a:t>
            </a:r>
            <a:r>
              <a:rPr lang="en-CA" sz="2400" b="1" dirty="0">
                <a:solidFill>
                  <a:srgbClr val="FF0000"/>
                </a:solidFill>
              </a:rPr>
              <a:t>, we need to name the module that the functions </a:t>
            </a:r>
            <a:r>
              <a:rPr lang="en-CA" sz="2400" b="1" dirty="0" smtClean="0">
                <a:solidFill>
                  <a:srgbClr val="FF0000"/>
                </a:solidFill>
              </a:rPr>
              <a:t>belongs to when </a:t>
            </a:r>
            <a:r>
              <a:rPr lang="en-CA" sz="2400" b="1" dirty="0">
                <a:solidFill>
                  <a:srgbClr val="FF0000"/>
                </a:solidFill>
              </a:rPr>
              <a:t>we call the </a:t>
            </a:r>
            <a:r>
              <a:rPr lang="en-CA" sz="2400" b="1" dirty="0" smtClean="0">
                <a:solidFill>
                  <a:srgbClr val="FF0000"/>
                </a:solidFill>
              </a:rPr>
              <a:t>function</a:t>
            </a:r>
            <a:endParaRPr lang="en-CA" sz="2400" dirty="0"/>
          </a:p>
        </p:txBody>
      </p:sp>
    </p:spTree>
    <p:extLst>
      <p:ext uri="{BB962C8B-B14F-4D97-AF65-F5344CB8AC3E}">
        <p14:creationId xmlns:p14="http://schemas.microsoft.com/office/powerpoint/2010/main" val="2346038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05600"/>
            <a:ext cx="8183880" cy="1051560"/>
          </a:xfrm>
        </p:spPr>
        <p:txBody>
          <a:bodyPr>
            <a:normAutofit/>
          </a:bodyPr>
          <a:lstStyle/>
          <a:p>
            <a:pPr algn="ctr"/>
            <a:r>
              <a:rPr lang="en-CA" dirty="0" smtClean="0"/>
              <a:t>Methods</a:t>
            </a:r>
            <a:endParaRPr lang="en-CA" dirty="0"/>
          </a:p>
        </p:txBody>
      </p:sp>
      <p:sp>
        <p:nvSpPr>
          <p:cNvPr id="3" name="Content Placeholder 2"/>
          <p:cNvSpPr>
            <a:spLocks noGrp="1"/>
          </p:cNvSpPr>
          <p:nvPr>
            <p:ph idx="1"/>
          </p:nvPr>
        </p:nvSpPr>
        <p:spPr>
          <a:xfrm>
            <a:off x="467544" y="1844824"/>
            <a:ext cx="8352928" cy="4608512"/>
          </a:xfrm>
        </p:spPr>
        <p:txBody>
          <a:bodyPr>
            <a:noAutofit/>
          </a:bodyPr>
          <a:lstStyle/>
          <a:p>
            <a:pPr marL="0" indent="0">
              <a:buNone/>
            </a:pPr>
            <a:r>
              <a:rPr lang="en-CA" sz="2400" dirty="0" smtClean="0"/>
              <a:t>Methods </a:t>
            </a:r>
            <a:r>
              <a:rPr lang="en-CA" sz="2400" dirty="0"/>
              <a:t>are just like functions, with two </a:t>
            </a:r>
            <a:r>
              <a:rPr lang="en-CA" sz="2400" dirty="0" smtClean="0"/>
              <a:t>major differences:</a:t>
            </a:r>
            <a:br>
              <a:rPr lang="en-CA" sz="2400" dirty="0" smtClean="0"/>
            </a:br>
            <a:endParaRPr lang="en-CA" sz="2400" dirty="0" smtClean="0"/>
          </a:p>
          <a:p>
            <a:pPr lvl="1"/>
            <a:r>
              <a:rPr lang="en-CA" dirty="0" smtClean="0">
                <a:ln w="12700">
                  <a:noFill/>
                </a:ln>
              </a:rPr>
              <a:t>Methods </a:t>
            </a:r>
            <a:r>
              <a:rPr lang="en-CA" dirty="0">
                <a:ln w="12700">
                  <a:noFill/>
                </a:ln>
              </a:rPr>
              <a:t>are defined inside a class definition in order to make the relationship between the class and the method </a:t>
            </a:r>
            <a:r>
              <a:rPr lang="en-CA" dirty="0" smtClean="0">
                <a:ln w="12700">
                  <a:noFill/>
                </a:ln>
              </a:rPr>
              <a:t>explicit</a:t>
            </a:r>
            <a:br>
              <a:rPr lang="en-CA" dirty="0" smtClean="0">
                <a:ln w="12700">
                  <a:noFill/>
                </a:ln>
              </a:rPr>
            </a:br>
            <a:endParaRPr lang="en-CA" dirty="0" smtClean="0">
              <a:ln w="12700">
                <a:noFill/>
              </a:ln>
            </a:endParaRPr>
          </a:p>
          <a:p>
            <a:pPr lvl="1"/>
            <a:r>
              <a:rPr lang="en-CA" dirty="0" smtClean="0"/>
              <a:t>The </a:t>
            </a:r>
            <a:r>
              <a:rPr lang="en-CA" dirty="0"/>
              <a:t>syntax for invoking a method is different from the syntax for calling a </a:t>
            </a:r>
            <a:r>
              <a:rPr lang="en-CA" dirty="0" smtClean="0"/>
              <a:t>function</a:t>
            </a:r>
          </a:p>
          <a:p>
            <a:pPr marL="393192" lvl="1" indent="0">
              <a:buNone/>
            </a:pPr>
            <a:endParaRPr lang="en-CA" dirty="0"/>
          </a:p>
          <a:p>
            <a:pPr marL="0" lvl="1" indent="0">
              <a:buNone/>
            </a:pPr>
            <a:r>
              <a:rPr lang="en-CA" b="1" u="sng" dirty="0" smtClean="0"/>
              <a:t>Examples :</a:t>
            </a:r>
            <a:r>
              <a:rPr lang="en-CA" b="1" dirty="0" smtClean="0"/>
              <a:t>  </a:t>
            </a:r>
            <a:r>
              <a:rPr lang="en-CA" dirty="0" smtClean="0"/>
              <a:t>We have seen only a couple of methods in this course so far, for example ... </a:t>
            </a:r>
            <a:r>
              <a:rPr lang="en-CA" dirty="0" err="1" smtClean="0">
                <a:latin typeface="Courier New" panose="02070309020205020404" pitchFamily="49" charset="0"/>
                <a:cs typeface="Courier New" panose="02070309020205020404" pitchFamily="49" charset="0"/>
              </a:rPr>
              <a:t>string.lower</a:t>
            </a:r>
            <a:r>
              <a:rPr lang="en-CA" dirty="0" smtClean="0">
                <a:latin typeface="Courier New" panose="02070309020205020404" pitchFamily="49" charset="0"/>
                <a:cs typeface="Courier New" panose="02070309020205020404" pitchFamily="49" charset="0"/>
              </a:rPr>
              <a:t>(). </a:t>
            </a:r>
            <a:r>
              <a:rPr lang="en-CA" dirty="0" smtClean="0"/>
              <a:t>We will see more methods in the Strings and Arrays Unit.</a:t>
            </a:r>
          </a:p>
        </p:txBody>
      </p:sp>
      <p:sp>
        <p:nvSpPr>
          <p:cNvPr id="6" name="Oval 5"/>
          <p:cNvSpPr/>
          <p:nvPr/>
        </p:nvSpPr>
        <p:spPr>
          <a:xfrm>
            <a:off x="251520" y="2420888"/>
            <a:ext cx="8892480" cy="165618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TextBox 6"/>
          <p:cNvSpPr txBox="1"/>
          <p:nvPr/>
        </p:nvSpPr>
        <p:spPr>
          <a:xfrm>
            <a:off x="5508104" y="2132856"/>
            <a:ext cx="3384376" cy="2585323"/>
          </a:xfrm>
          <a:prstGeom prst="rect">
            <a:avLst/>
          </a:prstGeom>
          <a:solidFill>
            <a:srgbClr val="FFC000"/>
          </a:solidFill>
        </p:spPr>
        <p:txBody>
          <a:bodyPr wrap="square" rtlCol="0">
            <a:spAutoFit/>
          </a:bodyPr>
          <a:lstStyle/>
          <a:p>
            <a:pPr marL="0" lvl="1" algn="ctr"/>
            <a:r>
              <a:rPr lang="en-CA" dirty="0">
                <a:ln>
                  <a:solidFill>
                    <a:srgbClr val="FF0000"/>
                  </a:solidFill>
                </a:ln>
              </a:rPr>
              <a:t>What does this mean?   Python is an object-oriented programming language and for the most part, in this course, we don’t really need to know that.   You will be learning more about OO programming languages in Grade 12.   What I really want you to know is ... </a:t>
            </a:r>
            <a:endParaRPr lang="en-CA" sz="1400" b="1" dirty="0">
              <a:ln>
                <a:solidFill>
                  <a:srgbClr val="FF0000"/>
                </a:solidFill>
              </a:ln>
              <a:solidFill>
                <a:srgbClr val="FF0000"/>
              </a:solidFill>
            </a:endParaRPr>
          </a:p>
        </p:txBody>
      </p:sp>
    </p:spTree>
    <p:extLst>
      <p:ext uri="{BB962C8B-B14F-4D97-AF65-F5344CB8AC3E}">
        <p14:creationId xmlns:p14="http://schemas.microsoft.com/office/powerpoint/2010/main" val="3100227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4" presetClass="exit" presetSubtype="10" fill="hold" grpId="1" nodeType="clickEffect">
                                  <p:stCondLst>
                                    <p:cond delay="0"/>
                                  </p:stCondLst>
                                  <p:childTnLst>
                                    <p:animEffect transition="out" filter="randombar(horizontal)">
                                      <p:cBhvr>
                                        <p:cTn id="20" dur="500"/>
                                        <p:tgtEl>
                                          <p:spTgt spid="6"/>
                                        </p:tgtEl>
                                      </p:cBhvr>
                                    </p:animEffect>
                                    <p:set>
                                      <p:cBhvr>
                                        <p:cTn id="21" dur="1" fill="hold">
                                          <p:stCondLst>
                                            <p:cond delay="499"/>
                                          </p:stCondLst>
                                        </p:cTn>
                                        <p:tgtEl>
                                          <p:spTgt spid="6"/>
                                        </p:tgtEl>
                                        <p:attrNameLst>
                                          <p:attrName>style.visibility</p:attrName>
                                        </p:attrNameLst>
                                      </p:cBhvr>
                                      <p:to>
                                        <p:strVal val="hidden"/>
                                      </p:to>
                                    </p:set>
                                  </p:childTnLst>
                                </p:cTn>
                              </p:par>
                              <p:par>
                                <p:cTn id="22" presetID="14" presetClass="exit" presetSubtype="10" fill="hold" grpId="1" nodeType="withEffect">
                                  <p:stCondLst>
                                    <p:cond delay="0"/>
                                  </p:stCondLst>
                                  <p:childTnLst>
                                    <p:animEffect transition="out" filter="randombar(horizontal)">
                                      <p:cBhvr>
                                        <p:cTn id="23" dur="500"/>
                                        <p:tgtEl>
                                          <p:spTgt spid="7"/>
                                        </p:tgtEl>
                                      </p:cBhvr>
                                    </p:animEffect>
                                    <p:set>
                                      <p:cBhvr>
                                        <p:cTn id="24" dur="1" fill="hold">
                                          <p:stCondLst>
                                            <p:cond delay="499"/>
                                          </p:stCondLst>
                                        </p:cTn>
                                        <p:tgtEl>
                                          <p:spTgt spid="7"/>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05600"/>
            <a:ext cx="8183880" cy="1051560"/>
          </a:xfrm>
        </p:spPr>
        <p:txBody>
          <a:bodyPr>
            <a:normAutofit/>
          </a:bodyPr>
          <a:lstStyle/>
          <a:p>
            <a:pPr algn="ctr"/>
            <a:r>
              <a:rPr lang="en-CA" dirty="0" smtClean="0"/>
              <a:t>User Defined Functions</a:t>
            </a:r>
            <a:endParaRPr lang="en-CA" dirty="0"/>
          </a:p>
        </p:txBody>
      </p:sp>
      <p:sp>
        <p:nvSpPr>
          <p:cNvPr id="3" name="Content Placeholder 2"/>
          <p:cNvSpPr>
            <a:spLocks noGrp="1"/>
          </p:cNvSpPr>
          <p:nvPr>
            <p:ph idx="1"/>
          </p:nvPr>
        </p:nvSpPr>
        <p:spPr>
          <a:xfrm>
            <a:off x="467544" y="1988840"/>
            <a:ext cx="8352928" cy="3816424"/>
          </a:xfrm>
        </p:spPr>
        <p:txBody>
          <a:bodyPr>
            <a:noAutofit/>
          </a:bodyPr>
          <a:lstStyle/>
          <a:p>
            <a:r>
              <a:rPr lang="en-CA" sz="2400" dirty="0" smtClean="0"/>
              <a:t>A Python programmer can create their own functions</a:t>
            </a:r>
            <a:br>
              <a:rPr lang="en-CA" sz="2400" dirty="0" smtClean="0"/>
            </a:br>
            <a:endParaRPr lang="en-CA" sz="2400" dirty="0" smtClean="0"/>
          </a:p>
          <a:p>
            <a:r>
              <a:rPr lang="en-CA" sz="2400" dirty="0" smtClean="0"/>
              <a:t>These </a:t>
            </a:r>
            <a:r>
              <a:rPr lang="en-CA" sz="2400" dirty="0"/>
              <a:t>functions are called </a:t>
            </a:r>
            <a:r>
              <a:rPr lang="en-CA" sz="2400" i="1" dirty="0"/>
              <a:t>user-defined </a:t>
            </a:r>
            <a:r>
              <a:rPr lang="en-CA" sz="2400" i="1" dirty="0" smtClean="0"/>
              <a:t>functions</a:t>
            </a:r>
            <a:r>
              <a:rPr lang="en-CA" sz="2400" dirty="0" smtClean="0"/>
              <a:t> </a:t>
            </a:r>
            <a:br>
              <a:rPr lang="en-CA" sz="2400" dirty="0" smtClean="0"/>
            </a:br>
            <a:endParaRPr lang="en-CA" sz="2400" dirty="0" smtClean="0"/>
          </a:p>
          <a:p>
            <a:r>
              <a:rPr lang="en-CA" sz="2400" dirty="0" smtClean="0"/>
              <a:t>The idea is that if there is something that you want to do in your program, and there is no existing function that does it, then you can create the function yourself</a:t>
            </a:r>
            <a:br>
              <a:rPr lang="en-CA" sz="2400" dirty="0" smtClean="0"/>
            </a:br>
            <a:endParaRPr lang="en-CA" sz="2400" dirty="0" smtClean="0"/>
          </a:p>
          <a:p>
            <a:pPr marL="0" indent="0" algn="ctr">
              <a:buNone/>
            </a:pPr>
            <a:r>
              <a:rPr lang="en-CA" sz="2400" b="1" dirty="0" smtClean="0">
                <a:solidFill>
                  <a:srgbClr val="FF0000"/>
                </a:solidFill>
              </a:rPr>
              <a:t>The remainder of this unit/course is about teaching you how to create your own user-defined functions</a:t>
            </a:r>
            <a:r>
              <a:rPr lang="en-CA" sz="2400" b="1" dirty="0" smtClean="0"/>
              <a:t>    </a:t>
            </a:r>
          </a:p>
          <a:p>
            <a:pPr marL="0" indent="0">
              <a:buNone/>
            </a:pPr>
            <a:endParaRPr lang="en-CA" sz="2400" b="1" dirty="0"/>
          </a:p>
          <a:p>
            <a:pPr marL="0" indent="0">
              <a:buNone/>
            </a:pPr>
            <a:r>
              <a:rPr lang="en-CA" sz="2400" dirty="0" smtClean="0"/>
              <a:t> </a:t>
            </a:r>
            <a:endParaRPr lang="en-CA" sz="2400" b="1" dirty="0"/>
          </a:p>
        </p:txBody>
      </p:sp>
    </p:spTree>
    <p:extLst>
      <p:ext uri="{BB962C8B-B14F-4D97-AF65-F5344CB8AC3E}">
        <p14:creationId xmlns:p14="http://schemas.microsoft.com/office/powerpoint/2010/main" val="2320167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249" y="705600"/>
            <a:ext cx="8183880" cy="1051560"/>
          </a:xfrm>
        </p:spPr>
        <p:txBody>
          <a:bodyPr>
            <a:noAutofit/>
          </a:bodyPr>
          <a:lstStyle/>
          <a:p>
            <a:pPr algn="ctr"/>
            <a:r>
              <a:rPr lang="en-CA" dirty="0" smtClean="0"/>
              <a:t>Example – Our First Function</a:t>
            </a:r>
            <a:endParaRPr lang="en-CA" dirty="0"/>
          </a:p>
        </p:txBody>
      </p:sp>
      <p:sp>
        <p:nvSpPr>
          <p:cNvPr id="3" name="Content Placeholder 2"/>
          <p:cNvSpPr>
            <a:spLocks noGrp="1"/>
          </p:cNvSpPr>
          <p:nvPr>
            <p:ph idx="1"/>
          </p:nvPr>
        </p:nvSpPr>
        <p:spPr>
          <a:xfrm>
            <a:off x="501351" y="1905344"/>
            <a:ext cx="8183880" cy="4187952"/>
          </a:xfrm>
        </p:spPr>
        <p:txBody>
          <a:bodyPr>
            <a:normAutofit/>
          </a:bodyPr>
          <a:lstStyle/>
          <a:p>
            <a:pPr marL="0" indent="0">
              <a:buNone/>
            </a:pPr>
            <a:r>
              <a:rPr lang="en-CA" sz="2400" dirty="0" err="1">
                <a:latin typeface="Courier New" panose="02070309020205020404" pitchFamily="49" charset="0"/>
                <a:cs typeface="Courier New" panose="02070309020205020404" pitchFamily="49" charset="0"/>
              </a:rPr>
              <a:t>def</a:t>
            </a:r>
            <a:r>
              <a:rPr lang="en-CA" sz="2400" dirty="0">
                <a:latin typeface="Courier New" panose="02070309020205020404" pitchFamily="49" charset="0"/>
                <a:cs typeface="Courier New" panose="02070309020205020404" pitchFamily="49" charset="0"/>
              </a:rPr>
              <a:t> </a:t>
            </a:r>
            <a:r>
              <a:rPr lang="en-CA" sz="2400" dirty="0" smtClean="0">
                <a:latin typeface="Courier New" panose="02070309020205020404" pitchFamily="49" charset="0"/>
                <a:cs typeface="Courier New" panose="02070309020205020404" pitchFamily="49" charset="0"/>
              </a:rPr>
              <a:t>happy():</a:t>
            </a:r>
            <a:endParaRPr lang="en-CA" sz="2400" dirty="0">
              <a:latin typeface="Courier New" panose="02070309020205020404" pitchFamily="49" charset="0"/>
              <a:cs typeface="Courier New" panose="02070309020205020404" pitchFamily="49" charset="0"/>
            </a:endParaRPr>
          </a:p>
          <a:p>
            <a:pPr marL="0" indent="0">
              <a:buNone/>
            </a:pPr>
            <a:r>
              <a:rPr lang="en-CA" sz="2400" dirty="0">
                <a:latin typeface="Courier New" panose="02070309020205020404" pitchFamily="49" charset="0"/>
                <a:cs typeface="Courier New" panose="02070309020205020404" pitchFamily="49" charset="0"/>
              </a:rPr>
              <a:t> </a:t>
            </a:r>
            <a:r>
              <a:rPr lang="en-CA" sz="2400" dirty="0" smtClean="0">
                <a:latin typeface="Courier New" panose="02070309020205020404" pitchFamily="49" charset="0"/>
                <a:cs typeface="Courier New" panose="02070309020205020404" pitchFamily="49" charset="0"/>
              </a:rPr>
              <a:t>   print("Happy birthday to you!")</a:t>
            </a:r>
          </a:p>
          <a:p>
            <a:pPr marL="0" indent="0">
              <a:buNone/>
            </a:pPr>
            <a:endParaRPr lang="en-CA" sz="2400" dirty="0">
              <a:latin typeface="Courier New" panose="02070309020205020404" pitchFamily="49" charset="0"/>
              <a:cs typeface="Courier New" panose="02070309020205020404" pitchFamily="49" charset="0"/>
            </a:endParaRPr>
          </a:p>
          <a:p>
            <a:pPr marL="0" indent="0">
              <a:buNone/>
            </a:pPr>
            <a:r>
              <a:rPr lang="en-CA" sz="2400" dirty="0" smtClean="0">
                <a:latin typeface="Courier New" panose="02070309020205020404" pitchFamily="49" charset="0"/>
                <a:cs typeface="Courier New" panose="02070309020205020404" pitchFamily="49" charset="0"/>
              </a:rPr>
              <a:t># Main program</a:t>
            </a:r>
          </a:p>
          <a:p>
            <a:pPr marL="0" indent="0">
              <a:buNone/>
            </a:pPr>
            <a:r>
              <a:rPr lang="en-CA" sz="2400" dirty="0" smtClean="0">
                <a:latin typeface="Courier New" panose="02070309020205020404" pitchFamily="49" charset="0"/>
                <a:cs typeface="Courier New" panose="02070309020205020404" pitchFamily="49" charset="0"/>
              </a:rPr>
              <a:t>happy()</a:t>
            </a:r>
            <a:endParaRPr lang="en-CA" sz="2400" dirty="0">
              <a:latin typeface="Courier New" panose="02070309020205020404" pitchFamily="49" charset="0"/>
              <a:cs typeface="Courier New" panose="02070309020205020404" pitchFamily="49" charset="0"/>
            </a:endParaRPr>
          </a:p>
          <a:p>
            <a:pPr marL="0" indent="0">
              <a:buNone/>
            </a:pPr>
            <a:r>
              <a:rPr lang="en-CA" sz="2400" dirty="0">
                <a:latin typeface="Courier New" panose="02070309020205020404" pitchFamily="49" charset="0"/>
                <a:cs typeface="Courier New" panose="02070309020205020404" pitchFamily="49" charset="0"/>
              </a:rPr>
              <a:t>happy()</a:t>
            </a:r>
          </a:p>
          <a:p>
            <a:pPr marL="0" indent="0">
              <a:buNone/>
            </a:pPr>
            <a:r>
              <a:rPr lang="en-CA" sz="2400" dirty="0" smtClean="0">
                <a:latin typeface="Courier New" panose="02070309020205020404" pitchFamily="49" charset="0"/>
                <a:cs typeface="Courier New" panose="02070309020205020404" pitchFamily="49" charset="0"/>
              </a:rPr>
              <a:t>print("Happy birthday, dear Fred!")</a:t>
            </a:r>
          </a:p>
          <a:p>
            <a:pPr marL="0" indent="0">
              <a:buNone/>
            </a:pPr>
            <a:r>
              <a:rPr lang="en-CA" sz="2400" dirty="0">
                <a:latin typeface="Courier New" panose="02070309020205020404" pitchFamily="49" charset="0"/>
                <a:cs typeface="Courier New" panose="02070309020205020404" pitchFamily="49" charset="0"/>
              </a:rPr>
              <a:t>happy()</a:t>
            </a:r>
          </a:p>
          <a:p>
            <a:pPr marL="0" indent="0">
              <a:buNone/>
            </a:pPr>
            <a:endParaRPr lang="en-CA" dirty="0">
              <a:latin typeface="Courier New" panose="02070309020205020404" pitchFamily="49" charset="0"/>
              <a:cs typeface="Courier New" panose="02070309020205020404" pitchFamily="49" charset="0"/>
            </a:endParaRPr>
          </a:p>
        </p:txBody>
      </p:sp>
      <p:sp>
        <p:nvSpPr>
          <p:cNvPr id="28" name="Right Brace 27"/>
          <p:cNvSpPr/>
          <p:nvPr/>
        </p:nvSpPr>
        <p:spPr>
          <a:xfrm>
            <a:off x="6738548" y="1928735"/>
            <a:ext cx="864096" cy="136815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29" name="TextBox 28"/>
          <p:cNvSpPr txBox="1"/>
          <p:nvPr/>
        </p:nvSpPr>
        <p:spPr>
          <a:xfrm>
            <a:off x="7631100" y="1928735"/>
            <a:ext cx="1405396" cy="1477328"/>
          </a:xfrm>
          <a:prstGeom prst="rect">
            <a:avLst/>
          </a:prstGeom>
          <a:noFill/>
        </p:spPr>
        <p:txBody>
          <a:bodyPr wrap="square" rtlCol="0">
            <a:spAutoFit/>
          </a:bodyPr>
          <a:lstStyle/>
          <a:p>
            <a:r>
              <a:rPr lang="en-CA" dirty="0" smtClean="0"/>
              <a:t>This code is NOT run until happy() is called</a:t>
            </a:r>
            <a:endParaRPr lang="en-CA" dirty="0"/>
          </a:p>
        </p:txBody>
      </p:sp>
      <p:sp>
        <p:nvSpPr>
          <p:cNvPr id="14" name="TextBox 13"/>
          <p:cNvSpPr txBox="1"/>
          <p:nvPr/>
        </p:nvSpPr>
        <p:spPr>
          <a:xfrm>
            <a:off x="2648969" y="5085184"/>
            <a:ext cx="6014107" cy="1569660"/>
          </a:xfrm>
          <a:prstGeom prst="rect">
            <a:avLst/>
          </a:prstGeom>
          <a:noFill/>
        </p:spPr>
        <p:txBody>
          <a:bodyPr wrap="square" rtlCol="0">
            <a:spAutoFit/>
          </a:bodyPr>
          <a:lstStyle/>
          <a:p>
            <a:pPr algn="ctr"/>
            <a:r>
              <a:rPr lang="en-CA" sz="2400" b="1" dirty="0" smtClean="0">
                <a:solidFill>
                  <a:srgbClr val="FF0000"/>
                </a:solidFill>
              </a:rPr>
              <a:t>What do you think the output will be?</a:t>
            </a:r>
          </a:p>
          <a:p>
            <a:endParaRPr lang="en-CA" sz="2400" b="1" dirty="0">
              <a:solidFill>
                <a:srgbClr val="FF0000"/>
              </a:solidFill>
            </a:endParaRPr>
          </a:p>
          <a:p>
            <a:pPr algn="ctr"/>
            <a:r>
              <a:rPr lang="en-CA" sz="2400" b="1" dirty="0" smtClean="0">
                <a:solidFill>
                  <a:srgbClr val="FF0000"/>
                </a:solidFill>
              </a:rPr>
              <a:t>Why Functions are Cool Fact #1 </a:t>
            </a:r>
          </a:p>
          <a:p>
            <a:pPr algn="ctr"/>
            <a:r>
              <a:rPr lang="en-CA" sz="2400" b="1" dirty="0" smtClean="0">
                <a:solidFill>
                  <a:srgbClr val="FF0000"/>
                </a:solidFill>
              </a:rPr>
              <a:t>Less code duplication</a:t>
            </a:r>
          </a:p>
        </p:txBody>
      </p:sp>
    </p:spTree>
    <p:extLst>
      <p:ext uri="{BB962C8B-B14F-4D97-AF65-F5344CB8AC3E}">
        <p14:creationId xmlns:p14="http://schemas.microsoft.com/office/powerpoint/2010/main" val="1849978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ppt_x"/>
                                          </p:val>
                                        </p:tav>
                                        <p:tav tm="100000">
                                          <p:val>
                                            <p:strVal val="#ppt_x"/>
                                          </p:val>
                                        </p:tav>
                                      </p:tavLst>
                                    </p:anim>
                                    <p:anim calcmode="lin" valueType="num">
                                      <p:cBhvr additive="base">
                                        <p:cTn id="1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4">
                                            <p:txEl>
                                              <p:pRg st="0" end="0"/>
                                            </p:txEl>
                                          </p:spTgt>
                                        </p:tgtEl>
                                        <p:attrNameLst>
                                          <p:attrName>style.visibility</p:attrName>
                                        </p:attrNameLst>
                                      </p:cBhvr>
                                      <p:to>
                                        <p:strVal val="visible"/>
                                      </p:to>
                                    </p:set>
                                    <p:anim calcmode="lin" valueType="num">
                                      <p:cBhvr additive="base">
                                        <p:cTn id="1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4">
                                            <p:txEl>
                                              <p:pRg st="2" end="2"/>
                                            </p:txEl>
                                          </p:spTgt>
                                        </p:tgtEl>
                                        <p:attrNameLst>
                                          <p:attrName>style.visibility</p:attrName>
                                        </p:attrNameLst>
                                      </p:cBhvr>
                                      <p:to>
                                        <p:strVal val="visible"/>
                                      </p:to>
                                    </p:set>
                                    <p:anim calcmode="lin" valueType="num">
                                      <p:cBhvr additive="base">
                                        <p:cTn id="23"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4">
                                            <p:txEl>
                                              <p:pRg st="2" end="2"/>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4">
                                            <p:txEl>
                                              <p:pRg st="3" end="3"/>
                                            </p:txEl>
                                          </p:spTgt>
                                        </p:tgtEl>
                                        <p:attrNameLst>
                                          <p:attrName>style.visibility</p:attrName>
                                        </p:attrNameLst>
                                      </p:cBhvr>
                                      <p:to>
                                        <p:strVal val="visible"/>
                                      </p:to>
                                    </p:set>
                                    <p:anim calcmode="lin" valueType="num">
                                      <p:cBhvr additive="base">
                                        <p:cTn id="27" dur="500" fill="hold"/>
                                        <p:tgtEl>
                                          <p:spTgt spid="14">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4363" y="810577"/>
            <a:ext cx="8183880" cy="4187952"/>
          </a:xfrm>
        </p:spPr>
        <p:txBody>
          <a:bodyPr>
            <a:normAutofit fontScale="92500" lnSpcReduction="10000"/>
          </a:bodyPr>
          <a:lstStyle/>
          <a:p>
            <a:pPr marL="0" indent="0">
              <a:buNone/>
            </a:pPr>
            <a:r>
              <a:rPr lang="en-CA" sz="2400" dirty="0" err="1">
                <a:latin typeface="Courier New" panose="02070309020205020404" pitchFamily="49" charset="0"/>
                <a:cs typeface="Courier New" panose="02070309020205020404" pitchFamily="49" charset="0"/>
              </a:rPr>
              <a:t>def</a:t>
            </a:r>
            <a:r>
              <a:rPr lang="en-CA" sz="2400" dirty="0">
                <a:latin typeface="Courier New" panose="02070309020205020404" pitchFamily="49" charset="0"/>
                <a:cs typeface="Courier New" panose="02070309020205020404" pitchFamily="49" charset="0"/>
              </a:rPr>
              <a:t> </a:t>
            </a:r>
            <a:r>
              <a:rPr lang="en-CA" sz="2400" dirty="0" smtClean="0">
                <a:latin typeface="Courier New" panose="02070309020205020404" pitchFamily="49" charset="0"/>
                <a:cs typeface="Courier New" panose="02070309020205020404" pitchFamily="49" charset="0"/>
              </a:rPr>
              <a:t>happy():</a:t>
            </a:r>
            <a:endParaRPr lang="en-CA" sz="2400" dirty="0">
              <a:latin typeface="Courier New" panose="02070309020205020404" pitchFamily="49" charset="0"/>
              <a:cs typeface="Courier New" panose="02070309020205020404" pitchFamily="49" charset="0"/>
            </a:endParaRPr>
          </a:p>
          <a:p>
            <a:pPr marL="0" indent="0">
              <a:buNone/>
            </a:pPr>
            <a:r>
              <a:rPr lang="en-CA" sz="2400" dirty="0">
                <a:latin typeface="Courier New" panose="02070309020205020404" pitchFamily="49" charset="0"/>
                <a:cs typeface="Courier New" panose="02070309020205020404" pitchFamily="49" charset="0"/>
              </a:rPr>
              <a:t> </a:t>
            </a:r>
            <a:r>
              <a:rPr lang="en-CA" sz="2400" dirty="0" smtClean="0">
                <a:latin typeface="Courier New" panose="02070309020205020404" pitchFamily="49" charset="0"/>
                <a:cs typeface="Courier New" panose="02070309020205020404" pitchFamily="49" charset="0"/>
              </a:rPr>
              <a:t>   print("Happy birthday to you!")</a:t>
            </a:r>
          </a:p>
          <a:p>
            <a:pPr marL="0" indent="0">
              <a:buNone/>
            </a:pPr>
            <a:endParaRPr lang="en-CA" sz="2400" dirty="0" smtClean="0">
              <a:latin typeface="Courier New" panose="02070309020205020404" pitchFamily="49" charset="0"/>
              <a:cs typeface="Courier New" panose="02070309020205020404" pitchFamily="49" charset="0"/>
            </a:endParaRPr>
          </a:p>
          <a:p>
            <a:pPr marL="0" indent="0">
              <a:buNone/>
            </a:pPr>
            <a:r>
              <a:rPr lang="en-CA" sz="2400" dirty="0" err="1" smtClean="0">
                <a:latin typeface="Courier New" panose="02070309020205020404" pitchFamily="49" charset="0"/>
                <a:cs typeface="Courier New" panose="02070309020205020404" pitchFamily="49" charset="0"/>
              </a:rPr>
              <a:t>def</a:t>
            </a:r>
            <a:r>
              <a:rPr lang="en-CA" sz="2400" dirty="0" smtClean="0">
                <a:latin typeface="Courier New" panose="02070309020205020404" pitchFamily="49" charset="0"/>
                <a:cs typeface="Courier New" panose="02070309020205020404" pitchFamily="49" charset="0"/>
              </a:rPr>
              <a:t> sing():</a:t>
            </a:r>
          </a:p>
          <a:p>
            <a:pPr marL="0" indent="0">
              <a:buNone/>
            </a:pPr>
            <a:r>
              <a:rPr lang="en-CA" sz="2400" dirty="0">
                <a:latin typeface="Courier New" panose="02070309020205020404" pitchFamily="49" charset="0"/>
                <a:cs typeface="Courier New" panose="02070309020205020404" pitchFamily="49" charset="0"/>
              </a:rPr>
              <a:t>    happy()</a:t>
            </a:r>
          </a:p>
          <a:p>
            <a:pPr marL="0" indent="0">
              <a:buNone/>
            </a:pPr>
            <a:r>
              <a:rPr lang="en-CA" sz="2400" dirty="0">
                <a:latin typeface="Courier New" panose="02070309020205020404" pitchFamily="49" charset="0"/>
                <a:cs typeface="Courier New" panose="02070309020205020404" pitchFamily="49" charset="0"/>
              </a:rPr>
              <a:t> </a:t>
            </a:r>
            <a:r>
              <a:rPr lang="en-CA" sz="2400" dirty="0" smtClean="0">
                <a:latin typeface="Courier New" panose="02070309020205020404" pitchFamily="49" charset="0"/>
                <a:cs typeface="Courier New" panose="02070309020205020404" pitchFamily="49" charset="0"/>
              </a:rPr>
              <a:t>   happy</a:t>
            </a:r>
            <a:r>
              <a:rPr lang="en-CA" sz="2400" dirty="0">
                <a:latin typeface="Courier New" panose="02070309020205020404" pitchFamily="49" charset="0"/>
                <a:cs typeface="Courier New" panose="02070309020205020404" pitchFamily="49" charset="0"/>
              </a:rPr>
              <a:t>()</a:t>
            </a:r>
          </a:p>
          <a:p>
            <a:pPr marL="0" indent="0">
              <a:buNone/>
            </a:pPr>
            <a:r>
              <a:rPr lang="en-CA" sz="2400" dirty="0">
                <a:latin typeface="Courier New" panose="02070309020205020404" pitchFamily="49" charset="0"/>
                <a:cs typeface="Courier New" panose="02070309020205020404" pitchFamily="49" charset="0"/>
              </a:rPr>
              <a:t> </a:t>
            </a:r>
            <a:r>
              <a:rPr lang="en-CA" sz="2400" dirty="0" smtClean="0">
                <a:latin typeface="Courier New" panose="02070309020205020404" pitchFamily="49" charset="0"/>
                <a:cs typeface="Courier New" panose="02070309020205020404" pitchFamily="49" charset="0"/>
              </a:rPr>
              <a:t>   print</a:t>
            </a:r>
            <a:r>
              <a:rPr lang="en-CA" sz="2400" dirty="0">
                <a:latin typeface="Courier New" panose="02070309020205020404" pitchFamily="49" charset="0"/>
                <a:cs typeface="Courier New" panose="02070309020205020404" pitchFamily="49" charset="0"/>
              </a:rPr>
              <a:t>("Happy birthday, dear Fred!")</a:t>
            </a:r>
          </a:p>
          <a:p>
            <a:pPr marL="0" indent="0">
              <a:buNone/>
            </a:pPr>
            <a:r>
              <a:rPr lang="en-CA" sz="2400" dirty="0">
                <a:latin typeface="Courier New" panose="02070309020205020404" pitchFamily="49" charset="0"/>
                <a:cs typeface="Courier New" panose="02070309020205020404" pitchFamily="49" charset="0"/>
              </a:rPr>
              <a:t> </a:t>
            </a:r>
            <a:r>
              <a:rPr lang="en-CA" sz="2400" dirty="0" smtClean="0">
                <a:latin typeface="Courier New" panose="02070309020205020404" pitchFamily="49" charset="0"/>
                <a:cs typeface="Courier New" panose="02070309020205020404" pitchFamily="49" charset="0"/>
              </a:rPr>
              <a:t>   happy</a:t>
            </a:r>
            <a:r>
              <a:rPr lang="en-CA" sz="2400" dirty="0">
                <a:latin typeface="Courier New" panose="02070309020205020404" pitchFamily="49" charset="0"/>
                <a:cs typeface="Courier New" panose="02070309020205020404" pitchFamily="49" charset="0"/>
              </a:rPr>
              <a:t>()</a:t>
            </a:r>
          </a:p>
          <a:p>
            <a:pPr marL="0" indent="0">
              <a:buNone/>
            </a:pPr>
            <a:endParaRPr lang="en-CA" sz="2400" dirty="0">
              <a:latin typeface="Courier New" panose="02070309020205020404" pitchFamily="49" charset="0"/>
              <a:cs typeface="Courier New" panose="02070309020205020404" pitchFamily="49" charset="0"/>
            </a:endParaRPr>
          </a:p>
          <a:p>
            <a:pPr marL="0" indent="0">
              <a:buNone/>
            </a:pPr>
            <a:r>
              <a:rPr lang="en-CA" sz="2400" dirty="0" smtClean="0">
                <a:latin typeface="Courier New" panose="02070309020205020404" pitchFamily="49" charset="0"/>
                <a:cs typeface="Courier New" panose="02070309020205020404" pitchFamily="49" charset="0"/>
              </a:rPr>
              <a:t># Main program</a:t>
            </a:r>
          </a:p>
          <a:p>
            <a:pPr marL="0" indent="0">
              <a:buNone/>
            </a:pPr>
            <a:r>
              <a:rPr lang="en-CA" sz="2400" dirty="0" smtClean="0">
                <a:latin typeface="Courier New" panose="02070309020205020404" pitchFamily="49" charset="0"/>
                <a:cs typeface="Courier New" panose="02070309020205020404" pitchFamily="49" charset="0"/>
              </a:rPr>
              <a:t>sing()</a:t>
            </a:r>
          </a:p>
          <a:p>
            <a:pPr marL="0" indent="0">
              <a:buNone/>
            </a:pPr>
            <a:endParaRPr lang="en-CA" dirty="0">
              <a:latin typeface="Courier New" panose="02070309020205020404" pitchFamily="49" charset="0"/>
              <a:cs typeface="Courier New" panose="02070309020205020404" pitchFamily="49" charset="0"/>
            </a:endParaRPr>
          </a:p>
        </p:txBody>
      </p:sp>
      <p:sp>
        <p:nvSpPr>
          <p:cNvPr id="5" name="TextBox 4"/>
          <p:cNvSpPr txBox="1"/>
          <p:nvPr/>
        </p:nvSpPr>
        <p:spPr>
          <a:xfrm>
            <a:off x="539552" y="5013176"/>
            <a:ext cx="8064896" cy="1569660"/>
          </a:xfrm>
          <a:prstGeom prst="rect">
            <a:avLst/>
          </a:prstGeom>
          <a:noFill/>
        </p:spPr>
        <p:txBody>
          <a:bodyPr wrap="square" rtlCol="0">
            <a:spAutoFit/>
          </a:bodyPr>
          <a:lstStyle/>
          <a:p>
            <a:pPr algn="ctr"/>
            <a:r>
              <a:rPr lang="en-CA" sz="2400" b="1" dirty="0" smtClean="0">
                <a:solidFill>
                  <a:srgbClr val="FF0000"/>
                </a:solidFill>
              </a:rPr>
              <a:t>What do you think the output will be?</a:t>
            </a:r>
          </a:p>
          <a:p>
            <a:endParaRPr lang="en-CA" sz="2400" b="1" dirty="0">
              <a:solidFill>
                <a:srgbClr val="FF0000"/>
              </a:solidFill>
            </a:endParaRPr>
          </a:p>
          <a:p>
            <a:pPr algn="ctr"/>
            <a:r>
              <a:rPr lang="en-CA" sz="2400" b="1" dirty="0" smtClean="0">
                <a:solidFill>
                  <a:srgbClr val="FF0000"/>
                </a:solidFill>
              </a:rPr>
              <a:t>Why Functions are Cool Fact #2 </a:t>
            </a:r>
          </a:p>
          <a:p>
            <a:pPr algn="ctr"/>
            <a:r>
              <a:rPr lang="en-CA" sz="2400" b="1" dirty="0" smtClean="0">
                <a:solidFill>
                  <a:srgbClr val="FF0000"/>
                </a:solidFill>
              </a:rPr>
              <a:t>You can call functions inside other functions   </a:t>
            </a:r>
            <a:endParaRPr lang="en-CA" sz="2400" b="1" dirty="0">
              <a:solidFill>
                <a:srgbClr val="FF0000"/>
              </a:solidFill>
            </a:endParaRPr>
          </a:p>
        </p:txBody>
      </p:sp>
      <p:sp>
        <p:nvSpPr>
          <p:cNvPr id="10" name="Title 1"/>
          <p:cNvSpPr>
            <a:spLocks noGrp="1"/>
          </p:cNvSpPr>
          <p:nvPr>
            <p:ph type="title"/>
          </p:nvPr>
        </p:nvSpPr>
        <p:spPr>
          <a:xfrm>
            <a:off x="6228184" y="476672"/>
            <a:ext cx="3096344" cy="1051560"/>
          </a:xfrm>
        </p:spPr>
        <p:txBody>
          <a:bodyPr>
            <a:noAutofit/>
          </a:bodyPr>
          <a:lstStyle/>
          <a:p>
            <a:pPr algn="ctr"/>
            <a:r>
              <a:rPr lang="en-CA" dirty="0" smtClean="0"/>
              <a:t>Revised Example</a:t>
            </a:r>
            <a:endParaRPr lang="en-CA" dirty="0"/>
          </a:p>
        </p:txBody>
      </p:sp>
    </p:spTree>
    <p:extLst>
      <p:ext uri="{BB962C8B-B14F-4D97-AF65-F5344CB8AC3E}">
        <p14:creationId xmlns:p14="http://schemas.microsoft.com/office/powerpoint/2010/main" val="1149418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 calcmode="lin" valueType="num">
                                      <p:cBhvr additive="base">
                                        <p:cTn id="1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9D1EC681F6F1F41BFC49F5DB92E9EFA" ma:contentTypeVersion="1" ma:contentTypeDescription="Create a new document." ma:contentTypeScope="" ma:versionID="15352bd034324f885812148f0e9bf730">
  <xsd:schema xmlns:xsd="http://www.w3.org/2001/XMLSchema" xmlns:xs="http://www.w3.org/2001/XMLSchema" xmlns:p="http://schemas.microsoft.com/office/2006/metadata/properties" xmlns:ns3="956e00ba-0306-456c-8e26-af3189876537" targetNamespace="http://schemas.microsoft.com/office/2006/metadata/properties" ma:root="true" ma:fieldsID="545cb3ad76f0257267bffd835cfbba33" ns3:_="">
    <xsd:import namespace="956e00ba-0306-456c-8e26-af3189876537"/>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6e00ba-0306-456c-8e26-af318987653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3B2EC73-092D-4373-BCA5-25348E86A199}">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purl.org/dc/terms/"/>
    <ds:schemaRef ds:uri="956e00ba-0306-456c-8e26-af3189876537"/>
    <ds:schemaRef ds:uri="http://www.w3.org/XML/1998/namespace"/>
  </ds:schemaRefs>
</ds:datastoreItem>
</file>

<file path=customXml/itemProps2.xml><?xml version="1.0" encoding="utf-8"?>
<ds:datastoreItem xmlns:ds="http://schemas.openxmlformats.org/officeDocument/2006/customXml" ds:itemID="{563E0716-FB40-45A2-B292-311EFB162F18}">
  <ds:schemaRefs>
    <ds:schemaRef ds:uri="http://schemas.microsoft.com/sharepoint/v3/contenttype/forms"/>
  </ds:schemaRefs>
</ds:datastoreItem>
</file>

<file path=customXml/itemProps3.xml><?xml version="1.0" encoding="utf-8"?>
<ds:datastoreItem xmlns:ds="http://schemas.openxmlformats.org/officeDocument/2006/customXml" ds:itemID="{0C4E8A90-6C60-4F88-BE46-5A5737ED4E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56e00ba-0306-456c-8e26-af318987653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Flow</Template>
  <TotalTime>1781</TotalTime>
  <Words>1086</Words>
  <Application>Microsoft Office PowerPoint</Application>
  <PresentationFormat>On-screen Show (4:3)</PresentationFormat>
  <Paragraphs>247</Paragraphs>
  <Slides>27</Slides>
  <Notes>27</Notes>
  <HiddenSlides>0</HiddenSlides>
  <MMClips>0</MMClips>
  <ScaleCrop>false</ScaleCrop>
  <HeadingPairs>
    <vt:vector size="4" baseType="variant">
      <vt:variant>
        <vt:lpstr>Theme</vt:lpstr>
      </vt:variant>
      <vt:variant>
        <vt:i4>2</vt:i4>
      </vt:variant>
      <vt:variant>
        <vt:lpstr>Slide Titles</vt:lpstr>
      </vt:variant>
      <vt:variant>
        <vt:i4>27</vt:i4>
      </vt:variant>
    </vt:vector>
  </HeadingPairs>
  <TitlesOfParts>
    <vt:vector size="29" baseType="lpstr">
      <vt:lpstr>Flow</vt:lpstr>
      <vt:lpstr>Custom Design</vt:lpstr>
      <vt:lpstr>Functions An Introduction</vt:lpstr>
      <vt:lpstr>Today’s Agenda</vt:lpstr>
      <vt:lpstr>What is a Function?</vt:lpstr>
      <vt:lpstr>Built In Functions</vt:lpstr>
      <vt:lpstr>Functions from Built-in Modules</vt:lpstr>
      <vt:lpstr>Methods</vt:lpstr>
      <vt:lpstr>User Defined Functions</vt:lpstr>
      <vt:lpstr>Example – Our First Function</vt:lpstr>
      <vt:lpstr>Revised Example</vt:lpstr>
      <vt:lpstr>Revised Example</vt:lpstr>
      <vt:lpstr>Functions – The Details</vt:lpstr>
      <vt:lpstr>Functions – The Details</vt:lpstr>
      <vt:lpstr>Functions – The Details</vt:lpstr>
      <vt:lpstr>Tracing Happy Birthday </vt:lpstr>
      <vt:lpstr>Let’s Write Some Functions!</vt:lpstr>
      <vt:lpstr>Exercises – Intro Functions</vt:lpstr>
      <vt:lpstr>More About Parameters</vt:lpstr>
      <vt:lpstr>More About Parameters</vt:lpstr>
      <vt:lpstr>Example - Using for and random</vt:lpstr>
      <vt:lpstr>Example – Create a Function</vt:lpstr>
      <vt:lpstr>Example – Create a Better Function</vt:lpstr>
      <vt:lpstr>More About Functions</vt:lpstr>
      <vt:lpstr>More About Functions</vt:lpstr>
      <vt:lpstr>You try!</vt:lpstr>
      <vt:lpstr>Functions with Multiple Parameters</vt:lpstr>
      <vt:lpstr>Example – You try!</vt:lpstr>
      <vt:lpstr>Exercises – Intro Functions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Turing</dc:title>
  <dc:creator>Hareem</dc:creator>
  <cp:lastModifiedBy>dotslashqueen@hotmail.com</cp:lastModifiedBy>
  <cp:revision>113</cp:revision>
  <dcterms:created xsi:type="dcterms:W3CDTF">2014-02-09T21:54:01Z</dcterms:created>
  <dcterms:modified xsi:type="dcterms:W3CDTF">2016-06-23T13:40:49Z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0x010100C9D1EC681F6F1F41BFC49F5DB92E9EFA</vt:lpwstr>
  </property>
  <property fmtid="{D5CDD505-2E9C-101B-9397-08002B2CF9AE}" pid="3" name="IsMyDocuments">
    <vt:bool>true</vt:bool>
  </property>
</Properties>
</file>