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26"/>
  </p:notesMasterIdLst>
  <p:sldIdLst>
    <p:sldId id="256" r:id="rId6"/>
    <p:sldId id="286" r:id="rId7"/>
    <p:sldId id="299" r:id="rId8"/>
    <p:sldId id="259" r:id="rId9"/>
    <p:sldId id="260" r:id="rId10"/>
    <p:sldId id="294" r:id="rId11"/>
    <p:sldId id="296" r:id="rId12"/>
    <p:sldId id="297" r:id="rId13"/>
    <p:sldId id="298" r:id="rId14"/>
    <p:sldId id="300" r:id="rId15"/>
    <p:sldId id="301" r:id="rId16"/>
    <p:sldId id="302" r:id="rId17"/>
    <p:sldId id="303" r:id="rId18"/>
    <p:sldId id="304" r:id="rId19"/>
    <p:sldId id="305" r:id="rId20"/>
    <p:sldId id="306" r:id="rId21"/>
    <p:sldId id="307" r:id="rId22"/>
    <p:sldId id="308" r:id="rId23"/>
    <p:sldId id="309" r:id="rId24"/>
    <p:sldId id="3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671" autoAdjust="0"/>
  </p:normalViewPr>
  <p:slideViewPr>
    <p:cSldViewPr>
      <p:cViewPr varScale="1">
        <p:scale>
          <a:sx n="73" d="100"/>
          <a:sy n="73" d="100"/>
        </p:scale>
        <p:origin x="169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1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2020-09-22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12</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14</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15</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16</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17</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18</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19</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20</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104191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2020-09-22</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00489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43506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A3F6-40D6-40AB-9312-B50E7AC6B9C4}"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72087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9E1A3F6-40D6-40AB-9312-B50E7AC6B9C4}"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503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9E1A3F6-40D6-40AB-9312-B50E7AC6B9C4}" type="datetimeFigureOut">
              <a:rPr lang="en-CA" smtClean="0"/>
              <a:t>2020-09-22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42834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9E1A3F6-40D6-40AB-9312-B50E7AC6B9C4}" type="datetimeFigureOut">
              <a:rPr lang="en-CA" smtClean="0"/>
              <a:t>2020-09-22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244517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A3F6-40D6-40AB-9312-B50E7AC6B9C4}" type="datetimeFigureOut">
              <a:rPr lang="en-CA" smtClean="0"/>
              <a:t>2020-09-22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63185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15752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592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62596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58492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2020-09-22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2020-09-22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2020-09-22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2020-09-22</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A3F6-40D6-40AB-9312-B50E7AC6B9C4}" type="datetimeFigureOut">
              <a:rPr lang="en-CA" smtClean="0"/>
              <a:t>2020-09-22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F16B3-ABC9-48FB-B984-B9908BE74711}" type="slidenum">
              <a:rPr lang="en-CA" smtClean="0"/>
              <a:t>‹#›</a:t>
            </a:fld>
            <a:endParaRPr lang="en-CA"/>
          </a:p>
        </p:txBody>
      </p:sp>
    </p:spTree>
    <p:extLst>
      <p:ext uri="{BB962C8B-B14F-4D97-AF65-F5344CB8AC3E}">
        <p14:creationId xmlns:p14="http://schemas.microsoft.com/office/powerpoint/2010/main" val="40101563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44824"/>
            <a:ext cx="7851648" cy="1828800"/>
          </a:xfrm>
        </p:spPr>
        <p:txBody>
          <a:bodyPr>
            <a:normAutofit/>
          </a:bodyPr>
          <a:lstStyle/>
          <a:p>
            <a:r>
              <a:rPr lang="en-CA" dirty="0" smtClean="0"/>
              <a:t>Functions</a:t>
            </a:r>
            <a:br>
              <a:rPr lang="en-CA" dirty="0" smtClean="0"/>
            </a:br>
            <a:r>
              <a:rPr lang="en-CA" dirty="0" smtClean="0"/>
              <a:t>Returning a Value</a:t>
            </a:r>
            <a:endParaRPr lang="en-CA" dirty="0"/>
          </a:p>
        </p:txBody>
      </p:sp>
      <p:sp>
        <p:nvSpPr>
          <p:cNvPr id="3" name="Subtitle 2"/>
          <p:cNvSpPr>
            <a:spLocks noGrp="1"/>
          </p:cNvSpPr>
          <p:nvPr>
            <p:ph type="subTitle" idx="1"/>
          </p:nvPr>
        </p:nvSpPr>
        <p:spPr/>
        <p:txBody>
          <a:bodyPr/>
          <a:lstStyle/>
          <a:p>
            <a:pPr algn="ctr"/>
            <a:endParaRPr lang="en-CA" b="1" dirty="0" smtClean="0"/>
          </a:p>
          <a:p>
            <a:pPr algn="ctr"/>
            <a:endParaRPr lang="en-CA" dirty="0"/>
          </a:p>
          <a:p>
            <a:r>
              <a:rPr lang="en-CA" dirty="0" smtClean="0"/>
              <a:t>ICS 3U0</a:t>
            </a:r>
            <a:endParaRPr lang="en-CA" dirty="0"/>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sz="4000" dirty="0" smtClean="0"/>
              <a:t>Functions that Return Multiple Values</a:t>
            </a:r>
            <a:endParaRPr lang="en-CA" sz="4000" dirty="0"/>
          </a:p>
        </p:txBody>
      </p:sp>
      <p:sp>
        <p:nvSpPr>
          <p:cNvPr id="3" name="Content Placeholder 2"/>
          <p:cNvSpPr>
            <a:spLocks noGrp="1"/>
          </p:cNvSpPr>
          <p:nvPr>
            <p:ph idx="1"/>
          </p:nvPr>
        </p:nvSpPr>
        <p:spPr>
          <a:xfrm>
            <a:off x="467544" y="2132855"/>
            <a:ext cx="8183880" cy="4529843"/>
          </a:xfrm>
        </p:spPr>
        <p:txBody>
          <a:bodyPr>
            <a:noAutofit/>
          </a:bodyPr>
          <a:lstStyle/>
          <a:p>
            <a:pPr marL="0" indent="0">
              <a:buNone/>
            </a:pPr>
            <a:r>
              <a:rPr lang="en-CA" sz="2400" dirty="0"/>
              <a:t>A function can return more than one value by listing them after the </a:t>
            </a:r>
            <a:r>
              <a:rPr lang="en-CA" sz="2400" dirty="0">
                <a:latin typeface="Courier New" panose="02070309020205020404" pitchFamily="49" charset="0"/>
                <a:cs typeface="Courier New" panose="02070309020205020404" pitchFamily="49" charset="0"/>
              </a:rPr>
              <a:t>return</a:t>
            </a:r>
            <a:r>
              <a:rPr lang="en-CA" sz="2400" dirty="0"/>
              <a:t> statement</a:t>
            </a:r>
            <a:r>
              <a:rPr lang="en-CA" sz="2400" dirty="0" smtClean="0"/>
              <a:t>.</a:t>
            </a:r>
            <a:br>
              <a:rPr lang="en-CA" sz="2400" dirty="0" smtClean="0"/>
            </a:br>
            <a:endParaRPr lang="en-CA" sz="2400" dirty="0"/>
          </a:p>
          <a:p>
            <a:pPr marL="0" indent="0">
              <a:buNone/>
            </a:pPr>
            <a:r>
              <a:rPr lang="en-CA" sz="2000" dirty="0" err="1">
                <a:latin typeface="Courier New" panose="02070309020205020404" pitchFamily="49" charset="0"/>
                <a:cs typeface="Courier New" panose="02070309020205020404" pitchFamily="49" charset="0"/>
              </a:rPr>
              <a:t>def</a:t>
            </a:r>
            <a:r>
              <a:rPr lang="en-CA" sz="2000" dirty="0">
                <a:latin typeface="Courier New" panose="02070309020205020404" pitchFamily="49" charset="0"/>
                <a:cs typeface="Courier New" panose="02070309020205020404" pitchFamily="49" charset="0"/>
              </a:rPr>
              <a:t> </a:t>
            </a:r>
            <a:r>
              <a:rPr lang="en-CA" sz="2000" dirty="0" err="1" smtClean="0">
                <a:latin typeface="Courier New" panose="02070309020205020404" pitchFamily="49" charset="0"/>
                <a:cs typeface="Courier New" panose="02070309020205020404" pitchFamily="49" charset="0"/>
              </a:rPr>
              <a:t>sum_product</a:t>
            </a:r>
            <a:r>
              <a:rPr lang="en-CA" sz="2000" dirty="0" smtClean="0">
                <a:latin typeface="Courier New" panose="02070309020205020404" pitchFamily="49" charset="0"/>
                <a:cs typeface="Courier New" panose="02070309020205020404" pitchFamily="49" charset="0"/>
              </a:rPr>
              <a:t>(num1</a:t>
            </a:r>
            <a:r>
              <a:rPr lang="en-CA" sz="2000" dirty="0">
                <a:latin typeface="Courier New" panose="02070309020205020404" pitchFamily="49" charset="0"/>
                <a:cs typeface="Courier New" panose="02070309020205020404" pitchFamily="49" charset="0"/>
              </a:rPr>
              <a:t>, num2): </a:t>
            </a:r>
            <a:endParaRPr lang="en-CA" sz="2000" dirty="0" smtClean="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sum </a:t>
            </a:r>
            <a:r>
              <a:rPr lang="en-CA" sz="2000" dirty="0">
                <a:latin typeface="Courier New" panose="02070309020205020404" pitchFamily="49" charset="0"/>
                <a:cs typeface="Courier New" panose="02070309020205020404" pitchFamily="49" charset="0"/>
              </a:rPr>
              <a:t>= num1 + num2 </a:t>
            </a:r>
            <a:endParaRPr lang="en-CA" sz="2000" dirty="0" smtClean="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product </a:t>
            </a:r>
            <a:r>
              <a:rPr lang="en-CA" sz="2000" dirty="0">
                <a:latin typeface="Courier New" panose="02070309020205020404" pitchFamily="49" charset="0"/>
                <a:cs typeface="Courier New" panose="02070309020205020404" pitchFamily="49" charset="0"/>
              </a:rPr>
              <a:t>= num1 * num2 </a:t>
            </a:r>
            <a:endParaRPr lang="en-CA" sz="2000" dirty="0" smtClean="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return </a:t>
            </a:r>
            <a:r>
              <a:rPr lang="en-CA" sz="2000" dirty="0">
                <a:latin typeface="Courier New" panose="02070309020205020404" pitchFamily="49" charset="0"/>
                <a:cs typeface="Courier New" panose="02070309020205020404" pitchFamily="49" charset="0"/>
              </a:rPr>
              <a:t>sum, product </a:t>
            </a:r>
            <a:endParaRPr lang="en-CA" sz="2000" dirty="0" smtClean="0">
              <a:latin typeface="Courier New" panose="02070309020205020404" pitchFamily="49" charset="0"/>
              <a:cs typeface="Courier New" panose="02070309020205020404" pitchFamily="49" charset="0"/>
            </a:endParaRPr>
          </a:p>
          <a:p>
            <a:pPr marL="0" indent="0">
              <a:buNone/>
            </a:pPr>
            <a:endParaRPr lang="en-CA" sz="2000" dirty="0" smtClean="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 Main program</a:t>
            </a: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s, p </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s</a:t>
            </a:r>
            <a:r>
              <a:rPr lang="en-CA" sz="2000" dirty="0" err="1" smtClean="0">
                <a:latin typeface="Courier New" panose="02070309020205020404" pitchFamily="49" charset="0"/>
                <a:cs typeface="Courier New" panose="02070309020205020404" pitchFamily="49" charset="0"/>
              </a:rPr>
              <a:t>um_product</a:t>
            </a:r>
            <a:r>
              <a:rPr lang="en-CA" sz="2000" dirty="0" smtClean="0">
                <a:latin typeface="Courier New" panose="02070309020205020404" pitchFamily="49" charset="0"/>
                <a:cs typeface="Courier New" panose="02070309020205020404" pitchFamily="49" charset="0"/>
              </a:rPr>
              <a:t>(3</a:t>
            </a:r>
            <a:r>
              <a:rPr lang="en-CA" sz="2000" dirty="0">
                <a:latin typeface="Courier New" panose="02070309020205020404" pitchFamily="49" charset="0"/>
                <a:cs typeface="Courier New" panose="02070309020205020404" pitchFamily="49" charset="0"/>
              </a:rPr>
              <a:t>, 5) </a:t>
            </a:r>
            <a:endParaRPr lang="en-CA" sz="2000" dirty="0" smtClean="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print(s, p)</a:t>
            </a:r>
            <a:endParaRPr lang="en-CA" sz="2400" dirty="0"/>
          </a:p>
        </p:txBody>
      </p:sp>
      <p:cxnSp>
        <p:nvCxnSpPr>
          <p:cNvPr id="9" name="Straight Arrow Connector 8"/>
          <p:cNvCxnSpPr/>
          <p:nvPr/>
        </p:nvCxnSpPr>
        <p:spPr>
          <a:xfrm flipH="1">
            <a:off x="2987824" y="4077072"/>
            <a:ext cx="324036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55976" y="4077072"/>
            <a:ext cx="187220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28184" y="3429000"/>
            <a:ext cx="2304256" cy="923330"/>
          </a:xfrm>
          <a:prstGeom prst="rect">
            <a:avLst/>
          </a:prstGeom>
          <a:noFill/>
        </p:spPr>
        <p:txBody>
          <a:bodyPr wrap="square" rtlCol="0">
            <a:spAutoFit/>
          </a:bodyPr>
          <a:lstStyle/>
          <a:p>
            <a:r>
              <a:rPr lang="en-CA" b="1" dirty="0" smtClean="0">
                <a:solidFill>
                  <a:srgbClr val="00B0F0"/>
                </a:solidFill>
              </a:rPr>
              <a:t>Return two values back to the main program</a:t>
            </a:r>
            <a:endParaRPr lang="en-CA" b="1" dirty="0">
              <a:solidFill>
                <a:srgbClr val="00B0F0"/>
              </a:solidFill>
            </a:endParaRPr>
          </a:p>
        </p:txBody>
      </p:sp>
      <p:cxnSp>
        <p:nvCxnSpPr>
          <p:cNvPr id="14" name="Straight Arrow Connector 13"/>
          <p:cNvCxnSpPr>
            <a:stCxn id="19" idx="1"/>
          </p:cNvCxnSpPr>
          <p:nvPr/>
        </p:nvCxnSpPr>
        <p:spPr>
          <a:xfrm flipH="1" flipV="1">
            <a:off x="683568" y="5816838"/>
            <a:ext cx="4933834" cy="38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1"/>
          </p:cNvCxnSpPr>
          <p:nvPr/>
        </p:nvCxnSpPr>
        <p:spPr>
          <a:xfrm flipH="1" flipV="1">
            <a:off x="1187624" y="5739369"/>
            <a:ext cx="4429778"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17402" y="5739369"/>
            <a:ext cx="3347086" cy="923330"/>
          </a:xfrm>
          <a:prstGeom prst="rect">
            <a:avLst/>
          </a:prstGeom>
          <a:noFill/>
        </p:spPr>
        <p:txBody>
          <a:bodyPr wrap="square" rtlCol="0">
            <a:spAutoFit/>
          </a:bodyPr>
          <a:lstStyle/>
          <a:p>
            <a:r>
              <a:rPr lang="en-CA" b="1" dirty="0" smtClean="0">
                <a:solidFill>
                  <a:srgbClr val="00B0F0"/>
                </a:solidFill>
              </a:rPr>
              <a:t>Need to make sure that you use the same number of variables to store the results</a:t>
            </a:r>
            <a:endParaRPr lang="en-CA" b="1" dirty="0">
              <a:solidFill>
                <a:srgbClr val="00B0F0"/>
              </a:solidFill>
            </a:endParaRPr>
          </a:p>
        </p:txBody>
      </p:sp>
    </p:spTree>
    <p:extLst>
      <p:ext uri="{BB962C8B-B14F-4D97-AF65-F5344CB8AC3E}">
        <p14:creationId xmlns:p14="http://schemas.microsoft.com/office/powerpoint/2010/main" val="18343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lstStyle/>
          <a:p>
            <a:pPr algn="ctr"/>
            <a:r>
              <a:rPr lang="en-CA" dirty="0" smtClean="0"/>
              <a:t>Example - Midpoint</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833336"/>
                <a:ext cx="8183880" cy="4547992"/>
              </a:xfrm>
            </p:spPr>
            <p:txBody>
              <a:bodyPr>
                <a:normAutofit/>
              </a:bodyPr>
              <a:lstStyle/>
              <a:p>
                <a:pPr marL="0" indent="0">
                  <a:buNone/>
                </a:pPr>
                <a:r>
                  <a:rPr lang="en-CA" sz="2800" dirty="0" smtClean="0"/>
                  <a:t>Write a function </a:t>
                </a:r>
                <a:r>
                  <a:rPr lang="en-CA" sz="2800" dirty="0"/>
                  <a:t>that </a:t>
                </a:r>
                <a:r>
                  <a:rPr lang="en-CA" sz="2800" dirty="0" smtClean="0"/>
                  <a:t>takes as parameters the x and y coordinates of two points and returns </a:t>
                </a:r>
                <a:r>
                  <a:rPr lang="en-CA" sz="2800" dirty="0"/>
                  <a:t>the midpoint of the line segment connecting two given points. </a:t>
                </a:r>
                <a:r>
                  <a:rPr lang="en-CA" sz="2800" dirty="0" smtClean="0"/>
                  <a:t>Test your function in the main program with the points (9, 4) and (-3, -4).</a:t>
                </a:r>
                <a:br>
                  <a:rPr lang="en-CA" sz="2800" dirty="0" smtClean="0"/>
                </a:br>
                <a:endParaRPr lang="en-CA" sz="2800" dirty="0"/>
              </a:p>
              <a:p>
                <a:pPr marL="0" indent="0">
                  <a:buNone/>
                </a:pPr>
                <a:r>
                  <a:rPr lang="en-CA" sz="2800" dirty="0" smtClean="0"/>
                  <a:t>Recall the midpoint formula:</a:t>
                </a:r>
              </a:p>
              <a:p>
                <a:pPr marL="0" indent="0">
                  <a:buNone/>
                </a:pPr>
                <a:r>
                  <a:rPr lang="en-CA" sz="2800" dirty="0" smtClean="0"/>
                  <a:t>x coordinate = </a:t>
                </a:r>
                <a14:m>
                  <m:oMath xmlns:m="http://schemas.openxmlformats.org/officeDocument/2006/math">
                    <m:f>
                      <m:fPr>
                        <m:ctrlPr>
                          <a:rPr lang="en-CA" sz="2800" i="1" smtClean="0">
                            <a:latin typeface="Cambria Math" panose="02040503050406030204" pitchFamily="18" charset="0"/>
                          </a:rPr>
                        </m:ctrlPr>
                      </m:fPr>
                      <m:num>
                        <m:sSub>
                          <m:sSubPr>
                            <m:ctrlPr>
                              <a:rPr lang="en-CA" sz="2800" i="1" smtClean="0">
                                <a:latin typeface="Cambria Math" panose="02040503050406030204" pitchFamily="18" charset="0"/>
                              </a:rPr>
                            </m:ctrlPr>
                          </m:sSubPr>
                          <m:e>
                            <m:r>
                              <a:rPr lang="en-CA" sz="2800" b="0" i="1" smtClean="0">
                                <a:latin typeface="Cambria Math"/>
                              </a:rPr>
                              <m:t>𝑥</m:t>
                            </m:r>
                          </m:e>
                          <m:sub>
                            <m:r>
                              <a:rPr lang="en-CA" sz="2800" b="0" i="1" smtClean="0">
                                <a:latin typeface="Cambria Math"/>
                              </a:rPr>
                              <m:t>1</m:t>
                            </m:r>
                          </m:sub>
                        </m:sSub>
                        <m:r>
                          <a:rPr lang="en-CA" sz="2800" b="0" i="1" smtClean="0">
                            <a:latin typeface="Cambria Math"/>
                          </a:rPr>
                          <m:t>+</m:t>
                        </m:r>
                        <m:sSub>
                          <m:sSubPr>
                            <m:ctrlPr>
                              <a:rPr lang="en-CA" sz="2800" i="1">
                                <a:latin typeface="Cambria Math" panose="02040503050406030204" pitchFamily="18" charset="0"/>
                              </a:rPr>
                            </m:ctrlPr>
                          </m:sSubPr>
                          <m:e>
                            <m:r>
                              <a:rPr lang="en-CA" sz="2800" i="1">
                                <a:latin typeface="Cambria Math"/>
                              </a:rPr>
                              <m:t>𝑥</m:t>
                            </m:r>
                          </m:e>
                          <m:sub>
                            <m:r>
                              <a:rPr lang="en-CA" sz="2800" b="0" i="1" smtClean="0">
                                <a:latin typeface="Cambria Math"/>
                              </a:rPr>
                              <m:t>2</m:t>
                            </m:r>
                          </m:sub>
                        </m:sSub>
                      </m:num>
                      <m:den>
                        <m:r>
                          <a:rPr lang="en-CA" sz="2800" b="0" i="1" smtClean="0">
                            <a:latin typeface="Cambria Math"/>
                          </a:rPr>
                          <m:t>2</m:t>
                        </m:r>
                      </m:den>
                    </m:f>
                    <m:r>
                      <a:rPr lang="en-CA" sz="2800" b="0" i="1" smtClean="0">
                        <a:latin typeface="Cambria Math"/>
                      </a:rPr>
                      <m:t> </m:t>
                    </m:r>
                  </m:oMath>
                </a14:m>
                <a:r>
                  <a:rPr lang="en-CA" sz="2800" dirty="0" smtClean="0"/>
                  <a:t> and y coordinate = </a:t>
                </a:r>
                <a14:m>
                  <m:oMath xmlns:m="http://schemas.openxmlformats.org/officeDocument/2006/math">
                    <m:f>
                      <m:fPr>
                        <m:ctrlPr>
                          <a:rPr lang="en-CA" sz="2800" i="1">
                            <a:latin typeface="Cambria Math" panose="02040503050406030204" pitchFamily="18" charset="0"/>
                          </a:rPr>
                        </m:ctrlPr>
                      </m:fPr>
                      <m:num>
                        <m:sSub>
                          <m:sSubPr>
                            <m:ctrlPr>
                              <a:rPr lang="en-CA" sz="2800" i="1">
                                <a:latin typeface="Cambria Math" panose="02040503050406030204" pitchFamily="18" charset="0"/>
                              </a:rPr>
                            </m:ctrlPr>
                          </m:sSubPr>
                          <m:e>
                            <m:r>
                              <a:rPr lang="en-CA" sz="2800" b="0" i="1" smtClean="0">
                                <a:latin typeface="Cambria Math"/>
                              </a:rPr>
                              <m:t>𝑦</m:t>
                            </m:r>
                          </m:e>
                          <m:sub>
                            <m:r>
                              <a:rPr lang="en-CA" sz="2800" i="1">
                                <a:latin typeface="Cambria Math"/>
                              </a:rPr>
                              <m:t>1</m:t>
                            </m:r>
                          </m:sub>
                        </m:sSub>
                        <m:r>
                          <a:rPr lang="en-CA" sz="2800" i="1">
                            <a:latin typeface="Cambria Math"/>
                          </a:rPr>
                          <m:t>+</m:t>
                        </m:r>
                        <m:sSub>
                          <m:sSubPr>
                            <m:ctrlPr>
                              <a:rPr lang="en-CA" sz="2800" i="1">
                                <a:latin typeface="Cambria Math" panose="02040503050406030204" pitchFamily="18" charset="0"/>
                              </a:rPr>
                            </m:ctrlPr>
                          </m:sSubPr>
                          <m:e>
                            <m:r>
                              <a:rPr lang="en-CA" sz="2800" b="0" i="1" smtClean="0">
                                <a:latin typeface="Cambria Math"/>
                              </a:rPr>
                              <m:t>𝑦</m:t>
                            </m:r>
                          </m:e>
                          <m:sub>
                            <m:r>
                              <a:rPr lang="en-CA" sz="2800" i="1">
                                <a:latin typeface="Cambria Math"/>
                              </a:rPr>
                              <m:t>2</m:t>
                            </m:r>
                          </m:sub>
                        </m:sSub>
                      </m:num>
                      <m:den>
                        <m:r>
                          <a:rPr lang="en-CA" sz="2800" i="1">
                            <a:latin typeface="Cambria Math"/>
                          </a:rPr>
                          <m:t>2</m:t>
                        </m:r>
                      </m:den>
                    </m:f>
                  </m:oMath>
                </a14:m>
                <a:endParaRPr lang="en-CA" sz="2800" dirty="0"/>
              </a:p>
              <a:p>
                <a:endParaRPr lang="en-CA"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833336"/>
                <a:ext cx="8183880" cy="4547992"/>
              </a:xfrm>
              <a:blipFill rotWithShape="1">
                <a:blip r:embed="rId3"/>
                <a:stretch>
                  <a:fillRect l="-1565" t="-1206" r="-2310"/>
                </a:stretch>
              </a:blipFill>
            </p:spPr>
            <p:txBody>
              <a:bodyPr/>
              <a:lstStyle/>
              <a:p>
                <a:r>
                  <a:rPr lang="en-CA">
                    <a:noFill/>
                  </a:rPr>
                  <a:t> </a:t>
                </a:r>
              </a:p>
            </p:txBody>
          </p:sp>
        </mc:Fallback>
      </mc:AlternateContent>
    </p:spTree>
    <p:extLst>
      <p:ext uri="{BB962C8B-B14F-4D97-AF65-F5344CB8AC3E}">
        <p14:creationId xmlns:p14="http://schemas.microsoft.com/office/powerpoint/2010/main" val="819658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Example - Solution</a:t>
            </a:r>
            <a:endParaRPr lang="en-CA" dirty="0"/>
          </a:p>
        </p:txBody>
      </p:sp>
      <p:sp>
        <p:nvSpPr>
          <p:cNvPr id="3" name="Content Placeholder 2"/>
          <p:cNvSpPr>
            <a:spLocks noGrp="1"/>
          </p:cNvSpPr>
          <p:nvPr>
            <p:ph idx="1"/>
          </p:nvPr>
        </p:nvSpPr>
        <p:spPr>
          <a:xfrm>
            <a:off x="501351" y="2049779"/>
            <a:ext cx="8183880" cy="4187952"/>
          </a:xfrm>
        </p:spPr>
        <p:txBody>
          <a:bodyPr>
            <a:normAutofit lnSpcReduction="10000"/>
          </a:bodyPr>
          <a:lstStyle/>
          <a:p>
            <a:pPr marL="0" indent="0">
              <a:buNone/>
            </a:pPr>
            <a:r>
              <a:rPr lang="en-CA" sz="2400" dirty="0" err="1">
                <a:latin typeface="Courier New" panose="02070309020205020404" pitchFamily="49" charset="0"/>
                <a:cs typeface="Courier New" panose="02070309020205020404" pitchFamily="49" charset="0"/>
              </a:rPr>
              <a:t>def</a:t>
            </a: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midpoint(x1</a:t>
            </a:r>
            <a:r>
              <a:rPr lang="en-CA" sz="2400" dirty="0">
                <a:latin typeface="Courier New" panose="02070309020205020404" pitchFamily="49" charset="0"/>
                <a:cs typeface="Courier New" panose="02070309020205020404" pitchFamily="49" charset="0"/>
              </a:rPr>
              <a:t>, y1, x2, y2): </a:t>
            </a:r>
          </a:p>
          <a:p>
            <a:pPr marL="0" indent="0">
              <a:buNone/>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midx</a:t>
            </a:r>
            <a:r>
              <a:rPr lang="en-CA" sz="2400" dirty="0">
                <a:latin typeface="Courier New" panose="02070309020205020404" pitchFamily="49" charset="0"/>
                <a:cs typeface="Courier New" panose="02070309020205020404" pitchFamily="49" charset="0"/>
              </a:rPr>
              <a:t> = (x1+x2)/2 </a:t>
            </a:r>
          </a:p>
          <a:p>
            <a:pPr marL="0" indent="0">
              <a:buNone/>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midy</a:t>
            </a:r>
            <a:r>
              <a:rPr lang="en-CA" sz="2400" dirty="0">
                <a:latin typeface="Courier New" panose="02070309020205020404" pitchFamily="49" charset="0"/>
                <a:cs typeface="Courier New" panose="02070309020205020404" pitchFamily="49" charset="0"/>
              </a:rPr>
              <a:t> = (y1+y2)/2 </a:t>
            </a:r>
          </a:p>
          <a:p>
            <a:pPr marL="0" indent="0">
              <a:buNone/>
            </a:pPr>
            <a:r>
              <a:rPr lang="en-CA" sz="2400" dirty="0">
                <a:latin typeface="Courier New" panose="02070309020205020404" pitchFamily="49" charset="0"/>
                <a:cs typeface="Courier New" panose="02070309020205020404" pitchFamily="49" charset="0"/>
              </a:rPr>
              <a:t>	return </a:t>
            </a:r>
            <a:r>
              <a:rPr lang="en-CA" sz="2400" dirty="0" err="1">
                <a:latin typeface="Courier New" panose="02070309020205020404" pitchFamily="49" charset="0"/>
                <a:cs typeface="Courier New" panose="02070309020205020404" pitchFamily="49" charset="0"/>
              </a:rPr>
              <a:t>midx</a:t>
            </a: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midy</a:t>
            </a:r>
            <a:r>
              <a:rPr lang="en-CA" sz="2400" dirty="0">
                <a:latin typeface="Courier New" panose="02070309020205020404" pitchFamily="49" charset="0"/>
                <a:cs typeface="Courier New" panose="02070309020205020404" pitchFamily="49" charset="0"/>
              </a:rPr>
              <a:t> </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endParaRPr lang="en-CA" sz="2400" dirty="0">
              <a:latin typeface="Courier New" panose="02070309020205020404" pitchFamily="49" charset="0"/>
              <a:cs typeface="Courier New" panose="02070309020205020404" pitchFamily="49" charset="0"/>
            </a:endParaRPr>
          </a:p>
          <a:p>
            <a:pPr marL="0" indent="0">
              <a:buNone/>
            </a:pPr>
            <a:r>
              <a:rPr lang="en-CA" sz="2400" b="1" dirty="0" smtClean="0">
                <a:solidFill>
                  <a:schemeClr val="accent2">
                    <a:lumMod val="75000"/>
                  </a:schemeClr>
                </a:solidFill>
                <a:latin typeface="Courier New" panose="02070309020205020404" pitchFamily="49" charset="0"/>
                <a:cs typeface="Courier New" panose="02070309020205020404" pitchFamily="49" charset="0"/>
              </a:rPr>
              <a:t>x</a:t>
            </a:r>
            <a:r>
              <a:rPr lang="en-CA" sz="2400" b="1" dirty="0">
                <a:solidFill>
                  <a:schemeClr val="accent2">
                    <a:lumMod val="75000"/>
                  </a:schemeClr>
                </a:solidFill>
                <a:latin typeface="Courier New" panose="02070309020205020404" pitchFamily="49" charset="0"/>
                <a:cs typeface="Courier New" panose="02070309020205020404" pitchFamily="49" charset="0"/>
              </a:rPr>
              <a:t>, y = </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midpoint(9, 4, -3, -4) </a:t>
            </a:r>
          </a:p>
          <a:p>
            <a:pPr marL="0" indent="0">
              <a:buNone/>
            </a:pPr>
            <a:r>
              <a:rPr lang="en-CA" sz="2400" b="1" dirty="0" smtClean="0">
                <a:solidFill>
                  <a:schemeClr val="accent2">
                    <a:lumMod val="75000"/>
                  </a:schemeClr>
                </a:solidFill>
                <a:latin typeface="Courier New" panose="02070309020205020404" pitchFamily="49" charset="0"/>
                <a:cs typeface="Courier New" panose="02070309020205020404" pitchFamily="49" charset="0"/>
              </a:rPr>
              <a:t>print</a:t>
            </a:r>
            <a:r>
              <a:rPr lang="en-CA" sz="2400" b="1" dirty="0">
                <a:solidFill>
                  <a:schemeClr val="accent2">
                    <a:lumMod val="75000"/>
                  </a:schemeClr>
                </a:solidFill>
                <a:latin typeface="Courier New" panose="02070309020205020404" pitchFamily="49" charset="0"/>
                <a:cs typeface="Courier New" panose="02070309020205020404" pitchFamily="49" charset="0"/>
              </a:rPr>
              <a:t>("The midpoint </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is (" + </a:t>
            </a: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str</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(x) </a:t>
            </a:r>
            <a:r>
              <a:rPr lang="en-CA" sz="2400" b="1" dirty="0">
                <a:solidFill>
                  <a:schemeClr val="accent2">
                    <a:lumMod val="75000"/>
                  </a:schemeClr>
                </a:solidFill>
                <a:latin typeface="Courier New" panose="02070309020205020404" pitchFamily="49" charset="0"/>
                <a:cs typeface="Courier New" panose="02070309020205020404" pitchFamily="49" charset="0"/>
              </a:rPr>
              <a:t>+ </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 + </a:t>
            </a: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str</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(y) +").")</a:t>
            </a:r>
            <a:endParaRPr lang="en-CA" b="1" dirty="0">
              <a:solidFill>
                <a:schemeClr val="accent2">
                  <a:lumMod val="75000"/>
                </a:schemeClr>
              </a:solidFill>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V="1">
            <a:off x="708808" y="3573016"/>
            <a:ext cx="249504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259632" y="3573016"/>
            <a:ext cx="28803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1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Let's Talk About Variables</a:t>
            </a:r>
            <a:endParaRPr lang="en-CA"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67544" y="1916832"/>
            <a:ext cx="8229600" cy="4320480"/>
          </a:xfrm>
        </p:spPr>
        <p:txBody>
          <a:bodyPr>
            <a:normAutofit fontScale="92500"/>
          </a:bodyPr>
          <a:lstStyle/>
          <a:p>
            <a:r>
              <a:rPr lang="en-CA" sz="2800" dirty="0" smtClean="0"/>
              <a:t>Not sure if you noticed, but every single example that has been given in class and every single solution in homework used different variable names in the function and main program.</a:t>
            </a:r>
            <a:br>
              <a:rPr lang="en-CA" sz="2800" dirty="0" smtClean="0"/>
            </a:br>
            <a:endParaRPr lang="en-CA" sz="2800" dirty="0" smtClean="0"/>
          </a:p>
          <a:p>
            <a:r>
              <a:rPr lang="en-CA" sz="2800" dirty="0" smtClean="0"/>
              <a:t>Let's take a look ….</a:t>
            </a:r>
          </a:p>
          <a:p>
            <a:endParaRPr lang="en-CA" sz="2800" dirty="0" smtClean="0"/>
          </a:p>
          <a:p>
            <a:r>
              <a:rPr lang="en-CA" sz="2800" dirty="0" smtClean="0"/>
              <a:t>I wanted to give you the correct impression that functions are like black boxes.   Variables INSIDE the functions are not accessible OUTSIDE the functions.</a:t>
            </a:r>
          </a:p>
        </p:txBody>
      </p:sp>
    </p:spTree>
    <p:extLst>
      <p:ext uri="{BB962C8B-B14F-4D97-AF65-F5344CB8AC3E}">
        <p14:creationId xmlns:p14="http://schemas.microsoft.com/office/powerpoint/2010/main" val="2862900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Local Variables</a:t>
            </a:r>
            <a:endParaRPr lang="en-CA"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67544" y="2204864"/>
            <a:ext cx="8229600" cy="4032448"/>
          </a:xfrm>
        </p:spPr>
        <p:txBody>
          <a:bodyPr>
            <a:normAutofit fontScale="85000" lnSpcReduction="20000"/>
          </a:bodyPr>
          <a:lstStyle/>
          <a:p>
            <a:pPr marL="0" indent="0">
              <a:buNone/>
            </a:pPr>
            <a:r>
              <a:rPr lang="en-CA" sz="2800" dirty="0" smtClean="0"/>
              <a:t>When </a:t>
            </a:r>
            <a:r>
              <a:rPr lang="en-CA" sz="2800" dirty="0"/>
              <a:t>you create a variable inside a function, it is </a:t>
            </a:r>
            <a:r>
              <a:rPr lang="en-CA" sz="2800" b="1" dirty="0" smtClean="0"/>
              <a:t>local or temporary</a:t>
            </a:r>
            <a:r>
              <a:rPr lang="en-CA" sz="2800" dirty="0" smtClean="0"/>
              <a:t>, </a:t>
            </a:r>
            <a:r>
              <a:rPr lang="en-CA" sz="2800" dirty="0"/>
              <a:t>which means that it only exists inside </a:t>
            </a:r>
            <a:r>
              <a:rPr lang="en-CA" sz="2800" dirty="0" smtClean="0"/>
              <a:t>the function</a:t>
            </a:r>
            <a:r>
              <a:rPr lang="en-CA" sz="2800" dirty="0"/>
              <a:t>.  </a:t>
            </a:r>
            <a:r>
              <a:rPr lang="en-CA" sz="2800" dirty="0" smtClean="0"/>
              <a:t> </a:t>
            </a:r>
            <a:br>
              <a:rPr lang="en-CA" sz="2800" dirty="0" smtClean="0"/>
            </a:br>
            <a:r>
              <a:rPr lang="en-CA" sz="2800" dirty="0" smtClean="0"/>
              <a:t>For </a:t>
            </a:r>
            <a:r>
              <a:rPr lang="en-CA" sz="2800" dirty="0"/>
              <a:t>example:</a:t>
            </a:r>
          </a:p>
          <a:p>
            <a:pPr marL="0" indent="0">
              <a:buNone/>
            </a:pPr>
            <a:endParaRPr lang="en-CA" sz="2800" dirty="0" smtClean="0">
              <a:latin typeface="Courier New" panose="02070309020205020404" pitchFamily="49" charset="0"/>
              <a:cs typeface="Courier New" panose="02070309020205020404" pitchFamily="49" charset="0"/>
            </a:endParaRPr>
          </a:p>
          <a:p>
            <a:pPr marL="0" indent="0">
              <a:buNone/>
            </a:pPr>
            <a:r>
              <a:rPr lang="en-CA" sz="2800" dirty="0" err="1" smtClean="0">
                <a:latin typeface="Courier New" panose="02070309020205020404" pitchFamily="49" charset="0"/>
                <a:cs typeface="Courier New" panose="02070309020205020404" pitchFamily="49" charset="0"/>
              </a:rPr>
              <a:t>def</a:t>
            </a:r>
            <a:r>
              <a:rPr lang="en-CA" sz="2800" dirty="0" smtClean="0">
                <a:latin typeface="Courier New" panose="02070309020205020404" pitchFamily="49" charset="0"/>
                <a:cs typeface="Courier New" panose="02070309020205020404" pitchFamily="49" charset="0"/>
              </a:rPr>
              <a:t> </a:t>
            </a:r>
            <a:r>
              <a:rPr lang="en-CA" sz="2800" dirty="0" err="1">
                <a:latin typeface="Courier New" panose="02070309020205020404" pitchFamily="49" charset="0"/>
                <a:cs typeface="Courier New" panose="02070309020205020404" pitchFamily="49" charset="0"/>
              </a:rPr>
              <a:t>cat_twice</a:t>
            </a:r>
            <a:r>
              <a:rPr lang="en-CA" sz="2800" dirty="0">
                <a:latin typeface="Courier New" panose="02070309020205020404" pitchFamily="49" charset="0"/>
                <a:cs typeface="Courier New" panose="02070309020205020404" pitchFamily="49" charset="0"/>
              </a:rPr>
              <a:t>(part1, part2):</a:t>
            </a:r>
          </a:p>
          <a:p>
            <a:pPr marL="0" indent="0">
              <a:buNone/>
            </a:pPr>
            <a:r>
              <a:rPr lang="en-CA" sz="2800" dirty="0" smtClean="0">
                <a:latin typeface="Courier New" panose="02070309020205020404" pitchFamily="49" charset="0"/>
                <a:cs typeface="Courier New" panose="02070309020205020404" pitchFamily="49" charset="0"/>
              </a:rPr>
              <a:t>	cat </a:t>
            </a:r>
            <a:r>
              <a:rPr lang="en-CA" sz="2800" dirty="0">
                <a:latin typeface="Courier New" panose="02070309020205020404" pitchFamily="49" charset="0"/>
                <a:cs typeface="Courier New" panose="02070309020205020404" pitchFamily="49" charset="0"/>
              </a:rPr>
              <a:t>= part1 + </a:t>
            </a:r>
            <a:r>
              <a:rPr lang="en-CA" sz="2800" dirty="0" smtClean="0">
                <a:latin typeface="Courier New" panose="02070309020205020404" pitchFamily="49" charset="0"/>
                <a:cs typeface="Courier New" panose="02070309020205020404" pitchFamily="49" charset="0"/>
              </a:rPr>
              <a:t>part2</a:t>
            </a:r>
          </a:p>
          <a:p>
            <a:pPr marL="0" indent="0">
              <a:buNone/>
            </a:pP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print(cat)</a:t>
            </a:r>
          </a:p>
          <a:p>
            <a:pPr marL="0" indent="0">
              <a:buNone/>
            </a:pPr>
            <a:endParaRPr lang="en-CA" sz="2800" dirty="0">
              <a:latin typeface="Courier New" panose="02070309020205020404" pitchFamily="49" charset="0"/>
              <a:cs typeface="Courier New" panose="02070309020205020404" pitchFamily="49" charset="0"/>
            </a:endParaRPr>
          </a:p>
          <a:p>
            <a:pPr marL="0" indent="0">
              <a:buNone/>
            </a:pPr>
            <a:r>
              <a:rPr lang="en-CA" sz="2800" dirty="0" err="1">
                <a:latin typeface="Courier New" panose="02070309020205020404" pitchFamily="49" charset="0"/>
                <a:cs typeface="Courier New" panose="02070309020205020404" pitchFamily="49" charset="0"/>
              </a:rPr>
              <a:t>cat_twice</a:t>
            </a:r>
            <a:r>
              <a:rPr lang="en-CA" sz="2800" dirty="0">
                <a:latin typeface="Courier New" panose="02070309020205020404" pitchFamily="49" charset="0"/>
                <a:cs typeface="Courier New" panose="02070309020205020404" pitchFamily="49" charset="0"/>
              </a:rPr>
              <a:t>("Foo", "bar</a:t>
            </a:r>
            <a:r>
              <a:rPr lang="en-CA" sz="2800" dirty="0" smtClean="0">
                <a:latin typeface="Courier New" panose="02070309020205020404" pitchFamily="49" charset="0"/>
                <a:cs typeface="Courier New" panose="02070309020205020404" pitchFamily="49" charset="0"/>
              </a:rPr>
              <a:t>")</a:t>
            </a:r>
          </a:p>
          <a:p>
            <a:pPr marL="0" indent="0">
              <a:buNone/>
            </a:pPr>
            <a:r>
              <a:rPr lang="en-CA" sz="2800" dirty="0" smtClean="0">
                <a:latin typeface="Courier New" panose="02070309020205020404" pitchFamily="49" charset="0"/>
                <a:cs typeface="Courier New" panose="02070309020205020404" pitchFamily="49" charset="0"/>
              </a:rPr>
              <a:t>print(cat)</a:t>
            </a:r>
            <a:endParaRPr lang="en-CA" sz="2800" dirty="0" smtClean="0"/>
          </a:p>
        </p:txBody>
      </p:sp>
      <p:sp>
        <p:nvSpPr>
          <p:cNvPr id="3" name="TextBox 2"/>
          <p:cNvSpPr txBox="1"/>
          <p:nvPr/>
        </p:nvSpPr>
        <p:spPr>
          <a:xfrm>
            <a:off x="5796136" y="4509120"/>
            <a:ext cx="2808312" cy="1754326"/>
          </a:xfrm>
          <a:prstGeom prst="rect">
            <a:avLst/>
          </a:prstGeom>
          <a:noFill/>
          <a:ln>
            <a:solidFill>
              <a:schemeClr val="bg2">
                <a:lumMod val="10000"/>
              </a:schemeClr>
            </a:solidFill>
          </a:ln>
        </p:spPr>
        <p:txBody>
          <a:bodyPr wrap="square" rtlCol="0">
            <a:spAutoFit/>
          </a:bodyPr>
          <a:lstStyle/>
          <a:p>
            <a:pPr algn="ctr"/>
            <a:r>
              <a:rPr lang="en-CA"/>
              <a:t>When cat_twice terminates, the variable cat is destroyed. If we try to print it in the main program, we will get an error</a:t>
            </a:r>
            <a:r>
              <a:rPr lang="en-CA" smtClean="0"/>
              <a:t>.</a:t>
            </a:r>
            <a:endParaRPr lang="en-CA">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H="1" flipV="1">
            <a:off x="2627784" y="5805264"/>
            <a:ext cx="316835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762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smtClean="0"/>
              <a:t>Global Variables</a:t>
            </a:r>
            <a:endParaRPr lang="en-CA"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67544" y="1916832"/>
            <a:ext cx="8229600" cy="4608512"/>
          </a:xfrm>
        </p:spPr>
        <p:txBody>
          <a:bodyPr>
            <a:normAutofit fontScale="85000" lnSpcReduction="10000"/>
          </a:bodyPr>
          <a:lstStyle/>
          <a:p>
            <a:pPr marL="0" indent="0">
              <a:buNone/>
            </a:pPr>
            <a:r>
              <a:rPr lang="en-CA" sz="2400"/>
              <a:t>C</a:t>
            </a:r>
            <a:r>
              <a:rPr lang="en-CA" sz="2400" smtClean="0"/>
              <a:t>onsider the following example:</a:t>
            </a:r>
            <a:br>
              <a:rPr lang="en-CA" sz="2400" smtClean="0"/>
            </a:br>
            <a:endParaRPr lang="en-CA" sz="2400" smtClean="0"/>
          </a:p>
          <a:p>
            <a:pPr marL="0" indent="0">
              <a:buNone/>
            </a:pPr>
            <a:r>
              <a:rPr lang="en-CA" sz="2400">
                <a:latin typeface="Courier New" panose="02070309020205020404" pitchFamily="49" charset="0"/>
                <a:cs typeface="Courier New" panose="02070309020205020404" pitchFamily="49" charset="0"/>
              </a:rPr>
              <a:t>def cat_twice(part1, part2):</a:t>
            </a:r>
          </a:p>
          <a:p>
            <a:pPr marL="0" indent="0">
              <a:buNone/>
            </a:pPr>
            <a:r>
              <a:rPr lang="en-CA" sz="2400">
                <a:latin typeface="Courier New" panose="02070309020205020404" pitchFamily="49" charset="0"/>
                <a:cs typeface="Courier New" panose="02070309020205020404" pitchFamily="49" charset="0"/>
              </a:rPr>
              <a:t>	cat = part1 + </a:t>
            </a:r>
            <a:r>
              <a:rPr lang="en-CA" sz="2400" smtClean="0">
                <a:latin typeface="Courier New" panose="02070309020205020404" pitchFamily="49" charset="0"/>
                <a:cs typeface="Courier New" panose="02070309020205020404" pitchFamily="49" charset="0"/>
              </a:rPr>
              <a:t>part2 + part3</a:t>
            </a:r>
            <a:endParaRPr lang="en-CA" sz="2400">
              <a:latin typeface="Courier New" panose="02070309020205020404" pitchFamily="49" charset="0"/>
              <a:cs typeface="Courier New" panose="02070309020205020404" pitchFamily="49" charset="0"/>
            </a:endParaRPr>
          </a:p>
          <a:p>
            <a:pPr marL="0" indent="0">
              <a:buNone/>
            </a:pPr>
            <a:r>
              <a:rPr lang="en-CA" sz="2400">
                <a:latin typeface="Courier New" panose="02070309020205020404" pitchFamily="49" charset="0"/>
                <a:cs typeface="Courier New" panose="02070309020205020404" pitchFamily="49" charset="0"/>
              </a:rPr>
              <a:t>	print_twice(cat</a:t>
            </a:r>
            <a:r>
              <a:rPr lang="en-CA" sz="2400" smtClean="0">
                <a:latin typeface="Courier New" panose="02070309020205020404" pitchFamily="49" charset="0"/>
                <a:cs typeface="Courier New" panose="02070309020205020404" pitchFamily="49" charset="0"/>
              </a:rPr>
              <a:t>)</a:t>
            </a:r>
          </a:p>
          <a:p>
            <a:pPr marL="0" indent="0">
              <a:buNone/>
            </a:pPr>
            <a:endParaRPr lang="en-CA" sz="2400">
              <a:latin typeface="Courier New" panose="02070309020205020404" pitchFamily="49" charset="0"/>
              <a:cs typeface="Courier New" panose="02070309020205020404" pitchFamily="49" charset="0"/>
            </a:endParaRPr>
          </a:p>
          <a:p>
            <a:pPr marL="0" indent="0">
              <a:buNone/>
            </a:pPr>
            <a:r>
              <a:rPr lang="en-CA" sz="2400">
                <a:latin typeface="Courier New" panose="02070309020205020404" pitchFamily="49" charset="0"/>
                <a:cs typeface="Courier New" panose="02070309020205020404" pitchFamily="49" charset="0"/>
              </a:rPr>
              <a:t>part3 = "hello"</a:t>
            </a:r>
          </a:p>
          <a:p>
            <a:pPr marL="0" indent="0">
              <a:buNone/>
            </a:pPr>
            <a:r>
              <a:rPr lang="en-CA" sz="2400" smtClean="0">
                <a:latin typeface="Courier New" panose="02070309020205020404" pitchFamily="49" charset="0"/>
                <a:cs typeface="Courier New" panose="02070309020205020404" pitchFamily="49" charset="0"/>
              </a:rPr>
              <a:t>cat_twice("</a:t>
            </a:r>
            <a:r>
              <a:rPr lang="en-CA" sz="2400">
                <a:latin typeface="Courier New" panose="02070309020205020404" pitchFamily="49" charset="0"/>
                <a:cs typeface="Courier New" panose="02070309020205020404" pitchFamily="49" charset="0"/>
              </a:rPr>
              <a:t>So", "what</a:t>
            </a:r>
            <a:r>
              <a:rPr lang="en-CA" sz="2400" smtClean="0">
                <a:latin typeface="Courier New" panose="02070309020205020404" pitchFamily="49" charset="0"/>
                <a:cs typeface="Courier New" panose="02070309020205020404" pitchFamily="49" charset="0"/>
              </a:rPr>
              <a:t>")</a:t>
            </a:r>
            <a:endParaRPr lang="en-CA" sz="2400"/>
          </a:p>
          <a:p>
            <a:pPr marL="0" indent="0">
              <a:buNone/>
            </a:pPr>
            <a:endParaRPr lang="en-CA" sz="2400" smtClean="0"/>
          </a:p>
          <a:p>
            <a:pPr marL="0" indent="0">
              <a:buNone/>
            </a:pPr>
            <a:r>
              <a:rPr lang="en-CA" sz="2400" smtClean="0"/>
              <a:t>The variable part3 is </a:t>
            </a:r>
            <a:r>
              <a:rPr lang="en-CA" sz="2400"/>
              <a:t>created outside the function, so it belongs to the special </a:t>
            </a:r>
            <a:r>
              <a:rPr lang="en-CA" sz="2400" smtClean="0"/>
              <a:t>frame called </a:t>
            </a:r>
            <a:r>
              <a:rPr lang="en-CA" sz="2400"/>
              <a:t>__main__. </a:t>
            </a:r>
            <a:r>
              <a:rPr lang="en-CA" sz="2400" smtClean="0"/>
              <a:t> Variables </a:t>
            </a:r>
            <a:r>
              <a:rPr lang="en-CA" sz="2400"/>
              <a:t>in __main__ are sometimes called </a:t>
            </a:r>
            <a:r>
              <a:rPr lang="en-CA" sz="2400" b="1"/>
              <a:t>global </a:t>
            </a:r>
            <a:r>
              <a:rPr lang="en-CA" sz="2400"/>
              <a:t>because they can be </a:t>
            </a:r>
            <a:r>
              <a:rPr lang="en-CA" sz="2400" smtClean="0"/>
              <a:t>accessed from </a:t>
            </a:r>
            <a:r>
              <a:rPr lang="en-CA" sz="2400"/>
              <a:t>any function. Unlike local variables, which disappear when their function ends, global </a:t>
            </a:r>
            <a:r>
              <a:rPr lang="en-CA" sz="2400" smtClean="0"/>
              <a:t>variables persist </a:t>
            </a:r>
            <a:r>
              <a:rPr lang="en-CA" sz="2400"/>
              <a:t>from one function call to the next</a:t>
            </a:r>
            <a:r>
              <a:rPr lang="en-CA" sz="2400" smtClean="0"/>
              <a:t>.</a:t>
            </a:r>
            <a:endParaRPr lang="en-CA" sz="28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8153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z="4800" smtClean="0"/>
              <a:t>Example – Difference Between Global and Local Variables</a:t>
            </a:r>
            <a:endParaRPr lang="en-CA" sz="4800"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67544" y="2204864"/>
            <a:ext cx="8229600" cy="4104456"/>
          </a:xfrm>
        </p:spPr>
        <p:txBody>
          <a:bodyPr>
            <a:normAutofit fontScale="85000" lnSpcReduction="20000"/>
          </a:bodyPr>
          <a:lstStyle/>
          <a:p>
            <a:pPr marL="0" indent="0">
              <a:buNone/>
            </a:pPr>
            <a:r>
              <a:rPr lang="en-CA" sz="3100"/>
              <a:t>In the example below, the function can access both the global and the local variable. However, trying to access the local variable </a:t>
            </a:r>
            <a:r>
              <a:rPr lang="en-CA" sz="3100" smtClean="0"/>
              <a:t>outside </a:t>
            </a:r>
            <a:r>
              <a:rPr lang="en-CA" sz="3100"/>
              <a:t>the function produces an error</a:t>
            </a:r>
            <a:r>
              <a:rPr lang="en-CA" sz="3100" smtClean="0"/>
              <a:t>.</a:t>
            </a:r>
          </a:p>
          <a:p>
            <a:pPr marL="285750" indent="-285750">
              <a:buFont typeface="Arial" panose="020B0604020202020204" pitchFamily="34" charset="0"/>
              <a:buChar char="•"/>
            </a:pPr>
            <a:endParaRPr lang="en-CA" sz="2400"/>
          </a:p>
          <a:p>
            <a:pPr marL="0" indent="0">
              <a:buNone/>
            </a:pPr>
            <a:r>
              <a:rPr lang="en-CA" sz="2400" smtClean="0">
                <a:latin typeface="Courier New" panose="02070309020205020404" pitchFamily="49" charset="0"/>
                <a:cs typeface="Courier New" panose="02070309020205020404" pitchFamily="49" charset="0"/>
              </a:rPr>
              <a:t>def </a:t>
            </a:r>
            <a:r>
              <a:rPr lang="en-CA" sz="2400">
                <a:latin typeface="Courier New" panose="02070309020205020404" pitchFamily="49" charset="0"/>
                <a:cs typeface="Courier New" panose="02070309020205020404" pitchFamily="49" charset="0"/>
              </a:rPr>
              <a:t>ex1(): </a:t>
            </a:r>
            <a:endParaRPr lang="en-CA" sz="2400" smtClean="0">
              <a:latin typeface="Courier New" panose="02070309020205020404" pitchFamily="49" charset="0"/>
              <a:cs typeface="Courier New" panose="02070309020205020404" pitchFamily="49" charset="0"/>
            </a:endParaRPr>
          </a:p>
          <a:p>
            <a:pPr marL="0" indent="0">
              <a:buNone/>
            </a:pPr>
            <a:r>
              <a:rPr lang="en-CA" sz="2400">
                <a:latin typeface="Courier New" panose="02070309020205020404" pitchFamily="49" charset="0"/>
                <a:cs typeface="Courier New" panose="02070309020205020404" pitchFamily="49" charset="0"/>
              </a:rPr>
              <a:t>	</a:t>
            </a:r>
            <a:r>
              <a:rPr lang="en-CA" sz="2400" smtClean="0">
                <a:latin typeface="Courier New" panose="02070309020205020404" pitchFamily="49" charset="0"/>
                <a:cs typeface="Courier New" panose="02070309020205020404" pitchFamily="49" charset="0"/>
              </a:rPr>
              <a:t>local_var </a:t>
            </a:r>
            <a:r>
              <a:rPr lang="en-CA" sz="2400">
                <a:latin typeface="Courier New" panose="02070309020205020404" pitchFamily="49" charset="0"/>
                <a:cs typeface="Courier New" panose="02070309020205020404" pitchFamily="49" charset="0"/>
              </a:rPr>
              <a:t>= 'bar' </a:t>
            </a:r>
            <a:endParaRPr lang="en-CA" sz="2400" smtClean="0">
              <a:latin typeface="Courier New" panose="02070309020205020404" pitchFamily="49" charset="0"/>
              <a:cs typeface="Courier New" panose="02070309020205020404" pitchFamily="49" charset="0"/>
            </a:endParaRPr>
          </a:p>
          <a:p>
            <a:pPr marL="0" indent="0">
              <a:buNone/>
            </a:pPr>
            <a:r>
              <a:rPr lang="en-CA" sz="2400">
                <a:latin typeface="Courier New" panose="02070309020205020404" pitchFamily="49" charset="0"/>
                <a:cs typeface="Courier New" panose="02070309020205020404" pitchFamily="49" charset="0"/>
              </a:rPr>
              <a:t>	</a:t>
            </a:r>
            <a:r>
              <a:rPr lang="en-CA" sz="2400" smtClean="0">
                <a:latin typeface="Courier New" panose="02070309020205020404" pitchFamily="49" charset="0"/>
                <a:cs typeface="Courier New" panose="02070309020205020404" pitchFamily="49" charset="0"/>
              </a:rPr>
              <a:t>print(global_var) </a:t>
            </a:r>
          </a:p>
          <a:p>
            <a:pPr marL="0" indent="0">
              <a:buNone/>
            </a:pPr>
            <a:r>
              <a:rPr lang="en-CA" sz="2400">
                <a:latin typeface="Courier New" panose="02070309020205020404" pitchFamily="49" charset="0"/>
                <a:cs typeface="Courier New" panose="02070309020205020404" pitchFamily="49" charset="0"/>
              </a:rPr>
              <a:t>	</a:t>
            </a:r>
            <a:r>
              <a:rPr lang="en-CA" sz="2400" smtClean="0">
                <a:latin typeface="Courier New" panose="02070309020205020404" pitchFamily="49" charset="0"/>
                <a:cs typeface="Courier New" panose="02070309020205020404" pitchFamily="49" charset="0"/>
              </a:rPr>
              <a:t>print(local_var)</a:t>
            </a:r>
          </a:p>
          <a:p>
            <a:pPr marL="0" indent="0">
              <a:buNone/>
            </a:pPr>
            <a:endParaRPr lang="en-CA" sz="2400" smtClean="0">
              <a:latin typeface="Courier New" panose="02070309020205020404" pitchFamily="49" charset="0"/>
              <a:cs typeface="Courier New" panose="02070309020205020404" pitchFamily="49" charset="0"/>
            </a:endParaRPr>
          </a:p>
          <a:p>
            <a:pPr marL="0" indent="0">
              <a:buNone/>
            </a:pPr>
            <a:r>
              <a:rPr lang="en-CA" sz="2400" smtClean="0">
                <a:latin typeface="Courier New" panose="02070309020205020404" pitchFamily="49" charset="0"/>
                <a:cs typeface="Courier New" panose="02070309020205020404" pitchFamily="49" charset="0"/>
              </a:rPr>
              <a:t>global_var </a:t>
            </a:r>
            <a:r>
              <a:rPr lang="en-CA" sz="2400">
                <a:latin typeface="Courier New" panose="02070309020205020404" pitchFamily="49" charset="0"/>
                <a:cs typeface="Courier New" panose="02070309020205020404" pitchFamily="49" charset="0"/>
              </a:rPr>
              <a:t>= 'foo' </a:t>
            </a:r>
          </a:p>
          <a:p>
            <a:pPr marL="0" indent="0">
              <a:buNone/>
            </a:pPr>
            <a:r>
              <a:rPr lang="en-CA" sz="2400" smtClean="0">
                <a:latin typeface="Courier New" panose="02070309020205020404" pitchFamily="49" charset="0"/>
                <a:cs typeface="Courier New" panose="02070309020205020404" pitchFamily="49" charset="0"/>
              </a:rPr>
              <a:t>ex1</a:t>
            </a:r>
            <a:r>
              <a:rPr lang="en-CA" sz="2400">
                <a:latin typeface="Courier New" panose="02070309020205020404" pitchFamily="49" charset="0"/>
                <a:cs typeface="Courier New" panose="02070309020205020404" pitchFamily="49" charset="0"/>
              </a:rPr>
              <a:t>() </a:t>
            </a:r>
            <a:endParaRPr lang="en-CA" sz="2400" smtClean="0">
              <a:latin typeface="Courier New" panose="02070309020205020404" pitchFamily="49" charset="0"/>
              <a:cs typeface="Courier New" panose="02070309020205020404" pitchFamily="49" charset="0"/>
            </a:endParaRPr>
          </a:p>
          <a:p>
            <a:pPr marL="0" indent="0">
              <a:buNone/>
            </a:pPr>
            <a:r>
              <a:rPr lang="en-CA" sz="2400" smtClean="0">
                <a:latin typeface="Courier New" panose="02070309020205020404" pitchFamily="49" charset="0"/>
                <a:cs typeface="Courier New" panose="02070309020205020404" pitchFamily="49" charset="0"/>
              </a:rPr>
              <a:t>print(global_var) </a:t>
            </a:r>
          </a:p>
          <a:p>
            <a:pPr marL="0" indent="0">
              <a:buNone/>
            </a:pPr>
            <a:r>
              <a:rPr lang="en-CA" sz="2400" smtClean="0">
                <a:latin typeface="Courier New" panose="02070309020205020404" pitchFamily="49" charset="0"/>
                <a:cs typeface="Courier New" panose="02070309020205020404" pitchFamily="49" charset="0"/>
              </a:rPr>
              <a:t>print(local_var)</a:t>
            </a:r>
            <a:endParaRPr lang="en-CA" sz="240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V="1">
            <a:off x="1403648" y="3861048"/>
            <a:ext cx="4104456"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08104" y="3429000"/>
            <a:ext cx="283513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mtClean="0"/>
              <a:t>This executes the code inside the function and prints both the global_var and local_var. </a:t>
            </a:r>
            <a:endParaRPr lang="en-CA"/>
          </a:p>
        </p:txBody>
      </p:sp>
      <p:cxnSp>
        <p:nvCxnSpPr>
          <p:cNvPr id="9" name="Straight Arrow Connector 8"/>
          <p:cNvCxnSpPr/>
          <p:nvPr/>
        </p:nvCxnSpPr>
        <p:spPr>
          <a:xfrm flipV="1">
            <a:off x="3131840" y="5480358"/>
            <a:ext cx="2258649" cy="32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90489" y="5157192"/>
            <a:ext cx="28351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mtClean="0"/>
              <a:t>This prints the value of the global_var</a:t>
            </a:r>
            <a:endParaRPr lang="en-CA"/>
          </a:p>
        </p:txBody>
      </p:sp>
      <p:cxnSp>
        <p:nvCxnSpPr>
          <p:cNvPr id="15" name="Straight Arrow Connector 14"/>
          <p:cNvCxnSpPr>
            <a:endCxn id="17" idx="1"/>
          </p:cNvCxnSpPr>
          <p:nvPr/>
        </p:nvCxnSpPr>
        <p:spPr>
          <a:xfrm>
            <a:off x="2961707" y="6093296"/>
            <a:ext cx="818205" cy="20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9912" y="5972298"/>
            <a:ext cx="403244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mtClean="0"/>
              <a:t>This produces an error, local_var is not available outside the function</a:t>
            </a:r>
            <a:endParaRPr lang="en-CA"/>
          </a:p>
        </p:txBody>
      </p:sp>
    </p:spTree>
    <p:extLst>
      <p:ext uri="{BB962C8B-B14F-4D97-AF65-F5344CB8AC3E}">
        <p14:creationId xmlns:p14="http://schemas.microsoft.com/office/powerpoint/2010/main" val="7581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6">
                                            <p:txEl>
                                              <p:pRg st="8" end="8"/>
                                            </p:txEl>
                                          </p:spTgt>
                                        </p:tgtEl>
                                        <p:attrNameLst>
                                          <p:attrName>style.color</p:attrName>
                                        </p:attrNameLst>
                                      </p:cBhvr>
                                      <p:to>
                                        <p:clrVal>
                                          <a:srgbClr val="FF0000"/>
                                        </p:clrVal>
                                      </p:to>
                                    </p:set>
                                    <p:set>
                                      <p:cBhvr>
                                        <p:cTn id="7" dur="500" fill="hold"/>
                                        <p:tgtEl>
                                          <p:spTgt spid="6">
                                            <p:txEl>
                                              <p:pRg st="8" end="8"/>
                                            </p:txEl>
                                          </p:spTgt>
                                        </p:tgtEl>
                                        <p:attrNameLst>
                                          <p:attrName>fillcolor</p:attrName>
                                        </p:attrNameLst>
                                      </p:cBhvr>
                                      <p:to>
                                        <p:clrVal>
                                          <a:srgbClr val="FF0000"/>
                                        </p:clrVal>
                                      </p:to>
                                    </p:set>
                                    <p:set>
                                      <p:cBhvr>
                                        <p:cTn id="8" dur="500" fill="hold"/>
                                        <p:tgtEl>
                                          <p:spTgt spid="6">
                                            <p:txEl>
                                              <p:pRg st="8" end="8"/>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6">
                                            <p:txEl>
                                              <p:pRg st="9" end="9"/>
                                            </p:txEl>
                                          </p:spTgt>
                                        </p:tgtEl>
                                        <p:attrNameLst>
                                          <p:attrName>style.color</p:attrName>
                                        </p:attrNameLst>
                                      </p:cBhvr>
                                      <p:to>
                                        <p:clrVal>
                                          <a:srgbClr val="FF0000"/>
                                        </p:clrVal>
                                      </p:to>
                                    </p:set>
                                    <p:set>
                                      <p:cBhvr>
                                        <p:cTn id="19" dur="500" fill="hold"/>
                                        <p:tgtEl>
                                          <p:spTgt spid="6">
                                            <p:txEl>
                                              <p:pRg st="9" end="9"/>
                                            </p:txEl>
                                          </p:spTgt>
                                        </p:tgtEl>
                                        <p:attrNameLst>
                                          <p:attrName>fillcolor</p:attrName>
                                        </p:attrNameLst>
                                      </p:cBhvr>
                                      <p:to>
                                        <p:clrVal>
                                          <a:srgbClr val="FF0000"/>
                                        </p:clrVal>
                                      </p:to>
                                    </p:set>
                                    <p:set>
                                      <p:cBhvr>
                                        <p:cTn id="20" dur="500" fill="hold"/>
                                        <p:tgtEl>
                                          <p:spTgt spid="6">
                                            <p:txEl>
                                              <p:pRg st="9" end="9"/>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6">
                                            <p:txEl>
                                              <p:pRg st="10" end="10"/>
                                            </p:txEl>
                                          </p:spTgt>
                                        </p:tgtEl>
                                        <p:attrNameLst>
                                          <p:attrName>style.color</p:attrName>
                                        </p:attrNameLst>
                                      </p:cBhvr>
                                      <p:to>
                                        <p:clrVal>
                                          <a:srgbClr val="FF0000"/>
                                        </p:clrVal>
                                      </p:to>
                                    </p:set>
                                    <p:set>
                                      <p:cBhvr>
                                        <p:cTn id="31" dur="500" fill="hold"/>
                                        <p:tgtEl>
                                          <p:spTgt spid="6">
                                            <p:txEl>
                                              <p:pRg st="10" end="10"/>
                                            </p:txEl>
                                          </p:spTgt>
                                        </p:tgtEl>
                                        <p:attrNameLst>
                                          <p:attrName>fillcolor</p:attrName>
                                        </p:attrNameLst>
                                      </p:cBhvr>
                                      <p:to>
                                        <p:clrVal>
                                          <a:srgbClr val="FF0000"/>
                                        </p:clrVal>
                                      </p:to>
                                    </p:set>
                                    <p:set>
                                      <p:cBhvr>
                                        <p:cTn id="32" dur="500" fill="hold"/>
                                        <p:tgtEl>
                                          <p:spTgt spid="6">
                                            <p:txEl>
                                              <p:pRg st="10" end="10"/>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mtClean="0"/>
              <a:t>Variable Scope</a:t>
            </a:r>
            <a:endParaRPr lang="en-CA"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539552" y="2204864"/>
            <a:ext cx="8229600" cy="3960440"/>
          </a:xfrm>
        </p:spPr>
        <p:txBody>
          <a:bodyPr>
            <a:normAutofit/>
          </a:bodyPr>
          <a:lstStyle/>
          <a:p>
            <a:r>
              <a:rPr lang="en-CA" b="1"/>
              <a:t>Scope</a:t>
            </a:r>
            <a:r>
              <a:rPr lang="en-CA"/>
              <a:t> is the </a:t>
            </a:r>
            <a:r>
              <a:rPr lang="en-CA" smtClean="0"/>
              <a:t>part of the code where a variable name can be accessed.  In Python:</a:t>
            </a:r>
          </a:p>
          <a:p>
            <a:pPr marL="0" indent="0">
              <a:buNone/>
            </a:pPr>
            <a:endParaRPr lang="en-CA"/>
          </a:p>
          <a:p>
            <a:pPr lvl="1"/>
            <a:r>
              <a:rPr lang="en-CA" sz="2600"/>
              <a:t>T</a:t>
            </a:r>
            <a:r>
              <a:rPr lang="en-CA" sz="2600" smtClean="0"/>
              <a:t>he scope of a </a:t>
            </a:r>
            <a:r>
              <a:rPr lang="en-CA" sz="2600" b="1" smtClean="0"/>
              <a:t>local variable </a:t>
            </a:r>
            <a:r>
              <a:rPr lang="en-CA" sz="2600" smtClean="0"/>
              <a:t>is the body of the function that defines the local variable.</a:t>
            </a:r>
            <a:br>
              <a:rPr lang="en-CA" sz="2600" smtClean="0"/>
            </a:br>
            <a:endParaRPr lang="en-CA" sz="2600" smtClean="0"/>
          </a:p>
          <a:p>
            <a:pPr lvl="1"/>
            <a:r>
              <a:rPr lang="en-CA" sz="2600" smtClean="0"/>
              <a:t>The scope of a </a:t>
            </a:r>
            <a:r>
              <a:rPr lang="en-CA" sz="2600" b="1" smtClean="0"/>
              <a:t>global variable </a:t>
            </a:r>
            <a:r>
              <a:rPr lang="en-CA" sz="2600" smtClean="0"/>
              <a:t>is the main program including all functions defined in the program</a:t>
            </a:r>
            <a:r>
              <a:rPr lang="en-CA" sz="2800" smtClean="0"/>
              <a:t>.</a:t>
            </a:r>
          </a:p>
          <a:p>
            <a:endParaRPr lang="en-CA" sz="2800"/>
          </a:p>
          <a:p>
            <a:endParaRPr lang="en-CA" sz="2800" smtClean="0"/>
          </a:p>
          <a:p>
            <a:endParaRPr lang="en-CA" sz="2800" smtClean="0"/>
          </a:p>
        </p:txBody>
      </p:sp>
      <p:sp>
        <p:nvSpPr>
          <p:cNvPr id="3" name="TextBox 2"/>
          <p:cNvSpPr txBox="1"/>
          <p:nvPr/>
        </p:nvSpPr>
        <p:spPr>
          <a:xfrm>
            <a:off x="611560" y="1124744"/>
            <a:ext cx="7966442" cy="5016758"/>
          </a:xfrm>
          <a:prstGeom prst="rect">
            <a:avLst/>
          </a:prstGeom>
          <a:solidFill>
            <a:schemeClr val="tx2">
              <a:lumMod val="40000"/>
              <a:lumOff val="60000"/>
            </a:schemeClr>
          </a:solidFill>
        </p:spPr>
        <p:txBody>
          <a:bodyPr wrap="square" rtlCol="0">
            <a:spAutoFit/>
          </a:bodyPr>
          <a:lstStyle/>
          <a:p>
            <a:pPr algn="ctr"/>
            <a:r>
              <a:rPr lang="en-CA" sz="3200" b="1" dirty="0" smtClean="0">
                <a:solidFill>
                  <a:schemeClr val="bg2">
                    <a:lumMod val="25000"/>
                  </a:schemeClr>
                </a:solidFill>
              </a:rPr>
              <a:t>What's the take away from all this?</a:t>
            </a:r>
          </a:p>
          <a:p>
            <a:pPr algn="ctr"/>
            <a:endParaRPr lang="en-CA" sz="3200" b="1" dirty="0">
              <a:solidFill>
                <a:schemeClr val="bg2">
                  <a:lumMod val="25000"/>
                </a:schemeClr>
              </a:solidFill>
            </a:endParaRPr>
          </a:p>
          <a:p>
            <a:pPr algn="ctr"/>
            <a:r>
              <a:rPr lang="en-CA" sz="3200" b="1" dirty="0" smtClean="0">
                <a:solidFill>
                  <a:schemeClr val="bg2">
                    <a:lumMod val="25000"/>
                  </a:schemeClr>
                </a:solidFill>
              </a:rPr>
              <a:t>Be careful with variables!</a:t>
            </a:r>
          </a:p>
          <a:p>
            <a:pPr algn="ctr"/>
            <a:endParaRPr lang="en-CA" sz="3200" b="1" dirty="0">
              <a:solidFill>
                <a:schemeClr val="bg2">
                  <a:lumMod val="25000"/>
                </a:schemeClr>
              </a:solidFill>
            </a:endParaRPr>
          </a:p>
          <a:p>
            <a:pPr algn="ctr"/>
            <a:r>
              <a:rPr lang="en-CA" sz="3200" b="1" dirty="0" smtClean="0">
                <a:solidFill>
                  <a:schemeClr val="bg2">
                    <a:lumMod val="25000"/>
                  </a:schemeClr>
                </a:solidFill>
              </a:rPr>
              <a:t>The best and easiest and cleanest way to program is to use different variable names inside the main program and your functions.  You will never, ever, ever run into difficulties if you program like this!</a:t>
            </a:r>
            <a:endParaRPr lang="en-CA" sz="3200" b="1" dirty="0">
              <a:solidFill>
                <a:schemeClr val="bg2">
                  <a:lumMod val="25000"/>
                </a:schemeClr>
              </a:solidFill>
            </a:endParaRPr>
          </a:p>
        </p:txBody>
      </p:sp>
      <p:pic>
        <p:nvPicPr>
          <p:cNvPr id="1026" name="Picture 2" descr="C:\Users\Krista\AppData\Local\Microsoft\Windows\INetCache\IE\IEWJLOJZ\Evil_Monkey_BW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901719"/>
            <a:ext cx="1152128" cy="10377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rista\AppData\Local\Microsoft\Windows\INetCache\IE\IEWJLOJZ\Evil_Monkey_BW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959238"/>
            <a:ext cx="1152128" cy="103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9552" y="1556792"/>
            <a:ext cx="8291264" cy="1051560"/>
          </a:xfrm>
        </p:spPr>
        <p:txBody>
          <a:bodyPr>
            <a:noAutofit/>
          </a:bodyPr>
          <a:lstStyle/>
          <a:p>
            <a:pPr algn="ctr"/>
            <a:r>
              <a:rPr lang="en-CA" sz="4400" dirty="0" smtClean="0"/>
              <a:t>Exercises </a:t>
            </a:r>
            <a:r>
              <a:rPr lang="en-CA" sz="4400" dirty="0"/>
              <a:t/>
            </a:r>
            <a:br>
              <a:rPr lang="en-CA" sz="4400" dirty="0"/>
            </a:br>
            <a:r>
              <a:rPr lang="en-CA" sz="4400" dirty="0" smtClean="0"/>
              <a:t>Functions that Return Multiple Values </a:t>
            </a:r>
            <a:endParaRPr lang="en-CA" sz="4400" dirty="0"/>
          </a:p>
        </p:txBody>
      </p:sp>
      <p:sp>
        <p:nvSpPr>
          <p:cNvPr id="4" name="Content Placeholder 2"/>
          <p:cNvSpPr txBox="1">
            <a:spLocks/>
          </p:cNvSpPr>
          <p:nvPr/>
        </p:nvSpPr>
        <p:spPr>
          <a:xfrm>
            <a:off x="611186" y="2852936"/>
            <a:ext cx="7705230" cy="2448272"/>
          </a:xfrm>
          <a:prstGeom prst="rect">
            <a:avLst/>
          </a:prstGeom>
        </p:spPr>
        <p:txBody>
          <a:bodyPr>
            <a:normAutofit fontScale="92500"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a:t>Exercise </a:t>
            </a:r>
            <a:r>
              <a:rPr lang="en-CA" sz="3400" smtClean="0"/>
              <a:t>4.2 – Day 2</a:t>
            </a:r>
            <a:r>
              <a:rPr lang="en-CA" sz="3400" dirty="0" smtClean="0"/>
              <a:t/>
            </a:r>
            <a:br>
              <a:rPr lang="en-CA" sz="3400" dirty="0" smtClean="0"/>
            </a:b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2022958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Something to Think About</a:t>
            </a:r>
            <a:endParaRPr lang="en-CA" dirty="0"/>
          </a:p>
        </p:txBody>
      </p:sp>
      <p:sp>
        <p:nvSpPr>
          <p:cNvPr id="3" name="Content Placeholder 2"/>
          <p:cNvSpPr>
            <a:spLocks noGrp="1"/>
          </p:cNvSpPr>
          <p:nvPr>
            <p:ph idx="1"/>
          </p:nvPr>
        </p:nvSpPr>
        <p:spPr>
          <a:xfrm>
            <a:off x="467544" y="2708920"/>
            <a:ext cx="8229600" cy="1800200"/>
          </a:xfrm>
        </p:spPr>
        <p:txBody>
          <a:bodyPr>
            <a:normAutofit/>
          </a:bodyPr>
          <a:lstStyle/>
          <a:p>
            <a:pPr marL="0" indent="0" algn="ctr">
              <a:buNone/>
            </a:pPr>
            <a:r>
              <a:rPr lang="en-CA" sz="3600" dirty="0" smtClean="0"/>
              <a:t>Functions can be called from anywhere inside of a Python program – including inside another function</a:t>
            </a:r>
          </a:p>
        </p:txBody>
      </p:sp>
    </p:spTree>
    <p:extLst>
      <p:ext uri="{BB962C8B-B14F-4D97-AF65-F5344CB8AC3E}">
        <p14:creationId xmlns:p14="http://schemas.microsoft.com/office/powerpoint/2010/main" val="26251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Today’s Agenda</a:t>
            </a:r>
            <a:endParaRPr lang="en-CA" dirty="0"/>
          </a:p>
        </p:txBody>
      </p:sp>
      <p:sp>
        <p:nvSpPr>
          <p:cNvPr id="3" name="Content Placeholder 2"/>
          <p:cNvSpPr>
            <a:spLocks noGrp="1"/>
          </p:cNvSpPr>
          <p:nvPr>
            <p:ph idx="1"/>
          </p:nvPr>
        </p:nvSpPr>
        <p:spPr>
          <a:xfrm>
            <a:off x="467544" y="2276872"/>
            <a:ext cx="8229600" cy="3240360"/>
          </a:xfrm>
        </p:spPr>
        <p:txBody>
          <a:bodyPr>
            <a:normAutofit fontScale="77500" lnSpcReduction="20000"/>
          </a:bodyPr>
          <a:lstStyle/>
          <a:p>
            <a:pPr marL="0" indent="0">
              <a:buNone/>
            </a:pPr>
            <a:endParaRPr lang="en-CA" sz="3600" dirty="0" smtClean="0"/>
          </a:p>
          <a:p>
            <a:r>
              <a:rPr lang="en-CA" sz="3600" dirty="0" smtClean="0"/>
              <a:t>Over the past couple of days, we have learned how to write functions with or without parameters</a:t>
            </a:r>
          </a:p>
          <a:p>
            <a:pPr marL="0" indent="0">
              <a:buNone/>
            </a:pPr>
            <a:endParaRPr lang="en-CA" sz="3600" dirty="0" smtClean="0"/>
          </a:p>
          <a:p>
            <a:r>
              <a:rPr lang="en-CA" sz="3600" dirty="0" smtClean="0"/>
              <a:t>Today, we will learn how to create functions that also return a value – called fruitful functions</a:t>
            </a:r>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sz="4000" dirty="0" smtClean="0"/>
              <a:t>Functions Inside Functions </a:t>
            </a:r>
            <a:br>
              <a:rPr lang="en-CA" sz="4000" dirty="0" smtClean="0"/>
            </a:br>
            <a:r>
              <a:rPr lang="en-CA" sz="4000" dirty="0" smtClean="0"/>
              <a:t>Calculating SA and V of a Cylinder</a:t>
            </a:r>
            <a:endParaRPr lang="en-CA" sz="4000" dirty="0"/>
          </a:p>
        </p:txBody>
      </p:sp>
      <p:sp>
        <p:nvSpPr>
          <p:cNvPr id="3" name="Content Placeholder 2"/>
          <p:cNvSpPr>
            <a:spLocks noGrp="1"/>
          </p:cNvSpPr>
          <p:nvPr>
            <p:ph idx="1"/>
          </p:nvPr>
        </p:nvSpPr>
        <p:spPr>
          <a:xfrm>
            <a:off x="516064" y="1844824"/>
            <a:ext cx="8183880" cy="4320480"/>
          </a:xfrm>
        </p:spPr>
        <p:txBody>
          <a:bodyPr>
            <a:noAutofit/>
          </a:bodyPr>
          <a:lstStyle/>
          <a:p>
            <a:pPr marL="0" indent="0" fontAlgn="t">
              <a:buNone/>
            </a:pPr>
            <a:r>
              <a:rPr lang="en-CA" sz="1200" dirty="0" smtClean="0">
                <a:latin typeface="Courier New" panose="02070309020205020404" pitchFamily="49" charset="0"/>
                <a:cs typeface="Courier New" panose="02070309020205020404" pitchFamily="49" charset="0"/>
              </a:rPr>
              <a:t>import </a:t>
            </a:r>
            <a:r>
              <a:rPr lang="en-CA" sz="1200" dirty="0">
                <a:latin typeface="Courier New" panose="02070309020205020404" pitchFamily="49" charset="0"/>
                <a:cs typeface="Courier New" panose="02070309020205020404" pitchFamily="49" charset="0"/>
              </a:rPr>
              <a:t>math</a:t>
            </a:r>
          </a:p>
          <a:p>
            <a:pPr marL="0" indent="0" fontAlgn="t">
              <a:buNone/>
            </a:pPr>
            <a:r>
              <a:rPr lang="en-CA" sz="1200" dirty="0">
                <a:latin typeface="Courier New" panose="02070309020205020404" pitchFamily="49" charset="0"/>
                <a:cs typeface="Courier New" panose="02070309020205020404" pitchFamily="49" charset="0"/>
              </a:rPr>
              <a:t> </a:t>
            </a:r>
          </a:p>
          <a:p>
            <a:pPr marL="0" indent="0" fontAlgn="t">
              <a:buNone/>
            </a:pPr>
            <a:r>
              <a:rPr lang="en-CA" sz="1200" dirty="0" err="1">
                <a:latin typeface="Courier New" panose="02070309020205020404" pitchFamily="49" charset="0"/>
                <a:cs typeface="Courier New" panose="02070309020205020404" pitchFamily="49" charset="0"/>
              </a:rPr>
              <a:t>def</a:t>
            </a:r>
            <a:r>
              <a:rPr lang="en-CA" sz="1200" dirty="0">
                <a:latin typeface="Courier New" panose="02070309020205020404" pitchFamily="49" charset="0"/>
                <a:cs typeface="Courier New" panose="02070309020205020404" pitchFamily="49" charset="0"/>
              </a:rPr>
              <a:t> </a:t>
            </a:r>
            <a:r>
              <a:rPr lang="en-CA" sz="1200" dirty="0" err="1">
                <a:latin typeface="Courier New" panose="02070309020205020404" pitchFamily="49" charset="0"/>
                <a:cs typeface="Courier New" panose="02070309020205020404" pitchFamily="49" charset="0"/>
              </a:rPr>
              <a:t>areaRectangle</a:t>
            </a:r>
            <a:r>
              <a:rPr lang="en-CA" sz="1200" dirty="0">
                <a:latin typeface="Courier New" panose="02070309020205020404" pitchFamily="49" charset="0"/>
                <a:cs typeface="Courier New" panose="02070309020205020404" pitchFamily="49" charset="0"/>
              </a:rPr>
              <a:t>(length, width):</a:t>
            </a:r>
          </a:p>
          <a:p>
            <a:pPr marL="0" indent="0" fontAlgn="t">
              <a:buNone/>
            </a:pPr>
            <a:r>
              <a:rPr lang="en-CA" sz="1200" dirty="0">
                <a:latin typeface="Courier New" panose="02070309020205020404" pitchFamily="49" charset="0"/>
                <a:cs typeface="Courier New" panose="02070309020205020404" pitchFamily="49" charset="0"/>
              </a:rPr>
              <a:t>   return length * width</a:t>
            </a:r>
          </a:p>
          <a:p>
            <a:pPr marL="0" indent="0" fontAlgn="t">
              <a:buNone/>
            </a:pPr>
            <a:r>
              <a:rPr lang="en-CA" sz="1200" dirty="0">
                <a:latin typeface="Courier New" panose="02070309020205020404" pitchFamily="49" charset="0"/>
                <a:cs typeface="Courier New" panose="02070309020205020404" pitchFamily="49" charset="0"/>
              </a:rPr>
              <a:t> </a:t>
            </a:r>
          </a:p>
          <a:p>
            <a:pPr marL="0" indent="0" fontAlgn="t">
              <a:buNone/>
            </a:pPr>
            <a:r>
              <a:rPr lang="en-CA" sz="1200" dirty="0" err="1">
                <a:latin typeface="Courier New" panose="02070309020205020404" pitchFamily="49" charset="0"/>
                <a:cs typeface="Courier New" panose="02070309020205020404" pitchFamily="49" charset="0"/>
              </a:rPr>
              <a:t>def</a:t>
            </a:r>
            <a:r>
              <a:rPr lang="en-CA" sz="1200" dirty="0">
                <a:latin typeface="Courier New" panose="02070309020205020404" pitchFamily="49" charset="0"/>
                <a:cs typeface="Courier New" panose="02070309020205020404" pitchFamily="49" charset="0"/>
              </a:rPr>
              <a:t> </a:t>
            </a:r>
            <a:r>
              <a:rPr lang="en-CA" sz="1200" dirty="0" err="1">
                <a:latin typeface="Courier New" panose="02070309020205020404" pitchFamily="49" charset="0"/>
                <a:cs typeface="Courier New" panose="02070309020205020404" pitchFamily="49" charset="0"/>
              </a:rPr>
              <a:t>areaCircle</a:t>
            </a:r>
            <a:r>
              <a:rPr lang="en-CA" sz="1200" dirty="0">
                <a:latin typeface="Courier New" panose="02070309020205020404" pitchFamily="49" charset="0"/>
                <a:cs typeface="Courier New" panose="02070309020205020404" pitchFamily="49" charset="0"/>
              </a:rPr>
              <a:t>(radius):</a:t>
            </a:r>
          </a:p>
          <a:p>
            <a:pPr marL="0" indent="0" fontAlgn="t">
              <a:buNone/>
            </a:pPr>
            <a:r>
              <a:rPr lang="en-CA" sz="1200" dirty="0">
                <a:latin typeface="Courier New" panose="02070309020205020404" pitchFamily="49" charset="0"/>
                <a:cs typeface="Courier New" panose="02070309020205020404" pitchFamily="49" charset="0"/>
              </a:rPr>
              <a:t>   return </a:t>
            </a:r>
            <a:r>
              <a:rPr lang="en-CA" sz="1200" dirty="0" err="1">
                <a:latin typeface="Courier New" panose="02070309020205020404" pitchFamily="49" charset="0"/>
                <a:cs typeface="Courier New" panose="02070309020205020404" pitchFamily="49" charset="0"/>
              </a:rPr>
              <a:t>math.pi</a:t>
            </a:r>
            <a:r>
              <a:rPr lang="en-CA" sz="1200" dirty="0">
                <a:latin typeface="Courier New" panose="02070309020205020404" pitchFamily="49" charset="0"/>
                <a:cs typeface="Courier New" panose="02070309020205020404" pitchFamily="49" charset="0"/>
              </a:rPr>
              <a:t> * radius**2</a:t>
            </a:r>
          </a:p>
          <a:p>
            <a:pPr marL="0" indent="0" fontAlgn="t">
              <a:buNone/>
            </a:pPr>
            <a:r>
              <a:rPr lang="en-CA" sz="1200" dirty="0">
                <a:latin typeface="Courier New" panose="02070309020205020404" pitchFamily="49" charset="0"/>
                <a:cs typeface="Courier New" panose="02070309020205020404" pitchFamily="49" charset="0"/>
              </a:rPr>
              <a:t> </a:t>
            </a:r>
          </a:p>
          <a:p>
            <a:pPr marL="0" indent="0" fontAlgn="t">
              <a:buNone/>
            </a:pPr>
            <a:r>
              <a:rPr lang="en-CA" sz="1200" dirty="0" err="1">
                <a:latin typeface="Courier New" panose="02070309020205020404" pitchFamily="49" charset="0"/>
                <a:cs typeface="Courier New" panose="02070309020205020404" pitchFamily="49" charset="0"/>
              </a:rPr>
              <a:t>def</a:t>
            </a:r>
            <a:r>
              <a:rPr lang="en-CA" sz="1200" dirty="0">
                <a:latin typeface="Courier New" panose="02070309020205020404" pitchFamily="49" charset="0"/>
                <a:cs typeface="Courier New" panose="02070309020205020404" pitchFamily="49" charset="0"/>
              </a:rPr>
              <a:t> circumference(radius):</a:t>
            </a:r>
          </a:p>
          <a:p>
            <a:pPr marL="0" indent="0" fontAlgn="t">
              <a:buNone/>
            </a:pPr>
            <a:r>
              <a:rPr lang="en-CA" sz="1200" dirty="0">
                <a:latin typeface="Courier New" panose="02070309020205020404" pitchFamily="49" charset="0"/>
                <a:cs typeface="Courier New" panose="02070309020205020404" pitchFamily="49" charset="0"/>
              </a:rPr>
              <a:t>   return 2 * </a:t>
            </a:r>
            <a:r>
              <a:rPr lang="en-CA" sz="1200" dirty="0" err="1">
                <a:latin typeface="Courier New" panose="02070309020205020404" pitchFamily="49" charset="0"/>
                <a:cs typeface="Courier New" panose="02070309020205020404" pitchFamily="49" charset="0"/>
              </a:rPr>
              <a:t>math.pi</a:t>
            </a:r>
            <a:r>
              <a:rPr lang="en-CA" sz="1200" dirty="0">
                <a:latin typeface="Courier New" panose="02070309020205020404" pitchFamily="49" charset="0"/>
                <a:cs typeface="Courier New" panose="02070309020205020404" pitchFamily="49" charset="0"/>
              </a:rPr>
              <a:t> * radius</a:t>
            </a:r>
          </a:p>
          <a:p>
            <a:pPr marL="0" indent="0" fontAlgn="t">
              <a:buNone/>
            </a:pPr>
            <a:r>
              <a:rPr lang="en-CA" sz="1200" dirty="0">
                <a:latin typeface="Courier New" panose="02070309020205020404" pitchFamily="49" charset="0"/>
                <a:cs typeface="Courier New" panose="02070309020205020404" pitchFamily="49" charset="0"/>
              </a:rPr>
              <a:t> </a:t>
            </a:r>
          </a:p>
          <a:p>
            <a:pPr marL="0" indent="0" fontAlgn="t">
              <a:buNone/>
            </a:pPr>
            <a:r>
              <a:rPr lang="en-CA" sz="1200" dirty="0" err="1">
                <a:latin typeface="Courier New" panose="02070309020205020404" pitchFamily="49" charset="0"/>
                <a:cs typeface="Courier New" panose="02070309020205020404" pitchFamily="49" charset="0"/>
              </a:rPr>
              <a:t>def</a:t>
            </a:r>
            <a:r>
              <a:rPr lang="en-CA" sz="1200" dirty="0">
                <a:latin typeface="Courier New" panose="02070309020205020404" pitchFamily="49" charset="0"/>
                <a:cs typeface="Courier New" panose="02070309020205020404" pitchFamily="49" charset="0"/>
              </a:rPr>
              <a:t> </a:t>
            </a:r>
            <a:r>
              <a:rPr lang="en-CA" sz="1200" dirty="0" err="1">
                <a:latin typeface="Courier New" panose="02070309020205020404" pitchFamily="49" charset="0"/>
                <a:cs typeface="Courier New" panose="02070309020205020404" pitchFamily="49" charset="0"/>
              </a:rPr>
              <a:t>surfaceAreaCylinder</a:t>
            </a:r>
            <a:r>
              <a:rPr lang="en-CA" sz="1200" dirty="0">
                <a:latin typeface="Courier New" panose="02070309020205020404" pitchFamily="49" charset="0"/>
                <a:cs typeface="Courier New" panose="02070309020205020404" pitchFamily="49" charset="0"/>
              </a:rPr>
              <a:t>(radius, height):</a:t>
            </a:r>
          </a:p>
          <a:p>
            <a:pPr marL="0" indent="0" fontAlgn="t">
              <a:buNone/>
            </a:pPr>
            <a:r>
              <a:rPr lang="en-CA" sz="1200" dirty="0">
                <a:latin typeface="Courier New" panose="02070309020205020404" pitchFamily="49" charset="0"/>
                <a:cs typeface="Courier New" panose="02070309020205020404" pitchFamily="49" charset="0"/>
              </a:rPr>
              <a:t>   return 2 * </a:t>
            </a:r>
            <a:r>
              <a:rPr lang="en-CA" sz="1200" dirty="0" err="1">
                <a:latin typeface="Courier New" panose="02070309020205020404" pitchFamily="49" charset="0"/>
                <a:cs typeface="Courier New" panose="02070309020205020404" pitchFamily="49" charset="0"/>
              </a:rPr>
              <a:t>areaCircle</a:t>
            </a:r>
            <a:r>
              <a:rPr lang="en-CA" sz="1200" dirty="0">
                <a:latin typeface="Courier New" panose="02070309020205020404" pitchFamily="49" charset="0"/>
                <a:cs typeface="Courier New" panose="02070309020205020404" pitchFamily="49" charset="0"/>
              </a:rPr>
              <a:t>(radius) + </a:t>
            </a:r>
            <a:r>
              <a:rPr lang="en-CA" sz="1200" dirty="0" err="1">
                <a:latin typeface="Courier New" panose="02070309020205020404" pitchFamily="49" charset="0"/>
                <a:cs typeface="Courier New" panose="02070309020205020404" pitchFamily="49" charset="0"/>
              </a:rPr>
              <a:t>areaRectangle</a:t>
            </a:r>
            <a:r>
              <a:rPr lang="en-CA" sz="1200" dirty="0">
                <a:latin typeface="Courier New" panose="02070309020205020404" pitchFamily="49" charset="0"/>
                <a:cs typeface="Courier New" panose="02070309020205020404" pitchFamily="49" charset="0"/>
              </a:rPr>
              <a:t>(circumference(radius), height)</a:t>
            </a:r>
          </a:p>
          <a:p>
            <a:pPr marL="0" indent="0" fontAlgn="t">
              <a:buNone/>
            </a:pPr>
            <a:r>
              <a:rPr lang="en-CA" sz="1200" dirty="0">
                <a:latin typeface="Courier New" panose="02070309020205020404" pitchFamily="49" charset="0"/>
                <a:cs typeface="Courier New" panose="02070309020205020404" pitchFamily="49" charset="0"/>
              </a:rPr>
              <a:t> </a:t>
            </a:r>
            <a:endParaRPr lang="en-CA" sz="1200" dirty="0" smtClean="0">
              <a:latin typeface="Courier New" panose="02070309020205020404" pitchFamily="49" charset="0"/>
              <a:cs typeface="Courier New" panose="02070309020205020404" pitchFamily="49" charset="0"/>
            </a:endParaRPr>
          </a:p>
          <a:p>
            <a:pPr marL="0" indent="0" fontAlgn="t">
              <a:buNone/>
            </a:pPr>
            <a:r>
              <a:rPr lang="en-CA" sz="1200" dirty="0" smtClean="0">
                <a:latin typeface="Courier New" panose="02070309020205020404" pitchFamily="49" charset="0"/>
                <a:cs typeface="Courier New" panose="02070309020205020404" pitchFamily="49" charset="0"/>
              </a:rPr>
              <a:t>### Program starts here</a:t>
            </a:r>
            <a:endParaRPr lang="en-CA" sz="1200" dirty="0">
              <a:latin typeface="Courier New" panose="02070309020205020404" pitchFamily="49" charset="0"/>
              <a:cs typeface="Courier New" panose="02070309020205020404" pitchFamily="49" charset="0"/>
            </a:endParaRPr>
          </a:p>
          <a:p>
            <a:pPr marL="0" indent="0" fontAlgn="t">
              <a:buNone/>
            </a:pPr>
            <a:r>
              <a:rPr lang="en-CA" sz="1200" dirty="0">
                <a:latin typeface="Courier New" panose="02070309020205020404" pitchFamily="49" charset="0"/>
                <a:cs typeface="Courier New" panose="02070309020205020404" pitchFamily="49" charset="0"/>
              </a:rPr>
              <a:t>radius = </a:t>
            </a:r>
            <a:r>
              <a:rPr lang="en-CA" sz="1200" dirty="0" err="1">
                <a:latin typeface="Courier New" panose="02070309020205020404" pitchFamily="49" charset="0"/>
                <a:cs typeface="Courier New" panose="02070309020205020404" pitchFamily="49" charset="0"/>
              </a:rPr>
              <a:t>int</a:t>
            </a:r>
            <a:r>
              <a:rPr lang="en-CA" sz="1200" dirty="0">
                <a:latin typeface="Courier New" panose="02070309020205020404" pitchFamily="49" charset="0"/>
                <a:cs typeface="Courier New" panose="02070309020205020404" pitchFamily="49" charset="0"/>
              </a:rPr>
              <a:t>(input("Radius: "))</a:t>
            </a:r>
          </a:p>
          <a:p>
            <a:pPr marL="0" indent="0" fontAlgn="t">
              <a:buNone/>
            </a:pPr>
            <a:r>
              <a:rPr lang="en-CA" sz="1200" dirty="0">
                <a:latin typeface="Courier New" panose="02070309020205020404" pitchFamily="49" charset="0"/>
                <a:cs typeface="Courier New" panose="02070309020205020404" pitchFamily="49" charset="0"/>
              </a:rPr>
              <a:t>height = </a:t>
            </a:r>
            <a:r>
              <a:rPr lang="en-CA" sz="1200" dirty="0" err="1">
                <a:latin typeface="Courier New" panose="02070309020205020404" pitchFamily="49" charset="0"/>
                <a:cs typeface="Courier New" panose="02070309020205020404" pitchFamily="49" charset="0"/>
              </a:rPr>
              <a:t>int</a:t>
            </a:r>
            <a:r>
              <a:rPr lang="en-CA" sz="1200" dirty="0">
                <a:latin typeface="Courier New" panose="02070309020205020404" pitchFamily="49" charset="0"/>
                <a:cs typeface="Courier New" panose="02070309020205020404" pitchFamily="49" charset="0"/>
              </a:rPr>
              <a:t>(input("Height: "))</a:t>
            </a:r>
          </a:p>
          <a:p>
            <a:pPr marL="0" indent="0" fontAlgn="t">
              <a:buNone/>
            </a:pPr>
            <a:r>
              <a:rPr lang="en-CA" sz="1200" dirty="0">
                <a:latin typeface="Courier New" panose="02070309020205020404" pitchFamily="49" charset="0"/>
                <a:cs typeface="Courier New" panose="02070309020205020404" pitchFamily="49" charset="0"/>
              </a:rPr>
              <a:t>SA = </a:t>
            </a:r>
            <a:r>
              <a:rPr lang="en-CA" sz="1200" dirty="0" err="1">
                <a:latin typeface="Courier New" panose="02070309020205020404" pitchFamily="49" charset="0"/>
                <a:cs typeface="Courier New" panose="02070309020205020404" pitchFamily="49" charset="0"/>
              </a:rPr>
              <a:t>surfaceAreaCylinder</a:t>
            </a:r>
            <a:r>
              <a:rPr lang="en-CA" sz="1200" dirty="0">
                <a:latin typeface="Courier New" panose="02070309020205020404" pitchFamily="49" charset="0"/>
                <a:cs typeface="Courier New" panose="02070309020205020404" pitchFamily="49" charset="0"/>
              </a:rPr>
              <a:t>(radius, height)</a:t>
            </a:r>
          </a:p>
          <a:p>
            <a:pPr marL="0" indent="0" fontAlgn="t">
              <a:buNone/>
            </a:pPr>
            <a:r>
              <a:rPr lang="en-CA" sz="1200" dirty="0">
                <a:latin typeface="Courier New" panose="02070309020205020404" pitchFamily="49" charset="0"/>
                <a:cs typeface="Courier New" panose="02070309020205020404" pitchFamily="49" charset="0"/>
              </a:rPr>
              <a:t>print("The surface area of the cylinder is", SA)</a:t>
            </a:r>
          </a:p>
        </p:txBody>
      </p:sp>
      <p:cxnSp>
        <p:nvCxnSpPr>
          <p:cNvPr id="14" name="Straight Arrow Connector 13"/>
          <p:cNvCxnSpPr>
            <a:stCxn id="12" idx="1"/>
          </p:cNvCxnSpPr>
          <p:nvPr/>
        </p:nvCxnSpPr>
        <p:spPr>
          <a:xfrm flipH="1" flipV="1">
            <a:off x="2365907" y="4725144"/>
            <a:ext cx="3312368" cy="744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1"/>
          </p:cNvCxnSpPr>
          <p:nvPr/>
        </p:nvCxnSpPr>
        <p:spPr>
          <a:xfrm flipH="1" flipV="1">
            <a:off x="4382131" y="4725144"/>
            <a:ext cx="1296144" cy="744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34259" y="2536616"/>
            <a:ext cx="2499755" cy="1200329"/>
          </a:xfrm>
          <a:prstGeom prst="rect">
            <a:avLst/>
          </a:prstGeom>
          <a:noFill/>
        </p:spPr>
        <p:txBody>
          <a:bodyPr wrap="square" rtlCol="0">
            <a:spAutoFit/>
          </a:bodyPr>
          <a:lstStyle/>
          <a:p>
            <a:pPr algn="ctr"/>
            <a:r>
              <a:rPr lang="en-CA" b="1" dirty="0" smtClean="0">
                <a:solidFill>
                  <a:srgbClr val="00B0F0"/>
                </a:solidFill>
              </a:rPr>
              <a:t>Three typical functions to deal with the basic calculations required</a:t>
            </a:r>
            <a:endParaRPr lang="en-CA" b="1" dirty="0">
              <a:solidFill>
                <a:srgbClr val="00B0F0"/>
              </a:solidFill>
            </a:endParaRPr>
          </a:p>
        </p:txBody>
      </p:sp>
      <p:sp>
        <p:nvSpPr>
          <p:cNvPr id="5" name="Right Brace 4"/>
          <p:cNvSpPr/>
          <p:nvPr/>
        </p:nvSpPr>
        <p:spPr>
          <a:xfrm>
            <a:off x="4022091" y="2176577"/>
            <a:ext cx="1512168" cy="1920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5678275" y="4869160"/>
            <a:ext cx="3142197" cy="1200329"/>
          </a:xfrm>
          <a:prstGeom prst="rect">
            <a:avLst/>
          </a:prstGeom>
          <a:noFill/>
        </p:spPr>
        <p:txBody>
          <a:bodyPr wrap="square" rtlCol="0">
            <a:spAutoFit/>
          </a:bodyPr>
          <a:lstStyle/>
          <a:p>
            <a:pPr algn="ctr"/>
            <a:r>
              <a:rPr lang="en-CA" b="1" dirty="0" smtClean="0">
                <a:solidFill>
                  <a:srgbClr val="00B0F0"/>
                </a:solidFill>
              </a:rPr>
              <a:t>This function calls the other three functions since they are used in the calculation of the SA</a:t>
            </a:r>
            <a:endParaRPr lang="en-CA" b="1" dirty="0">
              <a:solidFill>
                <a:srgbClr val="00B0F0"/>
              </a:solidFill>
            </a:endParaRPr>
          </a:p>
        </p:txBody>
      </p:sp>
      <p:cxnSp>
        <p:nvCxnSpPr>
          <p:cNvPr id="16" name="Straight Arrow Connector 15"/>
          <p:cNvCxnSpPr>
            <a:stCxn id="12" idx="1"/>
          </p:cNvCxnSpPr>
          <p:nvPr/>
        </p:nvCxnSpPr>
        <p:spPr>
          <a:xfrm flipV="1">
            <a:off x="5678275" y="4725144"/>
            <a:ext cx="0" cy="744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anim calcmode="lin" valueType="num">
                                      <p:cBhvr additive="base">
                                        <p:cTn id="6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 calcmode="lin" valueType="num">
                                      <p:cBhvr additive="base">
                                        <p:cTn id="7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152" y="908720"/>
            <a:ext cx="2592288" cy="1051560"/>
          </a:xfrm>
        </p:spPr>
        <p:txBody>
          <a:bodyPr>
            <a:noAutofit/>
          </a:bodyPr>
          <a:lstStyle/>
          <a:p>
            <a:pPr algn="ctr"/>
            <a:r>
              <a:rPr lang="en-CA" sz="4800" dirty="0" smtClean="0"/>
              <a:t>Void Functions</a:t>
            </a:r>
            <a:endParaRPr lang="en-CA" sz="4800" dirty="0"/>
          </a:p>
        </p:txBody>
      </p:sp>
      <p:sp>
        <p:nvSpPr>
          <p:cNvPr id="3" name="Content Placeholder 2"/>
          <p:cNvSpPr>
            <a:spLocks noGrp="1"/>
          </p:cNvSpPr>
          <p:nvPr>
            <p:ph idx="1"/>
          </p:nvPr>
        </p:nvSpPr>
        <p:spPr>
          <a:xfrm>
            <a:off x="323528" y="332656"/>
            <a:ext cx="8496944" cy="5832648"/>
          </a:xfrm>
        </p:spPr>
        <p:txBody>
          <a:bodyPr>
            <a:noAutofit/>
          </a:bodyPr>
          <a:lstStyle/>
          <a:p>
            <a:pPr marL="0" indent="0">
              <a:buNone/>
            </a:pPr>
            <a:r>
              <a:rPr lang="en-CA" sz="1800" dirty="0" err="1">
                <a:latin typeface="Courier New" panose="02070309020205020404" pitchFamily="49" charset="0"/>
                <a:cs typeface="Courier New" panose="02070309020205020404" pitchFamily="49" charset="0"/>
              </a:rPr>
              <a:t>def</a:t>
            </a:r>
            <a:r>
              <a:rPr lang="en-CA" sz="1800" dirty="0">
                <a:latin typeface="Courier New" panose="02070309020205020404" pitchFamily="49" charset="0"/>
                <a:cs typeface="Courier New" panose="02070309020205020404" pitchFamily="49" charset="0"/>
              </a:rPr>
              <a:t> happy():</a:t>
            </a:r>
          </a:p>
          <a:p>
            <a:pPr marL="0" indent="0">
              <a:buNone/>
            </a:pPr>
            <a:r>
              <a:rPr lang="en-CA" sz="1800" dirty="0">
                <a:latin typeface="Courier New" panose="02070309020205020404" pitchFamily="49" charset="0"/>
                <a:cs typeface="Courier New" panose="02070309020205020404" pitchFamily="49" charset="0"/>
              </a:rPr>
              <a:t>    print("Happy birthday to you!")</a:t>
            </a:r>
          </a:p>
          <a:p>
            <a:pPr marL="0" indent="0">
              <a:buNone/>
            </a:pPr>
            <a:endParaRPr lang="en-CA" sz="1800" dirty="0">
              <a:latin typeface="Courier New" panose="02070309020205020404" pitchFamily="49" charset="0"/>
              <a:cs typeface="Courier New" panose="02070309020205020404" pitchFamily="49" charset="0"/>
            </a:endParaRPr>
          </a:p>
          <a:p>
            <a:pPr marL="0" indent="0">
              <a:buNone/>
            </a:pPr>
            <a:r>
              <a:rPr lang="en-CA" sz="1800" dirty="0" err="1">
                <a:latin typeface="Courier New" panose="02070309020205020404" pitchFamily="49" charset="0"/>
                <a:cs typeface="Courier New" panose="02070309020205020404" pitchFamily="49" charset="0"/>
              </a:rPr>
              <a:t>def</a:t>
            </a:r>
            <a:r>
              <a:rPr lang="en-CA" sz="1800" dirty="0">
                <a:latin typeface="Courier New" panose="02070309020205020404" pitchFamily="49" charset="0"/>
                <a:cs typeface="Courier New" panose="02070309020205020404" pitchFamily="49" charset="0"/>
              </a:rPr>
              <a:t> sing(name):</a:t>
            </a:r>
          </a:p>
          <a:p>
            <a:pPr marL="0" indent="0">
              <a:buNone/>
            </a:pPr>
            <a:r>
              <a:rPr lang="en-CA" sz="1800" dirty="0">
                <a:latin typeface="Courier New" panose="02070309020205020404" pitchFamily="49" charset="0"/>
                <a:cs typeface="Courier New" panose="02070309020205020404" pitchFamily="49" charset="0"/>
              </a:rPr>
              <a:t>    happy()</a:t>
            </a:r>
          </a:p>
          <a:p>
            <a:pPr marL="0" indent="0">
              <a:buNone/>
            </a:pPr>
            <a:r>
              <a:rPr lang="en-CA" sz="1800" dirty="0">
                <a:latin typeface="Courier New" panose="02070309020205020404" pitchFamily="49" charset="0"/>
                <a:cs typeface="Courier New" panose="02070309020205020404" pitchFamily="49" charset="0"/>
              </a:rPr>
              <a:t>    happy()</a:t>
            </a:r>
          </a:p>
          <a:p>
            <a:pPr marL="0" indent="0">
              <a:buNone/>
            </a:pPr>
            <a:r>
              <a:rPr lang="en-CA" sz="1800" dirty="0">
                <a:latin typeface="Courier New" panose="02070309020205020404" pitchFamily="49" charset="0"/>
                <a:cs typeface="Courier New" panose="02070309020205020404" pitchFamily="49" charset="0"/>
              </a:rPr>
              <a:t>    print("Happy birthday, dear", name + "!")</a:t>
            </a:r>
          </a:p>
          <a:p>
            <a:pPr marL="0" indent="0">
              <a:buNone/>
            </a:pPr>
            <a:r>
              <a:rPr lang="en-CA" sz="1800" dirty="0">
                <a:latin typeface="Courier New" panose="02070309020205020404" pitchFamily="49" charset="0"/>
                <a:cs typeface="Courier New" panose="02070309020205020404" pitchFamily="49" charset="0"/>
              </a:rPr>
              <a:t>    happy</a:t>
            </a:r>
            <a:r>
              <a:rPr lang="en-CA" sz="1800" dirty="0" smtClean="0">
                <a:latin typeface="Courier New" panose="02070309020205020404" pitchFamily="49" charset="0"/>
                <a:cs typeface="Courier New" panose="02070309020205020404" pitchFamily="49" charset="0"/>
              </a:rPr>
              <a:t>()</a:t>
            </a:r>
            <a:br>
              <a:rPr lang="en-CA" sz="1800" dirty="0" smtClean="0">
                <a:latin typeface="Courier New" panose="02070309020205020404" pitchFamily="49" charset="0"/>
                <a:cs typeface="Courier New" panose="02070309020205020404" pitchFamily="49" charset="0"/>
              </a:rPr>
            </a:br>
            <a:endParaRPr lang="en-CA" sz="1800" dirty="0" smtClean="0">
              <a:latin typeface="Courier New" panose="02070309020205020404" pitchFamily="49" charset="0"/>
              <a:cs typeface="Courier New" panose="02070309020205020404" pitchFamily="49" charset="0"/>
            </a:endParaRPr>
          </a:p>
          <a:p>
            <a:pPr>
              <a:spcAft>
                <a:spcPts val="600"/>
              </a:spcAft>
            </a:pPr>
            <a:r>
              <a:rPr lang="en-US" altLang="en-US" sz="2400" dirty="0" smtClean="0"/>
              <a:t>The two functions above are examples of  </a:t>
            </a:r>
            <a:r>
              <a:rPr lang="en-US" altLang="en-US" sz="2400" b="1" u="sng" dirty="0" smtClean="0">
                <a:solidFill>
                  <a:srgbClr val="FF0000"/>
                </a:solidFill>
              </a:rPr>
              <a:t>void functions</a:t>
            </a:r>
            <a:r>
              <a:rPr lang="en-US" altLang="en-US" sz="2400" b="1" dirty="0" smtClean="0">
                <a:solidFill>
                  <a:srgbClr val="FF0000"/>
                </a:solidFill>
              </a:rPr>
              <a:t>   </a:t>
            </a:r>
          </a:p>
          <a:p>
            <a:pPr>
              <a:spcAft>
                <a:spcPts val="600"/>
              </a:spcAft>
            </a:pPr>
            <a:r>
              <a:rPr lang="en-US" altLang="en-US" sz="2400" dirty="0" smtClean="0"/>
              <a:t>Void functions can have parameters defined (the </a:t>
            </a:r>
            <a:r>
              <a:rPr lang="en-US" altLang="en-US" sz="2400" dirty="0" smtClean="0">
                <a:latin typeface="Courier New" panose="02070309020205020404" pitchFamily="49" charset="0"/>
                <a:cs typeface="Courier New" panose="02070309020205020404" pitchFamily="49" charset="0"/>
              </a:rPr>
              <a:t>sing </a:t>
            </a:r>
            <a:r>
              <a:rPr lang="en-US" altLang="en-US" sz="2400" dirty="0" smtClean="0"/>
              <a:t>function) or not (the </a:t>
            </a:r>
            <a:r>
              <a:rPr lang="en-US" altLang="en-US" sz="2400" dirty="0" smtClean="0">
                <a:latin typeface="Courier New" panose="02070309020205020404" pitchFamily="49" charset="0"/>
                <a:cs typeface="Courier New" panose="02070309020205020404" pitchFamily="49" charset="0"/>
              </a:rPr>
              <a:t>happy </a:t>
            </a:r>
            <a:r>
              <a:rPr lang="en-US" altLang="en-US" sz="2400" dirty="0" smtClean="0"/>
              <a:t>function)</a:t>
            </a:r>
          </a:p>
          <a:p>
            <a:pPr>
              <a:spcAft>
                <a:spcPts val="600"/>
              </a:spcAft>
            </a:pPr>
            <a:r>
              <a:rPr lang="en-US" sz="2400" dirty="0" smtClean="0">
                <a:cs typeface="Courier New" panose="02070309020205020404" pitchFamily="49" charset="0"/>
              </a:rPr>
              <a:t>All of the functions you have written so far have been void functions</a:t>
            </a:r>
            <a:endParaRPr lang="en-US" sz="2400" dirty="0">
              <a:cs typeface="Courier New" panose="02070309020205020404" pitchFamily="49" charset="0"/>
            </a:endParaRPr>
          </a:p>
          <a:p>
            <a:pPr>
              <a:spcAft>
                <a:spcPts val="600"/>
              </a:spcAft>
            </a:pPr>
            <a:r>
              <a:rPr lang="en-US" sz="2400" dirty="0" smtClean="0">
                <a:cs typeface="Courier New" panose="02070309020205020404" pitchFamily="49" charset="0"/>
              </a:rPr>
              <a:t>Void functions are called "void" because they do </a:t>
            </a:r>
            <a:r>
              <a:rPr lang="en-US" sz="2400" dirty="0">
                <a:cs typeface="Courier New" panose="02070309020205020404" pitchFamily="49" charset="0"/>
              </a:rPr>
              <a:t>not pass information </a:t>
            </a:r>
            <a:r>
              <a:rPr lang="en-US" sz="2400" b="1" dirty="0">
                <a:cs typeface="Courier New" panose="02070309020205020404" pitchFamily="49" charset="0"/>
              </a:rPr>
              <a:t>back to the main program </a:t>
            </a:r>
            <a:r>
              <a:rPr lang="en-US" sz="2400" dirty="0">
                <a:cs typeface="Courier New" panose="02070309020205020404" pitchFamily="49" charset="0"/>
              </a:rPr>
              <a:t>– fruitful functions do this</a:t>
            </a:r>
            <a:endParaRPr lang="en-CA" sz="2400" dirty="0">
              <a:cs typeface="Courier New" panose="02070309020205020404" pitchFamily="49" charset="0"/>
            </a:endParaRPr>
          </a:p>
          <a:p>
            <a:endParaRPr lang="en-CA" sz="2000" dirty="0">
              <a:cs typeface="Courier New" panose="02070309020205020404" pitchFamily="49" charset="0"/>
            </a:endParaRPr>
          </a:p>
        </p:txBody>
      </p:sp>
    </p:spTree>
    <p:extLst>
      <p:ext uri="{BB962C8B-B14F-4D97-AF65-F5344CB8AC3E}">
        <p14:creationId xmlns:p14="http://schemas.microsoft.com/office/powerpoint/2010/main" val="165604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Fruitful Functions – Example</a:t>
            </a:r>
            <a:endParaRPr lang="en-CA" dirty="0"/>
          </a:p>
        </p:txBody>
      </p:sp>
      <p:sp>
        <p:nvSpPr>
          <p:cNvPr id="3" name="Content Placeholder 2"/>
          <p:cNvSpPr>
            <a:spLocks noGrp="1"/>
          </p:cNvSpPr>
          <p:nvPr>
            <p:ph idx="1"/>
          </p:nvPr>
        </p:nvSpPr>
        <p:spPr>
          <a:xfrm>
            <a:off x="467544" y="1977352"/>
            <a:ext cx="8424936" cy="4547992"/>
          </a:xfrm>
        </p:spPr>
        <p:txBody>
          <a:bodyPr>
            <a:normAutofit fontScale="92500" lnSpcReduction="20000"/>
          </a:bodyPr>
          <a:lstStyle/>
          <a:p>
            <a:pPr marL="0" indent="0">
              <a:buNone/>
            </a:pPr>
            <a:r>
              <a:rPr lang="en-CA" sz="2800" dirty="0">
                <a:latin typeface="Courier New" panose="02070309020205020404" pitchFamily="49" charset="0"/>
                <a:cs typeface="Courier New" panose="02070309020205020404" pitchFamily="49" charset="0"/>
              </a:rPr>
              <a:t>import random </a:t>
            </a:r>
            <a:endParaRPr lang="en-CA" sz="2800" dirty="0" smtClean="0">
              <a:latin typeface="Courier New" panose="02070309020205020404" pitchFamily="49" charset="0"/>
              <a:cs typeface="Courier New" panose="02070309020205020404" pitchFamily="49" charset="0"/>
            </a:endParaRPr>
          </a:p>
          <a:p>
            <a:pPr marL="0" indent="0">
              <a:buNone/>
            </a:pPr>
            <a:r>
              <a:rPr lang="en-CA" sz="2800" dirty="0" err="1" smtClean="0">
                <a:latin typeface="Courier New" panose="02070309020205020404" pitchFamily="49" charset="0"/>
                <a:cs typeface="Courier New" panose="02070309020205020404" pitchFamily="49" charset="0"/>
              </a:rPr>
              <a:t>num</a:t>
            </a:r>
            <a:r>
              <a:rPr lang="en-CA" sz="2800" dirty="0" smtClean="0">
                <a:latin typeface="Courier New" panose="02070309020205020404" pitchFamily="49" charset="0"/>
                <a:cs typeface="Courier New" panose="02070309020205020404" pitchFamily="49" charset="0"/>
              </a:rPr>
              <a:t> </a:t>
            </a:r>
            <a:r>
              <a:rPr lang="en-CA" sz="2800" dirty="0">
                <a:latin typeface="Courier New" panose="02070309020205020404" pitchFamily="49" charset="0"/>
                <a:cs typeface="Courier New" panose="02070309020205020404" pitchFamily="49" charset="0"/>
              </a:rPr>
              <a:t>= </a:t>
            </a:r>
            <a:r>
              <a:rPr lang="en-CA" sz="2800" dirty="0" err="1">
                <a:latin typeface="Courier New" panose="02070309020205020404" pitchFamily="49" charset="0"/>
                <a:cs typeface="Courier New" panose="02070309020205020404" pitchFamily="49" charset="0"/>
              </a:rPr>
              <a:t>random.randint</a:t>
            </a:r>
            <a:r>
              <a:rPr lang="en-CA" sz="2800" dirty="0">
                <a:latin typeface="Courier New" panose="02070309020205020404" pitchFamily="49" charset="0"/>
                <a:cs typeface="Courier New" panose="02070309020205020404" pitchFamily="49" charset="0"/>
              </a:rPr>
              <a:t>(1,10) </a:t>
            </a:r>
            <a:endParaRPr lang="en-CA" sz="2800" dirty="0" smtClean="0">
              <a:latin typeface="Courier New" panose="02070309020205020404" pitchFamily="49" charset="0"/>
              <a:cs typeface="Courier New" panose="02070309020205020404" pitchFamily="49" charset="0"/>
            </a:endParaRPr>
          </a:p>
          <a:p>
            <a:pPr marL="0" indent="0">
              <a:buNone/>
            </a:pPr>
            <a:r>
              <a:rPr lang="en-CA" sz="2800" dirty="0" smtClean="0">
                <a:latin typeface="Courier New" panose="02070309020205020404" pitchFamily="49" charset="0"/>
                <a:cs typeface="Courier New" panose="02070309020205020404" pitchFamily="49" charset="0"/>
              </a:rPr>
              <a:t>print(</a:t>
            </a:r>
            <a:r>
              <a:rPr lang="en-CA" sz="2800" dirty="0" err="1" smtClean="0">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 </a:t>
            </a:r>
            <a:endParaRPr lang="en-CA" sz="2800" dirty="0" smtClean="0">
              <a:latin typeface="Courier New" panose="02070309020205020404" pitchFamily="49" charset="0"/>
              <a:cs typeface="Courier New" panose="02070309020205020404" pitchFamily="49" charset="0"/>
            </a:endParaRPr>
          </a:p>
          <a:p>
            <a:pPr marL="0" indent="0">
              <a:buNone/>
            </a:pPr>
            <a:endParaRPr lang="en-CA" sz="2800" dirty="0"/>
          </a:p>
          <a:p>
            <a:pPr>
              <a:spcAft>
                <a:spcPts val="600"/>
              </a:spcAft>
            </a:pPr>
            <a:r>
              <a:rPr lang="en-CA" dirty="0" smtClean="0"/>
              <a:t>As we have learned, the</a:t>
            </a:r>
            <a:r>
              <a:rPr lang="en-CA" dirty="0"/>
              <a:t> </a:t>
            </a:r>
            <a:r>
              <a:rPr lang="en-CA" dirty="0" err="1">
                <a:latin typeface="Courier New" panose="02070309020205020404" pitchFamily="49" charset="0"/>
                <a:cs typeface="Courier New" panose="02070309020205020404" pitchFamily="49" charset="0"/>
              </a:rPr>
              <a:t>randint</a:t>
            </a:r>
            <a:r>
              <a:rPr lang="en-CA" dirty="0"/>
              <a:t> function does not display </a:t>
            </a:r>
            <a:r>
              <a:rPr lang="en-CA" dirty="0" smtClean="0"/>
              <a:t>the value of the </a:t>
            </a:r>
            <a:r>
              <a:rPr lang="en-CA" dirty="0"/>
              <a:t>randomly-selected </a:t>
            </a:r>
            <a:r>
              <a:rPr lang="en-CA" dirty="0" smtClean="0"/>
              <a:t>integer</a:t>
            </a:r>
          </a:p>
          <a:p>
            <a:pPr>
              <a:spcAft>
                <a:spcPts val="600"/>
              </a:spcAft>
            </a:pPr>
            <a:r>
              <a:rPr lang="en-CA" dirty="0" smtClean="0"/>
              <a:t>Instead</a:t>
            </a:r>
            <a:r>
              <a:rPr lang="en-CA" dirty="0"/>
              <a:t>, </a:t>
            </a:r>
            <a:r>
              <a:rPr lang="en-CA" dirty="0" err="1">
                <a:latin typeface="Courier New" panose="02070309020205020404" pitchFamily="49" charset="0"/>
                <a:cs typeface="Courier New" panose="02070309020205020404" pitchFamily="49" charset="0"/>
              </a:rPr>
              <a:t>randint</a:t>
            </a:r>
            <a:r>
              <a:rPr lang="en-CA" dirty="0"/>
              <a:t> selects a random integer and </a:t>
            </a:r>
            <a:r>
              <a:rPr lang="en-CA" i="1" dirty="0">
                <a:effectLst>
                  <a:outerShdw blurRad="38100" dist="38100" dir="2700000" algn="tl">
                    <a:srgbClr val="000000">
                      <a:alpha val="43137"/>
                    </a:srgbClr>
                  </a:outerShdw>
                </a:effectLst>
              </a:rPr>
              <a:t>returns</a:t>
            </a:r>
            <a:r>
              <a:rPr lang="en-CA" dirty="0"/>
              <a:t> its </a:t>
            </a:r>
            <a:r>
              <a:rPr lang="en-CA" dirty="0" smtClean="0"/>
              <a:t>value to the main program</a:t>
            </a:r>
          </a:p>
          <a:p>
            <a:pPr>
              <a:spcAft>
                <a:spcPts val="600"/>
              </a:spcAft>
            </a:pPr>
            <a:r>
              <a:rPr lang="en-CA" dirty="0" smtClean="0"/>
              <a:t>We then catch that value and assign it to the variable </a:t>
            </a:r>
            <a:br>
              <a:rPr lang="en-CA" dirty="0" smtClean="0"/>
            </a:br>
            <a:r>
              <a:rPr lang="en-CA" dirty="0" smtClean="0"/>
              <a:t>called </a:t>
            </a:r>
            <a:r>
              <a:rPr lang="en-CA" dirty="0" err="1" smtClean="0">
                <a:latin typeface="Courier New" panose="02070309020205020404" pitchFamily="49" charset="0"/>
                <a:cs typeface="Courier New" panose="02070309020205020404" pitchFamily="49" charset="0"/>
              </a:rPr>
              <a:t>num</a:t>
            </a:r>
            <a:endParaRPr lang="en-CA" dirty="0" smtClean="0"/>
          </a:p>
          <a:p>
            <a:pPr>
              <a:spcAft>
                <a:spcPts val="600"/>
              </a:spcAft>
            </a:pPr>
            <a:r>
              <a:rPr lang="en-CA" dirty="0" err="1">
                <a:latin typeface="Courier New" panose="02070309020205020404" pitchFamily="49" charset="0"/>
                <a:cs typeface="Courier New" panose="02070309020205020404" pitchFamily="49" charset="0"/>
              </a:rPr>
              <a:t>randint</a:t>
            </a:r>
            <a:r>
              <a:rPr lang="en-CA" dirty="0" smtClean="0"/>
              <a:t> is an example of a </a:t>
            </a:r>
            <a:r>
              <a:rPr lang="en-CA" b="1" u="sng" dirty="0" smtClean="0"/>
              <a:t>fruitful function</a:t>
            </a:r>
            <a:endParaRPr lang="en-CA" b="1" u="sng" dirty="0"/>
          </a:p>
        </p:txBody>
      </p:sp>
    </p:spTree>
    <p:extLst>
      <p:ext uri="{BB962C8B-B14F-4D97-AF65-F5344CB8AC3E}">
        <p14:creationId xmlns:p14="http://schemas.microsoft.com/office/powerpoint/2010/main" val="30053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Fruitful Functions</a:t>
            </a:r>
            <a:endParaRPr lang="en-CA" dirty="0"/>
          </a:p>
        </p:txBody>
      </p:sp>
      <p:sp>
        <p:nvSpPr>
          <p:cNvPr id="3" name="Content Placeholder 2"/>
          <p:cNvSpPr>
            <a:spLocks noGrp="1"/>
          </p:cNvSpPr>
          <p:nvPr>
            <p:ph idx="1"/>
          </p:nvPr>
        </p:nvSpPr>
        <p:spPr>
          <a:xfrm>
            <a:off x="501351" y="2049778"/>
            <a:ext cx="8183880" cy="4403557"/>
          </a:xfrm>
        </p:spPr>
        <p:txBody>
          <a:bodyPr>
            <a:normAutofit/>
          </a:bodyPr>
          <a:lstStyle/>
          <a:p>
            <a:pPr>
              <a:spcAft>
                <a:spcPts val="600"/>
              </a:spcAft>
            </a:pPr>
            <a:r>
              <a:rPr lang="en-CA" sz="2400" dirty="0" smtClean="0"/>
              <a:t>Fruitful functions are defined just like void functions – the only difference is that fruitful functions </a:t>
            </a:r>
            <a:r>
              <a:rPr lang="en-CA" sz="2400" b="1" u="sng" dirty="0" smtClean="0"/>
              <a:t>return</a:t>
            </a:r>
            <a:r>
              <a:rPr lang="en-CA" sz="2400" dirty="0" smtClean="0"/>
              <a:t> a value back to the main program</a:t>
            </a:r>
          </a:p>
          <a:p>
            <a:pPr>
              <a:spcAft>
                <a:spcPts val="600"/>
              </a:spcAft>
            </a:pPr>
            <a:r>
              <a:rPr lang="en-CA" sz="2400" dirty="0" smtClean="0"/>
              <a:t>To </a:t>
            </a:r>
            <a:r>
              <a:rPr lang="en-CA" sz="2400" dirty="0"/>
              <a:t>return a value from a </a:t>
            </a:r>
            <a:r>
              <a:rPr lang="en-CA" sz="2400" dirty="0" smtClean="0"/>
              <a:t>function that you create, we use </a:t>
            </a:r>
            <a:r>
              <a:rPr lang="en-CA" sz="2400" dirty="0"/>
              <a:t>the </a:t>
            </a:r>
            <a:r>
              <a:rPr lang="en-CA" sz="2400" dirty="0">
                <a:latin typeface="Courier New" panose="02070309020205020404" pitchFamily="49" charset="0"/>
                <a:cs typeface="Courier New" panose="02070309020205020404" pitchFamily="49" charset="0"/>
              </a:rPr>
              <a:t>return</a:t>
            </a:r>
            <a:r>
              <a:rPr lang="en-CA" sz="2400" dirty="0"/>
              <a:t> </a:t>
            </a:r>
            <a:r>
              <a:rPr lang="en-CA" sz="2400" dirty="0" smtClean="0"/>
              <a:t>keyword </a:t>
            </a:r>
          </a:p>
          <a:p>
            <a:pPr>
              <a:spcAft>
                <a:spcPts val="600"/>
              </a:spcAft>
            </a:pPr>
            <a:r>
              <a:rPr lang="en-CA" sz="2400" dirty="0" smtClean="0"/>
              <a:t>The </a:t>
            </a:r>
            <a:r>
              <a:rPr lang="en-CA" sz="2400" dirty="0"/>
              <a:t>basic syntax is something like </a:t>
            </a:r>
            <a:r>
              <a:rPr lang="en-CA" sz="2400" dirty="0" smtClean="0"/>
              <a:t>this</a:t>
            </a:r>
            <a:r>
              <a:rPr lang="en-CA" sz="2400" dirty="0"/>
              <a:t>:</a:t>
            </a:r>
            <a:endParaRPr lang="en-CA" sz="2400" dirty="0" smtClean="0"/>
          </a:p>
          <a:p>
            <a:pPr marL="0" indent="0">
              <a:buNone/>
            </a:pPr>
            <a:endParaRPr lang="en-CA" sz="2200" dirty="0"/>
          </a:p>
          <a:p>
            <a:pPr marL="0" indent="0">
              <a:buNone/>
            </a:pPr>
            <a:r>
              <a:rPr lang="en-CA" sz="2200" dirty="0" err="1">
                <a:latin typeface="Courier New" panose="02070309020205020404" pitchFamily="49" charset="0"/>
                <a:cs typeface="Courier New" panose="02070309020205020404" pitchFamily="49" charset="0"/>
              </a:rPr>
              <a:t>def</a:t>
            </a:r>
            <a:r>
              <a:rPr lang="en-CA" sz="2200" dirty="0">
                <a:latin typeface="Courier New" panose="02070309020205020404" pitchFamily="49" charset="0"/>
                <a:cs typeface="Courier New" panose="02070309020205020404" pitchFamily="49" charset="0"/>
              </a:rPr>
              <a:t> </a:t>
            </a:r>
            <a:r>
              <a:rPr lang="en-CA" sz="2200" dirty="0" err="1" smtClean="0">
                <a:latin typeface="Courier New" panose="02070309020205020404" pitchFamily="49" charset="0"/>
                <a:cs typeface="Courier New" panose="02070309020205020404" pitchFamily="49" charset="0"/>
              </a:rPr>
              <a:t>nameoffunction</a:t>
            </a:r>
            <a:r>
              <a:rPr lang="en-CA" sz="2200" dirty="0" smtClean="0">
                <a:latin typeface="Courier New" panose="02070309020205020404" pitchFamily="49" charset="0"/>
                <a:cs typeface="Courier New" panose="02070309020205020404" pitchFamily="49" charset="0"/>
              </a:rPr>
              <a:t> (parameters): </a:t>
            </a:r>
          </a:p>
          <a:p>
            <a:pPr marL="0" indent="0">
              <a:buNone/>
            </a:pPr>
            <a:r>
              <a:rPr lang="en-CA" sz="2200" dirty="0">
                <a:latin typeface="Courier New" panose="02070309020205020404" pitchFamily="49" charset="0"/>
                <a:cs typeface="Courier New" panose="02070309020205020404" pitchFamily="49" charset="0"/>
              </a:rPr>
              <a:t>	</a:t>
            </a:r>
            <a:r>
              <a:rPr lang="en-CA" sz="2200" dirty="0" smtClean="0">
                <a:latin typeface="Courier New" panose="02070309020205020404" pitchFamily="49" charset="0"/>
                <a:cs typeface="Courier New" panose="02070309020205020404" pitchFamily="49" charset="0"/>
              </a:rPr>
              <a:t>body of function</a:t>
            </a:r>
          </a:p>
          <a:p>
            <a:pPr marL="0" indent="0">
              <a:buNone/>
            </a:pPr>
            <a:r>
              <a:rPr lang="en-CA" sz="2200" dirty="0">
                <a:latin typeface="Courier New" panose="02070309020205020404" pitchFamily="49" charset="0"/>
                <a:cs typeface="Courier New" panose="02070309020205020404" pitchFamily="49" charset="0"/>
              </a:rPr>
              <a:t>	</a:t>
            </a:r>
            <a:r>
              <a:rPr lang="en-CA" sz="2200" b="1" dirty="0" smtClean="0">
                <a:solidFill>
                  <a:srgbClr val="FF0000"/>
                </a:solidFill>
                <a:latin typeface="Courier New" panose="02070309020205020404" pitchFamily="49" charset="0"/>
                <a:cs typeface="Courier New" panose="02070309020205020404" pitchFamily="49" charset="0"/>
              </a:rPr>
              <a:t>return value1, value2, … </a:t>
            </a:r>
          </a:p>
          <a:p>
            <a:pPr marL="0" indent="0">
              <a:buNone/>
            </a:pPr>
            <a:endParaRPr lang="en-CA" sz="2200" dirty="0" smtClean="0"/>
          </a:p>
        </p:txBody>
      </p:sp>
    </p:spTree>
    <p:extLst>
      <p:ext uri="{BB962C8B-B14F-4D97-AF65-F5344CB8AC3E}">
        <p14:creationId xmlns:p14="http://schemas.microsoft.com/office/powerpoint/2010/main" val="184997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05600"/>
            <a:ext cx="8784975" cy="1051560"/>
          </a:xfrm>
        </p:spPr>
        <p:txBody>
          <a:bodyPr>
            <a:noAutofit/>
          </a:bodyPr>
          <a:lstStyle/>
          <a:p>
            <a:pPr algn="ctr"/>
            <a:r>
              <a:rPr lang="en-CA" dirty="0" smtClean="0"/>
              <a:t>Example – Return Difference</a:t>
            </a:r>
            <a:endParaRPr lang="en-CA" dirty="0"/>
          </a:p>
        </p:txBody>
      </p:sp>
      <p:sp>
        <p:nvSpPr>
          <p:cNvPr id="3" name="Content Placeholder 2"/>
          <p:cNvSpPr>
            <a:spLocks noGrp="1"/>
          </p:cNvSpPr>
          <p:nvPr>
            <p:ph idx="1"/>
          </p:nvPr>
        </p:nvSpPr>
        <p:spPr>
          <a:xfrm>
            <a:off x="179512" y="1916832"/>
            <a:ext cx="8856984" cy="4320899"/>
          </a:xfrm>
        </p:spPr>
        <p:txBody>
          <a:bodyPr>
            <a:normAutofit fontScale="92500" lnSpcReduction="10000"/>
          </a:bodyPr>
          <a:lstStyle/>
          <a:p>
            <a:pPr marL="0" indent="0">
              <a:buNone/>
            </a:pPr>
            <a:r>
              <a:rPr lang="en-CA" sz="2400" dirty="0"/>
              <a:t>W</a:t>
            </a:r>
            <a:r>
              <a:rPr lang="en-CA" sz="2400" dirty="0" smtClean="0"/>
              <a:t>rite </a:t>
            </a:r>
            <a:r>
              <a:rPr lang="en-CA" sz="2400" dirty="0"/>
              <a:t>a function that </a:t>
            </a:r>
            <a:r>
              <a:rPr lang="en-CA" sz="2400" dirty="0" smtClean="0"/>
              <a:t>takes two numbers as parameters and returns </a:t>
            </a:r>
            <a:r>
              <a:rPr lang="en-CA" sz="2400" dirty="0"/>
              <a:t>the difference of two </a:t>
            </a:r>
            <a:r>
              <a:rPr lang="en-CA" sz="2400" dirty="0" smtClean="0"/>
              <a:t>numbers to the main program.   Test your function in the main program with the numbers 7 and 2.</a:t>
            </a:r>
            <a:br>
              <a:rPr lang="en-CA" sz="2400" dirty="0" smtClean="0"/>
            </a:br>
            <a:endParaRPr lang="en-CA" sz="2400" dirty="0"/>
          </a:p>
          <a:p>
            <a:pPr marL="0" indent="0">
              <a:buNone/>
            </a:pPr>
            <a:r>
              <a:rPr lang="en-CA" dirty="0" err="1">
                <a:latin typeface="Courier New" panose="02070309020205020404" pitchFamily="49" charset="0"/>
                <a:cs typeface="Courier New" panose="02070309020205020404" pitchFamily="49" charset="0"/>
              </a:rPr>
              <a:t>def</a:t>
            </a:r>
            <a:r>
              <a:rPr lang="en-CA" dirty="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find_difference</a:t>
            </a:r>
            <a:r>
              <a:rPr lang="en-CA" dirty="0" smtClean="0">
                <a:latin typeface="Courier New" panose="02070309020205020404" pitchFamily="49" charset="0"/>
                <a:cs typeface="Courier New" panose="02070309020205020404" pitchFamily="49" charset="0"/>
              </a:rPr>
              <a:t>(num1</a:t>
            </a:r>
            <a:r>
              <a:rPr lang="en-CA" dirty="0">
                <a:latin typeface="Courier New" panose="02070309020205020404" pitchFamily="49" charset="0"/>
                <a:cs typeface="Courier New" panose="02070309020205020404" pitchFamily="49" charset="0"/>
              </a:rPr>
              <a:t>, num2): </a:t>
            </a:r>
            <a:endParaRPr lang="en-CA" dirty="0" smtClean="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difference </a:t>
            </a:r>
            <a:r>
              <a:rPr lang="en-CA" dirty="0">
                <a:latin typeface="Courier New" panose="02070309020205020404" pitchFamily="49" charset="0"/>
                <a:cs typeface="Courier New" panose="02070309020205020404" pitchFamily="49" charset="0"/>
              </a:rPr>
              <a:t>= num1 - num2 </a:t>
            </a:r>
            <a:endParaRPr lang="en-CA" dirty="0" smtClean="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return </a:t>
            </a:r>
            <a:r>
              <a:rPr lang="en-CA" dirty="0">
                <a:latin typeface="Courier New" panose="02070309020205020404" pitchFamily="49" charset="0"/>
                <a:cs typeface="Courier New" panose="02070309020205020404" pitchFamily="49" charset="0"/>
              </a:rPr>
              <a:t>difference </a:t>
            </a:r>
            <a:endParaRPr lang="en-CA" dirty="0" smtClean="0">
              <a:latin typeface="Courier New" panose="02070309020205020404" pitchFamily="49" charset="0"/>
              <a:cs typeface="Courier New" panose="02070309020205020404" pitchFamily="49" charset="0"/>
            </a:endParaRP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 Main program</a:t>
            </a:r>
            <a:endParaRPr lang="en-CA" dirty="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d =</a:t>
            </a:r>
          </a:p>
          <a:p>
            <a:pPr marL="0" indent="0">
              <a:buNone/>
            </a:pPr>
            <a:r>
              <a:rPr lang="en-CA" dirty="0" smtClean="0">
                <a:latin typeface="Courier New" panose="02070309020205020404" pitchFamily="49" charset="0"/>
                <a:cs typeface="Courier New" panose="02070309020205020404" pitchFamily="49" charset="0"/>
              </a:rPr>
              <a:t>print(d)</a:t>
            </a:r>
            <a:endParaRPr lang="en-CA" dirty="0">
              <a:latin typeface="Courier New" panose="02070309020205020404" pitchFamily="49" charset="0"/>
              <a:cs typeface="Courier New" panose="02070309020205020404" pitchFamily="49" charset="0"/>
            </a:endParaRPr>
          </a:p>
        </p:txBody>
      </p:sp>
      <p:sp>
        <p:nvSpPr>
          <p:cNvPr id="4" name="TextBox 3"/>
          <p:cNvSpPr txBox="1"/>
          <p:nvPr/>
        </p:nvSpPr>
        <p:spPr>
          <a:xfrm>
            <a:off x="5364088" y="4762378"/>
            <a:ext cx="3240360" cy="1200329"/>
          </a:xfrm>
          <a:prstGeom prst="rect">
            <a:avLst/>
          </a:prstGeom>
          <a:noFill/>
        </p:spPr>
        <p:txBody>
          <a:bodyPr wrap="square" rtlCol="0">
            <a:spAutoFit/>
          </a:bodyPr>
          <a:lstStyle/>
          <a:p>
            <a:r>
              <a:rPr lang="en-CA" dirty="0" smtClean="0"/>
              <a:t>The function is called and two arguments</a:t>
            </a:r>
            <a:r>
              <a:rPr lang="en-CA" dirty="0"/>
              <a:t>, </a:t>
            </a:r>
            <a:r>
              <a:rPr lang="en-CA" dirty="0" smtClean="0"/>
              <a:t> </a:t>
            </a:r>
            <a:r>
              <a:rPr lang="en-CA" dirty="0" smtClean="0">
                <a:latin typeface="Courier New" panose="02070309020205020404" pitchFamily="49" charset="0"/>
                <a:cs typeface="Courier New" panose="02070309020205020404" pitchFamily="49" charset="0"/>
              </a:rPr>
              <a:t>num1</a:t>
            </a:r>
            <a:r>
              <a:rPr lang="en-CA" dirty="0">
                <a:latin typeface="Courier New" panose="02070309020205020404" pitchFamily="49" charset="0"/>
                <a:cs typeface="Courier New" panose="02070309020205020404" pitchFamily="49" charset="0"/>
              </a:rPr>
              <a:t> </a:t>
            </a:r>
            <a:r>
              <a:rPr lang="en-CA" dirty="0"/>
              <a:t>and </a:t>
            </a:r>
            <a:r>
              <a:rPr lang="en-CA" dirty="0">
                <a:latin typeface="Courier New" panose="02070309020205020404" pitchFamily="49" charset="0"/>
                <a:cs typeface="Courier New" panose="02070309020205020404" pitchFamily="49" charset="0"/>
              </a:rPr>
              <a:t>num2</a:t>
            </a:r>
            <a:r>
              <a:rPr lang="en-CA" dirty="0"/>
              <a:t>, </a:t>
            </a:r>
            <a:r>
              <a:rPr lang="en-CA" dirty="0" smtClean="0"/>
              <a:t>are passed in with values </a:t>
            </a:r>
            <a:r>
              <a:rPr lang="en-CA" dirty="0"/>
              <a:t>7 and 2 respectively. </a:t>
            </a:r>
            <a:endParaRPr lang="en-CA" dirty="0" smtClean="0"/>
          </a:p>
        </p:txBody>
      </p:sp>
      <p:cxnSp>
        <p:nvCxnSpPr>
          <p:cNvPr id="8" name="Straight Arrow Connector 7"/>
          <p:cNvCxnSpPr/>
          <p:nvPr/>
        </p:nvCxnSpPr>
        <p:spPr>
          <a:xfrm flipH="1">
            <a:off x="4867787" y="5362541"/>
            <a:ext cx="4320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608" y="5158353"/>
            <a:ext cx="3888432" cy="430887"/>
          </a:xfrm>
          <a:prstGeom prst="rect">
            <a:avLst/>
          </a:prstGeom>
          <a:noFill/>
        </p:spPr>
        <p:txBody>
          <a:bodyPr wrap="square" rtlCol="0">
            <a:spAutoFit/>
          </a:bodyPr>
          <a:lstStyle/>
          <a:p>
            <a:r>
              <a:rPr lang="en-CA" sz="2200" dirty="0" err="1" smtClean="0">
                <a:latin typeface="Courier New" panose="02070309020205020404" pitchFamily="49" charset="0"/>
                <a:cs typeface="Courier New" panose="02070309020205020404" pitchFamily="49" charset="0"/>
              </a:rPr>
              <a:t>find_difference</a:t>
            </a:r>
            <a:r>
              <a:rPr lang="en-CA" sz="2200" dirty="0" smtClean="0">
                <a:latin typeface="Courier New" panose="02070309020205020404" pitchFamily="49" charset="0"/>
                <a:cs typeface="Courier New" panose="02070309020205020404" pitchFamily="49" charset="0"/>
              </a:rPr>
              <a:t>(7</a:t>
            </a:r>
            <a:r>
              <a:rPr lang="en-CA" sz="2200" dirty="0">
                <a:latin typeface="Courier New" panose="02070309020205020404" pitchFamily="49" charset="0"/>
                <a:cs typeface="Courier New" panose="02070309020205020404" pitchFamily="49" charset="0"/>
              </a:rPr>
              <a:t>, 2) </a:t>
            </a:r>
            <a:endParaRPr lang="en-CA" sz="2200" dirty="0"/>
          </a:p>
        </p:txBody>
      </p:sp>
      <p:sp>
        <p:nvSpPr>
          <p:cNvPr id="11" name="Right Brace 10"/>
          <p:cNvSpPr/>
          <p:nvPr/>
        </p:nvSpPr>
        <p:spPr>
          <a:xfrm>
            <a:off x="6444208" y="3465004"/>
            <a:ext cx="360040" cy="6120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6951493" y="3008052"/>
            <a:ext cx="2308235" cy="1754326"/>
          </a:xfrm>
          <a:prstGeom prst="rect">
            <a:avLst/>
          </a:prstGeom>
          <a:noFill/>
        </p:spPr>
        <p:txBody>
          <a:bodyPr wrap="square" rtlCol="0">
            <a:spAutoFit/>
          </a:bodyPr>
          <a:lstStyle/>
          <a:p>
            <a:r>
              <a:rPr lang="en-CA" dirty="0" smtClean="0">
                <a:cs typeface="Courier New" panose="02070309020205020404" pitchFamily="49" charset="0"/>
              </a:rPr>
              <a:t>This code is now run with </a:t>
            </a:r>
            <a:r>
              <a:rPr lang="en-CA" dirty="0" smtClean="0">
                <a:latin typeface="Courier New" panose="02070309020205020404" pitchFamily="49" charset="0"/>
                <a:cs typeface="Courier New" panose="02070309020205020404" pitchFamily="49" charset="0"/>
              </a:rPr>
              <a:t>num1=7</a:t>
            </a:r>
            <a:r>
              <a:rPr lang="en-CA" dirty="0" smtClean="0">
                <a:cs typeface="Courier New" panose="02070309020205020404" pitchFamily="49" charset="0"/>
              </a:rPr>
              <a:t> and </a:t>
            </a:r>
            <a:r>
              <a:rPr lang="en-CA" dirty="0" smtClean="0">
                <a:latin typeface="Courier New" panose="02070309020205020404" pitchFamily="49" charset="0"/>
                <a:cs typeface="Courier New" panose="02070309020205020404" pitchFamily="49" charset="0"/>
              </a:rPr>
              <a:t>num2=2</a:t>
            </a:r>
            <a:r>
              <a:rPr lang="en-CA" dirty="0" smtClean="0">
                <a:cs typeface="Courier New" panose="02070309020205020404" pitchFamily="49" charset="0"/>
              </a:rPr>
              <a:t>.   The difference is found and </a:t>
            </a:r>
            <a:r>
              <a:rPr lang="en-CA" b="1" dirty="0" smtClean="0">
                <a:cs typeface="Courier New" panose="02070309020205020404" pitchFamily="49" charset="0"/>
              </a:rPr>
              <a:t>returned</a:t>
            </a:r>
            <a:r>
              <a:rPr lang="en-CA" dirty="0" smtClean="0">
                <a:cs typeface="Courier New" panose="02070309020205020404" pitchFamily="49" charset="0"/>
              </a:rPr>
              <a:t> to the main program.</a:t>
            </a:r>
            <a:endParaRPr lang="en-CA" dirty="0"/>
          </a:p>
        </p:txBody>
      </p:sp>
      <p:sp>
        <p:nvSpPr>
          <p:cNvPr id="20" name="TextBox 19"/>
          <p:cNvSpPr txBox="1"/>
          <p:nvPr/>
        </p:nvSpPr>
        <p:spPr>
          <a:xfrm>
            <a:off x="4464983" y="4235023"/>
            <a:ext cx="4318489" cy="923330"/>
          </a:xfrm>
          <a:prstGeom prst="rect">
            <a:avLst/>
          </a:prstGeom>
          <a:noFill/>
        </p:spPr>
        <p:txBody>
          <a:bodyPr wrap="square" rtlCol="0">
            <a:spAutoFit/>
          </a:bodyPr>
          <a:lstStyle/>
          <a:p>
            <a:r>
              <a:rPr lang="en-CA" dirty="0" smtClean="0"/>
              <a:t>The value returned is now saved in the variable called d.  That is, d has been assigned the returned value which is 5.</a:t>
            </a:r>
            <a:endParaRPr lang="en-CA" dirty="0"/>
          </a:p>
        </p:txBody>
      </p:sp>
      <p:cxnSp>
        <p:nvCxnSpPr>
          <p:cNvPr id="13" name="Straight Arrow Connector 12"/>
          <p:cNvCxnSpPr/>
          <p:nvPr/>
        </p:nvCxnSpPr>
        <p:spPr>
          <a:xfrm flipH="1">
            <a:off x="467544" y="4365104"/>
            <a:ext cx="2880320" cy="10086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411760" y="4005064"/>
            <a:ext cx="1872208"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364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4"/>
                                        </p:tgtEl>
                                        <p:attrNameLst>
                                          <p:attrName>ppt_x</p:attrName>
                                        </p:attrNameLst>
                                      </p:cBhvr>
                                      <p:tavLst>
                                        <p:tav tm="0">
                                          <p:val>
                                            <p:strVal val="ppt_x"/>
                                          </p:val>
                                        </p:tav>
                                        <p:tav tm="100000">
                                          <p:val>
                                            <p:strVal val="ppt_x"/>
                                          </p:val>
                                        </p:tav>
                                      </p:tavLst>
                                    </p:anim>
                                    <p:anim calcmode="lin" valueType="num">
                                      <p:cBhvr additive="base">
                                        <p:cTn id="59" dur="500"/>
                                        <p:tgtEl>
                                          <p:spTgt spid="4"/>
                                        </p:tgtEl>
                                        <p:attrNameLst>
                                          <p:attrName>ppt_y</p:attrName>
                                        </p:attrNameLst>
                                      </p:cBhvr>
                                      <p:tavLst>
                                        <p:tav tm="0">
                                          <p:val>
                                            <p:strVal val="ppt_y"/>
                                          </p:val>
                                        </p:tav>
                                        <p:tav tm="100000">
                                          <p:val>
                                            <p:strVal val="1+ppt_h/2"/>
                                          </p:val>
                                        </p:tav>
                                      </p:tavLst>
                                    </p:anim>
                                    <p:set>
                                      <p:cBhvr>
                                        <p:cTn id="60" dur="1" fill="hold">
                                          <p:stCondLst>
                                            <p:cond delay="499"/>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11"/>
                                        </p:tgtEl>
                                        <p:attrNameLst>
                                          <p:attrName>ppt_x</p:attrName>
                                        </p:attrNameLst>
                                      </p:cBhvr>
                                      <p:tavLst>
                                        <p:tav tm="0">
                                          <p:val>
                                            <p:strVal val="ppt_x"/>
                                          </p:val>
                                        </p:tav>
                                        <p:tav tm="100000">
                                          <p:val>
                                            <p:strVal val="ppt_x"/>
                                          </p:val>
                                        </p:tav>
                                      </p:tavLst>
                                    </p:anim>
                                    <p:anim calcmode="lin" valueType="num">
                                      <p:cBhvr additive="base">
                                        <p:cTn id="75" dur="500"/>
                                        <p:tgtEl>
                                          <p:spTgt spid="11"/>
                                        </p:tgtEl>
                                        <p:attrNameLst>
                                          <p:attrName>ppt_y</p:attrName>
                                        </p:attrNameLst>
                                      </p:cBhvr>
                                      <p:tavLst>
                                        <p:tav tm="0">
                                          <p:val>
                                            <p:strVal val="ppt_y"/>
                                          </p:val>
                                        </p:tav>
                                        <p:tav tm="100000">
                                          <p:val>
                                            <p:strVal val="1+ppt_h/2"/>
                                          </p:val>
                                        </p:tav>
                                      </p:tavLst>
                                    </p:anim>
                                    <p:set>
                                      <p:cBhvr>
                                        <p:cTn id="76" dur="1" fill="hold">
                                          <p:stCondLst>
                                            <p:cond delay="499"/>
                                          </p:stCondLst>
                                        </p:cTn>
                                        <p:tgtEl>
                                          <p:spTgt spid="11"/>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12"/>
                                        </p:tgtEl>
                                        <p:attrNameLst>
                                          <p:attrName>ppt_x</p:attrName>
                                        </p:attrNameLst>
                                      </p:cBhvr>
                                      <p:tavLst>
                                        <p:tav tm="0">
                                          <p:val>
                                            <p:strVal val="ppt_x"/>
                                          </p:val>
                                        </p:tav>
                                        <p:tav tm="100000">
                                          <p:val>
                                            <p:strVal val="ppt_x"/>
                                          </p:val>
                                        </p:tav>
                                      </p:tavLst>
                                    </p:anim>
                                    <p:anim calcmode="lin" valueType="num">
                                      <p:cBhvr additive="base">
                                        <p:cTn id="79" dur="500"/>
                                        <p:tgtEl>
                                          <p:spTgt spid="12"/>
                                        </p:tgtEl>
                                        <p:attrNameLst>
                                          <p:attrName>ppt_y</p:attrName>
                                        </p:attrNameLst>
                                      </p:cBhvr>
                                      <p:tavLst>
                                        <p:tav tm="0">
                                          <p:val>
                                            <p:strVal val="ppt_y"/>
                                          </p:val>
                                        </p:tav>
                                        <p:tav tm="100000">
                                          <p:val>
                                            <p:strVal val="1+ppt_h/2"/>
                                          </p:val>
                                        </p:tav>
                                      </p:tavLst>
                                    </p:anim>
                                    <p:set>
                                      <p:cBhvr>
                                        <p:cTn id="80" dur="1" fill="hold">
                                          <p:stCondLst>
                                            <p:cond delay="499"/>
                                          </p:stCondLst>
                                        </p:cTn>
                                        <p:tgtEl>
                                          <p:spTgt spid="12"/>
                                        </p:tgtEl>
                                        <p:attrNameLst>
                                          <p:attrName>style.visibility</p:attrName>
                                        </p:attrNameLst>
                                      </p:cBhvr>
                                      <p:to>
                                        <p:strVal val="hidden"/>
                                      </p:to>
                                    </p:set>
                                  </p:childTnLst>
                                </p:cTn>
                              </p:par>
                              <p:par>
                                <p:cTn id="81" presetID="2" presetClass="entr" presetSubtype="4"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additive="base">
                                        <p:cTn id="83" dur="500" fill="hold"/>
                                        <p:tgtEl>
                                          <p:spTgt spid="14"/>
                                        </p:tgtEl>
                                        <p:attrNameLst>
                                          <p:attrName>ppt_x</p:attrName>
                                        </p:attrNameLst>
                                      </p:cBhvr>
                                      <p:tavLst>
                                        <p:tav tm="0">
                                          <p:val>
                                            <p:strVal val="#ppt_x"/>
                                          </p:val>
                                        </p:tav>
                                        <p:tav tm="100000">
                                          <p:val>
                                            <p:strVal val="#ppt_x"/>
                                          </p:val>
                                        </p:tav>
                                      </p:tavLst>
                                    </p:anim>
                                    <p:anim calcmode="lin" valueType="num">
                                      <p:cBhvr additive="base">
                                        <p:cTn id="84" dur="500" fill="hold"/>
                                        <p:tgtEl>
                                          <p:spTgt spid="1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p:bldP spid="11" grpId="0" animBg="1"/>
      <p:bldP spid="11" grpId="1" animBg="1"/>
      <p:bldP spid="12" grpId="0"/>
      <p:bldP spid="12" grpId="1"/>
      <p:bldP spid="20"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Example – Even or Odd?</a:t>
            </a:r>
            <a:endParaRPr lang="en-CA" dirty="0">
              <a:cs typeface="Courier New" panose="02070309020205020404" pitchFamily="49" charset="0"/>
            </a:endParaRPr>
          </a:p>
        </p:txBody>
      </p:sp>
      <p:sp>
        <p:nvSpPr>
          <p:cNvPr id="3" name="Content Placeholder 2"/>
          <p:cNvSpPr>
            <a:spLocks noGrp="1"/>
          </p:cNvSpPr>
          <p:nvPr>
            <p:ph idx="1"/>
          </p:nvPr>
        </p:nvSpPr>
        <p:spPr>
          <a:xfrm>
            <a:off x="395536" y="2049778"/>
            <a:ext cx="8640960" cy="4403557"/>
          </a:xfrm>
        </p:spPr>
        <p:txBody>
          <a:bodyPr>
            <a:normAutofit fontScale="77500" lnSpcReduction="20000"/>
          </a:bodyPr>
          <a:lstStyle/>
          <a:p>
            <a:pPr marL="0" indent="0">
              <a:buNone/>
            </a:pPr>
            <a:r>
              <a:rPr lang="en-CA" dirty="0" smtClean="0"/>
              <a:t>Write a </a:t>
            </a:r>
            <a:r>
              <a:rPr lang="en-CA" dirty="0"/>
              <a:t>function that </a:t>
            </a:r>
            <a:r>
              <a:rPr lang="en-CA" dirty="0" smtClean="0"/>
              <a:t>takes a number as a parameter and determines if it is </a:t>
            </a:r>
            <a:r>
              <a:rPr lang="en-CA" dirty="0"/>
              <a:t>even or odd. </a:t>
            </a:r>
            <a:r>
              <a:rPr lang="en-CA" dirty="0" smtClean="0"/>
              <a:t>  Return True if even and False if odd.  Test your function in the main program with the numbers 13 and 22.</a:t>
            </a:r>
          </a:p>
          <a:p>
            <a:pPr marL="0" indent="0">
              <a:buNone/>
            </a:pPr>
            <a:endParaRPr lang="en-CA" dirty="0" smtClean="0"/>
          </a:p>
          <a:p>
            <a:pPr marL="0" indent="0">
              <a:buNone/>
            </a:pPr>
            <a:r>
              <a:rPr lang="en-CA" dirty="0" err="1" smtClean="0">
                <a:latin typeface="Courier New" panose="02070309020205020404" pitchFamily="49" charset="0"/>
                <a:cs typeface="Courier New" panose="02070309020205020404" pitchFamily="49" charset="0"/>
              </a:rPr>
              <a:t>def</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is_even</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num</a:t>
            </a:r>
            <a:r>
              <a:rPr lang="en-CA" dirty="0" smtClean="0">
                <a:latin typeface="Courier New" panose="02070309020205020404" pitchFamily="49" charset="0"/>
                <a:cs typeface="Courier New" panose="02070309020205020404" pitchFamily="49" charset="0"/>
              </a:rPr>
              <a:t>):</a:t>
            </a: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if </a:t>
            </a:r>
            <a:r>
              <a:rPr lang="en-CA" dirty="0" err="1" smtClean="0">
                <a:latin typeface="Courier New" panose="02070309020205020404" pitchFamily="49" charset="0"/>
                <a:cs typeface="Courier New" panose="02070309020205020404" pitchFamily="49" charset="0"/>
              </a:rPr>
              <a:t>num</a:t>
            </a:r>
            <a:r>
              <a:rPr lang="en-CA" dirty="0" smtClean="0">
                <a:latin typeface="Courier New" panose="02070309020205020404" pitchFamily="49" charset="0"/>
                <a:cs typeface="Courier New" panose="02070309020205020404" pitchFamily="49" charset="0"/>
              </a:rPr>
              <a:t> % 2 == 0:</a:t>
            </a: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True</a:t>
            </a: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else:</a:t>
            </a:r>
          </a:p>
          <a:p>
            <a:pPr marL="0"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False</a:t>
            </a: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 Main program</a:t>
            </a: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r</a:t>
            </a:r>
            <a:r>
              <a:rPr lang="en-CA" dirty="0" smtClean="0">
                <a:latin typeface="Courier New" panose="02070309020205020404" pitchFamily="49" charset="0"/>
                <a:cs typeface="Courier New" panose="02070309020205020404" pitchFamily="49" charset="0"/>
              </a:rPr>
              <a:t>esult = </a:t>
            </a:r>
            <a:r>
              <a:rPr lang="en-CA" dirty="0" err="1" smtClean="0">
                <a:latin typeface="Courier New" panose="02070309020205020404" pitchFamily="49" charset="0"/>
                <a:cs typeface="Courier New" panose="02070309020205020404" pitchFamily="49" charset="0"/>
              </a:rPr>
              <a:t>is_even</a:t>
            </a:r>
            <a:r>
              <a:rPr lang="en-CA" dirty="0" smtClean="0">
                <a:latin typeface="Courier New" panose="02070309020205020404" pitchFamily="49" charset="0"/>
                <a:cs typeface="Courier New" panose="02070309020205020404" pitchFamily="49" charset="0"/>
              </a:rPr>
              <a:t>(13)</a:t>
            </a:r>
          </a:p>
          <a:p>
            <a:pPr marL="0" indent="0">
              <a:buNone/>
            </a:pPr>
            <a:r>
              <a:rPr lang="en-CA" dirty="0">
                <a:latin typeface="Courier New" panose="02070309020205020404" pitchFamily="49" charset="0"/>
                <a:cs typeface="Courier New" panose="02070309020205020404" pitchFamily="49" charset="0"/>
              </a:rPr>
              <a:t>p</a:t>
            </a:r>
            <a:r>
              <a:rPr lang="en-CA" dirty="0" smtClean="0">
                <a:latin typeface="Courier New" panose="02070309020205020404" pitchFamily="49" charset="0"/>
                <a:cs typeface="Courier New" panose="02070309020205020404" pitchFamily="49" charset="0"/>
              </a:rPr>
              <a:t>rint(result)</a:t>
            </a:r>
          </a:p>
          <a:p>
            <a:pPr marL="0" indent="0">
              <a:buNone/>
            </a:pPr>
            <a:r>
              <a:rPr lang="en-CA" dirty="0" smtClean="0">
                <a:latin typeface="Courier New" panose="02070309020205020404" pitchFamily="49" charset="0"/>
                <a:cs typeface="Courier New" panose="02070309020205020404" pitchFamily="49" charset="0"/>
              </a:rPr>
              <a:t>print(</a:t>
            </a:r>
            <a:r>
              <a:rPr lang="en-CA" dirty="0" err="1" smtClean="0">
                <a:latin typeface="Courier New" panose="02070309020205020404" pitchFamily="49" charset="0"/>
                <a:cs typeface="Courier New" panose="02070309020205020404" pitchFamily="49" charset="0"/>
              </a:rPr>
              <a:t>is_even</a:t>
            </a:r>
            <a:r>
              <a:rPr lang="en-CA" dirty="0" smtClean="0">
                <a:latin typeface="Courier New" panose="02070309020205020404" pitchFamily="49" charset="0"/>
                <a:cs typeface="Courier New" panose="02070309020205020404" pitchFamily="49" charset="0"/>
              </a:rPr>
              <a:t>(22))</a:t>
            </a:r>
          </a:p>
        </p:txBody>
      </p:sp>
      <p:sp>
        <p:nvSpPr>
          <p:cNvPr id="4" name="Right Brace 3"/>
          <p:cNvSpPr/>
          <p:nvPr/>
        </p:nvSpPr>
        <p:spPr>
          <a:xfrm>
            <a:off x="3995936" y="4970785"/>
            <a:ext cx="64807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4644008" y="5157192"/>
            <a:ext cx="2952328" cy="923330"/>
          </a:xfrm>
          <a:prstGeom prst="rect">
            <a:avLst/>
          </a:prstGeom>
          <a:noFill/>
        </p:spPr>
        <p:txBody>
          <a:bodyPr wrap="square" rtlCol="0">
            <a:spAutoFit/>
          </a:bodyPr>
          <a:lstStyle/>
          <a:p>
            <a:r>
              <a:rPr lang="en-CA" dirty="0" smtClean="0"/>
              <a:t>We now have two different ways of printing values returned from a function</a:t>
            </a:r>
            <a:endParaRPr lang="en-CA" dirty="0"/>
          </a:p>
        </p:txBody>
      </p:sp>
    </p:spTree>
    <p:extLst>
      <p:ext uri="{BB962C8B-B14F-4D97-AF65-F5344CB8AC3E}">
        <p14:creationId xmlns:p14="http://schemas.microsoft.com/office/powerpoint/2010/main" val="489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Functions – </a:t>
            </a:r>
            <a:r>
              <a:rPr lang="en-CA" dirty="0" smtClean="0">
                <a:latin typeface="Courier New" panose="02070309020205020404" pitchFamily="49" charset="0"/>
                <a:cs typeface="Courier New" panose="02070309020205020404" pitchFamily="49" charset="0"/>
              </a:rPr>
              <a:t>return</a:t>
            </a:r>
            <a:r>
              <a:rPr lang="en-CA" dirty="0" smtClean="0"/>
              <a:t> keyword</a:t>
            </a:r>
            <a:endParaRPr lang="en-CA" dirty="0"/>
          </a:p>
        </p:txBody>
      </p:sp>
      <p:sp>
        <p:nvSpPr>
          <p:cNvPr id="3" name="Content Placeholder 2"/>
          <p:cNvSpPr>
            <a:spLocks noGrp="1"/>
          </p:cNvSpPr>
          <p:nvPr>
            <p:ph idx="1"/>
          </p:nvPr>
        </p:nvSpPr>
        <p:spPr>
          <a:xfrm>
            <a:off x="395536" y="2049779"/>
            <a:ext cx="8640960" cy="4187952"/>
          </a:xfrm>
        </p:spPr>
        <p:txBody>
          <a:bodyPr>
            <a:normAutofit fontScale="85000" lnSpcReduction="20000"/>
          </a:bodyPr>
          <a:lstStyle/>
          <a:p>
            <a:r>
              <a:rPr lang="en-CA" sz="2400" dirty="0"/>
              <a:t>When the </a:t>
            </a:r>
            <a:r>
              <a:rPr lang="en-CA" sz="2400" dirty="0">
                <a:latin typeface="Courier New" panose="02070309020205020404" pitchFamily="49" charset="0"/>
                <a:cs typeface="Courier New" panose="02070309020205020404" pitchFamily="49" charset="0"/>
              </a:rPr>
              <a:t>return</a:t>
            </a:r>
            <a:r>
              <a:rPr lang="en-CA" sz="2400" dirty="0"/>
              <a:t> keyword is read, the function returns to the point where it was </a:t>
            </a:r>
            <a:r>
              <a:rPr lang="en-CA" sz="2400" dirty="0" smtClean="0"/>
              <a:t>called </a:t>
            </a:r>
            <a:r>
              <a:rPr lang="en-CA" sz="2400" i="1" dirty="0" smtClean="0"/>
              <a:t>immediately</a:t>
            </a:r>
            <a:r>
              <a:rPr lang="en-CA" sz="2400" dirty="0"/>
              <a:t>. </a:t>
            </a:r>
            <a:r>
              <a:rPr lang="en-CA" sz="2400" dirty="0" smtClean="0"/>
              <a:t> Any </a:t>
            </a:r>
            <a:r>
              <a:rPr lang="en-CA" sz="2400" dirty="0"/>
              <a:t>code after the return statement will not be executed. </a:t>
            </a:r>
            <a:endParaRPr lang="en-CA" sz="2400" dirty="0" smtClean="0"/>
          </a:p>
          <a:p>
            <a:endParaRPr lang="en-CA" sz="2400" dirty="0"/>
          </a:p>
          <a:p>
            <a:r>
              <a:rPr lang="en-CA" sz="2400" dirty="0" smtClean="0"/>
              <a:t>For </a:t>
            </a:r>
            <a:r>
              <a:rPr lang="en-CA" sz="2400" dirty="0"/>
              <a:t>instance, in the code below, nothing is ever printed to the screen because the </a:t>
            </a:r>
            <a:r>
              <a:rPr lang="en-CA" sz="2400" dirty="0">
                <a:latin typeface="Courier New" panose="02070309020205020404" pitchFamily="49" charset="0"/>
                <a:cs typeface="Courier New" panose="02070309020205020404" pitchFamily="49" charset="0"/>
              </a:rPr>
              <a:t>print</a:t>
            </a:r>
            <a:r>
              <a:rPr lang="en-CA" sz="2400" dirty="0"/>
              <a:t> statement </a:t>
            </a:r>
            <a:r>
              <a:rPr lang="en-CA" sz="2400" dirty="0" smtClean="0"/>
              <a:t>follows the </a:t>
            </a:r>
            <a:r>
              <a:rPr lang="en-CA" sz="2400" dirty="0" smtClean="0">
                <a:latin typeface="Courier New" panose="02070309020205020404" pitchFamily="49" charset="0"/>
                <a:cs typeface="Courier New" panose="02070309020205020404" pitchFamily="49" charset="0"/>
              </a:rPr>
              <a:t>return</a:t>
            </a:r>
            <a:r>
              <a:rPr lang="en-CA" sz="2400" dirty="0" smtClean="0"/>
              <a:t>.</a:t>
            </a:r>
          </a:p>
          <a:p>
            <a:pPr marL="0" indent="0">
              <a:buNone/>
            </a:pPr>
            <a:endParaRPr lang="en-CA" sz="1500" dirty="0"/>
          </a:p>
          <a:p>
            <a:pPr marL="0" indent="0">
              <a:buNone/>
            </a:pPr>
            <a:r>
              <a:rPr lang="en-CA" sz="2400" dirty="0" err="1" smtClean="0">
                <a:latin typeface="Courier New" panose="02070309020205020404" pitchFamily="49" charset="0"/>
                <a:cs typeface="Courier New" panose="02070309020205020404" pitchFamily="49" charset="0"/>
              </a:rPr>
              <a:t>def</a:t>
            </a:r>
            <a:r>
              <a:rPr lang="en-CA" sz="2400" dirty="0" smtClean="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add_num</a:t>
            </a:r>
            <a:r>
              <a:rPr lang="en-CA" sz="2400" dirty="0" smtClean="0">
                <a:latin typeface="Courier New" panose="02070309020205020404" pitchFamily="49" charset="0"/>
                <a:cs typeface="Courier New" panose="02070309020205020404" pitchFamily="49" charset="0"/>
              </a:rPr>
              <a:t>(num1</a:t>
            </a:r>
            <a:r>
              <a:rPr lang="en-CA" sz="2400" dirty="0">
                <a:latin typeface="Courier New" panose="02070309020205020404" pitchFamily="49" charset="0"/>
                <a:cs typeface="Courier New" panose="02070309020205020404" pitchFamily="49" charset="0"/>
              </a:rPr>
              <a:t>, num2): </a:t>
            </a:r>
            <a:endParaRPr lang="en-CA" sz="2400" dirty="0" smtClean="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sum </a:t>
            </a:r>
            <a:r>
              <a:rPr lang="en-CA" sz="2400" dirty="0">
                <a:latin typeface="Courier New" panose="02070309020205020404" pitchFamily="49" charset="0"/>
                <a:cs typeface="Courier New" panose="02070309020205020404" pitchFamily="49" charset="0"/>
              </a:rPr>
              <a:t>= num1 + num2 </a:t>
            </a:r>
            <a:endParaRPr lang="en-CA" sz="2400" dirty="0" smtClean="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return </a:t>
            </a:r>
            <a:r>
              <a:rPr lang="en-CA" sz="2400" dirty="0">
                <a:latin typeface="Courier New" panose="02070309020205020404" pitchFamily="49" charset="0"/>
                <a:cs typeface="Courier New" panose="02070309020205020404" pitchFamily="49" charset="0"/>
              </a:rPr>
              <a:t>sum </a:t>
            </a:r>
            <a:endParaRPr lang="en-CA" sz="2400" dirty="0" smtClean="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print</a:t>
            </a:r>
            <a:r>
              <a:rPr lang="en-CA" sz="2400" dirty="0">
                <a:latin typeface="Courier New" panose="02070309020205020404" pitchFamily="49" charset="0"/>
                <a:cs typeface="Courier New" panose="02070309020205020404" pitchFamily="49" charset="0"/>
              </a:rPr>
              <a:t>("The sum is", </a:t>
            </a:r>
            <a:r>
              <a:rPr lang="en-CA" sz="2400" dirty="0" smtClean="0">
                <a:latin typeface="Courier New" panose="02070309020205020404" pitchFamily="49" charset="0"/>
                <a:cs typeface="Courier New" panose="02070309020205020404" pitchFamily="49" charset="0"/>
              </a:rPr>
              <a:t>sum) </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endParaRPr lang="en-CA" sz="2400" dirty="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s </a:t>
            </a:r>
            <a:r>
              <a:rPr lang="en-CA" sz="2400" dirty="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add_num</a:t>
            </a:r>
            <a:r>
              <a:rPr lang="en-CA" sz="2400" dirty="0" smtClean="0">
                <a:latin typeface="Courier New" panose="02070309020205020404" pitchFamily="49" charset="0"/>
                <a:cs typeface="Courier New" panose="02070309020205020404" pitchFamily="49" charset="0"/>
              </a:rPr>
              <a:t>(3</a:t>
            </a:r>
            <a:r>
              <a:rPr lang="en-CA" sz="2400" dirty="0">
                <a:latin typeface="Courier New" panose="02070309020205020404" pitchFamily="49" charset="0"/>
                <a:cs typeface="Courier New" panose="02070309020205020404" pitchFamily="49" charset="0"/>
              </a:rPr>
              <a:t>, 5)</a:t>
            </a:r>
          </a:p>
        </p:txBody>
      </p:sp>
      <p:sp>
        <p:nvSpPr>
          <p:cNvPr id="6" name="TextBox 5"/>
          <p:cNvSpPr txBox="1"/>
          <p:nvPr/>
        </p:nvSpPr>
        <p:spPr>
          <a:xfrm>
            <a:off x="5985340" y="4077072"/>
            <a:ext cx="2664296" cy="1200329"/>
          </a:xfrm>
          <a:prstGeom prst="rect">
            <a:avLst/>
          </a:prstGeom>
          <a:noFill/>
        </p:spPr>
        <p:txBody>
          <a:bodyPr wrap="square" rtlCol="0">
            <a:spAutoFit/>
          </a:bodyPr>
          <a:lstStyle/>
          <a:p>
            <a:pPr algn="ctr"/>
            <a:r>
              <a:rPr lang="en-CA" b="1" dirty="0" smtClean="0">
                <a:solidFill>
                  <a:srgbClr val="0070C0"/>
                </a:solidFill>
              </a:rPr>
              <a:t>This code prints NO output.   Need to move print statement above the return </a:t>
            </a:r>
            <a:endParaRPr lang="en-CA" b="1" dirty="0">
              <a:solidFill>
                <a:srgbClr val="0070C0"/>
              </a:solidFill>
            </a:endParaRPr>
          </a:p>
        </p:txBody>
      </p:sp>
      <p:sp>
        <p:nvSpPr>
          <p:cNvPr id="13" name="TextBox 12"/>
          <p:cNvSpPr txBox="1"/>
          <p:nvPr/>
        </p:nvSpPr>
        <p:spPr>
          <a:xfrm>
            <a:off x="5953823" y="5380766"/>
            <a:ext cx="2664296" cy="646331"/>
          </a:xfrm>
          <a:prstGeom prst="rect">
            <a:avLst/>
          </a:prstGeom>
          <a:noFill/>
        </p:spPr>
        <p:txBody>
          <a:bodyPr wrap="square" rtlCol="0">
            <a:spAutoFit/>
          </a:bodyPr>
          <a:lstStyle/>
          <a:p>
            <a:pPr algn="ctr"/>
            <a:r>
              <a:rPr lang="en-CA" b="1" dirty="0" smtClean="0">
                <a:solidFill>
                  <a:srgbClr val="FF0000"/>
                </a:solidFill>
              </a:rPr>
              <a:t>Where else could we move it?</a:t>
            </a:r>
            <a:endParaRPr lang="en-CA" b="1" dirty="0">
              <a:solidFill>
                <a:srgbClr val="FF0000"/>
              </a:solidFill>
            </a:endParaRPr>
          </a:p>
        </p:txBody>
      </p:sp>
      <p:sp>
        <p:nvSpPr>
          <p:cNvPr id="14" name="Curved Left Arrow 13"/>
          <p:cNvSpPr/>
          <p:nvPr/>
        </p:nvSpPr>
        <p:spPr>
          <a:xfrm flipH="1">
            <a:off x="205642" y="4941168"/>
            <a:ext cx="1152131" cy="1728192"/>
          </a:xfrm>
          <a:prstGeom prst="curvedLeftArrow">
            <a:avLst>
              <a:gd name="adj1" fmla="val 9237"/>
              <a:gd name="adj2" fmla="val 50000"/>
              <a:gd name="adj3" fmla="val 2158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254110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5600"/>
            <a:ext cx="8496944" cy="1051560"/>
          </a:xfrm>
        </p:spPr>
        <p:txBody>
          <a:bodyPr>
            <a:noAutofit/>
          </a:bodyPr>
          <a:lstStyle/>
          <a:p>
            <a:pPr algn="ctr"/>
            <a:r>
              <a:rPr lang="en-CA" dirty="0" smtClean="0"/>
              <a:t>Exercises – Fruitful Functions</a:t>
            </a:r>
            <a:endParaRPr lang="en-CA" dirty="0"/>
          </a:p>
        </p:txBody>
      </p:sp>
      <p:sp>
        <p:nvSpPr>
          <p:cNvPr id="4" name="Content Placeholder 2"/>
          <p:cNvSpPr txBox="1">
            <a:spLocks/>
          </p:cNvSpPr>
          <p:nvPr/>
        </p:nvSpPr>
        <p:spPr>
          <a:xfrm>
            <a:off x="611186" y="2780928"/>
            <a:ext cx="7705230" cy="2448272"/>
          </a:xfrm>
          <a:prstGeom prst="rect">
            <a:avLst/>
          </a:prstGeom>
        </p:spPr>
        <p:txBody>
          <a:bodyPr>
            <a:normAutofit fontScale="92500"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dirty="0"/>
              <a:t>Exercise </a:t>
            </a:r>
            <a:r>
              <a:rPr lang="en-CA" sz="3400" dirty="0" smtClean="0"/>
              <a:t>4.2 – Day 1</a:t>
            </a:r>
            <a:br>
              <a:rPr lang="en-CA" sz="3400" dirty="0" smtClean="0"/>
            </a:b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51053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8A2FB3-AF50-4D44-AE58-28AB92121E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B2EC73-092D-4373-BCA5-25348E86A19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56e00ba-0306-456c-8e26-af3189876537"/>
    <ds:schemaRef ds:uri="http://www.w3.org/XML/1998/namespace"/>
    <ds:schemaRef ds:uri="http://purl.org/dc/dcmitype/"/>
  </ds:schemaRefs>
</ds:datastoreItem>
</file>

<file path=customXml/itemProps3.xml><?xml version="1.0" encoding="utf-8"?>
<ds:datastoreItem xmlns:ds="http://schemas.openxmlformats.org/officeDocument/2006/customXml" ds:itemID="{563E0716-FB40-45A2-B292-311EFB162F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2118</TotalTime>
  <Words>790</Words>
  <Application>Microsoft Office PowerPoint</Application>
  <PresentationFormat>On-screen Show (4:3)</PresentationFormat>
  <Paragraphs>218</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Cambria Math</vt:lpstr>
      <vt:lpstr>Constantia</vt:lpstr>
      <vt:lpstr>Courier New</vt:lpstr>
      <vt:lpstr>Verdana</vt:lpstr>
      <vt:lpstr>Wingdings 2</vt:lpstr>
      <vt:lpstr>Flow</vt:lpstr>
      <vt:lpstr>Custom Design</vt:lpstr>
      <vt:lpstr>Functions Returning a Value</vt:lpstr>
      <vt:lpstr>Today’s Agenda</vt:lpstr>
      <vt:lpstr>Void Functions</vt:lpstr>
      <vt:lpstr>Fruitful Functions – Example</vt:lpstr>
      <vt:lpstr>Fruitful Functions</vt:lpstr>
      <vt:lpstr>Example – Return Difference</vt:lpstr>
      <vt:lpstr>Example – Even or Odd?</vt:lpstr>
      <vt:lpstr>Functions – return keyword</vt:lpstr>
      <vt:lpstr>Exercises – Fruitful Functions</vt:lpstr>
      <vt:lpstr>Functions that Return Multiple Values</vt:lpstr>
      <vt:lpstr>Example - Midpoint</vt:lpstr>
      <vt:lpstr>Example - Solution</vt:lpstr>
      <vt:lpstr>Let's Talk About Variables</vt:lpstr>
      <vt:lpstr>Local Variables</vt:lpstr>
      <vt:lpstr>Global Variables</vt:lpstr>
      <vt:lpstr>Example – Difference Between Global and Local Variables</vt:lpstr>
      <vt:lpstr>Variable Scope</vt:lpstr>
      <vt:lpstr>Exercises  Functions that Return Multiple Values </vt:lpstr>
      <vt:lpstr>Something to Think About</vt:lpstr>
      <vt:lpstr>Functions Inside Functions  Calculating SA and V of a Cylinder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Sudhu, Sunil</cp:lastModifiedBy>
  <cp:revision>107</cp:revision>
  <dcterms:created xsi:type="dcterms:W3CDTF">2014-02-09T21:54:01Z</dcterms:created>
  <dcterms:modified xsi:type="dcterms:W3CDTF">2020-09-22T15:26:52Z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