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22"/>
  </p:notesMasterIdLst>
  <p:sldIdLst>
    <p:sldId id="256" r:id="rId6"/>
    <p:sldId id="286" r:id="rId7"/>
    <p:sldId id="298" r:id="rId8"/>
    <p:sldId id="316" r:id="rId9"/>
    <p:sldId id="303" r:id="rId10"/>
    <p:sldId id="304" r:id="rId11"/>
    <p:sldId id="306" r:id="rId12"/>
    <p:sldId id="313" r:id="rId13"/>
    <p:sldId id="317" r:id="rId14"/>
    <p:sldId id="305" r:id="rId15"/>
    <p:sldId id="318" r:id="rId16"/>
    <p:sldId id="319" r:id="rId17"/>
    <p:sldId id="320" r:id="rId18"/>
    <p:sldId id="321" r:id="rId19"/>
    <p:sldId id="322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7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89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350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087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79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83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451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185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5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2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596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9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A3F6-40D6-40AB-9312-B50E7AC6B9C4}" type="datetimeFigureOut">
              <a:rPr lang="en-CA" smtClean="0"/>
              <a:t>2016-06-23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16B3-ABC9-48FB-B984-B9908BE7471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01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onenv.com/ninj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0Oju5rR2QPI" TargetMode="External"/><Relationship Id="rId4" Type="http://schemas.openxmlformats.org/officeDocument/2006/relationships/hyperlink" Target="https://www.youtube.com/watch?v=bl2U1p3fV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 smtClean="0"/>
              <a:t>SDLC</a:t>
            </a:r>
            <a:br>
              <a:rPr lang="en-CA" dirty="0" smtClean="0"/>
            </a:br>
            <a:r>
              <a:rPr lang="en-CA" dirty="0" smtClean="0"/>
              <a:t>The Design Stage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1008"/>
            <a:ext cx="7854696" cy="1480128"/>
          </a:xfrm>
        </p:spPr>
        <p:txBody>
          <a:bodyPr/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3U0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91264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Flowchart Symbols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194" y="1844824"/>
            <a:ext cx="7705230" cy="43204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lvl="2" indent="-342900" fontAlgn="base"/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76226"/>
            <a:ext cx="13335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1844824"/>
            <a:ext cx="53285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/>
              <a:t>Other common </a:t>
            </a:r>
            <a:r>
              <a:rPr lang="en-CA" sz="2000" dirty="0"/>
              <a:t>symbols used are</a:t>
            </a:r>
            <a:r>
              <a:rPr lang="en-CA" sz="2000" dirty="0" smtClean="0"/>
              <a:t>: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Parallelogram: indicates </a:t>
            </a:r>
            <a:r>
              <a:rPr lang="en-CA" sz="2000" i="1" dirty="0"/>
              <a:t>input or output</a:t>
            </a:r>
            <a:r>
              <a:rPr lang="en-CA" sz="2000" dirty="0"/>
              <a:t>, such as reading data from the user or displaying information to the </a:t>
            </a:r>
            <a:r>
              <a:rPr lang="en-CA" sz="2000" dirty="0" smtClean="0"/>
              <a:t>screen.</a:t>
            </a:r>
            <a:br>
              <a:rPr lang="en-CA" sz="2000" dirty="0" smtClean="0"/>
            </a:b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Rectangle</a:t>
            </a:r>
            <a:r>
              <a:rPr lang="en-CA" sz="2000" dirty="0"/>
              <a:t>: indicates a </a:t>
            </a:r>
            <a:r>
              <a:rPr lang="en-CA" sz="2000" i="1" dirty="0"/>
              <a:t>process</a:t>
            </a:r>
            <a:r>
              <a:rPr lang="en-CA" sz="2000" dirty="0"/>
              <a:t>, such as assigning a value to a variable or performing some mathematical </a:t>
            </a:r>
            <a:r>
              <a:rPr lang="en-CA" sz="2000" dirty="0" smtClean="0"/>
              <a:t>operation.</a:t>
            </a:r>
            <a:br>
              <a:rPr lang="en-CA" sz="2000" dirty="0" smtClean="0"/>
            </a:b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Diamond</a:t>
            </a:r>
            <a:r>
              <a:rPr lang="en-CA" sz="2000" dirty="0"/>
              <a:t>: indicates a </a:t>
            </a:r>
            <a:r>
              <a:rPr lang="en-CA" sz="2000" i="1" dirty="0"/>
              <a:t>decision</a:t>
            </a:r>
            <a:r>
              <a:rPr lang="en-CA" sz="2000" dirty="0"/>
              <a:t>, where the answer is typically “yes/no” or “true/false”. Each arrow leading out of a diamond should be labeled with the result of the decision.</a:t>
            </a:r>
          </a:p>
        </p:txBody>
      </p:sp>
    </p:spTree>
    <p:extLst>
      <p:ext uri="{BB962C8B-B14F-4D97-AF65-F5344CB8AC3E}">
        <p14:creationId xmlns:p14="http://schemas.microsoft.com/office/powerpoint/2010/main" val="15325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r>
              <a:rPr lang="en-CA" dirty="0" smtClean="0"/>
              <a:t>Example of a Flowchart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074" y="1916832"/>
            <a:ext cx="5689006" cy="4176464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1" indent="0">
              <a:buNone/>
            </a:pPr>
            <a:r>
              <a:rPr lang="en-CA" dirty="0" smtClean="0"/>
              <a:t>This flowchart shows how </a:t>
            </a:r>
            <a:r>
              <a:rPr lang="en-CA" dirty="0"/>
              <a:t>to add two values </a:t>
            </a:r>
            <a:r>
              <a:rPr lang="en-CA" dirty="0" smtClean="0"/>
              <a:t>together and print their sum.  </a:t>
            </a:r>
          </a:p>
          <a:p>
            <a:pPr marL="0" lvl="1" indent="0">
              <a:buNone/>
            </a:pPr>
            <a:endParaRPr lang="en-CA" dirty="0"/>
          </a:p>
          <a:p>
            <a:pPr marL="0" lvl="1" indent="0">
              <a:buNone/>
            </a:pPr>
            <a:r>
              <a:rPr lang="en-CA" dirty="0" smtClean="0"/>
              <a:t>Remember ... </a:t>
            </a:r>
          </a:p>
          <a:p>
            <a:pPr marL="0" lvl="1" indent="0">
              <a:buNone/>
            </a:pPr>
            <a:endParaRPr lang="en-CA" dirty="0"/>
          </a:p>
          <a:p>
            <a:pPr marL="285750" lvl="1" indent="-285750"/>
            <a:r>
              <a:rPr lang="en-CA" dirty="0"/>
              <a:t>Terminator are ovals</a:t>
            </a:r>
          </a:p>
          <a:p>
            <a:pPr marL="285750" lvl="1" indent="-285750"/>
            <a:r>
              <a:rPr lang="en-CA" dirty="0"/>
              <a:t>Input/Output are parallelograms</a:t>
            </a:r>
          </a:p>
          <a:p>
            <a:pPr marL="285750" lvl="1" indent="-285750"/>
            <a:r>
              <a:rPr lang="en-CA" dirty="0"/>
              <a:t>Processes are rectangles </a:t>
            </a:r>
          </a:p>
          <a:p>
            <a:pPr marL="285750" lvl="1" indent="-285750"/>
            <a:r>
              <a:rPr lang="en-CA" dirty="0"/>
              <a:t>Diamonds are </a:t>
            </a:r>
            <a:r>
              <a:rPr lang="en-CA" dirty="0" smtClean="0"/>
              <a:t>decisions (but there are none here)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1133053"/>
            <a:ext cx="13811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04248" y="2110557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804248" y="2959766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804248" y="3823862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804248" y="4687958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804248" y="5552054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6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r>
              <a:rPr lang="en-CA" dirty="0" smtClean="0"/>
              <a:t>Another Example of </a:t>
            </a:r>
            <a:br>
              <a:rPr lang="en-CA" dirty="0" smtClean="0"/>
            </a:br>
            <a:r>
              <a:rPr lang="en-CA" dirty="0" smtClean="0"/>
              <a:t>a Flowchart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162" y="2276872"/>
            <a:ext cx="4896918" cy="3528392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1" indent="0">
              <a:buNone/>
            </a:pPr>
            <a:r>
              <a:rPr lang="en-CA" sz="2200" dirty="0" smtClean="0"/>
              <a:t>This flowchart adds inputted values until -1 is entered.  </a:t>
            </a:r>
          </a:p>
          <a:p>
            <a:pPr marL="0" lvl="1" indent="0">
              <a:buNone/>
            </a:pPr>
            <a:endParaRPr lang="en-CA" sz="2200" dirty="0"/>
          </a:p>
          <a:p>
            <a:pPr marL="0" lvl="1" indent="0">
              <a:buNone/>
            </a:pPr>
            <a:r>
              <a:rPr lang="en-CA" sz="2200" dirty="0" smtClean="0"/>
              <a:t>Remember ...</a:t>
            </a:r>
            <a:br>
              <a:rPr lang="en-CA" sz="2200" dirty="0" smtClean="0"/>
            </a:br>
            <a:endParaRPr lang="en-CA" sz="2200" dirty="0" smtClean="0"/>
          </a:p>
          <a:p>
            <a:pPr marL="285750" lvl="1" indent="-285750"/>
            <a:r>
              <a:rPr lang="en-CA" sz="2200" dirty="0" smtClean="0"/>
              <a:t>Terminator are ovals</a:t>
            </a:r>
          </a:p>
          <a:p>
            <a:pPr marL="285750" lvl="1" indent="-285750"/>
            <a:r>
              <a:rPr lang="en-CA" sz="2200" dirty="0" smtClean="0"/>
              <a:t>Input/Output are parallelograms</a:t>
            </a:r>
          </a:p>
          <a:p>
            <a:pPr marL="285750" lvl="1" indent="-285750"/>
            <a:r>
              <a:rPr lang="en-CA" sz="2200" dirty="0" smtClean="0"/>
              <a:t>Processes are rectangles </a:t>
            </a:r>
          </a:p>
          <a:p>
            <a:pPr marL="285750" lvl="1" indent="-285750"/>
            <a:r>
              <a:rPr lang="en-CA" sz="2200" dirty="0" smtClean="0"/>
              <a:t>Diamonds are decisions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9456"/>
            <a:ext cx="26670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80559" y="1213291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180559" y="2420888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940152" y="3367932"/>
            <a:ext cx="2955032" cy="122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180559" y="4687958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180559" y="5552054"/>
            <a:ext cx="138112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83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r>
              <a:rPr lang="en-CA" dirty="0" smtClean="0"/>
              <a:t>You Try!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162" y="2276872"/>
            <a:ext cx="4536878" cy="144016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1" indent="0">
              <a:buNone/>
            </a:pPr>
            <a:r>
              <a:rPr lang="en-CA" dirty="0" smtClean="0"/>
              <a:t>Consider the </a:t>
            </a:r>
            <a:r>
              <a:rPr lang="en-CA" dirty="0"/>
              <a:t>problem of determining the largest of three numbers. </a:t>
            </a:r>
            <a:r>
              <a:rPr lang="en-CA" dirty="0" smtClean="0"/>
              <a:t>Create a  flowchart </a:t>
            </a:r>
            <a:br>
              <a:rPr lang="en-CA" dirty="0" smtClean="0"/>
            </a:br>
            <a:r>
              <a:rPr lang="en-CA" dirty="0" smtClean="0"/>
              <a:t>that illustrates the algorithm.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366712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2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91264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Algorithms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4248472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lvl="2" indent="-342900" fontAlgn="base"/>
            <a:r>
              <a:rPr lang="en-CA" sz="2400" dirty="0"/>
              <a:t>To successfully solve a problem, it is necessary to establish a set of rules that will allow us to find the solution. In computer science and in mathematics, the term for this is an </a:t>
            </a:r>
            <a:r>
              <a:rPr lang="en-CA" sz="2400" i="1" dirty="0"/>
              <a:t>algorithm</a:t>
            </a:r>
            <a:r>
              <a:rPr lang="en-CA" sz="2400" dirty="0"/>
              <a:t>. </a:t>
            </a:r>
            <a:endParaRPr lang="en-CA" sz="2400" dirty="0" smtClean="0"/>
          </a:p>
          <a:p>
            <a:pPr marL="342900" lvl="2" indent="-342900" fontAlgn="base"/>
            <a:endParaRPr lang="en-CA" sz="2400" dirty="0"/>
          </a:p>
          <a:p>
            <a:pPr marL="342900" lvl="2" indent="-342900" fontAlgn="base"/>
            <a:r>
              <a:rPr lang="en-CA" sz="2400" dirty="0" smtClean="0"/>
              <a:t>A </a:t>
            </a:r>
            <a:r>
              <a:rPr lang="en-CA" sz="2400" dirty="0"/>
              <a:t>more precise definition of an algorithm would be something like this: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82" y="4725144"/>
            <a:ext cx="68675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Example of an Algorithm  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755576" y="1844824"/>
            <a:ext cx="770485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We use algorithms every day. </a:t>
            </a:r>
            <a:r>
              <a:rPr lang="en-CA" sz="2000" dirty="0" smtClean="0"/>
              <a:t> Take</a:t>
            </a:r>
            <a:r>
              <a:rPr lang="en-CA" sz="2000" dirty="0"/>
              <a:t>, for example, the following algorithm for making scrambled eggs. Your method of making scrambled eggs may be different from the one below</a:t>
            </a:r>
            <a:r>
              <a:rPr lang="en-CA" sz="2000" dirty="0" smtClean="0"/>
              <a:t>.</a:t>
            </a:r>
          </a:p>
          <a:p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Turn on the heat on the stove.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Place a pan on the burner.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Put a spoonful of butter in the pan.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Crack an egg into a bowl.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Whisk the egg until it is scrambled.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Pour the scrambled egg into the heated pan.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Stir the egg until it is cooked.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Turn off the heat.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Remove the pan from the burner.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Transfer the egg to a 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Enjoy breakfast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501008"/>
            <a:ext cx="223224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Each step is clearly defined, and well-ordered. </a:t>
            </a:r>
            <a:endParaRPr lang="en-CA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All </a:t>
            </a:r>
            <a:r>
              <a:rPr lang="en-CA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recipes are analogous to algorithms, in this sense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</a:t>
            </a:r>
            <a:endParaRPr lang="en-CA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91264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Algorithms – Some Videos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937" y="2348880"/>
            <a:ext cx="7705230" cy="3528392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/>
              <a:t>Video: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400" dirty="0" smtClean="0">
                <a:hlinkClick r:id="rId3"/>
              </a:rPr>
              <a:t>How </a:t>
            </a:r>
            <a:r>
              <a:rPr lang="en-CA" sz="2400" dirty="0">
                <a:hlinkClick r:id="rId3"/>
              </a:rPr>
              <a:t>to Cook Beef Stroganoff (and Fight Off a Ninja</a:t>
            </a:r>
            <a:r>
              <a:rPr lang="en-CA" sz="2400" dirty="0" smtClean="0">
                <a:hlinkClick r:id="rId3"/>
              </a:rPr>
              <a:t>)</a:t>
            </a:r>
            <a:endParaRPr lang="en-CA" sz="2400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Video: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400" dirty="0" smtClean="0">
                <a:hlinkClick r:id="rId4"/>
              </a:rPr>
              <a:t>Honda</a:t>
            </a:r>
            <a:r>
              <a:rPr lang="en-CA" sz="2400" dirty="0">
                <a:hlinkClick r:id="rId4"/>
              </a:rPr>
              <a:t>: The </a:t>
            </a:r>
            <a:r>
              <a:rPr lang="en-CA" sz="2400" dirty="0" smtClean="0">
                <a:hlinkClick r:id="rId4"/>
              </a:rPr>
              <a:t>Cog</a:t>
            </a:r>
            <a:endParaRPr lang="en-CA" sz="2400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Video: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400" dirty="0" smtClean="0">
                <a:hlinkClick r:id="rId5"/>
              </a:rPr>
              <a:t>The </a:t>
            </a:r>
            <a:r>
              <a:rPr lang="en-CA" sz="2400" dirty="0">
                <a:hlinkClick r:id="rId5"/>
              </a:rPr>
              <a:t>Page Turner</a:t>
            </a:r>
            <a:endParaRPr lang="en-CA" sz="2400" dirty="0"/>
          </a:p>
          <a:p>
            <a:pPr marL="342900" lvl="2" indent="-342900" fontAlgn="base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70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8083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2800" dirty="0" smtClean="0"/>
              <a:t>Go into more detail about the design stage of the Software Development Life Cycle</a:t>
            </a:r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CA" sz="2800" dirty="0" smtClean="0"/>
              <a:t>Learn about tools to help with good software design such as </a:t>
            </a:r>
            <a:r>
              <a:rPr lang="en-CA" sz="2800" dirty="0"/>
              <a:t>writing pseudocode, writing algorithms, </a:t>
            </a:r>
            <a:endParaRPr lang="en-CA" sz="2800" dirty="0"/>
          </a:p>
          <a:p>
            <a:pPr marL="0" indent="0" algn="ctr">
              <a:buNone/>
            </a:pPr>
            <a:r>
              <a:rPr lang="en-CA" sz="2800" dirty="0" smtClean="0"/>
              <a:t>and creating </a:t>
            </a:r>
            <a:r>
              <a:rPr lang="en-CA" sz="2800" dirty="0"/>
              <a:t>flow </a:t>
            </a:r>
            <a:r>
              <a:rPr lang="en-CA" sz="2800" dirty="0" smtClean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91264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The Design Stage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2060848"/>
            <a:ext cx="7705230" cy="41764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Recall that the design </a:t>
            </a:r>
            <a:r>
              <a:rPr lang="en-CA" dirty="0"/>
              <a:t>stage takes as its initial input the requirements identified in </a:t>
            </a:r>
            <a:r>
              <a:rPr lang="en-CA" dirty="0" smtClean="0"/>
              <a:t>the previous stage of software development.  </a:t>
            </a:r>
          </a:p>
          <a:p>
            <a:endParaRPr lang="en-CA" dirty="0"/>
          </a:p>
          <a:p>
            <a:r>
              <a:rPr lang="en-CA" dirty="0" smtClean="0"/>
              <a:t>The output </a:t>
            </a:r>
            <a:r>
              <a:rPr lang="en-CA" dirty="0"/>
              <a:t>of the design stage </a:t>
            </a:r>
            <a:r>
              <a:rPr lang="en-CA" dirty="0" smtClean="0"/>
              <a:t>is </a:t>
            </a:r>
            <a:r>
              <a:rPr lang="en-CA" dirty="0"/>
              <a:t>the design </a:t>
            </a:r>
            <a:r>
              <a:rPr lang="en-CA" dirty="0" smtClean="0"/>
              <a:t>document which houses the details of all the code that will be written in the next stage.</a:t>
            </a:r>
          </a:p>
          <a:p>
            <a:endParaRPr lang="en-CA" dirty="0"/>
          </a:p>
          <a:p>
            <a:r>
              <a:rPr lang="en-CA" dirty="0" smtClean="0"/>
              <a:t>A computer </a:t>
            </a:r>
            <a:r>
              <a:rPr lang="en-CA" dirty="0"/>
              <a:t>only performs </a:t>
            </a:r>
            <a:r>
              <a:rPr lang="en-CA" i="1" dirty="0"/>
              <a:t>exactly</a:t>
            </a:r>
            <a:r>
              <a:rPr lang="en-CA" dirty="0"/>
              <a:t> what it is told to do, even if </a:t>
            </a:r>
            <a:r>
              <a:rPr lang="en-CA" dirty="0" smtClean="0"/>
              <a:t>it </a:t>
            </a:r>
            <a:r>
              <a:rPr lang="en-CA" dirty="0"/>
              <a:t>is not what a programmer has in mind. </a:t>
            </a:r>
            <a:r>
              <a:rPr lang="en-CA" dirty="0" smtClean="0"/>
              <a:t>Because of this, it is extremely important that appropriate effort is put forth in the design stage so that robust, quality and efficient code is developed.</a:t>
            </a:r>
          </a:p>
          <a:p>
            <a:endParaRPr lang="en-CA" dirty="0"/>
          </a:p>
          <a:p>
            <a:endParaRPr lang="en-CA" dirty="0"/>
          </a:p>
          <a:p>
            <a:pPr marL="342900" lvl="2" indent="-342900" algn="ctr" fontAlgn="base"/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510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91264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Pseudocode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194" y="2348880"/>
            <a:ext cx="7705230" cy="302433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lvl="2" indent="-342900" fontAlgn="base"/>
            <a:r>
              <a:rPr lang="en-CA" sz="2400" dirty="0"/>
              <a:t>Computational algorithms are often described using </a:t>
            </a:r>
            <a:r>
              <a:rPr lang="en-CA" sz="2400" i="1" dirty="0"/>
              <a:t>pseudocode</a:t>
            </a:r>
            <a:r>
              <a:rPr lang="en-CA" sz="2400" dirty="0"/>
              <a:t>. </a:t>
            </a:r>
            <a:endParaRPr lang="en-CA" sz="2400" dirty="0" smtClean="0"/>
          </a:p>
          <a:p>
            <a:pPr marL="342900" lvl="2" indent="-342900" fontAlgn="base"/>
            <a:endParaRPr lang="en-CA" sz="2400" dirty="0"/>
          </a:p>
          <a:p>
            <a:pPr marL="342900" lvl="2" indent="-342900" fontAlgn="base"/>
            <a:r>
              <a:rPr lang="en-CA" sz="2400" dirty="0" smtClean="0"/>
              <a:t>In </a:t>
            </a:r>
            <a:r>
              <a:rPr lang="en-CA" sz="2400" dirty="0"/>
              <a:t>fact, if pseudocode is well-written, it is usually fairly easy to translate it into a computer program, assuming that the programmer is familiar with a language’s syntax and commands. </a:t>
            </a:r>
            <a:endParaRPr lang="en-CA" sz="2400" dirty="0" smtClean="0"/>
          </a:p>
          <a:p>
            <a:pPr marL="0" lvl="2" indent="0" fontAlgn="base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269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91264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Pseudocode Guidelines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194" y="1916832"/>
            <a:ext cx="7705230" cy="410445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CA" sz="2400" dirty="0"/>
              <a:t>While there are no official rules concerning pseudocode, here are some </a:t>
            </a:r>
            <a:r>
              <a:rPr lang="en-CA" sz="2400" dirty="0" smtClean="0"/>
              <a:t>recommended guidelines:</a:t>
            </a:r>
          </a:p>
          <a:p>
            <a:endParaRPr lang="en-CA" sz="2000" dirty="0"/>
          </a:p>
          <a:p>
            <a:r>
              <a:rPr lang="en-CA" sz="2000" dirty="0"/>
              <a:t>Write one statement per line. This ensures each task is clearly identifiable at a glance</a:t>
            </a:r>
            <a:r>
              <a:rPr lang="en-CA" sz="2000" dirty="0" smtClean="0"/>
              <a:t>.</a:t>
            </a:r>
            <a:endParaRPr lang="en-CA" sz="2000" dirty="0"/>
          </a:p>
          <a:p>
            <a:r>
              <a:rPr lang="en-CA" sz="2000" dirty="0"/>
              <a:t>Use a verb as a keyword, and capitalize it for emphasis. This makes it easy to spot the </a:t>
            </a:r>
            <a:r>
              <a:rPr lang="en-CA" sz="2000" i="1" dirty="0" smtClean="0"/>
              <a:t>actions involved</a:t>
            </a:r>
            <a:r>
              <a:rPr lang="en-CA" sz="2000" dirty="0" smtClean="0"/>
              <a:t> </a:t>
            </a:r>
            <a:r>
              <a:rPr lang="en-CA" sz="2000" dirty="0"/>
              <a:t>in the task.</a:t>
            </a:r>
          </a:p>
          <a:p>
            <a:r>
              <a:rPr lang="en-CA" sz="2000" dirty="0"/>
              <a:t>Use indentation to group related tasks, such as decisions or repetitive processes. This makes pseudocode more readable.</a:t>
            </a:r>
          </a:p>
          <a:p>
            <a:r>
              <a:rPr lang="en-CA" sz="2000" dirty="0"/>
              <a:t>Ensure that pseudocode is language-independent. An individual should be able to follow your pseudocode without requiring knowledge of a specific programming language.</a:t>
            </a:r>
          </a:p>
          <a:p>
            <a:pPr marL="342900" lvl="2" indent="-342900" fontAlgn="base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895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pPr algn="ctr"/>
            <a:r>
              <a:rPr lang="en-CA" dirty="0"/>
              <a:t>Example of </a:t>
            </a:r>
            <a:r>
              <a:rPr lang="en-CA" dirty="0" smtClean="0"/>
              <a:t>Pseudocode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3194" y="1916832"/>
            <a:ext cx="7705230" cy="410445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CA" sz="2400" dirty="0" smtClean="0"/>
              <a:t>An example of pseudocode </a:t>
            </a:r>
            <a:r>
              <a:rPr lang="en-CA" sz="2400" dirty="0"/>
              <a:t>for making buttered toast.</a:t>
            </a:r>
            <a:endParaRPr lang="en-CA" sz="2000" dirty="0"/>
          </a:p>
          <a:p>
            <a:pPr marL="0" indent="0" fontAlgn="t">
              <a:buNone/>
            </a:pPr>
            <a:endParaRPr lang="en-CA" sz="1800" dirty="0"/>
          </a:p>
          <a:p>
            <a:pPr marL="0" indent="0" fontAlgn="t">
              <a:buNone/>
            </a:pPr>
            <a:r>
              <a:rPr lang="en-CA" dirty="0" smtClean="0">
                <a:latin typeface="inherit"/>
              </a:rPr>
              <a:t>PUT </a:t>
            </a:r>
            <a:r>
              <a:rPr lang="en-CA" dirty="0">
                <a:latin typeface="inherit"/>
              </a:rPr>
              <a:t>bread in toaster</a:t>
            </a:r>
          </a:p>
          <a:p>
            <a:pPr marL="0" indent="0" fontAlgn="t">
              <a:buNone/>
            </a:pPr>
            <a:r>
              <a:rPr lang="en-CA" dirty="0">
                <a:latin typeface="inherit"/>
              </a:rPr>
              <a:t>PRESS lever down so toaster is on</a:t>
            </a:r>
          </a:p>
          <a:p>
            <a:pPr marL="0" indent="0" fontAlgn="t">
              <a:buNone/>
            </a:pPr>
            <a:r>
              <a:rPr lang="en-CA" dirty="0">
                <a:latin typeface="inherit"/>
              </a:rPr>
              <a:t>WHILE bread is not toasted</a:t>
            </a:r>
          </a:p>
          <a:p>
            <a:pPr marL="0" indent="0" fontAlgn="t">
              <a:buNone/>
            </a:pPr>
            <a:r>
              <a:rPr lang="en-CA" dirty="0" smtClean="0">
                <a:latin typeface="inherit"/>
              </a:rPr>
              <a:t>	WAIT </a:t>
            </a:r>
            <a:r>
              <a:rPr lang="en-CA" dirty="0">
                <a:latin typeface="inherit"/>
              </a:rPr>
              <a:t>for bread to turn golden brown</a:t>
            </a:r>
          </a:p>
          <a:p>
            <a:pPr marL="0" indent="0" fontAlgn="t">
              <a:buNone/>
            </a:pPr>
            <a:r>
              <a:rPr lang="en-CA" dirty="0">
                <a:latin typeface="inherit"/>
              </a:rPr>
              <a:t>POP toast up</a:t>
            </a:r>
          </a:p>
          <a:p>
            <a:pPr marL="0" indent="0" fontAlgn="t">
              <a:buNone/>
            </a:pPr>
            <a:r>
              <a:rPr lang="en-CA" dirty="0">
                <a:latin typeface="inherit"/>
              </a:rPr>
              <a:t>PUT toast on plate</a:t>
            </a:r>
          </a:p>
          <a:p>
            <a:pPr marL="0" indent="0" fontAlgn="t">
              <a:buNone/>
            </a:pPr>
            <a:r>
              <a:rPr lang="en-CA" dirty="0">
                <a:latin typeface="inherit"/>
              </a:rPr>
              <a:t>SPREAD butter onto toast</a:t>
            </a:r>
          </a:p>
          <a:p>
            <a:pPr marL="0" lvl="2" indent="0" fontAlgn="base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7064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Pseudocode and Actual Code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1916832"/>
            <a:ext cx="3888432" cy="4400872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spcBef>
                <a:spcPts val="0"/>
              </a:spcBef>
              <a:buNone/>
            </a:pP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Pseudocode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number between 1 and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guess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count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guess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equal to random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 READ guess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 INCREMENT count by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lvl="2" indent="0" fontAlgn="base">
              <a:spcBef>
                <a:spcPts val="0"/>
              </a:spcBef>
              <a:buNone/>
            </a:pPr>
            <a:endParaRPr lang="en-CA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3968" y="1916832"/>
            <a:ext cx="4464496" cy="4400872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spcBef>
                <a:spcPts val="0"/>
              </a:spcBef>
              <a:buNone/>
            </a:pP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Actual Code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 =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random.randint(1,10)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int(input("Guess: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guess != num: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(input ("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Nope. Guess again: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print("Correct! You guessed the number in", count, "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es!")</a:t>
            </a:r>
          </a:p>
        </p:txBody>
      </p:sp>
    </p:spTree>
    <p:extLst>
      <p:ext uri="{BB962C8B-B14F-4D97-AF65-F5344CB8AC3E}">
        <p14:creationId xmlns:p14="http://schemas.microsoft.com/office/powerpoint/2010/main" val="28249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Flowcharts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1916832"/>
            <a:ext cx="7992888" cy="4400872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2" indent="0" fontAlgn="base">
              <a:spcBef>
                <a:spcPts val="0"/>
              </a:spcBef>
              <a:buNone/>
            </a:pPr>
            <a:endParaRPr lang="en-CA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194" y="2276872"/>
            <a:ext cx="7705230" cy="324036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/>
              <a:t>Some people prefer to </a:t>
            </a:r>
            <a:r>
              <a:rPr lang="en-CA" sz="2400" dirty="0" smtClean="0"/>
              <a:t>design code</a:t>
            </a:r>
            <a:r>
              <a:rPr lang="en-CA" sz="2400" dirty="0"/>
              <a:t> </a:t>
            </a:r>
            <a:r>
              <a:rPr lang="en-CA" sz="2400" i="1" dirty="0"/>
              <a:t>graphically</a:t>
            </a:r>
            <a:r>
              <a:rPr lang="en-CA" sz="2400" dirty="0"/>
              <a:t>, so that they can visualize program flow better. </a:t>
            </a:r>
            <a:endParaRPr lang="en-CA" sz="2400" dirty="0" smtClean="0"/>
          </a:p>
          <a:p>
            <a:endParaRPr lang="en-CA" sz="2400" dirty="0"/>
          </a:p>
          <a:p>
            <a:r>
              <a:rPr lang="en-CA" sz="2400" i="1" dirty="0"/>
              <a:t>Flowcharts</a:t>
            </a:r>
            <a:r>
              <a:rPr lang="en-CA" sz="2400" dirty="0"/>
              <a:t> are graphical representations of algorithms. They use standard symbols to represent different actions, and connect each step in some logical sequence. </a:t>
            </a:r>
          </a:p>
        </p:txBody>
      </p:sp>
    </p:spTree>
    <p:extLst>
      <p:ext uri="{BB962C8B-B14F-4D97-AF65-F5344CB8AC3E}">
        <p14:creationId xmlns:p14="http://schemas.microsoft.com/office/powerpoint/2010/main" val="20177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05600"/>
            <a:ext cx="8219256" cy="105156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Flowchart Symbols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3194" y="1916832"/>
            <a:ext cx="6193062" cy="410445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000" dirty="0"/>
              <a:t>The graphic to the right shows some of the more common symbols used. There are many more, but this lesson only covers a small subset. We will introduce other symbols as necessary. </a:t>
            </a:r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Each </a:t>
            </a:r>
            <a:r>
              <a:rPr lang="en-CA" sz="2000" dirty="0"/>
              <a:t>flowchart begins and ends with a </a:t>
            </a:r>
            <a:r>
              <a:rPr lang="en-CA" sz="2000" i="1" dirty="0"/>
              <a:t>terminator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2000" dirty="0" smtClean="0"/>
              <a:t>This </a:t>
            </a:r>
            <a:r>
              <a:rPr lang="en-CA" sz="2000" dirty="0"/>
              <a:t>indicates where the algorithm starts, and where it </a:t>
            </a:r>
            <a:r>
              <a:rPr lang="en-CA" sz="2000" dirty="0" smtClean="0"/>
              <a:t>finishes</a:t>
            </a:r>
            <a:r>
              <a:rPr lang="en-CA" sz="2000" dirty="0"/>
              <a:t> </a:t>
            </a:r>
            <a:r>
              <a:rPr lang="en-CA" sz="2000" dirty="0" smtClean="0"/>
              <a:t>– it’s an oval.</a:t>
            </a:r>
          </a:p>
          <a:p>
            <a:endParaRPr lang="en-CA" sz="1100" dirty="0"/>
          </a:p>
          <a:p>
            <a:r>
              <a:rPr lang="en-CA" sz="2000" dirty="0" smtClean="0"/>
              <a:t>Between </a:t>
            </a:r>
            <a:r>
              <a:rPr lang="en-CA" sz="2000" dirty="0"/>
              <a:t>the terminators, each step is connected by an arrow indicating which step follows </a:t>
            </a:r>
            <a:r>
              <a:rPr lang="en-CA" sz="2000" dirty="0" smtClean="0"/>
              <a:t>another called a </a:t>
            </a:r>
            <a:r>
              <a:rPr lang="en-CA" sz="2000" i="1" dirty="0" smtClean="0"/>
              <a:t>connector.</a:t>
            </a:r>
            <a:r>
              <a:rPr lang="en-CA" sz="2000" dirty="0" smtClean="0"/>
              <a:t> </a:t>
            </a:r>
          </a:p>
          <a:p>
            <a:endParaRPr lang="en-CA" sz="1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24" y="1840222"/>
            <a:ext cx="13335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1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648924-3AEC-4434-93E9-A11E1A6B3C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B2EC73-092D-4373-BCA5-25348E86A1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56e00ba-0306-456c-8e26-af318987653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2270</TotalTime>
  <Words>598</Words>
  <Application>Microsoft Office PowerPoint</Application>
  <PresentationFormat>On-screen Show (4:3)</PresentationFormat>
  <Paragraphs>134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Flow</vt:lpstr>
      <vt:lpstr>Custom Design</vt:lpstr>
      <vt:lpstr>SDLC The Design Stage</vt:lpstr>
      <vt:lpstr>Today’s Agenda</vt:lpstr>
      <vt:lpstr>The Design Stage</vt:lpstr>
      <vt:lpstr>Pseudocode</vt:lpstr>
      <vt:lpstr>Pseudocode Guidelines</vt:lpstr>
      <vt:lpstr>Example of Pseudocode</vt:lpstr>
      <vt:lpstr>Pseudocode and Actual Code</vt:lpstr>
      <vt:lpstr>Flowcharts</vt:lpstr>
      <vt:lpstr>Flowchart Symbols</vt:lpstr>
      <vt:lpstr>Flowchart Symbols</vt:lpstr>
      <vt:lpstr>Example of a Flowchart</vt:lpstr>
      <vt:lpstr>Another Example of  a Flowchart</vt:lpstr>
      <vt:lpstr>You Try!</vt:lpstr>
      <vt:lpstr>Algorithms</vt:lpstr>
      <vt:lpstr>Example of an Algorithm  </vt:lpstr>
      <vt:lpstr>Algorithms – Some 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dotslashqueen@hotmail.com</cp:lastModifiedBy>
  <cp:revision>131</cp:revision>
  <dcterms:created xsi:type="dcterms:W3CDTF">2014-02-09T21:54:01Z</dcterms:created>
  <dcterms:modified xsi:type="dcterms:W3CDTF">2016-06-23T13:48:39Z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