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Lst>
  <p:notesMasterIdLst>
    <p:notesMasterId r:id="rId19"/>
  </p:notesMasterIdLst>
  <p:sldIdLst>
    <p:sldId id="256" r:id="rId6"/>
    <p:sldId id="286" r:id="rId7"/>
    <p:sldId id="310" r:id="rId8"/>
    <p:sldId id="311" r:id="rId9"/>
    <p:sldId id="314" r:id="rId10"/>
    <p:sldId id="312" r:id="rId11"/>
    <p:sldId id="313" r:id="rId12"/>
    <p:sldId id="316" r:id="rId13"/>
    <p:sldId id="300" r:id="rId14"/>
    <p:sldId id="305" r:id="rId15"/>
    <p:sldId id="306" r:id="rId16"/>
    <p:sldId id="315" r:id="rId17"/>
    <p:sldId id="30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5588" autoAdjust="0"/>
    <p:restoredTop sz="94671" autoAdjust="0"/>
  </p:normalViewPr>
  <p:slideViewPr>
    <p:cSldViewPr>
      <p:cViewPr varScale="1">
        <p:scale>
          <a:sx n="70" d="100"/>
          <a:sy n="70" d="100"/>
        </p:scale>
        <p:origin x="-114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31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B0571-9BCC-4BB6-8F06-F0E94CA27EC9}" type="datetimeFigureOut">
              <a:rPr lang="en-CA" smtClean="0"/>
              <a:t>2016-06-23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61E863-4834-4844-9F64-5138DC43D828}" type="slidenum">
              <a:rPr lang="en-CA" smtClean="0"/>
              <a:t>‹#›</a:t>
            </a:fld>
            <a:endParaRPr lang="en-CA"/>
          </a:p>
        </p:txBody>
      </p:sp>
    </p:spTree>
    <p:extLst>
      <p:ext uri="{BB962C8B-B14F-4D97-AF65-F5344CB8AC3E}">
        <p14:creationId xmlns:p14="http://schemas.microsoft.com/office/powerpoint/2010/main" val="3988761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061E863-4834-4844-9F64-5138DC43D828}" type="slidenum">
              <a:rPr lang="en-CA" smtClean="0"/>
              <a:t>1</a:t>
            </a:fld>
            <a:endParaRPr lang="en-CA"/>
          </a:p>
        </p:txBody>
      </p:sp>
    </p:spTree>
    <p:extLst>
      <p:ext uri="{BB962C8B-B14F-4D97-AF65-F5344CB8AC3E}">
        <p14:creationId xmlns:p14="http://schemas.microsoft.com/office/powerpoint/2010/main" val="3042802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10</a:t>
            </a:fld>
            <a:endParaRPr lang="en-CA"/>
          </a:p>
        </p:txBody>
      </p:sp>
    </p:spTree>
    <p:extLst>
      <p:ext uri="{BB962C8B-B14F-4D97-AF65-F5344CB8AC3E}">
        <p14:creationId xmlns:p14="http://schemas.microsoft.com/office/powerpoint/2010/main" val="4251257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11</a:t>
            </a:fld>
            <a:endParaRPr lang="en-CA"/>
          </a:p>
        </p:txBody>
      </p:sp>
    </p:spTree>
    <p:extLst>
      <p:ext uri="{BB962C8B-B14F-4D97-AF65-F5344CB8AC3E}">
        <p14:creationId xmlns:p14="http://schemas.microsoft.com/office/powerpoint/2010/main" val="4251257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12</a:t>
            </a:fld>
            <a:endParaRPr lang="en-CA"/>
          </a:p>
        </p:txBody>
      </p:sp>
    </p:spTree>
    <p:extLst>
      <p:ext uri="{BB962C8B-B14F-4D97-AF65-F5344CB8AC3E}">
        <p14:creationId xmlns:p14="http://schemas.microsoft.com/office/powerpoint/2010/main" val="4251257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13</a:t>
            </a:fld>
            <a:endParaRPr lang="en-CA"/>
          </a:p>
        </p:txBody>
      </p:sp>
    </p:spTree>
    <p:extLst>
      <p:ext uri="{BB962C8B-B14F-4D97-AF65-F5344CB8AC3E}">
        <p14:creationId xmlns:p14="http://schemas.microsoft.com/office/powerpoint/2010/main" val="1041912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3637499-4879-42C6-B9FE-5E5437248FEF}" type="slidenum">
              <a:rPr lang="en-CA" smtClean="0"/>
              <a:t>2</a:t>
            </a:fld>
            <a:endParaRPr lang="en-CA"/>
          </a:p>
        </p:txBody>
      </p:sp>
    </p:spTree>
    <p:extLst>
      <p:ext uri="{BB962C8B-B14F-4D97-AF65-F5344CB8AC3E}">
        <p14:creationId xmlns:p14="http://schemas.microsoft.com/office/powerpoint/2010/main" val="957600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3</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4</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5</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6</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7</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8</a:t>
            </a:fld>
            <a:endParaRPr lang="en-CA"/>
          </a:p>
        </p:txBody>
      </p:sp>
    </p:spTree>
    <p:extLst>
      <p:ext uri="{BB962C8B-B14F-4D97-AF65-F5344CB8AC3E}">
        <p14:creationId xmlns:p14="http://schemas.microsoft.com/office/powerpoint/2010/main" val="3059036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61E863-4834-4844-9F64-5138DC43D828}" type="slidenum">
              <a:rPr lang="en-CA" smtClean="0"/>
              <a:t>9</a:t>
            </a:fld>
            <a:endParaRPr lang="en-CA"/>
          </a:p>
        </p:txBody>
      </p:sp>
    </p:spTree>
    <p:extLst>
      <p:ext uri="{BB962C8B-B14F-4D97-AF65-F5344CB8AC3E}">
        <p14:creationId xmlns:p14="http://schemas.microsoft.com/office/powerpoint/2010/main" val="4251257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F0D5AE6-F904-4B3C-8013-3E00738E4EAC}" type="datetimeFigureOut">
              <a:rPr lang="en-CA" smtClean="0"/>
              <a:t>2016-06-23</a:t>
            </a:fld>
            <a:endParaRPr lang="en-CA"/>
          </a:p>
        </p:txBody>
      </p:sp>
      <p:sp>
        <p:nvSpPr>
          <p:cNvPr id="19" name="Footer Placeholder 18"/>
          <p:cNvSpPr>
            <a:spLocks noGrp="1"/>
          </p:cNvSpPr>
          <p:nvPr>
            <p:ph type="ftr" sz="quarter" idx="11"/>
          </p:nvPr>
        </p:nvSpPr>
        <p:spPr/>
        <p:txBody>
          <a:bodyPr/>
          <a:lstStyle/>
          <a:p>
            <a:endParaRPr lang="en-CA"/>
          </a:p>
        </p:txBody>
      </p:sp>
      <p:sp>
        <p:nvSpPr>
          <p:cNvPr id="27" name="Slide Number Placeholder 26"/>
          <p:cNvSpPr>
            <a:spLocks noGrp="1"/>
          </p:cNvSpPr>
          <p:nvPr>
            <p:ph type="sldNum" sz="quarter" idx="12"/>
          </p:nvPr>
        </p:nvSpPr>
        <p:spPr/>
        <p:txBody>
          <a:bodyPr/>
          <a:lstStyle/>
          <a:p>
            <a:fld id="{EC7FE04F-3D44-4C51-91E9-678CAC7A82AD}"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D5AE6-F904-4B3C-8013-3E00738E4EAC}" type="datetimeFigureOut">
              <a:rPr lang="en-CA" smtClean="0"/>
              <a:t>2016-06-23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D5AE6-F904-4B3C-8013-3E00738E4EAC}" type="datetimeFigureOut">
              <a:rPr lang="en-CA" smtClean="0"/>
              <a:t>2016-06-23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9E1A3F6-40D6-40AB-9312-B50E7AC6B9C4}" type="datetimeFigureOut">
              <a:rPr lang="en-CA" smtClean="0"/>
              <a:t>2016-06-23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1004897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9E1A3F6-40D6-40AB-9312-B50E7AC6B9C4}" type="datetimeFigureOut">
              <a:rPr lang="en-CA" smtClean="0"/>
              <a:t>2016-06-23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4243506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E1A3F6-40D6-40AB-9312-B50E7AC6B9C4}" type="datetimeFigureOut">
              <a:rPr lang="en-CA" smtClean="0"/>
              <a:t>2016-06-23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1720877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9E1A3F6-40D6-40AB-9312-B50E7AC6B9C4}" type="datetimeFigureOut">
              <a:rPr lang="en-CA" smtClean="0"/>
              <a:t>2016-06-23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2503793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9E1A3F6-40D6-40AB-9312-B50E7AC6B9C4}" type="datetimeFigureOut">
              <a:rPr lang="en-CA" smtClean="0"/>
              <a:t>2016-06-23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1428341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9E1A3F6-40D6-40AB-9312-B50E7AC6B9C4}" type="datetimeFigureOut">
              <a:rPr lang="en-CA" smtClean="0"/>
              <a:t>2016-06-23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3244517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1A3F6-40D6-40AB-9312-B50E7AC6B9C4}" type="datetimeFigureOut">
              <a:rPr lang="en-CA" smtClean="0"/>
              <a:t>2016-06-23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463185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1A3F6-40D6-40AB-9312-B50E7AC6B9C4}" type="datetimeFigureOut">
              <a:rPr lang="en-CA" smtClean="0"/>
              <a:t>2016-06-23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215752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0D5AE6-F904-4B3C-8013-3E00738E4EAC}" type="datetimeFigureOut">
              <a:rPr lang="en-CA" smtClean="0"/>
              <a:t>2016-06-23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1A3F6-40D6-40AB-9312-B50E7AC6B9C4}" type="datetimeFigureOut">
              <a:rPr lang="en-CA" smtClean="0"/>
              <a:t>2016-06-23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425928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9E1A3F6-40D6-40AB-9312-B50E7AC6B9C4}" type="datetimeFigureOut">
              <a:rPr lang="en-CA" smtClean="0"/>
              <a:t>2016-06-23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36259690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9E1A3F6-40D6-40AB-9312-B50E7AC6B9C4}" type="datetimeFigureOut">
              <a:rPr lang="en-CA" smtClean="0"/>
              <a:t>2016-06-23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56F16B3-ABC9-48FB-B984-B9908BE74711}" type="slidenum">
              <a:rPr lang="en-CA" smtClean="0"/>
              <a:t>‹#›</a:t>
            </a:fld>
            <a:endParaRPr lang="en-CA"/>
          </a:p>
        </p:txBody>
      </p:sp>
    </p:spTree>
    <p:extLst>
      <p:ext uri="{BB962C8B-B14F-4D97-AF65-F5344CB8AC3E}">
        <p14:creationId xmlns:p14="http://schemas.microsoft.com/office/powerpoint/2010/main" val="3584925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0D5AE6-F904-4B3C-8013-3E00738E4EAC}" type="datetimeFigureOut">
              <a:rPr lang="en-CA" smtClean="0"/>
              <a:t>2016-06-23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7FE04F-3D44-4C51-91E9-678CAC7A82AD}"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0D5AE6-F904-4B3C-8013-3E00738E4EAC}" type="datetimeFigureOut">
              <a:rPr lang="en-CA" smtClean="0"/>
              <a:t>2016-06-23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F0D5AE6-F904-4B3C-8013-3E00738E4EAC}" type="datetimeFigureOut">
              <a:rPr lang="en-CA" smtClean="0"/>
              <a:t>2016-06-23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F0D5AE6-F904-4B3C-8013-3E00738E4EAC}" type="datetimeFigureOut">
              <a:rPr lang="en-CA" smtClean="0"/>
              <a:t>2016-06-23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D5AE6-F904-4B3C-8013-3E00738E4EAC}" type="datetimeFigureOut">
              <a:rPr lang="en-CA" smtClean="0"/>
              <a:t>2016-06-23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0D5AE6-F904-4B3C-8013-3E00738E4EAC}" type="datetimeFigureOut">
              <a:rPr lang="en-CA" smtClean="0"/>
              <a:t>2016-06-23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7FE04F-3D44-4C51-91E9-678CAC7A82AD}"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F0D5AE6-F904-4B3C-8013-3E00738E4EAC}" type="datetimeFigureOut">
              <a:rPr lang="en-CA" smtClean="0"/>
              <a:t>2016-06-23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8077200" y="6356350"/>
            <a:ext cx="609600" cy="365125"/>
          </a:xfrm>
        </p:spPr>
        <p:txBody>
          <a:bodyPr/>
          <a:lstStyle/>
          <a:p>
            <a:fld id="{EC7FE04F-3D44-4C51-91E9-678CAC7A82AD}" type="slidenum">
              <a:rPr lang="en-CA" smtClean="0"/>
              <a:t>‹#›</a:t>
            </a:fld>
            <a:endParaRPr lang="en-CA"/>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F0D5AE6-F904-4B3C-8013-3E00738E4EAC}" type="datetimeFigureOut">
              <a:rPr lang="en-CA" smtClean="0"/>
              <a:t>2016-06-23</a:t>
            </a:fld>
            <a:endParaRPr lang="en-CA"/>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CA"/>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C7FE04F-3D44-4C51-91E9-678CAC7A82AD}" type="slidenum">
              <a:rPr lang="en-CA" smtClean="0"/>
              <a:t>‹#›</a:t>
            </a:fld>
            <a:endParaRPr lang="en-CA"/>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1A3F6-40D6-40AB-9312-B50E7AC6B9C4}" type="datetimeFigureOut">
              <a:rPr lang="en-CA" smtClean="0"/>
              <a:t>2016-06-23</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F16B3-ABC9-48FB-B984-B9908BE74711}" type="slidenum">
              <a:rPr lang="en-CA" smtClean="0"/>
              <a:t>‹#›</a:t>
            </a:fld>
            <a:endParaRPr lang="en-CA"/>
          </a:p>
        </p:txBody>
      </p:sp>
    </p:spTree>
    <p:extLst>
      <p:ext uri="{BB962C8B-B14F-4D97-AF65-F5344CB8AC3E}">
        <p14:creationId xmlns:p14="http://schemas.microsoft.com/office/powerpoint/2010/main" val="40101563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844824"/>
            <a:ext cx="7851648" cy="1828800"/>
          </a:xfrm>
        </p:spPr>
        <p:txBody>
          <a:bodyPr>
            <a:normAutofit/>
          </a:bodyPr>
          <a:lstStyle/>
          <a:p>
            <a:r>
              <a:rPr lang="en-CA" dirty="0" smtClean="0"/>
              <a:t>Functions</a:t>
            </a:r>
            <a:r>
              <a:rPr lang="en-CA" smtClean="0"/>
              <a:t/>
            </a:r>
            <a:br>
              <a:rPr lang="en-CA" smtClean="0"/>
            </a:br>
            <a:r>
              <a:rPr lang="en-CA" smtClean="0"/>
              <a:t>Using Functions</a:t>
            </a:r>
            <a:endParaRPr lang="en-CA" dirty="0"/>
          </a:p>
        </p:txBody>
      </p:sp>
      <p:sp>
        <p:nvSpPr>
          <p:cNvPr id="3" name="Subtitle 2"/>
          <p:cNvSpPr>
            <a:spLocks noGrp="1"/>
          </p:cNvSpPr>
          <p:nvPr>
            <p:ph type="subTitle" idx="1"/>
          </p:nvPr>
        </p:nvSpPr>
        <p:spPr/>
        <p:txBody>
          <a:bodyPr/>
          <a:lstStyle/>
          <a:p>
            <a:pPr algn="ctr"/>
            <a:endParaRPr lang="en-CA" b="1" dirty="0" smtClean="0"/>
          </a:p>
          <a:p>
            <a:pPr algn="ctr"/>
            <a:endParaRPr lang="en-CA" dirty="0"/>
          </a:p>
          <a:p>
            <a:r>
              <a:rPr lang="en-CA" dirty="0" smtClean="0"/>
              <a:t>ICS 3U0</a:t>
            </a:r>
            <a:endParaRPr lang="en-CA" dirty="0"/>
          </a:p>
        </p:txBody>
      </p:sp>
    </p:spTree>
    <p:extLst>
      <p:ext uri="{BB962C8B-B14F-4D97-AF65-F5344CB8AC3E}">
        <p14:creationId xmlns:p14="http://schemas.microsoft.com/office/powerpoint/2010/main" val="2080690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93264"/>
            <a:ext cx="8183880" cy="1051560"/>
          </a:xfrm>
        </p:spPr>
        <p:txBody>
          <a:bodyPr>
            <a:noAutofit/>
          </a:bodyPr>
          <a:lstStyle/>
          <a:p>
            <a:pPr algn="ctr"/>
            <a:r>
              <a:rPr lang="en-CA" sz="4800" dirty="0" smtClean="0"/>
              <a:t>Version </a:t>
            </a:r>
            <a:r>
              <a:rPr lang="en-CA" sz="4800" dirty="0" smtClean="0"/>
              <a:t>2 </a:t>
            </a:r>
            <a:r>
              <a:rPr lang="en-CA" sz="4800" dirty="0" smtClean="0"/>
              <a:t>– Error Check Input</a:t>
            </a:r>
            <a:endParaRPr lang="en-CA" sz="4800" dirty="0"/>
          </a:p>
        </p:txBody>
      </p:sp>
      <p:sp>
        <p:nvSpPr>
          <p:cNvPr id="13" name="Content Placeholder 2"/>
          <p:cNvSpPr txBox="1">
            <a:spLocks/>
          </p:cNvSpPr>
          <p:nvPr/>
        </p:nvSpPr>
        <p:spPr>
          <a:xfrm>
            <a:off x="638006" y="1916832"/>
            <a:ext cx="7705230" cy="3528392"/>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570738" lvl="3" indent="0" fontAlgn="base">
              <a:buNone/>
            </a:pPr>
            <a:r>
              <a:rPr lang="en-CA" sz="2900" smtClean="0"/>
              <a:t>         </a:t>
            </a:r>
            <a:endParaRPr lang="en-CA" sz="3200" dirty="0"/>
          </a:p>
        </p:txBody>
      </p:sp>
      <p:sp>
        <p:nvSpPr>
          <p:cNvPr id="6" name="Content Placeholder 5"/>
          <p:cNvSpPr>
            <a:spLocks noGrp="1"/>
          </p:cNvSpPr>
          <p:nvPr>
            <p:ph idx="1"/>
          </p:nvPr>
        </p:nvSpPr>
        <p:spPr>
          <a:xfrm>
            <a:off x="467544" y="2348880"/>
            <a:ext cx="8229600" cy="3816424"/>
          </a:xfrm>
        </p:spPr>
        <p:txBody>
          <a:bodyPr>
            <a:normAutofit/>
          </a:bodyPr>
          <a:lstStyle/>
          <a:p>
            <a:pPr marL="627063" indent="-627063"/>
            <a:r>
              <a:rPr lang="en-CA" sz="3200" dirty="0" smtClean="0">
                <a:cs typeface="Courier New" panose="02070309020205020404" pitchFamily="49" charset="0"/>
              </a:rPr>
              <a:t>Now, modify </a:t>
            </a:r>
            <a:r>
              <a:rPr lang="en-CA" sz="3200" dirty="0" err="1" smtClean="0">
                <a:latin typeface="Courier New" panose="02070309020205020404" pitchFamily="49" charset="0"/>
                <a:cs typeface="Courier New" panose="02070309020205020404" pitchFamily="49" charset="0"/>
              </a:rPr>
              <a:t>get_input</a:t>
            </a:r>
            <a:r>
              <a:rPr lang="en-CA" sz="3200" dirty="0" smtClean="0">
                <a:latin typeface="Courier New" panose="02070309020205020404" pitchFamily="49" charset="0"/>
                <a:cs typeface="Courier New" panose="02070309020205020404" pitchFamily="49" charset="0"/>
              </a:rPr>
              <a:t>() </a:t>
            </a:r>
            <a:r>
              <a:rPr lang="en-CA" sz="3200" dirty="0" smtClean="0">
                <a:cs typeface="Courier New" panose="02070309020205020404" pitchFamily="49" charset="0"/>
              </a:rPr>
              <a:t>to </a:t>
            </a:r>
            <a:r>
              <a:rPr lang="en-CA" sz="3200" dirty="0">
                <a:cs typeface="Courier New" panose="02070309020205020404" pitchFamily="49" charset="0"/>
              </a:rPr>
              <a:t>ensure that </a:t>
            </a:r>
            <a:r>
              <a:rPr lang="en-CA" sz="3200" dirty="0" smtClean="0">
                <a:cs typeface="Courier New" panose="02070309020205020404" pitchFamily="49" charset="0"/>
              </a:rPr>
              <a:t>the user entered a </a:t>
            </a:r>
            <a:r>
              <a:rPr lang="en-CA" sz="3200" dirty="0">
                <a:cs typeface="Courier New" panose="02070309020205020404" pitchFamily="49" charset="0"/>
              </a:rPr>
              <a:t>positive </a:t>
            </a:r>
            <a:r>
              <a:rPr lang="en-CA" sz="3200" dirty="0" smtClean="0">
                <a:cs typeface="Courier New" panose="02070309020205020404" pitchFamily="49" charset="0"/>
              </a:rPr>
              <a:t>INTEGER  </a:t>
            </a:r>
            <a:endParaRPr lang="en-CA" sz="3200" dirty="0">
              <a:cs typeface="Courier New" panose="02070309020205020404" pitchFamily="49" charset="0"/>
            </a:endParaRPr>
          </a:p>
          <a:p>
            <a:pPr marL="627063" indent="-627063"/>
            <a:r>
              <a:rPr lang="en-CA" sz="3200" dirty="0">
                <a:cs typeface="Courier New" panose="02070309020205020404" pitchFamily="49" charset="0"/>
              </a:rPr>
              <a:t>If it is not, then the user is asked again to enter a </a:t>
            </a:r>
            <a:r>
              <a:rPr lang="en-CA" sz="3200" dirty="0" smtClean="0">
                <a:cs typeface="Courier New" panose="02070309020205020404" pitchFamily="49" charset="0"/>
              </a:rPr>
              <a:t>number again and again, until it is valid</a:t>
            </a:r>
            <a:r>
              <a:rPr lang="en-CA" sz="3200" dirty="0">
                <a:cs typeface="Courier New" panose="02070309020205020404" pitchFamily="49" charset="0"/>
              </a:rPr>
              <a:t> </a:t>
            </a:r>
            <a:r>
              <a:rPr lang="en-CA" sz="3200" dirty="0" smtClean="0">
                <a:cs typeface="Courier New" panose="02070309020205020404" pitchFamily="49" charset="0"/>
              </a:rPr>
              <a:t>(loops)</a:t>
            </a:r>
            <a:endParaRPr lang="en-CA" sz="3200" dirty="0">
              <a:cs typeface="Courier New" panose="02070309020205020404" pitchFamily="49" charset="0"/>
            </a:endParaRPr>
          </a:p>
          <a:p>
            <a:pPr marL="627063" indent="-627063"/>
            <a:r>
              <a:rPr lang="en-CA" sz="3200" dirty="0">
                <a:cs typeface="Courier New" panose="02070309020205020404" pitchFamily="49" charset="0"/>
              </a:rPr>
              <a:t>The valid number is returned to the </a:t>
            </a:r>
            <a:r>
              <a:rPr lang="en-CA" sz="3200" dirty="0" smtClean="0">
                <a:cs typeface="Courier New" panose="02070309020205020404" pitchFamily="49" charset="0"/>
              </a:rPr>
              <a:t>program</a:t>
            </a:r>
            <a:endParaRPr lang="en-CA" sz="3200" dirty="0">
              <a:cs typeface="Courier New" panose="02070309020205020404" pitchFamily="49" charset="0"/>
            </a:endParaRPr>
          </a:p>
          <a:p>
            <a:pPr marL="0" indent="0" algn="ctr">
              <a:buNone/>
            </a:pPr>
            <a:endParaRPr lang="en-CA" sz="3600" dirty="0" smtClean="0">
              <a:cs typeface="Courier New" panose="02070309020205020404" pitchFamily="49" charset="0"/>
            </a:endParaRPr>
          </a:p>
        </p:txBody>
      </p:sp>
    </p:spTree>
    <p:extLst>
      <p:ext uri="{BB962C8B-B14F-4D97-AF65-F5344CB8AC3E}">
        <p14:creationId xmlns:p14="http://schemas.microsoft.com/office/powerpoint/2010/main" val="627770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93264"/>
            <a:ext cx="8183880" cy="1051560"/>
          </a:xfrm>
        </p:spPr>
        <p:txBody>
          <a:bodyPr>
            <a:noAutofit/>
          </a:bodyPr>
          <a:lstStyle/>
          <a:p>
            <a:pPr algn="ctr"/>
            <a:r>
              <a:rPr lang="en-CA" sz="4800" dirty="0" smtClean="0"/>
              <a:t>Version </a:t>
            </a:r>
            <a:r>
              <a:rPr lang="en-CA" sz="4800" dirty="0" smtClean="0"/>
              <a:t>3 </a:t>
            </a:r>
            <a:r>
              <a:rPr lang="en-CA" sz="4800" dirty="0" smtClean="0"/>
              <a:t>– Loop Program</a:t>
            </a:r>
            <a:endParaRPr lang="en-CA" sz="4800" dirty="0"/>
          </a:p>
        </p:txBody>
      </p:sp>
      <p:sp>
        <p:nvSpPr>
          <p:cNvPr id="13" name="Content Placeholder 2"/>
          <p:cNvSpPr txBox="1">
            <a:spLocks/>
          </p:cNvSpPr>
          <p:nvPr/>
        </p:nvSpPr>
        <p:spPr>
          <a:xfrm>
            <a:off x="638006" y="1916832"/>
            <a:ext cx="7705230" cy="3528392"/>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570738" lvl="3" indent="0" fontAlgn="base">
              <a:buNone/>
            </a:pPr>
            <a:r>
              <a:rPr lang="en-CA" sz="2900" smtClean="0"/>
              <a:t>         </a:t>
            </a:r>
            <a:endParaRPr lang="en-CA" sz="3200" dirty="0"/>
          </a:p>
        </p:txBody>
      </p:sp>
      <p:sp>
        <p:nvSpPr>
          <p:cNvPr id="6" name="Content Placeholder 5"/>
          <p:cNvSpPr>
            <a:spLocks noGrp="1"/>
          </p:cNvSpPr>
          <p:nvPr>
            <p:ph idx="1"/>
          </p:nvPr>
        </p:nvSpPr>
        <p:spPr>
          <a:xfrm>
            <a:off x="473371" y="2636912"/>
            <a:ext cx="8229600" cy="2664296"/>
          </a:xfrm>
        </p:spPr>
        <p:txBody>
          <a:bodyPr>
            <a:noAutofit/>
          </a:bodyPr>
          <a:lstStyle/>
          <a:p>
            <a:pPr marL="0" indent="0" algn="ctr">
              <a:buNone/>
            </a:pPr>
            <a:r>
              <a:rPr lang="en-CA" sz="3200" dirty="0" smtClean="0">
                <a:cs typeface="Courier New" panose="02070309020205020404" pitchFamily="49" charset="0"/>
              </a:rPr>
              <a:t>At the end of the main program, ask the user if they would like to “play” again and then loop the program if they say YES and end the program if they say NO!</a:t>
            </a:r>
          </a:p>
          <a:p>
            <a:pPr marL="0" indent="0" algn="ctr">
              <a:buNone/>
            </a:pPr>
            <a:endParaRPr lang="en-CA" sz="3200" dirty="0">
              <a:cs typeface="Courier New" panose="02070309020205020404" pitchFamily="49" charset="0"/>
            </a:endParaRPr>
          </a:p>
          <a:p>
            <a:pPr marL="0" indent="0" algn="ctr">
              <a:buNone/>
            </a:pPr>
            <a:r>
              <a:rPr lang="en-CA" sz="3200" dirty="0" smtClean="0">
                <a:cs typeface="Courier New" panose="02070309020205020404" pitchFamily="49" charset="0"/>
              </a:rPr>
              <a:t>Do this without requiring breaks!!!</a:t>
            </a:r>
          </a:p>
        </p:txBody>
      </p:sp>
    </p:spTree>
    <p:extLst>
      <p:ext uri="{BB962C8B-B14F-4D97-AF65-F5344CB8AC3E}">
        <p14:creationId xmlns:p14="http://schemas.microsoft.com/office/powerpoint/2010/main" val="706727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93264"/>
            <a:ext cx="8183880" cy="1051560"/>
          </a:xfrm>
        </p:spPr>
        <p:txBody>
          <a:bodyPr>
            <a:noAutofit/>
          </a:bodyPr>
          <a:lstStyle/>
          <a:p>
            <a:pPr algn="ctr"/>
            <a:r>
              <a:rPr lang="en-CA" sz="4800" dirty="0" smtClean="0"/>
              <a:t>Basic IPO Algorithm with a Loop</a:t>
            </a:r>
            <a:endParaRPr lang="en-CA" sz="4800" dirty="0"/>
          </a:p>
        </p:txBody>
      </p:sp>
      <p:sp>
        <p:nvSpPr>
          <p:cNvPr id="13" name="Content Placeholder 2"/>
          <p:cNvSpPr txBox="1">
            <a:spLocks/>
          </p:cNvSpPr>
          <p:nvPr/>
        </p:nvSpPr>
        <p:spPr>
          <a:xfrm>
            <a:off x="638006" y="1916832"/>
            <a:ext cx="7705230" cy="3528392"/>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570738" lvl="3" indent="0" fontAlgn="base">
              <a:buNone/>
            </a:pPr>
            <a:r>
              <a:rPr lang="en-CA" sz="2900" smtClean="0"/>
              <a:t>         </a:t>
            </a:r>
            <a:endParaRPr lang="en-CA" sz="3200" dirty="0"/>
          </a:p>
        </p:txBody>
      </p:sp>
      <p:sp>
        <p:nvSpPr>
          <p:cNvPr id="6" name="Content Placeholder 5"/>
          <p:cNvSpPr>
            <a:spLocks noGrp="1"/>
          </p:cNvSpPr>
          <p:nvPr>
            <p:ph idx="1"/>
          </p:nvPr>
        </p:nvSpPr>
        <p:spPr>
          <a:xfrm>
            <a:off x="473370" y="2060848"/>
            <a:ext cx="8491117" cy="4176464"/>
          </a:xfrm>
        </p:spPr>
        <p:txBody>
          <a:bodyPr>
            <a:normAutofit fontScale="47500" lnSpcReduction="20000"/>
          </a:bodyPr>
          <a:lstStyle/>
          <a:p>
            <a:pPr marL="0" indent="0" fontAlgn="base">
              <a:buNone/>
            </a:pPr>
            <a:endParaRPr lang="en-CA" sz="3600" dirty="0" smtClean="0"/>
          </a:p>
          <a:p>
            <a:pPr marL="0" indent="0" fontAlgn="base">
              <a:buNone/>
            </a:pPr>
            <a:r>
              <a:rPr lang="en-CA" sz="6700" dirty="0" smtClean="0">
                <a:latin typeface="Courier New" panose="02070309020205020404" pitchFamily="49" charset="0"/>
                <a:cs typeface="Courier New" panose="02070309020205020404" pitchFamily="49" charset="0"/>
              </a:rPr>
              <a:t>While the user wants to run the program …</a:t>
            </a:r>
            <a:endParaRPr lang="en-CA" sz="6700" dirty="0">
              <a:latin typeface="Courier New" panose="02070309020205020404" pitchFamily="49" charset="0"/>
              <a:cs typeface="Courier New" panose="02070309020205020404" pitchFamily="49" charset="0"/>
            </a:endParaRPr>
          </a:p>
          <a:p>
            <a:pPr marL="365760" lvl="1" indent="0" fontAlgn="base">
              <a:buNone/>
              <a:tabLst>
                <a:tab pos="900113" algn="l"/>
                <a:tab pos="1433513" algn="l"/>
              </a:tabLst>
            </a:pPr>
            <a:r>
              <a:rPr lang="en-CA" sz="6700" dirty="0" smtClean="0">
                <a:latin typeface="Courier New" panose="02070309020205020404" pitchFamily="49" charset="0"/>
                <a:cs typeface="Courier New" panose="02070309020205020404" pitchFamily="49" charset="0"/>
              </a:rPr>
              <a:t>	-	Get </a:t>
            </a:r>
            <a:r>
              <a:rPr lang="en-CA" sz="6700" dirty="0">
                <a:latin typeface="Courier New" panose="02070309020205020404" pitchFamily="49" charset="0"/>
                <a:cs typeface="Courier New" panose="02070309020205020404" pitchFamily="49" charset="0"/>
              </a:rPr>
              <a:t>and validate </a:t>
            </a:r>
            <a:r>
              <a:rPr lang="en-CA" sz="6700" dirty="0" smtClean="0">
                <a:latin typeface="Courier New" panose="02070309020205020404" pitchFamily="49" charset="0"/>
                <a:cs typeface="Courier New" panose="02070309020205020404" pitchFamily="49" charset="0"/>
              </a:rPr>
              <a:t>user input</a:t>
            </a:r>
            <a:endParaRPr lang="en-CA" sz="6700" dirty="0">
              <a:latin typeface="Courier New" panose="02070309020205020404" pitchFamily="49" charset="0"/>
              <a:cs typeface="Courier New" panose="02070309020205020404" pitchFamily="49" charset="0"/>
            </a:endParaRPr>
          </a:p>
          <a:p>
            <a:pPr marL="365760" lvl="1" indent="0" fontAlgn="base">
              <a:buNone/>
              <a:tabLst>
                <a:tab pos="900113" algn="l"/>
                <a:tab pos="1433513" algn="l"/>
              </a:tabLst>
            </a:pPr>
            <a:r>
              <a:rPr lang="en-CA" sz="6700" dirty="0" smtClean="0">
                <a:latin typeface="Courier New" panose="02070309020205020404" pitchFamily="49" charset="0"/>
                <a:cs typeface="Courier New" panose="02070309020205020404" pitchFamily="49" charset="0"/>
              </a:rPr>
              <a:t>	-	Process the input</a:t>
            </a:r>
            <a:endParaRPr lang="en-CA" sz="6700" dirty="0" smtClean="0">
              <a:latin typeface="Courier New" panose="02070309020205020404" pitchFamily="49" charset="0"/>
              <a:cs typeface="Courier New" panose="02070309020205020404" pitchFamily="49" charset="0"/>
            </a:endParaRPr>
          </a:p>
          <a:p>
            <a:pPr marL="365760" lvl="1" indent="0" fontAlgn="base">
              <a:buNone/>
              <a:tabLst>
                <a:tab pos="900113" algn="l"/>
                <a:tab pos="1433513" algn="l"/>
              </a:tabLst>
            </a:pPr>
            <a:r>
              <a:rPr lang="en-CA" sz="6700" dirty="0">
                <a:latin typeface="Courier New" panose="02070309020205020404" pitchFamily="49" charset="0"/>
                <a:cs typeface="Courier New" panose="02070309020205020404" pitchFamily="49" charset="0"/>
              </a:rPr>
              <a:t>	</a:t>
            </a:r>
            <a:r>
              <a:rPr lang="en-CA" sz="6700" dirty="0" smtClean="0">
                <a:latin typeface="Courier New" panose="02070309020205020404" pitchFamily="49" charset="0"/>
                <a:cs typeface="Courier New" panose="02070309020205020404" pitchFamily="49" charset="0"/>
              </a:rPr>
              <a:t>-	</a:t>
            </a:r>
            <a:r>
              <a:rPr lang="en-CA" sz="6700" dirty="0" smtClean="0">
                <a:latin typeface="Courier New" panose="02070309020205020404" pitchFamily="49" charset="0"/>
                <a:cs typeface="Courier New" panose="02070309020205020404" pitchFamily="49" charset="0"/>
              </a:rPr>
              <a:t>Print results</a:t>
            </a:r>
          </a:p>
          <a:p>
            <a:pPr marL="365760" lvl="1" indent="0" fontAlgn="base">
              <a:buNone/>
              <a:tabLst>
                <a:tab pos="900113" algn="l"/>
                <a:tab pos="1433513" algn="l"/>
              </a:tabLst>
            </a:pPr>
            <a:r>
              <a:rPr lang="en-CA" sz="6700" dirty="0">
                <a:latin typeface="Courier New" panose="02070309020205020404" pitchFamily="49" charset="0"/>
                <a:cs typeface="Courier New" panose="02070309020205020404" pitchFamily="49" charset="0"/>
              </a:rPr>
              <a:t>	</a:t>
            </a:r>
            <a:r>
              <a:rPr lang="en-CA" sz="6700" dirty="0" smtClean="0">
                <a:latin typeface="Courier New" panose="02070309020205020404" pitchFamily="49" charset="0"/>
                <a:cs typeface="Courier New" panose="02070309020205020404" pitchFamily="49" charset="0"/>
              </a:rPr>
              <a:t>-	Check </a:t>
            </a:r>
            <a:r>
              <a:rPr lang="en-CA" sz="6700" dirty="0">
                <a:latin typeface="Courier New" panose="02070309020205020404" pitchFamily="49" charset="0"/>
                <a:cs typeface="Courier New" panose="02070309020205020404" pitchFamily="49" charset="0"/>
              </a:rPr>
              <a:t>if user wants to </a:t>
            </a:r>
            <a:r>
              <a:rPr lang="en-CA" sz="6700" dirty="0" smtClean="0">
                <a:latin typeface="Courier New" panose="02070309020205020404" pitchFamily="49" charset="0"/>
                <a:cs typeface="Courier New" panose="02070309020205020404" pitchFamily="49" charset="0"/>
              </a:rPr>
              <a:t>				run program again</a:t>
            </a:r>
            <a:endParaRPr lang="en-CA" sz="6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75820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39552" y="1556792"/>
            <a:ext cx="8291264" cy="1051560"/>
          </a:xfrm>
        </p:spPr>
        <p:txBody>
          <a:bodyPr>
            <a:noAutofit/>
          </a:bodyPr>
          <a:lstStyle/>
          <a:p>
            <a:pPr algn="ctr"/>
            <a:r>
              <a:rPr lang="en-CA" sz="4400" dirty="0" smtClean="0"/>
              <a:t>Exercises </a:t>
            </a:r>
            <a:r>
              <a:rPr lang="en-CA" sz="4400"/>
              <a:t/>
            </a:r>
            <a:br>
              <a:rPr lang="en-CA" sz="4400"/>
            </a:br>
            <a:r>
              <a:rPr lang="en-CA" sz="4400" smtClean="0"/>
              <a:t>Using Functions</a:t>
            </a:r>
            <a:endParaRPr lang="en-CA" sz="4400" dirty="0"/>
          </a:p>
        </p:txBody>
      </p:sp>
      <p:sp>
        <p:nvSpPr>
          <p:cNvPr id="4" name="Content Placeholder 2"/>
          <p:cNvSpPr txBox="1">
            <a:spLocks/>
          </p:cNvSpPr>
          <p:nvPr/>
        </p:nvSpPr>
        <p:spPr>
          <a:xfrm>
            <a:off x="611186" y="2852936"/>
            <a:ext cx="7705230" cy="2448272"/>
          </a:xfrm>
          <a:prstGeom prst="rect">
            <a:avLst/>
          </a:prstGeom>
        </p:spPr>
        <p:txBody>
          <a:bodyPr>
            <a:normAutofit fontScale="92500" lnSpcReduction="10000"/>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603504" lvl="2" indent="0" fontAlgn="base">
              <a:buNone/>
            </a:pPr>
            <a:endParaRPr lang="en-CA" dirty="0"/>
          </a:p>
          <a:p>
            <a:pPr marL="603504" lvl="2" indent="0" fontAlgn="base">
              <a:buNone/>
            </a:pPr>
            <a:endParaRPr lang="en-CA" dirty="0"/>
          </a:p>
          <a:p>
            <a:pPr marL="603504" lvl="2" indent="0" fontAlgn="base">
              <a:buNone/>
            </a:pPr>
            <a:endParaRPr lang="en-CA" dirty="0"/>
          </a:p>
          <a:p>
            <a:pPr marL="95250" lvl="1" indent="0" algn="ctr" fontAlgn="base">
              <a:buNone/>
            </a:pPr>
            <a:r>
              <a:rPr lang="en-CA" sz="3400" dirty="0" smtClean="0"/>
              <a:t>Complete </a:t>
            </a:r>
            <a:r>
              <a:rPr lang="en-CA" sz="3400" dirty="0"/>
              <a:t>Exercise </a:t>
            </a:r>
            <a:r>
              <a:rPr lang="en-CA" sz="3400" dirty="0" smtClean="0"/>
              <a:t>4.4</a:t>
            </a:r>
            <a:r>
              <a:rPr lang="en-CA" sz="3400" dirty="0" smtClean="0"/>
              <a:t/>
            </a:r>
            <a:br>
              <a:rPr lang="en-CA" sz="3400" dirty="0" smtClean="0"/>
            </a:br>
            <a:endParaRPr lang="en-CA" sz="3400" dirty="0"/>
          </a:p>
          <a:p>
            <a:pPr marL="570738" lvl="3" indent="0" fontAlgn="base">
              <a:buNone/>
            </a:pPr>
            <a:r>
              <a:rPr lang="en-CA" sz="2900" dirty="0"/>
              <a:t>         </a:t>
            </a:r>
            <a:endParaRPr lang="en-CA" sz="3200" dirty="0"/>
          </a:p>
        </p:txBody>
      </p:sp>
    </p:spTree>
    <p:extLst>
      <p:ext uri="{BB962C8B-B14F-4D97-AF65-F5344CB8AC3E}">
        <p14:creationId xmlns:p14="http://schemas.microsoft.com/office/powerpoint/2010/main" val="2156165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Today’s Agenda</a:t>
            </a:r>
            <a:endParaRPr lang="en-CA" dirty="0"/>
          </a:p>
        </p:txBody>
      </p:sp>
      <p:sp>
        <p:nvSpPr>
          <p:cNvPr id="3" name="Content Placeholder 2"/>
          <p:cNvSpPr>
            <a:spLocks noGrp="1"/>
          </p:cNvSpPr>
          <p:nvPr>
            <p:ph idx="1"/>
          </p:nvPr>
        </p:nvSpPr>
        <p:spPr>
          <a:xfrm>
            <a:off x="539552" y="2276872"/>
            <a:ext cx="8229600" cy="2592288"/>
          </a:xfrm>
        </p:spPr>
        <p:txBody>
          <a:bodyPr>
            <a:noAutofit/>
          </a:bodyPr>
          <a:lstStyle/>
          <a:p>
            <a:pPr marL="0" indent="0">
              <a:buNone/>
            </a:pPr>
            <a:r>
              <a:rPr lang="en-CA" sz="2800" dirty="0" smtClean="0"/>
              <a:t>Today we are going to </a:t>
            </a:r>
            <a:r>
              <a:rPr lang="en-CA" sz="2800" dirty="0" smtClean="0"/>
              <a:t>….</a:t>
            </a:r>
          </a:p>
          <a:p>
            <a:pPr marL="0" indent="0" algn="ctr">
              <a:buNone/>
            </a:pPr>
            <a:endParaRPr lang="en-CA" sz="2800" dirty="0" smtClean="0"/>
          </a:p>
          <a:p>
            <a:pPr marL="723900" indent="-723900"/>
            <a:r>
              <a:rPr lang="en-CA" sz="2800" dirty="0" smtClean="0"/>
              <a:t>Use functions to help reduce code reuse in our programs</a:t>
            </a:r>
            <a:br>
              <a:rPr lang="en-CA" sz="2800" dirty="0" smtClean="0"/>
            </a:br>
            <a:endParaRPr lang="en-CA" sz="2800" dirty="0"/>
          </a:p>
          <a:p>
            <a:pPr marL="723900" indent="-723900"/>
            <a:r>
              <a:rPr lang="en-CA" sz="2800" dirty="0" smtClean="0"/>
              <a:t>Use functions to help develop a simple algorithm</a:t>
            </a:r>
            <a:endParaRPr lang="en-CA" sz="2800" dirty="0" smtClean="0"/>
          </a:p>
        </p:txBody>
      </p:sp>
    </p:spTree>
    <p:extLst>
      <p:ext uri="{BB962C8B-B14F-4D97-AF65-F5344CB8AC3E}">
        <p14:creationId xmlns:p14="http://schemas.microsoft.com/office/powerpoint/2010/main" val="1860729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Autofit/>
          </a:bodyPr>
          <a:lstStyle/>
          <a:p>
            <a:pPr algn="ctr"/>
            <a:r>
              <a:rPr lang="en-CA" sz="4000" dirty="0" smtClean="0"/>
              <a:t>Writing Efficient Code With Functions</a:t>
            </a:r>
            <a:endParaRPr lang="en-CA" sz="4000" dirty="0"/>
          </a:p>
        </p:txBody>
      </p:sp>
      <p:sp>
        <p:nvSpPr>
          <p:cNvPr id="3" name="Content Placeholder 2"/>
          <p:cNvSpPr>
            <a:spLocks noGrp="1"/>
          </p:cNvSpPr>
          <p:nvPr>
            <p:ph idx="1"/>
          </p:nvPr>
        </p:nvSpPr>
        <p:spPr>
          <a:xfrm>
            <a:off x="539552" y="1988840"/>
            <a:ext cx="8183880" cy="4187952"/>
          </a:xfrm>
        </p:spPr>
        <p:txBody>
          <a:bodyPr>
            <a:normAutofit fontScale="92500" lnSpcReduction="10000"/>
          </a:bodyPr>
          <a:lstStyle/>
          <a:p>
            <a:r>
              <a:rPr lang="en-CA" dirty="0"/>
              <a:t>One of the major advantages of using functions is </a:t>
            </a:r>
            <a:r>
              <a:rPr lang="en-CA" i="1" dirty="0"/>
              <a:t>code reuse</a:t>
            </a:r>
            <a:r>
              <a:rPr lang="en-CA" dirty="0"/>
              <a:t>. In larger programs, it is very common to have sections of code that perform the same actions in various locations. </a:t>
            </a:r>
            <a:endParaRPr lang="en-CA" dirty="0" smtClean="0"/>
          </a:p>
          <a:p>
            <a:endParaRPr lang="en-CA" dirty="0"/>
          </a:p>
          <a:p>
            <a:r>
              <a:rPr lang="en-CA" dirty="0" smtClean="0"/>
              <a:t>It </a:t>
            </a:r>
            <a:r>
              <a:rPr lang="en-CA" dirty="0"/>
              <a:t>would be very cumbersome to have to enter this code several times, and if any </a:t>
            </a:r>
            <a:r>
              <a:rPr lang="en-CA" dirty="0" smtClean="0"/>
              <a:t>changes </a:t>
            </a:r>
            <a:r>
              <a:rPr lang="en-CA" dirty="0"/>
              <a:t>had to be made in one section, then </a:t>
            </a:r>
            <a:r>
              <a:rPr lang="en-CA" i="1" dirty="0"/>
              <a:t>all</a:t>
            </a:r>
            <a:r>
              <a:rPr lang="en-CA" dirty="0"/>
              <a:t> sections might need updating as well. </a:t>
            </a:r>
            <a:endParaRPr lang="en-CA" dirty="0" smtClean="0"/>
          </a:p>
          <a:p>
            <a:endParaRPr lang="en-CA" dirty="0"/>
          </a:p>
          <a:p>
            <a:r>
              <a:rPr lang="en-CA" dirty="0" smtClean="0"/>
              <a:t>By </a:t>
            </a:r>
            <a:r>
              <a:rPr lang="en-CA" dirty="0"/>
              <a:t>using functions, however, it is possible to write code once, then call it multiple times with different values. </a:t>
            </a:r>
            <a:endParaRPr lang="en-CA"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07711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Autofit/>
          </a:bodyPr>
          <a:lstStyle/>
          <a:p>
            <a:pPr algn="ctr"/>
            <a:r>
              <a:rPr lang="en-CA" dirty="0" smtClean="0"/>
              <a:t>Example 1 – Simple Game</a:t>
            </a:r>
            <a:endParaRPr lang="en-CA" dirty="0"/>
          </a:p>
        </p:txBody>
      </p:sp>
      <p:sp>
        <p:nvSpPr>
          <p:cNvPr id="3" name="Content Placeholder 2"/>
          <p:cNvSpPr>
            <a:spLocks noGrp="1"/>
          </p:cNvSpPr>
          <p:nvPr>
            <p:ph idx="1"/>
          </p:nvPr>
        </p:nvSpPr>
        <p:spPr>
          <a:xfrm>
            <a:off x="539552" y="1916832"/>
            <a:ext cx="8183880" cy="1656184"/>
          </a:xfrm>
        </p:spPr>
        <p:txBody>
          <a:bodyPr>
            <a:noAutofit/>
          </a:bodyPr>
          <a:lstStyle/>
          <a:p>
            <a:pPr marL="0" indent="0" algn="ctr">
              <a:buNone/>
            </a:pPr>
            <a:r>
              <a:rPr lang="en-CA" sz="3200" dirty="0" smtClean="0"/>
              <a:t>Write </a:t>
            </a:r>
            <a:r>
              <a:rPr lang="en-CA" sz="3200" dirty="0" smtClean="0"/>
              <a:t>a program that is a simple </a:t>
            </a:r>
            <a:r>
              <a:rPr lang="en-CA" sz="3200" dirty="0"/>
              <a:t>game where two players each roll </a:t>
            </a:r>
            <a:r>
              <a:rPr lang="en-CA" sz="3200" dirty="0" smtClean="0"/>
              <a:t>4 </a:t>
            </a:r>
            <a:r>
              <a:rPr lang="en-CA" sz="3200" dirty="0"/>
              <a:t>dice. The player with the highest sum wins</a:t>
            </a:r>
            <a:r>
              <a:rPr lang="en-CA" sz="3200" dirty="0" smtClean="0"/>
              <a:t>.</a:t>
            </a:r>
            <a:r>
              <a:rPr lang="en-CA" sz="2000" dirty="0" smtClean="0"/>
              <a:t/>
            </a:r>
            <a:br>
              <a:rPr lang="en-CA" sz="2000" dirty="0" smtClean="0"/>
            </a:br>
            <a:endParaRPr lang="en-CA" sz="2000" dirty="0" smtClean="0"/>
          </a:p>
        </p:txBody>
      </p:sp>
      <p:sp>
        <p:nvSpPr>
          <p:cNvPr id="4" name="Content Placeholder 2"/>
          <p:cNvSpPr txBox="1">
            <a:spLocks/>
          </p:cNvSpPr>
          <p:nvPr/>
        </p:nvSpPr>
        <p:spPr>
          <a:xfrm>
            <a:off x="971600" y="3717032"/>
            <a:ext cx="7416824" cy="2808312"/>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a:buNone/>
            </a:pPr>
            <a:r>
              <a:rPr lang="en-CA" sz="2800" b="1" dirty="0" smtClean="0"/>
              <a:t>Algorithm:</a:t>
            </a:r>
          </a:p>
          <a:p>
            <a:pPr marL="0" indent="0">
              <a:buFont typeface="Wingdings 2"/>
              <a:buNone/>
            </a:pPr>
            <a:r>
              <a:rPr lang="en-CA" sz="2800" dirty="0" smtClean="0"/>
              <a:t>-	One player rolls four dice </a:t>
            </a:r>
          </a:p>
          <a:p>
            <a:pPr marL="0" indent="0">
              <a:buFont typeface="Wingdings 2"/>
              <a:buNone/>
            </a:pPr>
            <a:r>
              <a:rPr lang="en-CA" sz="2800" dirty="0" smtClean="0"/>
              <a:t>- 	The other player rolls four dice</a:t>
            </a:r>
            <a:endParaRPr lang="en-CA" sz="2800" dirty="0"/>
          </a:p>
          <a:p>
            <a:pPr marL="0" indent="0">
              <a:buFont typeface="Wingdings 2"/>
              <a:buNone/>
            </a:pPr>
            <a:r>
              <a:rPr lang="en-CA" sz="2800" dirty="0" smtClean="0"/>
              <a:t>-	The dice are totalled </a:t>
            </a:r>
          </a:p>
          <a:p>
            <a:pPr marL="0" indent="0">
              <a:buFont typeface="Wingdings 2"/>
              <a:buNone/>
            </a:pPr>
            <a:r>
              <a:rPr lang="en-CA" sz="2800" dirty="0" smtClean="0"/>
              <a:t>-	A winner is determined</a:t>
            </a:r>
          </a:p>
        </p:txBody>
      </p:sp>
    </p:spTree>
    <p:extLst>
      <p:ext uri="{BB962C8B-B14F-4D97-AF65-F5344CB8AC3E}">
        <p14:creationId xmlns:p14="http://schemas.microsoft.com/office/powerpoint/2010/main" val="417707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Autofit/>
          </a:bodyPr>
          <a:lstStyle/>
          <a:p>
            <a:pPr algn="ctr"/>
            <a:r>
              <a:rPr lang="en-CA" dirty="0" smtClean="0"/>
              <a:t>Version #1 – No Functions</a:t>
            </a:r>
            <a:endParaRPr lang="en-CA" dirty="0"/>
          </a:p>
        </p:txBody>
      </p:sp>
      <p:sp>
        <p:nvSpPr>
          <p:cNvPr id="3" name="Content Placeholder 2"/>
          <p:cNvSpPr>
            <a:spLocks noGrp="1"/>
          </p:cNvSpPr>
          <p:nvPr>
            <p:ph idx="1"/>
          </p:nvPr>
        </p:nvSpPr>
        <p:spPr>
          <a:xfrm>
            <a:off x="539552" y="1628800"/>
            <a:ext cx="8183880" cy="5112568"/>
          </a:xfrm>
        </p:spPr>
        <p:txBody>
          <a:bodyPr>
            <a:noAutofit/>
          </a:bodyPr>
          <a:lstStyle/>
          <a:p>
            <a:pPr marL="0" indent="0">
              <a:buNone/>
            </a:pPr>
            <a:endParaRPr lang="en-CA" sz="1400" dirty="0" smtClean="0">
              <a:latin typeface="Courier New" panose="02070309020205020404" pitchFamily="49" charset="0"/>
              <a:cs typeface="Courier New" panose="02070309020205020404" pitchFamily="49" charset="0"/>
            </a:endParaRPr>
          </a:p>
          <a:p>
            <a:pPr marL="0" indent="0">
              <a:buNone/>
            </a:pPr>
            <a:r>
              <a:rPr lang="en-CA" sz="1400" dirty="0" smtClean="0">
                <a:latin typeface="Courier New" panose="02070309020205020404" pitchFamily="49" charset="0"/>
                <a:cs typeface="Courier New" panose="02070309020205020404" pitchFamily="49" charset="0"/>
              </a:rPr>
              <a:t>p1d1 </a:t>
            </a:r>
            <a:r>
              <a:rPr lang="en-CA" sz="1400" dirty="0">
                <a:latin typeface="Courier New" panose="02070309020205020404" pitchFamily="49" charset="0"/>
                <a:cs typeface="Courier New" panose="02070309020205020404" pitchFamily="49" charset="0"/>
              </a:rPr>
              <a:t>= </a:t>
            </a:r>
            <a:r>
              <a:rPr lang="en-CA" sz="1400" dirty="0" err="1">
                <a:latin typeface="Courier New" panose="02070309020205020404" pitchFamily="49" charset="0"/>
                <a:cs typeface="Courier New" panose="02070309020205020404" pitchFamily="49" charset="0"/>
              </a:rPr>
              <a:t>random.randint</a:t>
            </a:r>
            <a:r>
              <a:rPr lang="en-CA" sz="1400" dirty="0">
                <a:latin typeface="Courier New" panose="02070309020205020404" pitchFamily="49" charset="0"/>
                <a:cs typeface="Courier New" panose="02070309020205020404" pitchFamily="49" charset="0"/>
              </a:rPr>
              <a:t>(1,6) </a:t>
            </a:r>
            <a:endParaRPr lang="en-CA" sz="1400" dirty="0" smtClean="0">
              <a:latin typeface="Courier New" panose="02070309020205020404" pitchFamily="49" charset="0"/>
              <a:cs typeface="Courier New" panose="02070309020205020404" pitchFamily="49" charset="0"/>
            </a:endParaRPr>
          </a:p>
          <a:p>
            <a:pPr marL="0" indent="0">
              <a:buNone/>
            </a:pPr>
            <a:r>
              <a:rPr lang="en-CA" sz="1400" dirty="0" smtClean="0">
                <a:latin typeface="Courier New" panose="02070309020205020404" pitchFamily="49" charset="0"/>
                <a:cs typeface="Courier New" panose="02070309020205020404" pitchFamily="49" charset="0"/>
              </a:rPr>
              <a:t>p1d2 </a:t>
            </a:r>
            <a:r>
              <a:rPr lang="en-CA" sz="1400" dirty="0">
                <a:latin typeface="Courier New" panose="02070309020205020404" pitchFamily="49" charset="0"/>
                <a:cs typeface="Courier New" panose="02070309020205020404" pitchFamily="49" charset="0"/>
              </a:rPr>
              <a:t>= </a:t>
            </a:r>
            <a:r>
              <a:rPr lang="en-CA" sz="1400" dirty="0" err="1">
                <a:latin typeface="Courier New" panose="02070309020205020404" pitchFamily="49" charset="0"/>
                <a:cs typeface="Courier New" panose="02070309020205020404" pitchFamily="49" charset="0"/>
              </a:rPr>
              <a:t>random.randint</a:t>
            </a:r>
            <a:r>
              <a:rPr lang="en-CA" sz="1400" dirty="0">
                <a:latin typeface="Courier New" panose="02070309020205020404" pitchFamily="49" charset="0"/>
                <a:cs typeface="Courier New" panose="02070309020205020404" pitchFamily="49" charset="0"/>
              </a:rPr>
              <a:t>(1,6) </a:t>
            </a:r>
            <a:endParaRPr lang="en-CA" sz="1400" dirty="0" smtClean="0">
              <a:latin typeface="Courier New" panose="02070309020205020404" pitchFamily="49" charset="0"/>
              <a:cs typeface="Courier New" panose="02070309020205020404" pitchFamily="49" charset="0"/>
            </a:endParaRPr>
          </a:p>
          <a:p>
            <a:pPr marL="0" indent="0">
              <a:buNone/>
            </a:pPr>
            <a:r>
              <a:rPr lang="en-CA" sz="1400" dirty="0" smtClean="0">
                <a:latin typeface="Courier New" panose="02070309020205020404" pitchFamily="49" charset="0"/>
                <a:cs typeface="Courier New" panose="02070309020205020404" pitchFamily="49" charset="0"/>
              </a:rPr>
              <a:t>p1d3 </a:t>
            </a:r>
            <a:r>
              <a:rPr lang="en-CA" sz="1400" dirty="0">
                <a:latin typeface="Courier New" panose="02070309020205020404" pitchFamily="49" charset="0"/>
                <a:cs typeface="Courier New" panose="02070309020205020404" pitchFamily="49" charset="0"/>
              </a:rPr>
              <a:t>= </a:t>
            </a:r>
            <a:r>
              <a:rPr lang="en-CA" sz="1400" dirty="0" err="1">
                <a:latin typeface="Courier New" panose="02070309020205020404" pitchFamily="49" charset="0"/>
                <a:cs typeface="Courier New" panose="02070309020205020404" pitchFamily="49" charset="0"/>
              </a:rPr>
              <a:t>random.randint</a:t>
            </a:r>
            <a:r>
              <a:rPr lang="en-CA" sz="1400" dirty="0">
                <a:latin typeface="Courier New" panose="02070309020205020404" pitchFamily="49" charset="0"/>
                <a:cs typeface="Courier New" panose="02070309020205020404" pitchFamily="49" charset="0"/>
              </a:rPr>
              <a:t>(1,6) </a:t>
            </a:r>
            <a:endParaRPr lang="en-CA" sz="1400" dirty="0" smtClean="0">
              <a:latin typeface="Courier New" panose="02070309020205020404" pitchFamily="49" charset="0"/>
              <a:cs typeface="Courier New" panose="02070309020205020404" pitchFamily="49" charset="0"/>
            </a:endParaRPr>
          </a:p>
          <a:p>
            <a:pPr marL="0" indent="0">
              <a:buNone/>
            </a:pPr>
            <a:r>
              <a:rPr lang="en-CA" sz="1400" dirty="0" smtClean="0">
                <a:latin typeface="Courier New" panose="02070309020205020404" pitchFamily="49" charset="0"/>
                <a:cs typeface="Courier New" panose="02070309020205020404" pitchFamily="49" charset="0"/>
              </a:rPr>
              <a:t>p1d4 </a:t>
            </a:r>
            <a:r>
              <a:rPr lang="en-CA" sz="1400" dirty="0">
                <a:latin typeface="Courier New" panose="02070309020205020404" pitchFamily="49" charset="0"/>
                <a:cs typeface="Courier New" panose="02070309020205020404" pitchFamily="49" charset="0"/>
              </a:rPr>
              <a:t>= </a:t>
            </a:r>
            <a:r>
              <a:rPr lang="en-CA" sz="1400" dirty="0" err="1">
                <a:latin typeface="Courier New" panose="02070309020205020404" pitchFamily="49" charset="0"/>
                <a:cs typeface="Courier New" panose="02070309020205020404" pitchFamily="49" charset="0"/>
              </a:rPr>
              <a:t>random.randint</a:t>
            </a:r>
            <a:r>
              <a:rPr lang="en-CA" sz="1400" dirty="0">
                <a:latin typeface="Courier New" panose="02070309020205020404" pitchFamily="49" charset="0"/>
                <a:cs typeface="Courier New" panose="02070309020205020404" pitchFamily="49" charset="0"/>
              </a:rPr>
              <a:t>(1,6) </a:t>
            </a:r>
            <a:endParaRPr lang="en-CA" sz="1400" dirty="0" smtClean="0">
              <a:latin typeface="Courier New" panose="02070309020205020404" pitchFamily="49" charset="0"/>
              <a:cs typeface="Courier New" panose="02070309020205020404" pitchFamily="49" charset="0"/>
            </a:endParaRPr>
          </a:p>
          <a:p>
            <a:pPr marL="0" indent="0">
              <a:buNone/>
            </a:pPr>
            <a:r>
              <a:rPr lang="en-CA" sz="1400" dirty="0" smtClean="0">
                <a:latin typeface="Courier New" panose="02070309020205020404" pitchFamily="49" charset="0"/>
                <a:cs typeface="Courier New" panose="02070309020205020404" pitchFamily="49" charset="0"/>
              </a:rPr>
              <a:t/>
            </a:r>
            <a:br>
              <a:rPr lang="en-CA" sz="1400" dirty="0" smtClean="0">
                <a:latin typeface="Courier New" panose="02070309020205020404" pitchFamily="49" charset="0"/>
                <a:cs typeface="Courier New" panose="02070309020205020404" pitchFamily="49" charset="0"/>
              </a:rPr>
            </a:br>
            <a:r>
              <a:rPr lang="en-CA" sz="1400" dirty="0" smtClean="0">
                <a:latin typeface="Courier New" panose="02070309020205020404" pitchFamily="49" charset="0"/>
                <a:cs typeface="Courier New" panose="02070309020205020404" pitchFamily="49" charset="0"/>
              </a:rPr>
              <a:t>p2d1 </a:t>
            </a:r>
            <a:r>
              <a:rPr lang="en-CA" sz="1400" dirty="0">
                <a:latin typeface="Courier New" panose="02070309020205020404" pitchFamily="49" charset="0"/>
                <a:cs typeface="Courier New" panose="02070309020205020404" pitchFamily="49" charset="0"/>
              </a:rPr>
              <a:t>= </a:t>
            </a:r>
            <a:r>
              <a:rPr lang="en-CA" sz="1400" dirty="0" err="1">
                <a:latin typeface="Courier New" panose="02070309020205020404" pitchFamily="49" charset="0"/>
                <a:cs typeface="Courier New" panose="02070309020205020404" pitchFamily="49" charset="0"/>
              </a:rPr>
              <a:t>random.randint</a:t>
            </a:r>
            <a:r>
              <a:rPr lang="en-CA" sz="1400" dirty="0">
                <a:latin typeface="Courier New" panose="02070309020205020404" pitchFamily="49" charset="0"/>
                <a:cs typeface="Courier New" panose="02070309020205020404" pitchFamily="49" charset="0"/>
              </a:rPr>
              <a:t>(1,6) </a:t>
            </a:r>
            <a:endParaRPr lang="en-CA" sz="1400" dirty="0" smtClean="0">
              <a:latin typeface="Courier New" panose="02070309020205020404" pitchFamily="49" charset="0"/>
              <a:cs typeface="Courier New" panose="02070309020205020404" pitchFamily="49" charset="0"/>
            </a:endParaRPr>
          </a:p>
          <a:p>
            <a:pPr marL="0" indent="0">
              <a:buNone/>
            </a:pPr>
            <a:r>
              <a:rPr lang="en-CA" sz="1400" dirty="0" smtClean="0">
                <a:latin typeface="Courier New" panose="02070309020205020404" pitchFamily="49" charset="0"/>
                <a:cs typeface="Courier New" panose="02070309020205020404" pitchFamily="49" charset="0"/>
              </a:rPr>
              <a:t>p2d2 </a:t>
            </a:r>
            <a:r>
              <a:rPr lang="en-CA" sz="1400" dirty="0">
                <a:latin typeface="Courier New" panose="02070309020205020404" pitchFamily="49" charset="0"/>
                <a:cs typeface="Courier New" panose="02070309020205020404" pitchFamily="49" charset="0"/>
              </a:rPr>
              <a:t>= </a:t>
            </a:r>
            <a:r>
              <a:rPr lang="en-CA" sz="1400" dirty="0" err="1">
                <a:latin typeface="Courier New" panose="02070309020205020404" pitchFamily="49" charset="0"/>
                <a:cs typeface="Courier New" panose="02070309020205020404" pitchFamily="49" charset="0"/>
              </a:rPr>
              <a:t>random.randint</a:t>
            </a:r>
            <a:r>
              <a:rPr lang="en-CA" sz="1400" dirty="0">
                <a:latin typeface="Courier New" panose="02070309020205020404" pitchFamily="49" charset="0"/>
                <a:cs typeface="Courier New" panose="02070309020205020404" pitchFamily="49" charset="0"/>
              </a:rPr>
              <a:t>(1,6) </a:t>
            </a:r>
            <a:endParaRPr lang="en-CA" sz="1400" dirty="0" smtClean="0">
              <a:latin typeface="Courier New" panose="02070309020205020404" pitchFamily="49" charset="0"/>
              <a:cs typeface="Courier New" panose="02070309020205020404" pitchFamily="49" charset="0"/>
            </a:endParaRPr>
          </a:p>
          <a:p>
            <a:pPr marL="0" indent="0">
              <a:buNone/>
            </a:pPr>
            <a:r>
              <a:rPr lang="en-CA" sz="1400" dirty="0" smtClean="0">
                <a:latin typeface="Courier New" panose="02070309020205020404" pitchFamily="49" charset="0"/>
                <a:cs typeface="Courier New" panose="02070309020205020404" pitchFamily="49" charset="0"/>
              </a:rPr>
              <a:t>p2d3 </a:t>
            </a:r>
            <a:r>
              <a:rPr lang="en-CA" sz="1400" dirty="0">
                <a:latin typeface="Courier New" panose="02070309020205020404" pitchFamily="49" charset="0"/>
                <a:cs typeface="Courier New" panose="02070309020205020404" pitchFamily="49" charset="0"/>
              </a:rPr>
              <a:t>= </a:t>
            </a:r>
            <a:r>
              <a:rPr lang="en-CA" sz="1400" dirty="0" err="1">
                <a:latin typeface="Courier New" panose="02070309020205020404" pitchFamily="49" charset="0"/>
                <a:cs typeface="Courier New" panose="02070309020205020404" pitchFamily="49" charset="0"/>
              </a:rPr>
              <a:t>random.randint</a:t>
            </a:r>
            <a:r>
              <a:rPr lang="en-CA" sz="1400" dirty="0">
                <a:latin typeface="Courier New" panose="02070309020205020404" pitchFamily="49" charset="0"/>
                <a:cs typeface="Courier New" panose="02070309020205020404" pitchFamily="49" charset="0"/>
              </a:rPr>
              <a:t>(1,6) </a:t>
            </a:r>
            <a:endParaRPr lang="en-CA" sz="1400" dirty="0" smtClean="0">
              <a:latin typeface="Courier New" panose="02070309020205020404" pitchFamily="49" charset="0"/>
              <a:cs typeface="Courier New" panose="02070309020205020404" pitchFamily="49" charset="0"/>
            </a:endParaRPr>
          </a:p>
          <a:p>
            <a:pPr marL="0" indent="0">
              <a:buNone/>
            </a:pPr>
            <a:r>
              <a:rPr lang="en-CA" sz="1400" dirty="0" smtClean="0">
                <a:latin typeface="Courier New" panose="02070309020205020404" pitchFamily="49" charset="0"/>
                <a:cs typeface="Courier New" panose="02070309020205020404" pitchFamily="49" charset="0"/>
              </a:rPr>
              <a:t>p2d4 </a:t>
            </a:r>
            <a:r>
              <a:rPr lang="en-CA" sz="1400" dirty="0">
                <a:latin typeface="Courier New" panose="02070309020205020404" pitchFamily="49" charset="0"/>
                <a:cs typeface="Courier New" panose="02070309020205020404" pitchFamily="49" charset="0"/>
              </a:rPr>
              <a:t>= </a:t>
            </a:r>
            <a:r>
              <a:rPr lang="en-CA" sz="1400" dirty="0" err="1">
                <a:latin typeface="Courier New" panose="02070309020205020404" pitchFamily="49" charset="0"/>
                <a:cs typeface="Courier New" panose="02070309020205020404" pitchFamily="49" charset="0"/>
              </a:rPr>
              <a:t>random.randint</a:t>
            </a:r>
            <a:r>
              <a:rPr lang="en-CA" sz="1400" dirty="0">
                <a:latin typeface="Courier New" panose="02070309020205020404" pitchFamily="49" charset="0"/>
                <a:cs typeface="Courier New" panose="02070309020205020404" pitchFamily="49" charset="0"/>
              </a:rPr>
              <a:t>(1,6) </a:t>
            </a:r>
            <a:endParaRPr lang="en-CA" sz="1400" dirty="0" smtClean="0">
              <a:latin typeface="Courier New" panose="02070309020205020404" pitchFamily="49" charset="0"/>
              <a:cs typeface="Courier New" panose="02070309020205020404" pitchFamily="49" charset="0"/>
            </a:endParaRPr>
          </a:p>
          <a:p>
            <a:pPr marL="0" indent="0">
              <a:buNone/>
            </a:pPr>
            <a:endParaRPr lang="en-CA" sz="1400" dirty="0" smtClean="0">
              <a:latin typeface="Courier New" panose="02070309020205020404" pitchFamily="49" charset="0"/>
              <a:cs typeface="Courier New" panose="02070309020205020404" pitchFamily="49" charset="0"/>
            </a:endParaRPr>
          </a:p>
          <a:p>
            <a:pPr marL="0" indent="0">
              <a:buNone/>
            </a:pPr>
            <a:r>
              <a:rPr lang="en-CA" sz="1400" dirty="0" smtClean="0">
                <a:latin typeface="Courier New" panose="02070309020205020404" pitchFamily="49" charset="0"/>
                <a:cs typeface="Courier New" panose="02070309020205020404" pitchFamily="49" charset="0"/>
              </a:rPr>
              <a:t>player1 </a:t>
            </a:r>
            <a:r>
              <a:rPr lang="en-CA" sz="1400" dirty="0">
                <a:latin typeface="Courier New" panose="02070309020205020404" pitchFamily="49" charset="0"/>
                <a:cs typeface="Courier New" panose="02070309020205020404" pitchFamily="49" charset="0"/>
              </a:rPr>
              <a:t>= p1d1 + p1d2 + p1d3 + p1d4 </a:t>
            </a:r>
            <a:endParaRPr lang="en-CA" sz="1400" dirty="0" smtClean="0">
              <a:latin typeface="Courier New" panose="02070309020205020404" pitchFamily="49" charset="0"/>
              <a:cs typeface="Courier New" panose="02070309020205020404" pitchFamily="49" charset="0"/>
            </a:endParaRPr>
          </a:p>
          <a:p>
            <a:pPr marL="0" indent="0">
              <a:buNone/>
            </a:pPr>
            <a:r>
              <a:rPr lang="en-CA" sz="1400" dirty="0" smtClean="0">
                <a:latin typeface="Courier New" panose="02070309020205020404" pitchFamily="49" charset="0"/>
                <a:cs typeface="Courier New" panose="02070309020205020404" pitchFamily="49" charset="0"/>
              </a:rPr>
              <a:t>player2 </a:t>
            </a:r>
            <a:r>
              <a:rPr lang="en-CA" sz="1400" dirty="0">
                <a:latin typeface="Courier New" panose="02070309020205020404" pitchFamily="49" charset="0"/>
                <a:cs typeface="Courier New" panose="02070309020205020404" pitchFamily="49" charset="0"/>
              </a:rPr>
              <a:t>= p2d1 + p2d2 + p2d3 + </a:t>
            </a:r>
            <a:r>
              <a:rPr lang="en-CA" sz="1400" dirty="0" smtClean="0">
                <a:latin typeface="Courier New" panose="02070309020205020404" pitchFamily="49" charset="0"/>
                <a:cs typeface="Courier New" panose="02070309020205020404" pitchFamily="49" charset="0"/>
              </a:rPr>
              <a:t>p2d4</a:t>
            </a:r>
          </a:p>
          <a:p>
            <a:pPr marL="0" indent="0">
              <a:buNone/>
            </a:pPr>
            <a:endParaRPr lang="en-CA" sz="1400" dirty="0">
              <a:latin typeface="Courier New" panose="02070309020205020404" pitchFamily="49" charset="0"/>
              <a:cs typeface="Courier New" panose="02070309020205020404" pitchFamily="49" charset="0"/>
            </a:endParaRPr>
          </a:p>
          <a:p>
            <a:pPr marL="0" indent="0">
              <a:buNone/>
            </a:pPr>
            <a:r>
              <a:rPr lang="en-CA" sz="1400" dirty="0" smtClean="0">
                <a:latin typeface="Courier New" panose="02070309020205020404" pitchFamily="49" charset="0"/>
                <a:cs typeface="Courier New" panose="02070309020205020404" pitchFamily="49" charset="0"/>
              </a:rPr>
              <a:t>if </a:t>
            </a:r>
            <a:r>
              <a:rPr lang="en-CA" sz="1400" dirty="0">
                <a:latin typeface="Courier New" panose="02070309020205020404" pitchFamily="49" charset="0"/>
                <a:cs typeface="Courier New" panose="02070309020205020404" pitchFamily="49" charset="0"/>
              </a:rPr>
              <a:t>player1 &gt; player2: </a:t>
            </a:r>
            <a:endParaRPr lang="en-CA" sz="1400" dirty="0" smtClean="0">
              <a:latin typeface="Courier New" panose="02070309020205020404" pitchFamily="49" charset="0"/>
              <a:cs typeface="Courier New" panose="02070309020205020404" pitchFamily="49" charset="0"/>
            </a:endParaRPr>
          </a:p>
          <a:p>
            <a:pPr marL="0" indent="0">
              <a:buNone/>
            </a:pPr>
            <a:r>
              <a:rPr lang="en-CA" sz="1400" dirty="0">
                <a:latin typeface="Courier New" panose="02070309020205020404" pitchFamily="49" charset="0"/>
                <a:cs typeface="Courier New" panose="02070309020205020404" pitchFamily="49" charset="0"/>
              </a:rPr>
              <a:t>	</a:t>
            </a:r>
            <a:r>
              <a:rPr lang="en-CA" sz="1400" dirty="0" smtClean="0">
                <a:latin typeface="Courier New" panose="02070309020205020404" pitchFamily="49" charset="0"/>
                <a:cs typeface="Courier New" panose="02070309020205020404" pitchFamily="49" charset="0"/>
              </a:rPr>
              <a:t>print</a:t>
            </a:r>
            <a:r>
              <a:rPr lang="en-CA" sz="1400" dirty="0">
                <a:latin typeface="Courier New" panose="02070309020205020404" pitchFamily="49" charset="0"/>
                <a:cs typeface="Courier New" panose="02070309020205020404" pitchFamily="49" charset="0"/>
              </a:rPr>
              <a:t>("Player 1 wins!") </a:t>
            </a:r>
            <a:endParaRPr lang="en-CA" sz="1400" dirty="0" smtClean="0">
              <a:latin typeface="Courier New" panose="02070309020205020404" pitchFamily="49" charset="0"/>
              <a:cs typeface="Courier New" panose="02070309020205020404" pitchFamily="49" charset="0"/>
            </a:endParaRPr>
          </a:p>
          <a:p>
            <a:pPr marL="0" indent="0">
              <a:buNone/>
            </a:pPr>
            <a:r>
              <a:rPr lang="en-CA" sz="1400" dirty="0" err="1" smtClean="0">
                <a:latin typeface="Courier New" panose="02070309020205020404" pitchFamily="49" charset="0"/>
                <a:cs typeface="Courier New" panose="02070309020205020404" pitchFamily="49" charset="0"/>
              </a:rPr>
              <a:t>elif</a:t>
            </a:r>
            <a:r>
              <a:rPr lang="en-CA" sz="1400" dirty="0" smtClean="0">
                <a:latin typeface="Courier New" panose="02070309020205020404" pitchFamily="49" charset="0"/>
                <a:cs typeface="Courier New" panose="02070309020205020404" pitchFamily="49" charset="0"/>
              </a:rPr>
              <a:t> player1 &lt; player2: </a:t>
            </a:r>
          </a:p>
          <a:p>
            <a:pPr marL="0" indent="0">
              <a:buNone/>
            </a:pPr>
            <a:r>
              <a:rPr lang="en-CA" sz="1400" dirty="0">
                <a:latin typeface="Courier New" panose="02070309020205020404" pitchFamily="49" charset="0"/>
                <a:cs typeface="Courier New" panose="02070309020205020404" pitchFamily="49" charset="0"/>
              </a:rPr>
              <a:t>	</a:t>
            </a:r>
            <a:r>
              <a:rPr lang="en-CA" sz="1400" dirty="0" smtClean="0">
                <a:latin typeface="Courier New" panose="02070309020205020404" pitchFamily="49" charset="0"/>
                <a:cs typeface="Courier New" panose="02070309020205020404" pitchFamily="49" charset="0"/>
              </a:rPr>
              <a:t>print</a:t>
            </a:r>
            <a:r>
              <a:rPr lang="en-CA" sz="1400" dirty="0">
                <a:latin typeface="Courier New" panose="02070309020205020404" pitchFamily="49" charset="0"/>
                <a:cs typeface="Courier New" panose="02070309020205020404" pitchFamily="49" charset="0"/>
              </a:rPr>
              <a:t>("Player 2 wins</a:t>
            </a:r>
            <a:r>
              <a:rPr lang="en-CA" sz="1400" dirty="0" smtClean="0">
                <a:latin typeface="Courier New" panose="02070309020205020404" pitchFamily="49" charset="0"/>
                <a:cs typeface="Courier New" panose="02070309020205020404" pitchFamily="49" charset="0"/>
              </a:rPr>
              <a:t>!")</a:t>
            </a:r>
          </a:p>
          <a:p>
            <a:pPr marL="0" indent="0">
              <a:buNone/>
            </a:pPr>
            <a:r>
              <a:rPr lang="en-CA" sz="1400" dirty="0" smtClean="0">
                <a:latin typeface="Courier New" panose="02070309020205020404" pitchFamily="49" charset="0"/>
                <a:cs typeface="Courier New" panose="02070309020205020404" pitchFamily="49" charset="0"/>
              </a:rPr>
              <a:t>else:</a:t>
            </a:r>
          </a:p>
          <a:p>
            <a:pPr marL="0" indent="0">
              <a:buNone/>
            </a:pPr>
            <a:r>
              <a:rPr lang="en-CA" sz="1400" dirty="0">
                <a:latin typeface="Courier New" panose="02070309020205020404" pitchFamily="49" charset="0"/>
                <a:cs typeface="Courier New" panose="02070309020205020404" pitchFamily="49" charset="0"/>
              </a:rPr>
              <a:t>	</a:t>
            </a:r>
            <a:r>
              <a:rPr lang="en-CA" sz="1400" dirty="0" smtClean="0">
                <a:latin typeface="Courier New" panose="02070309020205020404" pitchFamily="49" charset="0"/>
                <a:cs typeface="Courier New" panose="02070309020205020404" pitchFamily="49" charset="0"/>
              </a:rPr>
              <a:t>print("It's a tie!")</a:t>
            </a:r>
            <a:endParaRPr lang="en-CA" sz="1400" dirty="0">
              <a:latin typeface="Courier New" panose="02070309020205020404" pitchFamily="49" charset="0"/>
              <a:cs typeface="Courier New" panose="02070309020205020404" pitchFamily="49" charset="0"/>
            </a:endParaRPr>
          </a:p>
        </p:txBody>
      </p:sp>
      <p:sp>
        <p:nvSpPr>
          <p:cNvPr id="4" name="Right Brace 3"/>
          <p:cNvSpPr/>
          <p:nvPr/>
        </p:nvSpPr>
        <p:spPr>
          <a:xfrm>
            <a:off x="4427984" y="1916832"/>
            <a:ext cx="648072" cy="9657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 name="TextBox 4"/>
          <p:cNvSpPr txBox="1"/>
          <p:nvPr/>
        </p:nvSpPr>
        <p:spPr>
          <a:xfrm>
            <a:off x="5344380" y="2195572"/>
            <a:ext cx="3548100" cy="369332"/>
          </a:xfrm>
          <a:prstGeom prst="rect">
            <a:avLst/>
          </a:prstGeom>
          <a:noFill/>
        </p:spPr>
        <p:txBody>
          <a:bodyPr wrap="square" rtlCol="0">
            <a:spAutoFit/>
          </a:bodyPr>
          <a:lstStyle/>
          <a:p>
            <a:r>
              <a:rPr lang="en-CA" dirty="0" smtClean="0"/>
              <a:t>Dice is rolled 4 times for Player </a:t>
            </a:r>
            <a:r>
              <a:rPr lang="en-CA" dirty="0" smtClean="0"/>
              <a:t>1</a:t>
            </a:r>
            <a:endParaRPr lang="en-CA" dirty="0"/>
          </a:p>
        </p:txBody>
      </p:sp>
      <p:sp>
        <p:nvSpPr>
          <p:cNvPr id="10" name="TextBox 9"/>
          <p:cNvSpPr txBox="1"/>
          <p:nvPr/>
        </p:nvSpPr>
        <p:spPr>
          <a:xfrm>
            <a:off x="5344380" y="3419708"/>
            <a:ext cx="3692116" cy="369332"/>
          </a:xfrm>
          <a:prstGeom prst="rect">
            <a:avLst/>
          </a:prstGeom>
          <a:noFill/>
        </p:spPr>
        <p:txBody>
          <a:bodyPr wrap="square" rtlCol="0">
            <a:spAutoFit/>
          </a:bodyPr>
          <a:lstStyle/>
          <a:p>
            <a:r>
              <a:rPr lang="en-CA" dirty="0" smtClean="0"/>
              <a:t>Dice is rolled 4 times for Player </a:t>
            </a:r>
            <a:r>
              <a:rPr lang="en-CA" dirty="0" smtClean="0"/>
              <a:t>2</a:t>
            </a:r>
            <a:endParaRPr lang="en-CA" dirty="0"/>
          </a:p>
        </p:txBody>
      </p:sp>
      <p:sp>
        <p:nvSpPr>
          <p:cNvPr id="11" name="Right Brace 10"/>
          <p:cNvSpPr/>
          <p:nvPr/>
        </p:nvSpPr>
        <p:spPr>
          <a:xfrm>
            <a:off x="4572000" y="5341919"/>
            <a:ext cx="648072" cy="14815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TextBox 11"/>
          <p:cNvSpPr txBox="1"/>
          <p:nvPr/>
        </p:nvSpPr>
        <p:spPr>
          <a:xfrm>
            <a:off x="5344380" y="5734997"/>
            <a:ext cx="3188060" cy="369332"/>
          </a:xfrm>
          <a:prstGeom prst="rect">
            <a:avLst/>
          </a:prstGeom>
          <a:noFill/>
        </p:spPr>
        <p:txBody>
          <a:bodyPr wrap="square" rtlCol="0">
            <a:spAutoFit/>
          </a:bodyPr>
          <a:lstStyle/>
          <a:p>
            <a:r>
              <a:rPr lang="en-CA" dirty="0" smtClean="0"/>
              <a:t>Winner is determined!</a:t>
            </a:r>
            <a:endParaRPr lang="en-CA" dirty="0"/>
          </a:p>
        </p:txBody>
      </p:sp>
      <p:sp>
        <p:nvSpPr>
          <p:cNvPr id="13" name="Right Brace 12"/>
          <p:cNvSpPr/>
          <p:nvPr/>
        </p:nvSpPr>
        <p:spPr>
          <a:xfrm>
            <a:off x="4446505" y="3140968"/>
            <a:ext cx="648072" cy="9657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4" name="Right Brace 13"/>
          <p:cNvSpPr/>
          <p:nvPr/>
        </p:nvSpPr>
        <p:spPr>
          <a:xfrm>
            <a:off x="4446505" y="4407496"/>
            <a:ext cx="648072" cy="4828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TextBox 14"/>
          <p:cNvSpPr txBox="1"/>
          <p:nvPr/>
        </p:nvSpPr>
        <p:spPr>
          <a:xfrm>
            <a:off x="5365173" y="4464260"/>
            <a:ext cx="3692116" cy="369332"/>
          </a:xfrm>
          <a:prstGeom prst="rect">
            <a:avLst/>
          </a:prstGeom>
          <a:noFill/>
        </p:spPr>
        <p:txBody>
          <a:bodyPr wrap="square" rtlCol="0">
            <a:spAutoFit/>
          </a:bodyPr>
          <a:lstStyle/>
          <a:p>
            <a:r>
              <a:rPr lang="en-CA" dirty="0" smtClean="0"/>
              <a:t>Dice </a:t>
            </a:r>
            <a:r>
              <a:rPr lang="en-CA" dirty="0" smtClean="0"/>
              <a:t>are totalled</a:t>
            </a:r>
            <a:endParaRPr lang="en-CA" dirty="0"/>
          </a:p>
        </p:txBody>
      </p:sp>
    </p:spTree>
    <p:extLst>
      <p:ext uri="{BB962C8B-B14F-4D97-AF65-F5344CB8AC3E}">
        <p14:creationId xmlns:p14="http://schemas.microsoft.com/office/powerpoint/2010/main" val="187105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ppt_x"/>
                                          </p:val>
                                        </p:tav>
                                        <p:tav tm="100000">
                                          <p:val>
                                            <p:strVal val="#ppt_x"/>
                                          </p:val>
                                        </p:tav>
                                      </p:tavLst>
                                    </p:anim>
                                    <p:anim calcmode="lin" valueType="num">
                                      <p:cBhvr additive="base">
                                        <p:cTn id="66" dur="500" fill="hold"/>
                                        <p:tgtEl>
                                          <p:spTgt spid="1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
                                            <p:txEl>
                                              <p:pRg st="13" end="13"/>
                                            </p:txEl>
                                          </p:spTgt>
                                        </p:tgtEl>
                                        <p:attrNameLst>
                                          <p:attrName>style.visibility</p:attrName>
                                        </p:attrNameLst>
                                      </p:cBhvr>
                                      <p:to>
                                        <p:strVal val="visible"/>
                                      </p:to>
                                    </p:set>
                                    <p:anim calcmode="lin" valueType="num">
                                      <p:cBhvr additive="base">
                                        <p:cTn id="7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14" end="14"/>
                                            </p:txEl>
                                          </p:spTgt>
                                        </p:tgtEl>
                                        <p:attrNameLst>
                                          <p:attrName>style.visibility</p:attrName>
                                        </p:attrNameLst>
                                      </p:cBhvr>
                                      <p:to>
                                        <p:strVal val="visible"/>
                                      </p:to>
                                    </p:set>
                                    <p:anim calcmode="lin" valueType="num">
                                      <p:cBhvr additive="base">
                                        <p:cTn id="7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
                                            <p:txEl>
                                              <p:pRg st="15" end="15"/>
                                            </p:txEl>
                                          </p:spTgt>
                                        </p:tgtEl>
                                        <p:attrNameLst>
                                          <p:attrName>style.visibility</p:attrName>
                                        </p:attrNameLst>
                                      </p:cBhvr>
                                      <p:to>
                                        <p:strVal val="visible"/>
                                      </p:to>
                                    </p:set>
                                    <p:anim calcmode="lin" valueType="num">
                                      <p:cBhvr additive="base">
                                        <p:cTn id="8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 calcmode="lin" valueType="num">
                                      <p:cBhvr additive="base">
                                        <p:cTn id="8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
                                            <p:txEl>
                                              <p:pRg st="17" end="17"/>
                                            </p:txEl>
                                          </p:spTgt>
                                        </p:tgtEl>
                                        <p:attrNameLst>
                                          <p:attrName>style.visibility</p:attrName>
                                        </p:attrNameLst>
                                      </p:cBhvr>
                                      <p:to>
                                        <p:strVal val="visible"/>
                                      </p:to>
                                    </p:set>
                                    <p:anim calcmode="lin" valueType="num">
                                      <p:cBhvr additive="base">
                                        <p:cTn id="9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
                                            <p:txEl>
                                              <p:pRg st="18" end="18"/>
                                            </p:txEl>
                                          </p:spTgt>
                                        </p:tgtEl>
                                        <p:attrNameLst>
                                          <p:attrName>style.visibility</p:attrName>
                                        </p:attrNameLst>
                                      </p:cBhvr>
                                      <p:to>
                                        <p:strVal val="visible"/>
                                      </p:to>
                                    </p:set>
                                    <p:anim calcmode="lin" valueType="num">
                                      <p:cBhvr additive="base">
                                        <p:cTn id="9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500" fill="hold"/>
                                        <p:tgtEl>
                                          <p:spTgt spid="11"/>
                                        </p:tgtEl>
                                        <p:attrNameLst>
                                          <p:attrName>ppt_x</p:attrName>
                                        </p:attrNameLst>
                                      </p:cBhvr>
                                      <p:tavLst>
                                        <p:tav tm="0">
                                          <p:val>
                                            <p:strVal val="#ppt_x"/>
                                          </p:val>
                                        </p:tav>
                                        <p:tav tm="100000">
                                          <p:val>
                                            <p:strVal val="#ppt_x"/>
                                          </p:val>
                                        </p:tav>
                                      </p:tavLst>
                                    </p:anim>
                                    <p:anim calcmode="lin" valueType="num">
                                      <p:cBhvr additive="base">
                                        <p:cTn id="100" dur="5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additive="base">
                                        <p:cTn id="103" dur="500" fill="hold"/>
                                        <p:tgtEl>
                                          <p:spTgt spid="12"/>
                                        </p:tgtEl>
                                        <p:attrNameLst>
                                          <p:attrName>ppt_x</p:attrName>
                                        </p:attrNameLst>
                                      </p:cBhvr>
                                      <p:tavLst>
                                        <p:tav tm="0">
                                          <p:val>
                                            <p:strVal val="#ppt_x"/>
                                          </p:val>
                                        </p:tav>
                                        <p:tav tm="100000">
                                          <p:val>
                                            <p:strVal val="#ppt_x"/>
                                          </p:val>
                                        </p:tav>
                                      </p:tavLst>
                                    </p:anim>
                                    <p:anim calcmode="lin" valueType="num">
                                      <p:cBhvr additive="base">
                                        <p:cTn id="10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P spid="11" grpId="0" animBg="1"/>
      <p:bldP spid="12" grpId="0"/>
      <p:bldP spid="13" grpId="0" animBg="1"/>
      <p:bldP spid="14"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Autofit/>
          </a:bodyPr>
          <a:lstStyle/>
          <a:p>
            <a:pPr algn="ctr"/>
            <a:r>
              <a:rPr lang="en-CA" dirty="0" smtClean="0"/>
              <a:t>Version #2 – Use Functions</a:t>
            </a:r>
            <a:endParaRPr lang="en-CA" dirty="0"/>
          </a:p>
        </p:txBody>
      </p:sp>
      <p:sp>
        <p:nvSpPr>
          <p:cNvPr id="3" name="Content Placeholder 2"/>
          <p:cNvSpPr>
            <a:spLocks noGrp="1"/>
          </p:cNvSpPr>
          <p:nvPr>
            <p:ph idx="1"/>
          </p:nvPr>
        </p:nvSpPr>
        <p:spPr>
          <a:xfrm>
            <a:off x="539552" y="1628800"/>
            <a:ext cx="8183880" cy="5112568"/>
          </a:xfrm>
        </p:spPr>
        <p:txBody>
          <a:bodyPr>
            <a:noAutofit/>
          </a:bodyPr>
          <a:lstStyle/>
          <a:p>
            <a:pPr marL="0" indent="0">
              <a:buNone/>
            </a:pPr>
            <a:endParaRPr lang="en-CA" sz="1400" dirty="0" smtClean="0">
              <a:latin typeface="Courier New" panose="02070309020205020404" pitchFamily="49" charset="0"/>
              <a:cs typeface="Courier New" panose="02070309020205020404" pitchFamily="49" charset="0"/>
            </a:endParaRPr>
          </a:p>
          <a:p>
            <a:pPr marL="0" indent="0">
              <a:buNone/>
            </a:pPr>
            <a:r>
              <a:rPr lang="en-CA" sz="1400" dirty="0" err="1" smtClean="0">
                <a:latin typeface="Courier New" panose="02070309020205020404" pitchFamily="49" charset="0"/>
                <a:cs typeface="Courier New" panose="02070309020205020404" pitchFamily="49" charset="0"/>
              </a:rPr>
              <a:t>def</a:t>
            </a:r>
            <a:r>
              <a:rPr lang="en-CA" sz="1400" dirty="0" smtClean="0">
                <a:latin typeface="Courier New" panose="02070309020205020404" pitchFamily="49" charset="0"/>
                <a:cs typeface="Courier New" panose="02070309020205020404" pitchFamily="49" charset="0"/>
              </a:rPr>
              <a:t> </a:t>
            </a:r>
            <a:r>
              <a:rPr lang="en-CA" sz="1400" dirty="0" err="1" smtClean="0">
                <a:latin typeface="Courier New" panose="02070309020205020404" pitchFamily="49" charset="0"/>
                <a:cs typeface="Courier New" panose="02070309020205020404" pitchFamily="49" charset="0"/>
              </a:rPr>
              <a:t>sum_dice</a:t>
            </a:r>
            <a:r>
              <a:rPr lang="en-CA" sz="1400" dirty="0" smtClean="0">
                <a:latin typeface="Courier New" panose="02070309020205020404" pitchFamily="49" charset="0"/>
                <a:cs typeface="Courier New" panose="02070309020205020404" pitchFamily="49" charset="0"/>
              </a:rPr>
              <a:t>():</a:t>
            </a:r>
          </a:p>
          <a:p>
            <a:pPr marL="0" indent="0">
              <a:buNone/>
            </a:pPr>
            <a:r>
              <a:rPr lang="en-CA" sz="1400" dirty="0" smtClean="0">
                <a:latin typeface="Courier New" panose="02070309020205020404" pitchFamily="49" charset="0"/>
                <a:cs typeface="Courier New" panose="02070309020205020404" pitchFamily="49" charset="0"/>
              </a:rPr>
              <a:t>	d1 </a:t>
            </a:r>
            <a:r>
              <a:rPr lang="en-CA" sz="1400" dirty="0">
                <a:latin typeface="Courier New" panose="02070309020205020404" pitchFamily="49" charset="0"/>
                <a:cs typeface="Courier New" panose="02070309020205020404" pitchFamily="49" charset="0"/>
              </a:rPr>
              <a:t>= </a:t>
            </a:r>
            <a:r>
              <a:rPr lang="en-CA" sz="1400" dirty="0" err="1">
                <a:latin typeface="Courier New" panose="02070309020205020404" pitchFamily="49" charset="0"/>
                <a:cs typeface="Courier New" panose="02070309020205020404" pitchFamily="49" charset="0"/>
              </a:rPr>
              <a:t>random.randint</a:t>
            </a:r>
            <a:r>
              <a:rPr lang="en-CA" sz="1400" dirty="0">
                <a:latin typeface="Courier New" panose="02070309020205020404" pitchFamily="49" charset="0"/>
                <a:cs typeface="Courier New" panose="02070309020205020404" pitchFamily="49" charset="0"/>
              </a:rPr>
              <a:t>(1,6) </a:t>
            </a:r>
            <a:endParaRPr lang="en-CA" sz="1400" dirty="0" smtClean="0">
              <a:latin typeface="Courier New" panose="02070309020205020404" pitchFamily="49" charset="0"/>
              <a:cs typeface="Courier New" panose="02070309020205020404" pitchFamily="49" charset="0"/>
            </a:endParaRPr>
          </a:p>
          <a:p>
            <a:pPr marL="0" indent="0">
              <a:buNone/>
            </a:pPr>
            <a:r>
              <a:rPr lang="en-CA" sz="1400" dirty="0" smtClean="0">
                <a:latin typeface="Courier New" panose="02070309020205020404" pitchFamily="49" charset="0"/>
                <a:cs typeface="Courier New" panose="02070309020205020404" pitchFamily="49" charset="0"/>
              </a:rPr>
              <a:t>	d2 </a:t>
            </a:r>
            <a:r>
              <a:rPr lang="en-CA" sz="1400" dirty="0">
                <a:latin typeface="Courier New" panose="02070309020205020404" pitchFamily="49" charset="0"/>
                <a:cs typeface="Courier New" panose="02070309020205020404" pitchFamily="49" charset="0"/>
              </a:rPr>
              <a:t>= </a:t>
            </a:r>
            <a:r>
              <a:rPr lang="en-CA" sz="1400" dirty="0" err="1">
                <a:latin typeface="Courier New" panose="02070309020205020404" pitchFamily="49" charset="0"/>
                <a:cs typeface="Courier New" panose="02070309020205020404" pitchFamily="49" charset="0"/>
              </a:rPr>
              <a:t>random.randint</a:t>
            </a:r>
            <a:r>
              <a:rPr lang="en-CA" sz="1400" dirty="0">
                <a:latin typeface="Courier New" panose="02070309020205020404" pitchFamily="49" charset="0"/>
                <a:cs typeface="Courier New" panose="02070309020205020404" pitchFamily="49" charset="0"/>
              </a:rPr>
              <a:t>(1,6) </a:t>
            </a:r>
            <a:endParaRPr lang="en-CA" sz="1400" dirty="0" smtClean="0">
              <a:latin typeface="Courier New" panose="02070309020205020404" pitchFamily="49" charset="0"/>
              <a:cs typeface="Courier New" panose="02070309020205020404" pitchFamily="49" charset="0"/>
            </a:endParaRPr>
          </a:p>
          <a:p>
            <a:pPr marL="0" indent="0">
              <a:buNone/>
            </a:pPr>
            <a:r>
              <a:rPr lang="en-CA" sz="1400" dirty="0" smtClean="0">
                <a:latin typeface="Courier New" panose="02070309020205020404" pitchFamily="49" charset="0"/>
                <a:cs typeface="Courier New" panose="02070309020205020404" pitchFamily="49" charset="0"/>
              </a:rPr>
              <a:t>	d3 </a:t>
            </a:r>
            <a:r>
              <a:rPr lang="en-CA" sz="1400" dirty="0">
                <a:latin typeface="Courier New" panose="02070309020205020404" pitchFamily="49" charset="0"/>
                <a:cs typeface="Courier New" panose="02070309020205020404" pitchFamily="49" charset="0"/>
              </a:rPr>
              <a:t>= </a:t>
            </a:r>
            <a:r>
              <a:rPr lang="en-CA" sz="1400" dirty="0" err="1">
                <a:latin typeface="Courier New" panose="02070309020205020404" pitchFamily="49" charset="0"/>
                <a:cs typeface="Courier New" panose="02070309020205020404" pitchFamily="49" charset="0"/>
              </a:rPr>
              <a:t>random.randint</a:t>
            </a:r>
            <a:r>
              <a:rPr lang="en-CA" sz="1400" dirty="0">
                <a:latin typeface="Courier New" panose="02070309020205020404" pitchFamily="49" charset="0"/>
                <a:cs typeface="Courier New" panose="02070309020205020404" pitchFamily="49" charset="0"/>
              </a:rPr>
              <a:t>(1,6) </a:t>
            </a:r>
            <a:endParaRPr lang="en-CA" sz="1400" dirty="0" smtClean="0">
              <a:latin typeface="Courier New" panose="02070309020205020404" pitchFamily="49" charset="0"/>
              <a:cs typeface="Courier New" panose="02070309020205020404" pitchFamily="49" charset="0"/>
            </a:endParaRPr>
          </a:p>
          <a:p>
            <a:pPr marL="0" indent="0">
              <a:buNone/>
            </a:pPr>
            <a:r>
              <a:rPr lang="en-CA" sz="1400" dirty="0" smtClean="0">
                <a:latin typeface="Courier New" panose="02070309020205020404" pitchFamily="49" charset="0"/>
                <a:cs typeface="Courier New" panose="02070309020205020404" pitchFamily="49" charset="0"/>
              </a:rPr>
              <a:t>	d4 </a:t>
            </a:r>
            <a:r>
              <a:rPr lang="en-CA" sz="1400" dirty="0">
                <a:latin typeface="Courier New" panose="02070309020205020404" pitchFamily="49" charset="0"/>
                <a:cs typeface="Courier New" panose="02070309020205020404" pitchFamily="49" charset="0"/>
              </a:rPr>
              <a:t>= </a:t>
            </a:r>
            <a:r>
              <a:rPr lang="en-CA" sz="1400" dirty="0" err="1">
                <a:latin typeface="Courier New" panose="02070309020205020404" pitchFamily="49" charset="0"/>
                <a:cs typeface="Courier New" panose="02070309020205020404" pitchFamily="49" charset="0"/>
              </a:rPr>
              <a:t>random.randint</a:t>
            </a:r>
            <a:r>
              <a:rPr lang="en-CA" sz="1400" dirty="0">
                <a:latin typeface="Courier New" panose="02070309020205020404" pitchFamily="49" charset="0"/>
                <a:cs typeface="Courier New" panose="02070309020205020404" pitchFamily="49" charset="0"/>
              </a:rPr>
              <a:t>(1,6) </a:t>
            </a:r>
            <a:endParaRPr lang="en-CA" sz="1400" dirty="0" smtClean="0">
              <a:latin typeface="Courier New" panose="02070309020205020404" pitchFamily="49" charset="0"/>
              <a:cs typeface="Courier New" panose="02070309020205020404" pitchFamily="49" charset="0"/>
            </a:endParaRPr>
          </a:p>
          <a:p>
            <a:pPr marL="0" indent="0">
              <a:buNone/>
            </a:pPr>
            <a:r>
              <a:rPr lang="en-CA" sz="1400" dirty="0" smtClean="0">
                <a:latin typeface="Courier New" panose="02070309020205020404" pitchFamily="49" charset="0"/>
                <a:cs typeface="Courier New" panose="02070309020205020404" pitchFamily="49" charset="0"/>
              </a:rPr>
              <a:t>	total = d1 </a:t>
            </a:r>
            <a:r>
              <a:rPr lang="en-CA" sz="1400" dirty="0">
                <a:latin typeface="Courier New" panose="02070309020205020404" pitchFamily="49" charset="0"/>
                <a:cs typeface="Courier New" panose="02070309020205020404" pitchFamily="49" charset="0"/>
              </a:rPr>
              <a:t>+ </a:t>
            </a:r>
            <a:r>
              <a:rPr lang="en-CA" sz="1400" dirty="0" smtClean="0">
                <a:latin typeface="Courier New" panose="02070309020205020404" pitchFamily="49" charset="0"/>
                <a:cs typeface="Courier New" panose="02070309020205020404" pitchFamily="49" charset="0"/>
              </a:rPr>
              <a:t>d2 </a:t>
            </a:r>
            <a:r>
              <a:rPr lang="en-CA" sz="1400" dirty="0">
                <a:latin typeface="Courier New" panose="02070309020205020404" pitchFamily="49" charset="0"/>
                <a:cs typeface="Courier New" panose="02070309020205020404" pitchFamily="49" charset="0"/>
              </a:rPr>
              <a:t>+ </a:t>
            </a:r>
            <a:r>
              <a:rPr lang="en-CA" sz="1400" dirty="0" smtClean="0">
                <a:latin typeface="Courier New" panose="02070309020205020404" pitchFamily="49" charset="0"/>
                <a:cs typeface="Courier New" panose="02070309020205020404" pitchFamily="49" charset="0"/>
              </a:rPr>
              <a:t>d3 </a:t>
            </a:r>
            <a:r>
              <a:rPr lang="en-CA" sz="1400" dirty="0">
                <a:latin typeface="Courier New" panose="02070309020205020404" pitchFamily="49" charset="0"/>
                <a:cs typeface="Courier New" panose="02070309020205020404" pitchFamily="49" charset="0"/>
              </a:rPr>
              <a:t>+ </a:t>
            </a:r>
            <a:r>
              <a:rPr lang="en-CA" sz="1400" dirty="0" smtClean="0">
                <a:latin typeface="Courier New" panose="02070309020205020404" pitchFamily="49" charset="0"/>
                <a:cs typeface="Courier New" panose="02070309020205020404" pitchFamily="49" charset="0"/>
              </a:rPr>
              <a:t>d4</a:t>
            </a:r>
          </a:p>
          <a:p>
            <a:pPr marL="0" indent="0">
              <a:buNone/>
            </a:pPr>
            <a:r>
              <a:rPr lang="en-CA" sz="1400" dirty="0">
                <a:latin typeface="Courier New" panose="02070309020205020404" pitchFamily="49" charset="0"/>
                <a:cs typeface="Courier New" panose="02070309020205020404" pitchFamily="49" charset="0"/>
              </a:rPr>
              <a:t>	</a:t>
            </a:r>
            <a:r>
              <a:rPr lang="en-CA" sz="1400" dirty="0" smtClean="0">
                <a:latin typeface="Courier New" panose="02070309020205020404" pitchFamily="49" charset="0"/>
                <a:cs typeface="Courier New" panose="02070309020205020404" pitchFamily="49" charset="0"/>
              </a:rPr>
              <a:t>return total</a:t>
            </a:r>
            <a:br>
              <a:rPr lang="en-CA" sz="1400" dirty="0" smtClean="0">
                <a:latin typeface="Courier New" panose="02070309020205020404" pitchFamily="49" charset="0"/>
                <a:cs typeface="Courier New" panose="02070309020205020404" pitchFamily="49" charset="0"/>
              </a:rPr>
            </a:br>
            <a:endParaRPr lang="en-CA" sz="1400" dirty="0" smtClean="0">
              <a:latin typeface="Courier New" panose="02070309020205020404" pitchFamily="49" charset="0"/>
              <a:cs typeface="Courier New" panose="02070309020205020404" pitchFamily="49" charset="0"/>
            </a:endParaRPr>
          </a:p>
          <a:p>
            <a:pPr marL="0" indent="0">
              <a:buNone/>
            </a:pPr>
            <a:r>
              <a:rPr lang="en-CA" sz="1400" dirty="0" smtClean="0">
                <a:latin typeface="Courier New" panose="02070309020205020404" pitchFamily="49" charset="0"/>
                <a:cs typeface="Courier New" panose="02070309020205020404" pitchFamily="49" charset="0"/>
              </a:rPr>
              <a:t># Main program</a:t>
            </a:r>
            <a:endParaRPr lang="en-CA" sz="1400" dirty="0">
              <a:latin typeface="Courier New" panose="02070309020205020404" pitchFamily="49" charset="0"/>
              <a:cs typeface="Courier New" panose="02070309020205020404" pitchFamily="49" charset="0"/>
            </a:endParaRPr>
          </a:p>
          <a:p>
            <a:pPr marL="0" indent="0">
              <a:buNone/>
            </a:pPr>
            <a:r>
              <a:rPr lang="en-CA" sz="1400" dirty="0" smtClean="0">
                <a:latin typeface="Courier New" panose="02070309020205020404" pitchFamily="49" charset="0"/>
                <a:cs typeface="Courier New" panose="02070309020205020404" pitchFamily="49" charset="0"/>
              </a:rPr>
              <a:t>player1 = </a:t>
            </a:r>
            <a:r>
              <a:rPr lang="en-CA" sz="1400" dirty="0" err="1" smtClean="0">
                <a:latin typeface="Courier New" panose="02070309020205020404" pitchFamily="49" charset="0"/>
                <a:cs typeface="Courier New" panose="02070309020205020404" pitchFamily="49" charset="0"/>
              </a:rPr>
              <a:t>sum_dice</a:t>
            </a:r>
            <a:r>
              <a:rPr lang="en-CA" sz="1400" dirty="0" smtClean="0">
                <a:latin typeface="Courier New" panose="02070309020205020404" pitchFamily="49" charset="0"/>
                <a:cs typeface="Courier New" panose="02070309020205020404" pitchFamily="49" charset="0"/>
              </a:rPr>
              <a:t>()</a:t>
            </a:r>
          </a:p>
          <a:p>
            <a:pPr marL="0" indent="0">
              <a:buNone/>
            </a:pPr>
            <a:r>
              <a:rPr lang="en-CA" sz="1400" dirty="0">
                <a:latin typeface="Courier New" panose="02070309020205020404" pitchFamily="49" charset="0"/>
                <a:cs typeface="Courier New" panose="02070309020205020404" pitchFamily="49" charset="0"/>
              </a:rPr>
              <a:t>p</a:t>
            </a:r>
            <a:r>
              <a:rPr lang="en-CA" sz="1400" dirty="0" smtClean="0">
                <a:latin typeface="Courier New" panose="02070309020205020404" pitchFamily="49" charset="0"/>
                <a:cs typeface="Courier New" panose="02070309020205020404" pitchFamily="49" charset="0"/>
              </a:rPr>
              <a:t>layer2 = </a:t>
            </a:r>
            <a:r>
              <a:rPr lang="en-CA" sz="1400" dirty="0" err="1" smtClean="0">
                <a:latin typeface="Courier New" panose="02070309020205020404" pitchFamily="49" charset="0"/>
                <a:cs typeface="Courier New" panose="02070309020205020404" pitchFamily="49" charset="0"/>
              </a:rPr>
              <a:t>sum_dice</a:t>
            </a:r>
            <a:r>
              <a:rPr lang="en-CA" sz="1400" dirty="0" smtClean="0">
                <a:latin typeface="Courier New" panose="02070309020205020404" pitchFamily="49" charset="0"/>
                <a:cs typeface="Courier New" panose="02070309020205020404" pitchFamily="49" charset="0"/>
              </a:rPr>
              <a:t>()</a:t>
            </a:r>
          </a:p>
          <a:p>
            <a:pPr marL="0" indent="0">
              <a:buNone/>
            </a:pPr>
            <a:endParaRPr lang="en-CA" sz="1400" dirty="0">
              <a:latin typeface="Courier New" panose="02070309020205020404" pitchFamily="49" charset="0"/>
              <a:cs typeface="Courier New" panose="02070309020205020404" pitchFamily="49" charset="0"/>
            </a:endParaRPr>
          </a:p>
          <a:p>
            <a:pPr marL="0" indent="0">
              <a:buNone/>
            </a:pPr>
            <a:r>
              <a:rPr lang="en-CA" sz="1400" dirty="0">
                <a:latin typeface="Courier New" panose="02070309020205020404" pitchFamily="49" charset="0"/>
                <a:cs typeface="Courier New" panose="02070309020205020404" pitchFamily="49" charset="0"/>
              </a:rPr>
              <a:t>if player1 &gt; player2: </a:t>
            </a:r>
          </a:p>
          <a:p>
            <a:pPr marL="0" indent="0">
              <a:buNone/>
            </a:pPr>
            <a:r>
              <a:rPr lang="en-CA" sz="1400" dirty="0">
                <a:latin typeface="Courier New" panose="02070309020205020404" pitchFamily="49" charset="0"/>
                <a:cs typeface="Courier New" panose="02070309020205020404" pitchFamily="49" charset="0"/>
              </a:rPr>
              <a:t>	print("Player 1 wins!") </a:t>
            </a:r>
          </a:p>
          <a:p>
            <a:pPr marL="0" indent="0">
              <a:buNone/>
            </a:pPr>
            <a:r>
              <a:rPr lang="en-CA" sz="1400" dirty="0" err="1">
                <a:latin typeface="Courier New" panose="02070309020205020404" pitchFamily="49" charset="0"/>
                <a:cs typeface="Courier New" panose="02070309020205020404" pitchFamily="49" charset="0"/>
              </a:rPr>
              <a:t>elif</a:t>
            </a:r>
            <a:r>
              <a:rPr lang="en-CA" sz="1400" dirty="0">
                <a:latin typeface="Courier New" panose="02070309020205020404" pitchFamily="49" charset="0"/>
                <a:cs typeface="Courier New" panose="02070309020205020404" pitchFamily="49" charset="0"/>
              </a:rPr>
              <a:t> player1 &lt; player2: </a:t>
            </a:r>
          </a:p>
          <a:p>
            <a:pPr marL="0" indent="0">
              <a:buNone/>
            </a:pPr>
            <a:r>
              <a:rPr lang="en-CA" sz="1400" dirty="0">
                <a:latin typeface="Courier New" panose="02070309020205020404" pitchFamily="49" charset="0"/>
                <a:cs typeface="Courier New" panose="02070309020205020404" pitchFamily="49" charset="0"/>
              </a:rPr>
              <a:t>	print("Player 2 wins!")</a:t>
            </a:r>
          </a:p>
          <a:p>
            <a:pPr marL="0" indent="0">
              <a:buNone/>
            </a:pPr>
            <a:r>
              <a:rPr lang="en-CA" sz="1400" dirty="0">
                <a:latin typeface="Courier New" panose="02070309020205020404" pitchFamily="49" charset="0"/>
                <a:cs typeface="Courier New" panose="02070309020205020404" pitchFamily="49" charset="0"/>
              </a:rPr>
              <a:t>else:</a:t>
            </a:r>
          </a:p>
          <a:p>
            <a:pPr marL="0" indent="0">
              <a:buNone/>
            </a:pPr>
            <a:r>
              <a:rPr lang="en-CA" sz="1400" dirty="0">
                <a:latin typeface="Courier New" panose="02070309020205020404" pitchFamily="49" charset="0"/>
                <a:cs typeface="Courier New" panose="02070309020205020404" pitchFamily="49" charset="0"/>
              </a:rPr>
              <a:t>	print("It's a tie!")</a:t>
            </a:r>
          </a:p>
        </p:txBody>
      </p:sp>
      <p:sp>
        <p:nvSpPr>
          <p:cNvPr id="4" name="Right Brace 3"/>
          <p:cNvSpPr/>
          <p:nvPr/>
        </p:nvSpPr>
        <p:spPr>
          <a:xfrm>
            <a:off x="4429283" y="1988840"/>
            <a:ext cx="648072" cy="16561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 name="TextBox 4"/>
          <p:cNvSpPr txBox="1"/>
          <p:nvPr/>
        </p:nvSpPr>
        <p:spPr>
          <a:xfrm>
            <a:off x="5364088" y="2348880"/>
            <a:ext cx="2304256" cy="923330"/>
          </a:xfrm>
          <a:prstGeom prst="rect">
            <a:avLst/>
          </a:prstGeom>
          <a:noFill/>
        </p:spPr>
        <p:txBody>
          <a:bodyPr wrap="square" rtlCol="0">
            <a:spAutoFit/>
          </a:bodyPr>
          <a:lstStyle/>
          <a:p>
            <a:r>
              <a:rPr lang="en-CA" dirty="0" smtClean="0"/>
              <a:t>Function that adds 4 random dice rolls and returns the total</a:t>
            </a:r>
            <a:endParaRPr lang="en-CA" dirty="0"/>
          </a:p>
        </p:txBody>
      </p:sp>
      <p:sp>
        <p:nvSpPr>
          <p:cNvPr id="9" name="Right Brace 8"/>
          <p:cNvSpPr/>
          <p:nvPr/>
        </p:nvSpPr>
        <p:spPr>
          <a:xfrm>
            <a:off x="4429283" y="4005064"/>
            <a:ext cx="648072" cy="7998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TextBox 9"/>
          <p:cNvSpPr txBox="1"/>
          <p:nvPr/>
        </p:nvSpPr>
        <p:spPr>
          <a:xfrm>
            <a:off x="5364088" y="4077072"/>
            <a:ext cx="2304256" cy="646331"/>
          </a:xfrm>
          <a:prstGeom prst="rect">
            <a:avLst/>
          </a:prstGeom>
          <a:noFill/>
        </p:spPr>
        <p:txBody>
          <a:bodyPr wrap="square" rtlCol="0">
            <a:spAutoFit/>
          </a:bodyPr>
          <a:lstStyle/>
          <a:p>
            <a:r>
              <a:rPr lang="en-CA" dirty="0" smtClean="0"/>
              <a:t>Function is called for each player</a:t>
            </a:r>
            <a:endParaRPr lang="en-CA" dirty="0"/>
          </a:p>
        </p:txBody>
      </p:sp>
      <p:sp>
        <p:nvSpPr>
          <p:cNvPr id="11" name="Right Brace 10"/>
          <p:cNvSpPr/>
          <p:nvPr/>
        </p:nvSpPr>
        <p:spPr>
          <a:xfrm>
            <a:off x="4429283" y="5037807"/>
            <a:ext cx="648072" cy="14875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TextBox 11"/>
          <p:cNvSpPr txBox="1"/>
          <p:nvPr/>
        </p:nvSpPr>
        <p:spPr>
          <a:xfrm>
            <a:off x="5364088" y="5458409"/>
            <a:ext cx="2304256" cy="646331"/>
          </a:xfrm>
          <a:prstGeom prst="rect">
            <a:avLst/>
          </a:prstGeom>
          <a:noFill/>
        </p:spPr>
        <p:txBody>
          <a:bodyPr wrap="square" rtlCol="0">
            <a:spAutoFit/>
          </a:bodyPr>
          <a:lstStyle/>
          <a:p>
            <a:r>
              <a:rPr lang="en-CA" dirty="0" smtClean="0"/>
              <a:t>Compare the sums and declare a winner!</a:t>
            </a:r>
            <a:endParaRPr lang="en-CA" dirty="0"/>
          </a:p>
        </p:txBody>
      </p:sp>
    </p:spTree>
    <p:extLst>
      <p:ext uri="{BB962C8B-B14F-4D97-AF65-F5344CB8AC3E}">
        <p14:creationId xmlns:p14="http://schemas.microsoft.com/office/powerpoint/2010/main" val="109951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Autofit/>
          </a:bodyPr>
          <a:lstStyle/>
          <a:p>
            <a:pPr algn="ctr"/>
            <a:r>
              <a:rPr lang="en-CA" dirty="0" smtClean="0"/>
              <a:t>Version #3 – Clean up Function</a:t>
            </a:r>
            <a:endParaRPr lang="en-CA" dirty="0"/>
          </a:p>
        </p:txBody>
      </p:sp>
      <p:sp>
        <p:nvSpPr>
          <p:cNvPr id="3" name="Content Placeholder 2"/>
          <p:cNvSpPr>
            <a:spLocks noGrp="1"/>
          </p:cNvSpPr>
          <p:nvPr>
            <p:ph idx="1"/>
          </p:nvPr>
        </p:nvSpPr>
        <p:spPr>
          <a:xfrm>
            <a:off x="539552" y="1844824"/>
            <a:ext cx="8183880" cy="4320480"/>
          </a:xfrm>
        </p:spPr>
        <p:txBody>
          <a:bodyPr>
            <a:noAutofit/>
          </a:bodyPr>
          <a:lstStyle/>
          <a:p>
            <a:pPr marL="0" indent="0">
              <a:buNone/>
            </a:pPr>
            <a:endParaRPr lang="en-CA" sz="1400" dirty="0" smtClean="0">
              <a:latin typeface="Courier New" panose="02070309020205020404" pitchFamily="49" charset="0"/>
              <a:cs typeface="Courier New" panose="02070309020205020404" pitchFamily="49" charset="0"/>
            </a:endParaRPr>
          </a:p>
          <a:p>
            <a:pPr marL="0" indent="0">
              <a:buNone/>
            </a:pPr>
            <a:r>
              <a:rPr lang="en-CA" sz="1400" dirty="0" err="1" smtClean="0">
                <a:latin typeface="Courier New" panose="02070309020205020404" pitchFamily="49" charset="0"/>
                <a:cs typeface="Courier New" panose="02070309020205020404" pitchFamily="49" charset="0"/>
              </a:rPr>
              <a:t>def</a:t>
            </a:r>
            <a:r>
              <a:rPr lang="en-CA" sz="1400" dirty="0" smtClean="0">
                <a:latin typeface="Courier New" panose="02070309020205020404" pitchFamily="49" charset="0"/>
                <a:cs typeface="Courier New" panose="02070309020205020404" pitchFamily="49" charset="0"/>
              </a:rPr>
              <a:t> </a:t>
            </a:r>
            <a:r>
              <a:rPr lang="en-CA" sz="1400" dirty="0" err="1" smtClean="0">
                <a:latin typeface="Courier New" panose="02070309020205020404" pitchFamily="49" charset="0"/>
                <a:cs typeface="Courier New" panose="02070309020205020404" pitchFamily="49" charset="0"/>
              </a:rPr>
              <a:t>sum_dice</a:t>
            </a:r>
            <a:r>
              <a:rPr lang="en-CA" sz="1400" dirty="0" smtClean="0">
                <a:latin typeface="Courier New" panose="02070309020205020404" pitchFamily="49" charset="0"/>
                <a:cs typeface="Courier New" panose="02070309020205020404" pitchFamily="49" charset="0"/>
              </a:rPr>
              <a:t>():</a:t>
            </a:r>
          </a:p>
          <a:p>
            <a:pPr marL="0" indent="0">
              <a:buNone/>
            </a:pPr>
            <a:r>
              <a:rPr lang="en-CA" sz="1400" dirty="0">
                <a:latin typeface="Courier New" panose="02070309020205020404" pitchFamily="49" charset="0"/>
                <a:cs typeface="Courier New" panose="02070309020205020404" pitchFamily="49" charset="0"/>
              </a:rPr>
              <a:t>	</a:t>
            </a:r>
            <a:r>
              <a:rPr lang="en-CA" sz="1400" dirty="0" smtClean="0">
                <a:latin typeface="Courier New" panose="02070309020205020404" pitchFamily="49" charset="0"/>
                <a:cs typeface="Courier New" panose="02070309020205020404" pitchFamily="49" charset="0"/>
              </a:rPr>
              <a:t>for roll in range(4)</a:t>
            </a:r>
          </a:p>
          <a:p>
            <a:pPr marL="0" indent="0">
              <a:buNone/>
              <a:tabLst>
                <a:tab pos="1339850" algn="l"/>
              </a:tabLst>
            </a:pPr>
            <a:r>
              <a:rPr lang="en-CA" sz="1400" dirty="0" smtClean="0">
                <a:latin typeface="Courier New" panose="02070309020205020404" pitchFamily="49" charset="0"/>
                <a:cs typeface="Courier New" panose="02070309020205020404" pitchFamily="49" charset="0"/>
              </a:rPr>
              <a:t>	total += </a:t>
            </a:r>
            <a:r>
              <a:rPr lang="en-CA" sz="1400" dirty="0" err="1" smtClean="0">
                <a:latin typeface="Courier New" panose="02070309020205020404" pitchFamily="49" charset="0"/>
                <a:cs typeface="Courier New" panose="02070309020205020404" pitchFamily="49" charset="0"/>
              </a:rPr>
              <a:t>random.randint</a:t>
            </a:r>
            <a:r>
              <a:rPr lang="en-CA" sz="1400" dirty="0" smtClean="0">
                <a:latin typeface="Courier New" panose="02070309020205020404" pitchFamily="49" charset="0"/>
                <a:cs typeface="Courier New" panose="02070309020205020404" pitchFamily="49" charset="0"/>
              </a:rPr>
              <a:t>(1, 6)</a:t>
            </a:r>
          </a:p>
          <a:p>
            <a:pPr marL="0" indent="0">
              <a:buNone/>
            </a:pPr>
            <a:r>
              <a:rPr lang="en-CA" sz="1400" dirty="0">
                <a:latin typeface="Courier New" panose="02070309020205020404" pitchFamily="49" charset="0"/>
                <a:cs typeface="Courier New" panose="02070309020205020404" pitchFamily="49" charset="0"/>
              </a:rPr>
              <a:t>	</a:t>
            </a:r>
            <a:r>
              <a:rPr lang="en-CA" sz="1400" dirty="0" smtClean="0">
                <a:latin typeface="Courier New" panose="02070309020205020404" pitchFamily="49" charset="0"/>
                <a:cs typeface="Courier New" panose="02070309020205020404" pitchFamily="49" charset="0"/>
              </a:rPr>
              <a:t>return total</a:t>
            </a:r>
            <a:br>
              <a:rPr lang="en-CA" sz="1400" dirty="0" smtClean="0">
                <a:latin typeface="Courier New" panose="02070309020205020404" pitchFamily="49" charset="0"/>
                <a:cs typeface="Courier New" panose="02070309020205020404" pitchFamily="49" charset="0"/>
              </a:rPr>
            </a:br>
            <a:endParaRPr lang="en-CA" sz="1400" dirty="0" smtClean="0">
              <a:latin typeface="Courier New" panose="02070309020205020404" pitchFamily="49" charset="0"/>
              <a:cs typeface="Courier New" panose="02070309020205020404" pitchFamily="49" charset="0"/>
            </a:endParaRPr>
          </a:p>
          <a:p>
            <a:pPr marL="0" indent="0">
              <a:buNone/>
            </a:pPr>
            <a:endParaRPr lang="en-CA" sz="1400" dirty="0" smtClean="0">
              <a:latin typeface="Courier New" panose="02070309020205020404" pitchFamily="49" charset="0"/>
              <a:cs typeface="Courier New" panose="02070309020205020404" pitchFamily="49" charset="0"/>
            </a:endParaRPr>
          </a:p>
          <a:p>
            <a:pPr marL="0" indent="0">
              <a:buNone/>
            </a:pPr>
            <a:r>
              <a:rPr lang="en-CA" sz="1400" dirty="0" smtClean="0">
                <a:latin typeface="Courier New" panose="02070309020205020404" pitchFamily="49" charset="0"/>
                <a:cs typeface="Courier New" panose="02070309020205020404" pitchFamily="49" charset="0"/>
              </a:rPr>
              <a:t># Main program</a:t>
            </a:r>
            <a:endParaRPr lang="en-CA" sz="1400" dirty="0">
              <a:latin typeface="Courier New" panose="02070309020205020404" pitchFamily="49" charset="0"/>
              <a:cs typeface="Courier New" panose="02070309020205020404" pitchFamily="49" charset="0"/>
            </a:endParaRPr>
          </a:p>
          <a:p>
            <a:pPr marL="0" indent="0">
              <a:buNone/>
            </a:pPr>
            <a:r>
              <a:rPr lang="en-CA" sz="1400" dirty="0" smtClean="0">
                <a:latin typeface="Courier New" panose="02070309020205020404" pitchFamily="49" charset="0"/>
                <a:cs typeface="Courier New" panose="02070309020205020404" pitchFamily="49" charset="0"/>
              </a:rPr>
              <a:t>player1 = </a:t>
            </a:r>
            <a:r>
              <a:rPr lang="en-CA" sz="1400" dirty="0" err="1" smtClean="0">
                <a:latin typeface="Courier New" panose="02070309020205020404" pitchFamily="49" charset="0"/>
                <a:cs typeface="Courier New" panose="02070309020205020404" pitchFamily="49" charset="0"/>
              </a:rPr>
              <a:t>sum_dice</a:t>
            </a:r>
            <a:r>
              <a:rPr lang="en-CA" sz="1400" dirty="0" smtClean="0">
                <a:latin typeface="Courier New" panose="02070309020205020404" pitchFamily="49" charset="0"/>
                <a:cs typeface="Courier New" panose="02070309020205020404" pitchFamily="49" charset="0"/>
              </a:rPr>
              <a:t>()</a:t>
            </a:r>
          </a:p>
          <a:p>
            <a:pPr marL="0" indent="0">
              <a:buNone/>
            </a:pPr>
            <a:r>
              <a:rPr lang="en-CA" sz="1400" dirty="0">
                <a:latin typeface="Courier New" panose="02070309020205020404" pitchFamily="49" charset="0"/>
                <a:cs typeface="Courier New" panose="02070309020205020404" pitchFamily="49" charset="0"/>
              </a:rPr>
              <a:t>p</a:t>
            </a:r>
            <a:r>
              <a:rPr lang="en-CA" sz="1400" dirty="0" smtClean="0">
                <a:latin typeface="Courier New" panose="02070309020205020404" pitchFamily="49" charset="0"/>
                <a:cs typeface="Courier New" panose="02070309020205020404" pitchFamily="49" charset="0"/>
              </a:rPr>
              <a:t>layer2 = </a:t>
            </a:r>
            <a:r>
              <a:rPr lang="en-CA" sz="1400" dirty="0" err="1" smtClean="0">
                <a:latin typeface="Courier New" panose="02070309020205020404" pitchFamily="49" charset="0"/>
                <a:cs typeface="Courier New" panose="02070309020205020404" pitchFamily="49" charset="0"/>
              </a:rPr>
              <a:t>sum_dice</a:t>
            </a:r>
            <a:r>
              <a:rPr lang="en-CA" sz="1400" dirty="0" smtClean="0">
                <a:latin typeface="Courier New" panose="02070309020205020404" pitchFamily="49" charset="0"/>
                <a:cs typeface="Courier New" panose="02070309020205020404" pitchFamily="49" charset="0"/>
              </a:rPr>
              <a:t>()</a:t>
            </a:r>
          </a:p>
          <a:p>
            <a:pPr marL="0" indent="0">
              <a:buNone/>
            </a:pPr>
            <a:endParaRPr lang="en-CA" sz="1400" dirty="0">
              <a:latin typeface="Courier New" panose="02070309020205020404" pitchFamily="49" charset="0"/>
              <a:cs typeface="Courier New" panose="02070309020205020404" pitchFamily="49" charset="0"/>
            </a:endParaRPr>
          </a:p>
          <a:p>
            <a:pPr marL="0" indent="0">
              <a:buNone/>
            </a:pPr>
            <a:r>
              <a:rPr lang="en-CA" sz="1400" dirty="0">
                <a:latin typeface="Courier New" panose="02070309020205020404" pitchFamily="49" charset="0"/>
                <a:cs typeface="Courier New" panose="02070309020205020404" pitchFamily="49" charset="0"/>
              </a:rPr>
              <a:t>if player1 &gt; player2: </a:t>
            </a:r>
          </a:p>
          <a:p>
            <a:pPr marL="0" indent="0">
              <a:buNone/>
            </a:pPr>
            <a:r>
              <a:rPr lang="en-CA" sz="1400" dirty="0">
                <a:latin typeface="Courier New" panose="02070309020205020404" pitchFamily="49" charset="0"/>
                <a:cs typeface="Courier New" panose="02070309020205020404" pitchFamily="49" charset="0"/>
              </a:rPr>
              <a:t>	print("Player 1 wins!") </a:t>
            </a:r>
          </a:p>
          <a:p>
            <a:pPr marL="0" indent="0">
              <a:buNone/>
            </a:pPr>
            <a:r>
              <a:rPr lang="en-CA" sz="1400" dirty="0" err="1">
                <a:latin typeface="Courier New" panose="02070309020205020404" pitchFamily="49" charset="0"/>
                <a:cs typeface="Courier New" panose="02070309020205020404" pitchFamily="49" charset="0"/>
              </a:rPr>
              <a:t>elif</a:t>
            </a:r>
            <a:r>
              <a:rPr lang="en-CA" sz="1400" dirty="0">
                <a:latin typeface="Courier New" panose="02070309020205020404" pitchFamily="49" charset="0"/>
                <a:cs typeface="Courier New" panose="02070309020205020404" pitchFamily="49" charset="0"/>
              </a:rPr>
              <a:t> player1 &lt; player2: </a:t>
            </a:r>
          </a:p>
          <a:p>
            <a:pPr marL="0" indent="0">
              <a:buNone/>
            </a:pPr>
            <a:r>
              <a:rPr lang="en-CA" sz="1400" dirty="0">
                <a:latin typeface="Courier New" panose="02070309020205020404" pitchFamily="49" charset="0"/>
                <a:cs typeface="Courier New" panose="02070309020205020404" pitchFamily="49" charset="0"/>
              </a:rPr>
              <a:t>	print("Player 2 wins!")</a:t>
            </a:r>
          </a:p>
          <a:p>
            <a:pPr marL="0" indent="0">
              <a:buNone/>
            </a:pPr>
            <a:r>
              <a:rPr lang="en-CA" sz="1400" dirty="0">
                <a:latin typeface="Courier New" panose="02070309020205020404" pitchFamily="49" charset="0"/>
                <a:cs typeface="Courier New" panose="02070309020205020404" pitchFamily="49" charset="0"/>
              </a:rPr>
              <a:t>else:</a:t>
            </a:r>
          </a:p>
          <a:p>
            <a:pPr marL="0" indent="0">
              <a:buNone/>
            </a:pPr>
            <a:r>
              <a:rPr lang="en-CA" sz="1400" dirty="0">
                <a:latin typeface="Courier New" panose="02070309020205020404" pitchFamily="49" charset="0"/>
                <a:cs typeface="Courier New" panose="02070309020205020404" pitchFamily="49" charset="0"/>
              </a:rPr>
              <a:t>	print("It's a tie!")</a:t>
            </a:r>
          </a:p>
        </p:txBody>
      </p:sp>
      <p:sp>
        <p:nvSpPr>
          <p:cNvPr id="4" name="Right Brace 3"/>
          <p:cNvSpPr/>
          <p:nvPr/>
        </p:nvSpPr>
        <p:spPr>
          <a:xfrm>
            <a:off x="4921812" y="2276872"/>
            <a:ext cx="648072" cy="9361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 name="TextBox 4"/>
          <p:cNvSpPr txBox="1"/>
          <p:nvPr/>
        </p:nvSpPr>
        <p:spPr>
          <a:xfrm>
            <a:off x="5631665" y="2217638"/>
            <a:ext cx="1676639" cy="923330"/>
          </a:xfrm>
          <a:prstGeom prst="rect">
            <a:avLst/>
          </a:prstGeom>
          <a:noFill/>
        </p:spPr>
        <p:txBody>
          <a:bodyPr wrap="square" rtlCol="0">
            <a:spAutoFit/>
          </a:bodyPr>
          <a:lstStyle/>
          <a:p>
            <a:r>
              <a:rPr lang="en-CA" b="1" dirty="0" smtClean="0">
                <a:solidFill>
                  <a:srgbClr val="FF0000"/>
                </a:solidFill>
              </a:rPr>
              <a:t>Clean up this function with looping</a:t>
            </a:r>
            <a:endParaRPr lang="en-CA" b="1" dirty="0">
              <a:solidFill>
                <a:srgbClr val="FF0000"/>
              </a:solidFill>
            </a:endParaRPr>
          </a:p>
        </p:txBody>
      </p:sp>
      <p:sp>
        <p:nvSpPr>
          <p:cNvPr id="9" name="Right Brace 8"/>
          <p:cNvSpPr/>
          <p:nvPr/>
        </p:nvSpPr>
        <p:spPr>
          <a:xfrm>
            <a:off x="4921812" y="3922253"/>
            <a:ext cx="648072" cy="5868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TextBox 9"/>
          <p:cNvSpPr txBox="1"/>
          <p:nvPr/>
        </p:nvSpPr>
        <p:spPr>
          <a:xfrm>
            <a:off x="5631665" y="3922253"/>
            <a:ext cx="2304256" cy="646331"/>
          </a:xfrm>
          <a:prstGeom prst="rect">
            <a:avLst/>
          </a:prstGeom>
          <a:noFill/>
        </p:spPr>
        <p:txBody>
          <a:bodyPr wrap="square" rtlCol="0">
            <a:spAutoFit/>
          </a:bodyPr>
          <a:lstStyle/>
          <a:p>
            <a:r>
              <a:rPr lang="en-CA" dirty="0" smtClean="0"/>
              <a:t>Function is called for each player</a:t>
            </a:r>
            <a:endParaRPr lang="en-CA" dirty="0"/>
          </a:p>
        </p:txBody>
      </p:sp>
      <p:sp>
        <p:nvSpPr>
          <p:cNvPr id="11" name="Right Brace 10"/>
          <p:cNvSpPr/>
          <p:nvPr/>
        </p:nvSpPr>
        <p:spPr>
          <a:xfrm>
            <a:off x="4921812" y="4720633"/>
            <a:ext cx="648072" cy="15166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TextBox 11"/>
          <p:cNvSpPr txBox="1"/>
          <p:nvPr/>
        </p:nvSpPr>
        <p:spPr>
          <a:xfrm>
            <a:off x="5631665" y="5157192"/>
            <a:ext cx="2304256" cy="646331"/>
          </a:xfrm>
          <a:prstGeom prst="rect">
            <a:avLst/>
          </a:prstGeom>
          <a:noFill/>
        </p:spPr>
        <p:txBody>
          <a:bodyPr wrap="square" rtlCol="0">
            <a:spAutoFit/>
          </a:bodyPr>
          <a:lstStyle/>
          <a:p>
            <a:r>
              <a:rPr lang="en-CA" dirty="0" smtClean="0"/>
              <a:t>Compare the sums and declare a winner!</a:t>
            </a:r>
            <a:endParaRPr lang="en-CA" dirty="0"/>
          </a:p>
        </p:txBody>
      </p:sp>
    </p:spTree>
    <p:extLst>
      <p:ext uri="{BB962C8B-B14F-4D97-AF65-F5344CB8AC3E}">
        <p14:creationId xmlns:p14="http://schemas.microsoft.com/office/powerpoint/2010/main" val="114929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05600"/>
            <a:ext cx="8183880" cy="1051560"/>
          </a:xfrm>
        </p:spPr>
        <p:txBody>
          <a:bodyPr>
            <a:noAutofit/>
          </a:bodyPr>
          <a:lstStyle/>
          <a:p>
            <a:pPr algn="ctr"/>
            <a:r>
              <a:rPr lang="en-CA" sz="4000" dirty="0" smtClean="0"/>
              <a:t>Using Functions to Help </a:t>
            </a:r>
            <a:br>
              <a:rPr lang="en-CA" sz="4000" dirty="0" smtClean="0"/>
            </a:br>
            <a:r>
              <a:rPr lang="en-CA" sz="4000" dirty="0" smtClean="0"/>
              <a:t>Implement Algorithms</a:t>
            </a:r>
            <a:endParaRPr lang="en-CA" sz="4000" dirty="0"/>
          </a:p>
        </p:txBody>
      </p:sp>
      <p:sp>
        <p:nvSpPr>
          <p:cNvPr id="3" name="Content Placeholder 2"/>
          <p:cNvSpPr>
            <a:spLocks noGrp="1"/>
          </p:cNvSpPr>
          <p:nvPr>
            <p:ph idx="1"/>
          </p:nvPr>
        </p:nvSpPr>
        <p:spPr>
          <a:xfrm>
            <a:off x="539552" y="1988840"/>
            <a:ext cx="8183880" cy="4187952"/>
          </a:xfrm>
        </p:spPr>
        <p:txBody>
          <a:bodyPr>
            <a:normAutofit fontScale="92500" lnSpcReduction="20000"/>
          </a:bodyPr>
          <a:lstStyle/>
          <a:p>
            <a:r>
              <a:rPr lang="en-CA" dirty="0" smtClean="0"/>
              <a:t>Another major advantage </a:t>
            </a:r>
            <a:r>
              <a:rPr lang="en-CA" dirty="0"/>
              <a:t>of using functions </a:t>
            </a:r>
            <a:r>
              <a:rPr lang="en-CA" dirty="0" smtClean="0"/>
              <a:t>is to help with implementing algorithms</a:t>
            </a:r>
            <a:br>
              <a:rPr lang="en-CA" dirty="0" smtClean="0"/>
            </a:br>
            <a:endParaRPr lang="en-CA" dirty="0" smtClean="0"/>
          </a:p>
          <a:p>
            <a:r>
              <a:rPr lang="en-CA" dirty="0" smtClean="0"/>
              <a:t>It allows programmers to focus on particular parts of the algorithm in isolation instead of becoming overwhelmed by the entire problem being solved all at one </a:t>
            </a:r>
            <a:endParaRPr lang="en-CA" dirty="0" smtClean="0"/>
          </a:p>
          <a:p>
            <a:endParaRPr lang="en-CA" dirty="0"/>
          </a:p>
          <a:p>
            <a:r>
              <a:rPr lang="en-CA" dirty="0" smtClean="0"/>
              <a:t>This approach naturally leads to better tested and modularized code</a:t>
            </a:r>
            <a:endParaRPr lang="en-CA" dirty="0" smtClean="0">
              <a:cs typeface="Courier New" panose="02070309020205020404" pitchFamily="49" charset="0"/>
            </a:endParaRPr>
          </a:p>
          <a:p>
            <a:endParaRPr lang="en-CA" dirty="0">
              <a:cs typeface="Courier New" panose="02070309020205020404" pitchFamily="49" charset="0"/>
            </a:endParaRPr>
          </a:p>
          <a:p>
            <a:r>
              <a:rPr lang="en-CA" dirty="0" smtClean="0">
                <a:cs typeface="Courier New" panose="02070309020205020404" pitchFamily="49" charset="0"/>
              </a:rPr>
              <a:t>Also results in a main program that exposes the algorithm the developer used to solve the task at hand</a:t>
            </a:r>
            <a:endParaRPr lang="en-CA" dirty="0" smtClean="0"/>
          </a:p>
        </p:txBody>
      </p:sp>
    </p:spTree>
    <p:extLst>
      <p:ext uri="{BB962C8B-B14F-4D97-AF65-F5344CB8AC3E}">
        <p14:creationId xmlns:p14="http://schemas.microsoft.com/office/powerpoint/2010/main" val="1691884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93264"/>
            <a:ext cx="8183880" cy="1051560"/>
          </a:xfrm>
        </p:spPr>
        <p:txBody>
          <a:bodyPr>
            <a:noAutofit/>
          </a:bodyPr>
          <a:lstStyle/>
          <a:p>
            <a:pPr algn="ctr"/>
            <a:r>
              <a:rPr lang="en-CA" sz="4800" dirty="0" smtClean="0"/>
              <a:t>Example 2 - Sums</a:t>
            </a:r>
            <a:endParaRPr lang="en-CA" sz="4800" dirty="0"/>
          </a:p>
        </p:txBody>
      </p:sp>
      <p:sp>
        <p:nvSpPr>
          <p:cNvPr id="13" name="Content Placeholder 2"/>
          <p:cNvSpPr txBox="1">
            <a:spLocks/>
          </p:cNvSpPr>
          <p:nvPr/>
        </p:nvSpPr>
        <p:spPr>
          <a:xfrm>
            <a:off x="638006" y="1916832"/>
            <a:ext cx="7705230" cy="3528392"/>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570738" lvl="3" indent="0" fontAlgn="base">
              <a:buNone/>
            </a:pPr>
            <a:r>
              <a:rPr lang="en-CA" sz="2900" smtClean="0"/>
              <a:t>         </a:t>
            </a:r>
            <a:endParaRPr lang="en-CA" sz="3200" dirty="0"/>
          </a:p>
        </p:txBody>
      </p:sp>
      <p:sp>
        <p:nvSpPr>
          <p:cNvPr id="6" name="Content Placeholder 5"/>
          <p:cNvSpPr>
            <a:spLocks noGrp="1"/>
          </p:cNvSpPr>
          <p:nvPr>
            <p:ph idx="1"/>
          </p:nvPr>
        </p:nvSpPr>
        <p:spPr>
          <a:xfrm>
            <a:off x="398680" y="2060848"/>
            <a:ext cx="8334123" cy="1872208"/>
          </a:xfrm>
        </p:spPr>
        <p:txBody>
          <a:bodyPr>
            <a:noAutofit/>
          </a:bodyPr>
          <a:lstStyle/>
          <a:p>
            <a:pPr marL="0" indent="0" algn="ctr">
              <a:spcAft>
                <a:spcPts val="1200"/>
              </a:spcAft>
              <a:buNone/>
            </a:pPr>
            <a:r>
              <a:rPr lang="en-CA" sz="2800" dirty="0" smtClean="0">
                <a:cs typeface="Courier New" panose="02070309020205020404" pitchFamily="49" charset="0"/>
              </a:rPr>
              <a:t>Write </a:t>
            </a:r>
            <a:r>
              <a:rPr lang="en-CA" sz="2800" dirty="0" smtClean="0">
                <a:cs typeface="Courier New" panose="02070309020205020404" pitchFamily="49" charset="0"/>
              </a:rPr>
              <a:t>a </a:t>
            </a:r>
            <a:r>
              <a:rPr lang="en-CA" sz="2800" dirty="0" smtClean="0">
                <a:cs typeface="Courier New" panose="02070309020205020404" pitchFamily="49" charset="0"/>
              </a:rPr>
              <a:t>program </a:t>
            </a:r>
            <a:r>
              <a:rPr lang="en-CA" sz="2800" dirty="0">
                <a:cs typeface="Courier New" panose="02070309020205020404" pitchFamily="49" charset="0"/>
              </a:rPr>
              <a:t>that allows the user to enter any integer.   The program should </a:t>
            </a:r>
            <a:r>
              <a:rPr lang="en-CA" sz="2800" dirty="0" smtClean="0">
                <a:cs typeface="Courier New" panose="02070309020205020404" pitchFamily="49" charset="0"/>
              </a:rPr>
              <a:t>then calculate the sum of the first n integers and the sum of the first n odd integers and </a:t>
            </a:r>
            <a:r>
              <a:rPr lang="en-CA" sz="2800" dirty="0" smtClean="0">
                <a:cs typeface="Courier New" panose="02070309020205020404" pitchFamily="49" charset="0"/>
              </a:rPr>
              <a:t>print the result.</a:t>
            </a:r>
            <a:endParaRPr lang="en-CA" sz="2400" dirty="0" smtClean="0">
              <a:cs typeface="Courier New" panose="02070309020205020404" pitchFamily="49" charset="0"/>
            </a:endParaRPr>
          </a:p>
        </p:txBody>
      </p:sp>
      <p:sp>
        <p:nvSpPr>
          <p:cNvPr id="5" name="Content Placeholder 2"/>
          <p:cNvSpPr txBox="1">
            <a:spLocks/>
          </p:cNvSpPr>
          <p:nvPr/>
        </p:nvSpPr>
        <p:spPr>
          <a:xfrm>
            <a:off x="398681" y="4149080"/>
            <a:ext cx="8183880" cy="2592288"/>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a:buNone/>
            </a:pPr>
            <a:r>
              <a:rPr lang="en-CA" sz="2800" b="1" dirty="0" smtClean="0"/>
              <a:t>Algorithm:</a:t>
            </a:r>
          </a:p>
          <a:p>
            <a:pPr marL="0" indent="0">
              <a:buFont typeface="Wingdings 2"/>
              <a:buNone/>
              <a:tabLst>
                <a:tab pos="723900" algn="l"/>
              </a:tabLst>
            </a:pPr>
            <a:r>
              <a:rPr lang="en-CA" sz="2800" dirty="0" smtClean="0"/>
              <a:t>-	Get the integer, n</a:t>
            </a:r>
          </a:p>
          <a:p>
            <a:pPr marL="0" indent="0">
              <a:buFont typeface="Wingdings 2"/>
              <a:buNone/>
              <a:tabLst>
                <a:tab pos="723900" algn="l"/>
              </a:tabLst>
            </a:pPr>
            <a:r>
              <a:rPr lang="en-CA" sz="2800" dirty="0" smtClean="0"/>
              <a:t>- 	Calculate the sum of the first n integers </a:t>
            </a:r>
            <a:endParaRPr lang="en-CA" sz="2800" dirty="0"/>
          </a:p>
          <a:p>
            <a:pPr marL="0" indent="0">
              <a:buFont typeface="Wingdings 2"/>
              <a:buNone/>
              <a:tabLst>
                <a:tab pos="723900" algn="l"/>
              </a:tabLst>
            </a:pPr>
            <a:r>
              <a:rPr lang="en-CA" sz="2800" dirty="0" smtClean="0"/>
              <a:t>-	Calculate the sum of the first n odd integers</a:t>
            </a:r>
          </a:p>
          <a:p>
            <a:pPr marL="0" indent="0">
              <a:buFont typeface="Wingdings 2"/>
              <a:buNone/>
              <a:tabLst>
                <a:tab pos="723900" algn="l"/>
              </a:tabLst>
            </a:pPr>
            <a:r>
              <a:rPr lang="en-CA" sz="2800" dirty="0" smtClean="0"/>
              <a:t>-	Print the result</a:t>
            </a:r>
          </a:p>
        </p:txBody>
      </p:sp>
      <p:sp>
        <p:nvSpPr>
          <p:cNvPr id="3" name="TextBox 2"/>
          <p:cNvSpPr txBox="1"/>
          <p:nvPr/>
        </p:nvSpPr>
        <p:spPr>
          <a:xfrm>
            <a:off x="4572000" y="4725144"/>
            <a:ext cx="1552857" cy="369332"/>
          </a:xfrm>
          <a:prstGeom prst="rect">
            <a:avLst/>
          </a:prstGeom>
          <a:noFill/>
        </p:spPr>
        <p:txBody>
          <a:bodyPr wrap="square" rtlCol="0">
            <a:spAutoFit/>
          </a:bodyPr>
          <a:lstStyle/>
          <a:p>
            <a:r>
              <a:rPr lang="en-CA" b="1" dirty="0" smtClean="0">
                <a:solidFill>
                  <a:srgbClr val="FF0000"/>
                </a:solidFill>
              </a:rPr>
              <a:t>Function</a:t>
            </a:r>
            <a:endParaRPr lang="en-CA" b="1" dirty="0">
              <a:solidFill>
                <a:srgbClr val="FF0000"/>
              </a:solidFill>
            </a:endParaRPr>
          </a:p>
        </p:txBody>
      </p:sp>
      <p:sp>
        <p:nvSpPr>
          <p:cNvPr id="7" name="TextBox 6"/>
          <p:cNvSpPr txBox="1"/>
          <p:nvPr/>
        </p:nvSpPr>
        <p:spPr>
          <a:xfrm>
            <a:off x="7566807" y="5243492"/>
            <a:ext cx="1552857" cy="369332"/>
          </a:xfrm>
          <a:prstGeom prst="rect">
            <a:avLst/>
          </a:prstGeom>
          <a:noFill/>
        </p:spPr>
        <p:txBody>
          <a:bodyPr wrap="square" rtlCol="0">
            <a:spAutoFit/>
          </a:bodyPr>
          <a:lstStyle/>
          <a:p>
            <a:r>
              <a:rPr lang="en-CA" b="1" dirty="0" smtClean="0">
                <a:solidFill>
                  <a:srgbClr val="FF0000"/>
                </a:solidFill>
              </a:rPr>
              <a:t>Function</a:t>
            </a:r>
            <a:endParaRPr lang="en-CA" b="1" dirty="0">
              <a:solidFill>
                <a:srgbClr val="FF0000"/>
              </a:solidFill>
            </a:endParaRPr>
          </a:p>
        </p:txBody>
      </p:sp>
      <p:sp>
        <p:nvSpPr>
          <p:cNvPr id="8" name="TextBox 7"/>
          <p:cNvSpPr txBox="1"/>
          <p:nvPr/>
        </p:nvSpPr>
        <p:spPr>
          <a:xfrm>
            <a:off x="7956376" y="5795972"/>
            <a:ext cx="1552857" cy="369332"/>
          </a:xfrm>
          <a:prstGeom prst="rect">
            <a:avLst/>
          </a:prstGeom>
          <a:noFill/>
        </p:spPr>
        <p:txBody>
          <a:bodyPr wrap="square" rtlCol="0">
            <a:spAutoFit/>
          </a:bodyPr>
          <a:lstStyle/>
          <a:p>
            <a:r>
              <a:rPr lang="en-CA" b="1" dirty="0" smtClean="0">
                <a:solidFill>
                  <a:srgbClr val="FF0000"/>
                </a:solidFill>
              </a:rPr>
              <a:t>Function</a:t>
            </a:r>
            <a:endParaRPr lang="en-CA" b="1" dirty="0">
              <a:solidFill>
                <a:srgbClr val="FF0000"/>
              </a:solidFill>
            </a:endParaRPr>
          </a:p>
        </p:txBody>
      </p:sp>
    </p:spTree>
    <p:extLst>
      <p:ext uri="{BB962C8B-B14F-4D97-AF65-F5344CB8AC3E}">
        <p14:creationId xmlns:p14="http://schemas.microsoft.com/office/powerpoint/2010/main" val="243707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7"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9D1EC681F6F1F41BFC49F5DB92E9EFA" ma:contentTypeVersion="1" ma:contentTypeDescription="Create a new document." ma:contentTypeScope="" ma:versionID="15352bd034324f885812148f0e9bf730">
  <xsd:schema xmlns:xsd="http://www.w3.org/2001/XMLSchema" xmlns:xs="http://www.w3.org/2001/XMLSchema" xmlns:p="http://schemas.microsoft.com/office/2006/metadata/properties" xmlns:ns3="956e00ba-0306-456c-8e26-af3189876537" targetNamespace="http://schemas.microsoft.com/office/2006/metadata/properties" ma:root="true" ma:fieldsID="545cb3ad76f0257267bffd835cfbba33" ns3:_="">
    <xsd:import namespace="956e00ba-0306-456c-8e26-af3189876537"/>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6e00ba-0306-456c-8e26-af318987653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B2EC73-092D-4373-BCA5-25348E86A199}">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terms/"/>
    <ds:schemaRef ds:uri="http://schemas.openxmlformats.org/package/2006/metadata/core-properties"/>
    <ds:schemaRef ds:uri="956e00ba-0306-456c-8e26-af3189876537"/>
    <ds:schemaRef ds:uri="http://www.w3.org/XML/1998/namespace"/>
    <ds:schemaRef ds:uri="http://purl.org/dc/elements/1.1/"/>
  </ds:schemaRefs>
</ds:datastoreItem>
</file>

<file path=customXml/itemProps2.xml><?xml version="1.0" encoding="utf-8"?>
<ds:datastoreItem xmlns:ds="http://schemas.openxmlformats.org/officeDocument/2006/customXml" ds:itemID="{A345D7BA-E426-48F5-AA91-D05F5E99FD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6e00ba-0306-456c-8e26-af31898765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3E0716-FB40-45A2-B292-311EFB162F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Flow</Template>
  <TotalTime>2229</TotalTime>
  <Words>379</Words>
  <Application>Microsoft Office PowerPoint</Application>
  <PresentationFormat>On-screen Show (4:3)</PresentationFormat>
  <Paragraphs>143</Paragraphs>
  <Slides>13</Slides>
  <Notes>13</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Flow</vt:lpstr>
      <vt:lpstr>Custom Design</vt:lpstr>
      <vt:lpstr>Functions Using Functions</vt:lpstr>
      <vt:lpstr>Today’s Agenda</vt:lpstr>
      <vt:lpstr>Writing Efficient Code With Functions</vt:lpstr>
      <vt:lpstr>Example 1 – Simple Game</vt:lpstr>
      <vt:lpstr>Version #1 – No Functions</vt:lpstr>
      <vt:lpstr>Version #2 – Use Functions</vt:lpstr>
      <vt:lpstr>Version #3 – Clean up Function</vt:lpstr>
      <vt:lpstr>Using Functions to Help  Implement Algorithms</vt:lpstr>
      <vt:lpstr>Example 2 - Sums</vt:lpstr>
      <vt:lpstr>Version 2 – Error Check Input</vt:lpstr>
      <vt:lpstr>Version 3 – Loop Program</vt:lpstr>
      <vt:lpstr>Basic IPO Algorithm with a Loop</vt:lpstr>
      <vt:lpstr>Exercises  Using Functions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Turing</dc:title>
  <dc:creator>Hareem</dc:creator>
  <cp:lastModifiedBy>dotslashqueen@hotmail.com</cp:lastModifiedBy>
  <cp:revision>123</cp:revision>
  <dcterms:created xsi:type="dcterms:W3CDTF">2014-02-09T21:54:01Z</dcterms:created>
  <dcterms:modified xsi:type="dcterms:W3CDTF">2016-06-23T14:28:56Z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0x010100C9D1EC681F6F1F41BFC49F5DB92E9EFA</vt:lpwstr>
  </property>
  <property fmtid="{D5CDD505-2E9C-101B-9397-08002B2CF9AE}" pid="3" name="IsMyDocuments">
    <vt:bool>true</vt:bool>
  </property>
</Properties>
</file>