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</p:sldMasterIdLst>
  <p:notesMasterIdLst>
    <p:notesMasterId r:id="rId20"/>
  </p:notesMasterIdLst>
  <p:sldIdLst>
    <p:sldId id="256" r:id="rId6"/>
    <p:sldId id="286" r:id="rId7"/>
    <p:sldId id="285" r:id="rId8"/>
    <p:sldId id="259" r:id="rId9"/>
    <p:sldId id="260" r:id="rId10"/>
    <p:sldId id="306" r:id="rId11"/>
    <p:sldId id="305" r:id="rId12"/>
    <p:sldId id="302" r:id="rId13"/>
    <p:sldId id="303" r:id="rId14"/>
    <p:sldId id="304" r:id="rId15"/>
    <p:sldId id="301" r:id="rId16"/>
    <p:sldId id="307" r:id="rId17"/>
    <p:sldId id="308" r:id="rId18"/>
    <p:sldId id="30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88" autoAdjust="0"/>
    <p:restoredTop sz="94671" autoAdjust="0"/>
  </p:normalViewPr>
  <p:slideViewPr>
    <p:cSldViewPr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B0571-9BCC-4BB6-8F06-F0E94CA27EC9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1E863-4834-4844-9F64-5138DC43D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76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802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37499-4879-42C6-B9FE-5E5437248FE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60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25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55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89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506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87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793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341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517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185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52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28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969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92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0D5AE6-F904-4B3C-8013-3E00738E4EAC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A3F6-40D6-40AB-9312-B50E7AC6B9C4}" type="datetimeFigureOut">
              <a:rPr lang="en-CA" smtClean="0"/>
              <a:t>28/11/2017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015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44824"/>
            <a:ext cx="7851648" cy="1828800"/>
          </a:xfrm>
        </p:spPr>
        <p:txBody>
          <a:bodyPr>
            <a:normAutofit/>
          </a:bodyPr>
          <a:lstStyle/>
          <a:p>
            <a:r>
              <a:rPr lang="en-CA" dirty="0" smtClean="0"/>
              <a:t>Lists</a:t>
            </a:r>
            <a:br>
              <a:rPr lang="en-CA" dirty="0" smtClean="0"/>
            </a:br>
            <a:r>
              <a:rPr lang="en-CA" dirty="0" smtClean="0"/>
              <a:t>Introduction to Lists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89040"/>
            <a:ext cx="7854696" cy="1192096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CA" b="1" dirty="0" smtClean="0"/>
          </a:p>
          <a:p>
            <a:pPr algn="ctr"/>
            <a:endParaRPr lang="en-CA" dirty="0"/>
          </a:p>
          <a:p>
            <a:r>
              <a:rPr lang="en-CA" dirty="0" smtClean="0"/>
              <a:t>ICS </a:t>
            </a:r>
            <a:r>
              <a:rPr lang="en-CA" dirty="0" err="1" smtClean="0"/>
              <a:t>3U0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6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49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Using the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dirty="0" smtClean="0"/>
              <a:t> loop with Lists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05763"/>
            <a:ext cx="8964488" cy="433154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We can use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dirty="0" smtClean="0"/>
              <a:t> loops to cycle through a list</a:t>
            </a:r>
            <a:r>
              <a:rPr lang="en-CA" dirty="0"/>
              <a:t> </a:t>
            </a:r>
            <a:r>
              <a:rPr lang="en-CA" dirty="0" smtClean="0"/>
              <a:t>in two very different but important ways: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sz="2400" b="1" dirty="0" smtClean="0"/>
              <a:t>  </a:t>
            </a:r>
            <a:endParaRPr lang="en-CA" b="1" dirty="0" smtClean="0"/>
          </a:p>
          <a:p>
            <a:pPr marL="0" indent="0">
              <a:buNone/>
            </a:pPr>
            <a:endParaRPr lang="en-CA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3429000"/>
            <a:ext cx="446449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FF0000"/>
                </a:solidFill>
              </a:rPr>
              <a:t>By index</a:t>
            </a:r>
          </a:p>
          <a:p>
            <a:endParaRPr lang="en-CA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[17, "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3, 5.6]</a:t>
            </a:r>
          </a:p>
          <a:p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(b)):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print(b[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229" y="3429000"/>
            <a:ext cx="401673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           By element</a:t>
            </a:r>
          </a:p>
          <a:p>
            <a:endParaRPr lang="en-CA" sz="2400" b="1" dirty="0">
              <a:solidFill>
                <a:srgbClr val="FF0000"/>
              </a:solidFill>
            </a:endParaRPr>
          </a:p>
          <a:p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[17, "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3, 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5.6]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496944" cy="1051560"/>
          </a:xfrm>
        </p:spPr>
        <p:txBody>
          <a:bodyPr>
            <a:normAutofit/>
          </a:bodyPr>
          <a:lstStyle/>
          <a:p>
            <a:pPr algn="ctr"/>
            <a:r>
              <a:rPr lang="en-CA" smtClean="0"/>
              <a:t>Exercises – Intro Lists</a:t>
            </a:r>
            <a:endParaRPr lang="en-CA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186" y="2852936"/>
            <a:ext cx="7705230" cy="2448272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03504" lvl="2" indent="0" fontAlgn="base">
              <a:buNone/>
            </a:pPr>
            <a:endParaRPr lang="en-CA" dirty="0"/>
          </a:p>
          <a:p>
            <a:pPr marL="603504" lvl="2" indent="0" fontAlgn="base">
              <a:buNone/>
            </a:pPr>
            <a:endParaRPr lang="en-CA" dirty="0"/>
          </a:p>
          <a:p>
            <a:pPr marL="603504" lvl="2" indent="0" fontAlgn="base">
              <a:buNone/>
            </a:pPr>
            <a:endParaRPr lang="en-CA" dirty="0"/>
          </a:p>
          <a:p>
            <a:pPr marL="95250" lvl="1" indent="0" algn="ctr" fontAlgn="base">
              <a:buNone/>
            </a:pPr>
            <a:r>
              <a:rPr lang="en-CA" sz="3400" dirty="0" smtClean="0"/>
              <a:t>Complete </a:t>
            </a:r>
            <a:r>
              <a:rPr lang="en-CA" sz="3400" dirty="0"/>
              <a:t>Exercise </a:t>
            </a:r>
            <a:r>
              <a:rPr lang="en-CA" sz="3400" dirty="0" smtClean="0"/>
              <a:t>5.1 – Day 1</a:t>
            </a:r>
            <a:endParaRPr lang="en-CA" sz="3400" dirty="0"/>
          </a:p>
          <a:p>
            <a:pPr marL="570738" lvl="3" indent="0" fontAlgn="base">
              <a:buNone/>
            </a:pPr>
            <a:r>
              <a:rPr lang="en-CA" sz="2900" dirty="0"/>
              <a:t>         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1623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49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Adding Elements to a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8183880" cy="3395445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CA" b="1" dirty="0" smtClean="0"/>
          </a:p>
          <a:p>
            <a:pPr marL="0" indent="0">
              <a:buNone/>
            </a:pPr>
            <a:endParaRPr lang="en-CA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060848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[1, 2, 3]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Let's say I want to add the numbers 4, 5 and 6 to the end of the list.   There are two ways to do it: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[1, 2, 3] + [4, 5, 6]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406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49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Using a FOR loop to Add Elements to a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8183880" cy="3395445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CA" b="1" dirty="0" smtClean="0"/>
          </a:p>
          <a:p>
            <a:pPr marL="0" indent="0">
              <a:buNone/>
            </a:pPr>
            <a:endParaRPr lang="en-CA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060848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endParaRPr lang="en-CA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alist.append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(2*</a:t>
            </a:r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2700194"/>
            <a:ext cx="47880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endParaRPr lang="en-CA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[2*</a:t>
            </a:r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CA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330" y="5492556"/>
            <a:ext cx="8182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These two programs do exactly the same thing.   A list is created that contains the numbers </a:t>
            </a:r>
          </a:p>
          <a:p>
            <a:pPr algn="ctr"/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0, 2, 4, 6, 8, 10, 12, 14, 16, 18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496944" cy="1051560"/>
          </a:xfrm>
        </p:spPr>
        <p:txBody>
          <a:bodyPr>
            <a:normAutofit/>
          </a:bodyPr>
          <a:lstStyle/>
          <a:p>
            <a:pPr algn="ctr"/>
            <a:r>
              <a:rPr lang="en-CA" smtClean="0"/>
              <a:t>Exercises – Intro Lists</a:t>
            </a:r>
            <a:endParaRPr lang="en-CA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186" y="2852936"/>
            <a:ext cx="7705230" cy="2448272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03504" lvl="2" indent="0" fontAlgn="base">
              <a:buNone/>
            </a:pPr>
            <a:endParaRPr lang="en-CA" dirty="0"/>
          </a:p>
          <a:p>
            <a:pPr marL="603504" lvl="2" indent="0" fontAlgn="base">
              <a:buNone/>
            </a:pPr>
            <a:endParaRPr lang="en-CA" dirty="0"/>
          </a:p>
          <a:p>
            <a:pPr marL="603504" lvl="2" indent="0" fontAlgn="base">
              <a:buNone/>
            </a:pPr>
            <a:endParaRPr lang="en-CA" dirty="0"/>
          </a:p>
          <a:p>
            <a:pPr marL="95250" lvl="1" indent="0" algn="ctr" fontAlgn="base">
              <a:buNone/>
            </a:pPr>
            <a:r>
              <a:rPr lang="en-CA" sz="3400" dirty="0" smtClean="0"/>
              <a:t>Complete </a:t>
            </a:r>
            <a:r>
              <a:rPr lang="en-CA" sz="3400"/>
              <a:t>Exercise </a:t>
            </a:r>
            <a:r>
              <a:rPr lang="en-CA" sz="3400" smtClean="0"/>
              <a:t>5.1 </a:t>
            </a:r>
            <a:r>
              <a:rPr lang="en-CA" sz="3400" dirty="0" smtClean="0"/>
              <a:t>– Day 2</a:t>
            </a:r>
            <a:endParaRPr lang="en-CA" sz="3400" dirty="0"/>
          </a:p>
          <a:p>
            <a:pPr marL="570738" lvl="3" indent="0" fontAlgn="base">
              <a:buNone/>
            </a:pPr>
            <a:r>
              <a:rPr lang="en-CA" sz="2900" dirty="0"/>
              <a:t>         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77790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mtClean="0"/>
              <a:t>Today’s Agenda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96952"/>
            <a:ext cx="8229600" cy="1512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smtClean="0"/>
              <a:t>Introduce the concept of an array in Python using the </a:t>
            </a:r>
            <a:r>
              <a:rPr lang="en-CA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CA" sz="3600" smtClean="0"/>
              <a:t> data type</a:t>
            </a:r>
          </a:p>
          <a:p>
            <a:endParaRPr lang="en-CA" sz="3600"/>
          </a:p>
          <a:p>
            <a:endParaRPr lang="en-CA" sz="3600" smtClean="0"/>
          </a:p>
        </p:txBody>
      </p:sp>
    </p:spTree>
    <p:extLst>
      <p:ext uri="{BB962C8B-B14F-4D97-AF65-F5344CB8AC3E}">
        <p14:creationId xmlns:p14="http://schemas.microsoft.com/office/powerpoint/2010/main" val="18607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CA" smtClean="0"/>
              <a:t>Arrays and Lists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183880" cy="4464496"/>
          </a:xfrm>
        </p:spPr>
        <p:txBody>
          <a:bodyPr>
            <a:noAutofit/>
          </a:bodyPr>
          <a:lstStyle/>
          <a:p>
            <a:r>
              <a:rPr lang="en-CA" sz="2400" dirty="0"/>
              <a:t>We have seen various data types so far, including integers, floating point </a:t>
            </a:r>
            <a:r>
              <a:rPr lang="en-CA" sz="2400" dirty="0" smtClean="0"/>
              <a:t>numbers and strings</a:t>
            </a:r>
          </a:p>
          <a:p>
            <a:pPr marL="0" indent="0">
              <a:buNone/>
            </a:pPr>
            <a:endParaRPr lang="en-CA" sz="2400" dirty="0" smtClean="0"/>
          </a:p>
          <a:p>
            <a:r>
              <a:rPr lang="en-CA" sz="2400" dirty="0" smtClean="0"/>
              <a:t>An </a:t>
            </a:r>
            <a:r>
              <a:rPr lang="en-CA" sz="2400" b="1" dirty="0" smtClean="0"/>
              <a:t>array </a:t>
            </a:r>
            <a:r>
              <a:rPr lang="en-CA" sz="2400" dirty="0" smtClean="0"/>
              <a:t>is another fundamental data type in any programming language.  In general, arrays consists of </a:t>
            </a:r>
            <a:r>
              <a:rPr lang="en-CA" sz="2400" dirty="0"/>
              <a:t>a group of elements that are </a:t>
            </a:r>
            <a:r>
              <a:rPr lang="en-CA" sz="2400" dirty="0" smtClean="0"/>
              <a:t>accessed </a:t>
            </a:r>
            <a:r>
              <a:rPr lang="en-CA" sz="2400" dirty="0"/>
              <a:t>by </a:t>
            </a:r>
            <a:r>
              <a:rPr lang="en-CA" sz="2400" dirty="0" smtClean="0"/>
              <a:t>indexing.</a:t>
            </a:r>
          </a:p>
          <a:p>
            <a:endParaRPr lang="en-CA" sz="2400" dirty="0"/>
          </a:p>
          <a:p>
            <a:r>
              <a:rPr lang="en-CA" sz="2400" dirty="0" smtClean="0"/>
              <a:t>Most programming </a:t>
            </a:r>
            <a:r>
              <a:rPr lang="en-CA" sz="2400" dirty="0"/>
              <a:t>languages </a:t>
            </a:r>
            <a:r>
              <a:rPr lang="en-CA" sz="2400" dirty="0" smtClean="0"/>
              <a:t> have built-in</a:t>
            </a:r>
            <a:r>
              <a:rPr lang="en-CA" sz="2400" dirty="0"/>
              <a:t> array data </a:t>
            </a:r>
            <a:r>
              <a:rPr lang="en-CA" sz="2400" dirty="0" smtClean="0"/>
              <a:t>types.  Python is no exception – the array data type that we will be studying is called a 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CA" sz="2400" dirty="0" smtClean="0"/>
              <a:t>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69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352928" cy="1051560"/>
          </a:xfrm>
        </p:spPr>
        <p:txBody>
          <a:bodyPr>
            <a:normAutofit/>
          </a:bodyPr>
          <a:lstStyle/>
          <a:p>
            <a:pPr algn="ctr"/>
            <a:r>
              <a:rPr lang="en-CA" smtClean="0"/>
              <a:t>List Basics</a:t>
            </a: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49360"/>
            <a:ext cx="8183880" cy="43319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800" dirty="0"/>
              <a:t>Lists are one of </a:t>
            </a:r>
            <a:r>
              <a:rPr lang="en-CA" sz="2800"/>
              <a:t>the </a:t>
            </a:r>
            <a:r>
              <a:rPr lang="en-CA" sz="2800" smtClean="0"/>
              <a:t>greatest </a:t>
            </a:r>
            <a:r>
              <a:rPr lang="en-CA" sz="2800" dirty="0" smtClean="0"/>
              <a:t>data structures </a:t>
            </a:r>
            <a:r>
              <a:rPr lang="en-CA" sz="2800" dirty="0"/>
              <a:t>in Python. </a:t>
            </a:r>
            <a:r>
              <a:rPr lang="en-CA" sz="2800" dirty="0" smtClean="0"/>
              <a:t>  </a:t>
            </a:r>
          </a:p>
          <a:p>
            <a:pPr marL="0" indent="0">
              <a:buNone/>
            </a:pPr>
            <a:endParaRPr lang="en-CA" sz="2800" dirty="0"/>
          </a:p>
          <a:p>
            <a:pPr>
              <a:tabLst>
                <a:tab pos="450850" algn="l"/>
              </a:tabLst>
            </a:pPr>
            <a:r>
              <a:rPr lang="en-CA" sz="2800" dirty="0" smtClean="0"/>
              <a:t>	Here </a:t>
            </a:r>
            <a:r>
              <a:rPr lang="en-CA" sz="2800" dirty="0"/>
              <a:t>is a list of numbers.</a:t>
            </a:r>
          </a:p>
          <a:p>
            <a:pPr marL="0" indent="0">
              <a:buNone/>
              <a:tabLst>
                <a:tab pos="450850" algn="l"/>
              </a:tabLst>
            </a:pPr>
            <a:r>
              <a:rPr lang="en-CA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&gt;&gt;&gt; 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0850" algn="l"/>
              </a:tabLst>
            </a:pPr>
            <a:r>
              <a:rPr lang="en-CA" sz="2800" dirty="0" smtClean="0"/>
              <a:t>	And </a:t>
            </a:r>
            <a:r>
              <a:rPr lang="en-CA" sz="2800" dirty="0"/>
              <a:t>here is a list of strings</a:t>
            </a:r>
            <a:r>
              <a:rPr lang="en-CA" sz="2800" dirty="0" smtClean="0"/>
              <a:t>.</a:t>
            </a:r>
          </a:p>
          <a:p>
            <a:pPr marL="0" indent="0">
              <a:buNone/>
              <a:tabLst>
                <a:tab pos="450850" algn="l"/>
              </a:tabLst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"world"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2800" dirty="0"/>
          </a:p>
          <a:p>
            <a:pPr>
              <a:tabLst>
                <a:tab pos="450850" algn="l"/>
              </a:tabLst>
            </a:pPr>
            <a:r>
              <a:rPr lang="en-CA" sz="2800" dirty="0" smtClean="0"/>
              <a:t>	Lists </a:t>
            </a:r>
            <a:r>
              <a:rPr lang="en-CA" sz="2800" dirty="0"/>
              <a:t>can be heterogeneous. </a:t>
            </a:r>
            <a:r>
              <a:rPr lang="en-CA" sz="2800" dirty="0" smtClean="0"/>
              <a:t> Here </a:t>
            </a:r>
            <a:r>
              <a:rPr lang="en-CA" sz="2800" dirty="0"/>
              <a:t>is a list </a:t>
            </a:r>
            <a:r>
              <a:rPr lang="en-CA" sz="2800" dirty="0" smtClean="0"/>
              <a:t>containing </a:t>
            </a:r>
            <a:r>
              <a:rPr lang="en-CA" sz="2800" dirty="0"/>
              <a:t>integers, </a:t>
            </a:r>
            <a:r>
              <a:rPr lang="en-CA" sz="2800" dirty="0" smtClean="0"/>
              <a:t>	strings and </a:t>
            </a:r>
            <a:r>
              <a:rPr lang="en-CA" sz="2800" dirty="0"/>
              <a:t>another list.</a:t>
            </a:r>
          </a:p>
          <a:p>
            <a:pPr marL="0" indent="0">
              <a:buNone/>
            </a:pPr>
            <a:endParaRPr lang="en-CA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"hello, "world", ["another", "list"]]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97" y="2564904"/>
            <a:ext cx="2649819" cy="8895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923928" y="3009696"/>
            <a:ext cx="1152128" cy="137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3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49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Indexing in Lists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369" y="1844824"/>
            <a:ext cx="8183880" cy="4286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We can access the elements of the list through its indices.</a:t>
            </a:r>
          </a:p>
          <a:p>
            <a:pPr marL="0" indent="0">
              <a:buNone/>
            </a:pPr>
            <a:endParaRPr lang="en-CA" sz="3500" dirty="0" smtClean="0"/>
          </a:p>
          <a:p>
            <a:pPr marL="0" indent="0">
              <a:buNone/>
              <a:tabLst>
                <a:tab pos="541338" algn="l"/>
              </a:tabLst>
            </a:pPr>
            <a:r>
              <a:rPr lang="en-CA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3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41338" algn="l"/>
              </a:tabLst>
            </a:pPr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[1, 2, "J", 23, "o", "", 0, "to", -4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[4])</a:t>
            </a:r>
          </a:p>
          <a:p>
            <a:pPr marL="0" indent="0">
              <a:buNone/>
              <a:tabLst>
                <a:tab pos="541338" algn="l"/>
              </a:tabLst>
            </a:pP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[2])</a:t>
            </a:r>
          </a:p>
          <a:p>
            <a:pPr marL="0" indent="0">
              <a:buNone/>
              <a:tabLst>
                <a:tab pos="541338" algn="l"/>
              </a:tabLst>
            </a:pP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pPr marL="0" indent="0">
              <a:buNone/>
              <a:tabLst>
                <a:tab pos="541338" algn="l"/>
              </a:tabLst>
            </a:pP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[-1]) </a:t>
            </a:r>
            <a:endParaRPr lang="en-CA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41338" algn="l"/>
              </a:tabLst>
            </a:pPr>
            <a:endParaRPr lang="en-CA" sz="3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41338" algn="l"/>
              </a:tabLst>
            </a:pPr>
            <a:endParaRPr lang="en-CA" sz="3500" dirty="0" smtClean="0"/>
          </a:p>
          <a:p>
            <a:pPr>
              <a:tabLst>
                <a:tab pos="541338" algn="l"/>
              </a:tabLst>
            </a:pPr>
            <a:endParaRPr lang="en-CA" sz="3500" dirty="0"/>
          </a:p>
          <a:p>
            <a:pPr marL="0" indent="0">
              <a:buNone/>
              <a:tabLst>
                <a:tab pos="541338" algn="l"/>
              </a:tabLst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41338" algn="l"/>
              </a:tabLst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941015" y="2493640"/>
            <a:ext cx="5486400" cy="1295400"/>
            <a:chOff x="1008" y="1392"/>
            <a:chExt cx="3456" cy="81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08" y="1392"/>
              <a:ext cx="34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39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77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16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44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928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31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69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104" y="1536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488" y="1536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2</a:t>
              </a:r>
              <a:endParaRPr lang="en-US" altLang="en-US" dirty="0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14" y="1536"/>
              <a:ext cx="35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"J"</a:t>
              </a:r>
              <a:endParaRPr lang="en-US" altLang="en-US" dirty="0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177" y="1536"/>
              <a:ext cx="3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23</a:t>
              </a:r>
              <a:endParaRPr lang="en-US" altLang="en-US" dirty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540" y="1536"/>
              <a:ext cx="3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"o"</a:t>
              </a:r>
              <a:endParaRPr lang="en-US" altLang="en-US" dirty="0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408" y="1536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0</a:t>
              </a:r>
              <a:endParaRPr lang="en-US" altLang="en-US" dirty="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08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674" y="1536"/>
              <a:ext cx="44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"to"</a:t>
              </a:r>
              <a:endParaRPr lang="en-US" altLang="en-US" dirty="0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127" y="1536"/>
              <a:ext cx="2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-4</a:t>
              </a:r>
              <a:endParaRPr lang="en-US" altLang="en-US" dirty="0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008" y="1920"/>
              <a:ext cx="3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r>
                <a:rPr lang="en-US" altLang="en-US" dirty="0"/>
                <a:t>  0    1     2    3     4    5     6     7     8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851" y="4725144"/>
            <a:ext cx="4866414" cy="168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97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49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Indexing in Lists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369" y="1844824"/>
            <a:ext cx="8183880" cy="4286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We can assign values to elements of the array through its indices.</a:t>
            </a:r>
          </a:p>
          <a:p>
            <a:pPr marL="0" indent="0">
              <a:buNone/>
            </a:pPr>
            <a:endParaRPr lang="en-CA" sz="3500" dirty="0" smtClean="0"/>
          </a:p>
          <a:p>
            <a:pPr marL="0" indent="0">
              <a:buNone/>
              <a:tabLst>
                <a:tab pos="541338" algn="l"/>
              </a:tabLst>
            </a:pPr>
            <a:r>
              <a:rPr lang="en-CA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3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41338" algn="l"/>
              </a:tabLst>
            </a:pPr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[1, 2, "J", 23, "o", "", 0, "to", -4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 = -67.8</a:t>
            </a:r>
          </a:p>
          <a:p>
            <a:pPr marL="0" indent="0">
              <a:buNone/>
              <a:tabLst>
                <a:tab pos="541338" algn="l"/>
              </a:tabLst>
            </a:pPr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= "dog"</a:t>
            </a:r>
          </a:p>
          <a:p>
            <a:pPr marL="0" indent="0">
              <a:buNone/>
              <a:tabLst>
                <a:tab pos="541338" algn="l"/>
              </a:tabLst>
            </a:pP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CA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41338" algn="l"/>
              </a:tabLst>
            </a:pPr>
            <a:endParaRPr lang="en-CA" sz="3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41338" algn="l"/>
              </a:tabLst>
            </a:pPr>
            <a:endParaRPr lang="en-CA" sz="3500" dirty="0" smtClean="0"/>
          </a:p>
          <a:p>
            <a:pPr>
              <a:tabLst>
                <a:tab pos="541338" algn="l"/>
              </a:tabLst>
            </a:pPr>
            <a:endParaRPr lang="en-CA" sz="3500" dirty="0"/>
          </a:p>
          <a:p>
            <a:pPr marL="0" indent="0">
              <a:buNone/>
              <a:tabLst>
                <a:tab pos="541338" algn="l"/>
              </a:tabLst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41338" algn="l"/>
              </a:tabLst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644060" y="4941168"/>
            <a:ext cx="4320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117956" y="4869160"/>
            <a:ext cx="4180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This is very important – we can basically  assign a value to a specified location in the list</a:t>
            </a:r>
            <a:endParaRPr lang="en-CA" b="1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941015" y="2565648"/>
            <a:ext cx="5486400" cy="1295400"/>
            <a:chOff x="1008" y="1392"/>
            <a:chExt cx="3456" cy="81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08" y="1392"/>
              <a:ext cx="34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39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77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16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44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928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31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69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104" y="1536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488" y="1536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2</a:t>
              </a:r>
              <a:endParaRPr lang="en-US" altLang="en-US" dirty="0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14" y="1536"/>
              <a:ext cx="35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"J"</a:t>
              </a:r>
              <a:endParaRPr lang="en-US" altLang="en-US" dirty="0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177" y="1536"/>
              <a:ext cx="3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23</a:t>
              </a:r>
              <a:endParaRPr lang="en-US" altLang="en-US" dirty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540" y="1536"/>
              <a:ext cx="3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"o"</a:t>
              </a:r>
              <a:endParaRPr lang="en-US" altLang="en-US" dirty="0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408" y="1536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0</a:t>
              </a:r>
              <a:endParaRPr lang="en-US" altLang="en-US" dirty="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08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674" y="1536"/>
              <a:ext cx="44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"to"</a:t>
              </a:r>
              <a:endParaRPr lang="en-US" altLang="en-US" dirty="0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127" y="1536"/>
              <a:ext cx="2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r>
                <a:rPr lang="en-US" altLang="en-US" dirty="0" smtClean="0"/>
                <a:t>-4</a:t>
              </a:r>
              <a:endParaRPr lang="en-US" altLang="en-US" dirty="0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008" y="1920"/>
              <a:ext cx="3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2" charset="0"/>
                  <a:cs typeface="Times New Roman" pitchFamily="16" charset="0"/>
                </a:defRPr>
              </a:lvl9pPr>
            </a:lstStyle>
            <a:p>
              <a:pPr eaLnBrk="1" hangingPunct="1"/>
              <a:r>
                <a:rPr lang="en-US" altLang="en-US" dirty="0"/>
                <a:t>  0    1     2    3     4    5     6     7     8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56" y="5792490"/>
            <a:ext cx="39433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92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49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Length of Lists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351" y="2049779"/>
            <a:ext cx="8183880" cy="40435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We can determine the length of a list using the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dirty="0" smtClean="0"/>
              <a:t> function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  <a:tabLst>
                <a:tab pos="541338" algn="l"/>
              </a:tabLst>
            </a:pPr>
            <a:r>
              <a:rPr lang="en-CA" dirty="0" smtClean="0"/>
              <a:t>The </a:t>
            </a:r>
            <a:r>
              <a:rPr lang="en-CA" dirty="0"/>
              <a:t>built-in function 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dirty="0"/>
              <a:t>: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[6, 7, 8] </a:t>
            </a:r>
          </a:p>
          <a:p>
            <a:pPr marL="0" indent="0">
              <a:buNone/>
              <a:tabLst>
                <a:tab pos="541338" algn="l"/>
              </a:tabLst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buNone/>
              <a:tabLst>
                <a:tab pos="541338" algn="l"/>
              </a:tabLst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print(x[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(x)-1])</a:t>
            </a:r>
          </a:p>
          <a:p>
            <a:pPr marL="0" indent="0">
              <a:buNone/>
              <a:tabLst>
                <a:tab pos="541338" algn="l"/>
              </a:tabLst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print(x[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(x)])</a:t>
            </a:r>
            <a:b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41338" algn="l"/>
              </a:tabLst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56992"/>
            <a:ext cx="415141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49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smtClean="0"/>
              <a:t>Adding and Multiplying Lists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351" y="2049779"/>
            <a:ext cx="8183880" cy="4043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The + and * operators work </a:t>
            </a:r>
            <a:r>
              <a:rPr lang="en-CA" smtClean="0"/>
              <a:t>on lists, just like strings.</a:t>
            </a:r>
          </a:p>
          <a:p>
            <a:pPr marL="544513" indent="-544513"/>
            <a:endParaRPr lang="en-CA"/>
          </a:p>
          <a:p>
            <a:pPr marL="0" indent="0">
              <a:buNone/>
              <a:tabLst>
                <a:tab pos="541338" algn="l"/>
              </a:tabLst>
            </a:pPr>
            <a:r>
              <a:rPr lang="en-CA" smtClean="0"/>
              <a:t>	</a:t>
            </a:r>
            <a:r>
              <a:rPr lang="en-CA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= [1, 2, </a:t>
            </a:r>
            <a:r>
              <a:rPr lang="en-CA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3]</a:t>
            </a:r>
            <a:endParaRPr lang="en-CA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41338" algn="l"/>
              </a:tabLst>
            </a:pP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= [4, </a:t>
            </a:r>
            <a:r>
              <a:rPr lang="en-CA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5]</a:t>
            </a:r>
            <a:endParaRPr lang="en-CA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41338" algn="l"/>
              </a:tabLst>
            </a:pP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print(a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CA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</a:p>
          <a:p>
            <a:pPr marL="0" indent="0">
              <a:buNone/>
              <a:tabLst>
                <a:tab pos="541338" algn="l"/>
              </a:tabLst>
            </a:pP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print(b*3)</a:t>
            </a:r>
          </a:p>
          <a:p>
            <a:endParaRPr lang="en-CA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3136157"/>
            <a:ext cx="3980007" cy="148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148204" y="3645024"/>
            <a:ext cx="156781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860172" y="4077072"/>
            <a:ext cx="1855843" cy="548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49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smtClean="0"/>
              <a:t>Slicing Lists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351" y="2049779"/>
            <a:ext cx="8183880" cy="404351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We can use list slicing to get part of a list</a:t>
            </a:r>
            <a:r>
              <a:rPr lang="en-CA" dirty="0" smtClean="0"/>
              <a:t>.  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["r", "o", "p", "e"]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print(x[0:2]) 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print(x[1:4])</a:t>
            </a:r>
          </a:p>
          <a:p>
            <a:pPr marL="0" indent="0">
              <a:buNone/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str1 =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"Computer Science"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print(str1[0:8])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8839" y="5085184"/>
            <a:ext cx="17281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smtClean="0"/>
              <a:t>What will this output?</a:t>
            </a:r>
            <a:endParaRPr lang="en-CA" b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35" y="2723334"/>
            <a:ext cx="2883981" cy="156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8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D1EC681F6F1F41BFC49F5DB92E9EFA" ma:contentTypeVersion="1" ma:contentTypeDescription="Create a new document." ma:contentTypeScope="" ma:versionID="15352bd034324f885812148f0e9bf730">
  <xsd:schema xmlns:xsd="http://www.w3.org/2001/XMLSchema" xmlns:xs="http://www.w3.org/2001/XMLSchema" xmlns:p="http://schemas.microsoft.com/office/2006/metadata/properties" xmlns:ns3="956e00ba-0306-456c-8e26-af3189876537" targetNamespace="http://schemas.microsoft.com/office/2006/metadata/properties" ma:root="true" ma:fieldsID="545cb3ad76f0257267bffd835cfbba33" ns3:_="">
    <xsd:import namespace="956e00ba-0306-456c-8e26-af3189876537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e00ba-0306-456c-8e26-af31898765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5B1944-C75D-4E6D-8702-BFAC3E9CB7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6e00ba-0306-456c-8e26-af3189876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3E0716-FB40-45A2-B292-311EFB162F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B2EC73-092D-4373-BCA5-25348E86A199}">
  <ds:schemaRefs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56e00ba-0306-456c-8e26-af318987653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1762</TotalTime>
  <Words>483</Words>
  <Application>Microsoft Office PowerPoint</Application>
  <PresentationFormat>On-screen Show (4:3)</PresentationFormat>
  <Paragraphs>161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Constantia</vt:lpstr>
      <vt:lpstr>Courier New</vt:lpstr>
      <vt:lpstr>Tahoma</vt:lpstr>
      <vt:lpstr>Times New Roman</vt:lpstr>
      <vt:lpstr>Verdana</vt:lpstr>
      <vt:lpstr>Wingdings 2</vt:lpstr>
      <vt:lpstr>Flow</vt:lpstr>
      <vt:lpstr>Custom Design</vt:lpstr>
      <vt:lpstr>Lists Introduction to Lists</vt:lpstr>
      <vt:lpstr>Today’s Agenda</vt:lpstr>
      <vt:lpstr>Arrays and Lists</vt:lpstr>
      <vt:lpstr>List Basics</vt:lpstr>
      <vt:lpstr>Indexing in Lists</vt:lpstr>
      <vt:lpstr>Indexing in Lists</vt:lpstr>
      <vt:lpstr>Length of Lists</vt:lpstr>
      <vt:lpstr>Adding and Multiplying Lists</vt:lpstr>
      <vt:lpstr>Slicing Lists</vt:lpstr>
      <vt:lpstr>Using the for loop with Lists</vt:lpstr>
      <vt:lpstr>Exercises – Intro Lists</vt:lpstr>
      <vt:lpstr>Adding Elements to a List</vt:lpstr>
      <vt:lpstr>Using a FOR loop to Add Elements to a List</vt:lpstr>
      <vt:lpstr>Exercises – Intro Lists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Turing</dc:title>
  <dc:creator>Hareem</dc:creator>
  <cp:lastModifiedBy>Sudhu, Sunil</cp:lastModifiedBy>
  <cp:revision>112</cp:revision>
  <dcterms:created xsi:type="dcterms:W3CDTF">2014-02-09T21:54:01Z</dcterms:created>
  <dcterms:modified xsi:type="dcterms:W3CDTF">2017-11-28T16:44:09Z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0x010100C9D1EC681F6F1F41BFC49F5DB92E9EFA</vt:lpwstr>
  </property>
  <property fmtid="{D5CDD505-2E9C-101B-9397-08002B2CF9AE}" pid="3" name="IsMyDocuments">
    <vt:bool>true</vt:bool>
  </property>
</Properties>
</file>