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15"/>
  </p:notesMasterIdLst>
  <p:sldIdLst>
    <p:sldId id="256" r:id="rId6"/>
    <p:sldId id="286" r:id="rId7"/>
    <p:sldId id="285" r:id="rId8"/>
    <p:sldId id="259" r:id="rId9"/>
    <p:sldId id="260" r:id="rId10"/>
    <p:sldId id="302" r:id="rId11"/>
    <p:sldId id="303" r:id="rId12"/>
    <p:sldId id="304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7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0571-9BCC-4BB6-8F06-F0E94CA27EC9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863-4834-4844-9F64-5138DC43D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80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25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55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89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50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7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79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34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51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185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52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96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5AE6-F904-4B3C-8013-3E00738E4EAC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A3F6-40D6-40AB-9312-B50E7AC6B9C4}" type="datetimeFigureOut">
              <a:rPr lang="en-CA" smtClean="0"/>
              <a:t>2016-06-27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15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851648" cy="1828800"/>
          </a:xfrm>
        </p:spPr>
        <p:txBody>
          <a:bodyPr>
            <a:normAutofit/>
          </a:bodyPr>
          <a:lstStyle/>
          <a:p>
            <a:r>
              <a:rPr lang="en-CA" dirty="0" smtClean="0"/>
              <a:t>Lists</a:t>
            </a:r>
            <a:br>
              <a:rPr lang="en-CA" dirty="0" smtClean="0"/>
            </a:br>
            <a:r>
              <a:rPr lang="en-CA" dirty="0" smtClean="0"/>
              <a:t>Working with Lists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89040"/>
            <a:ext cx="7854696" cy="1192096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CA" b="1" dirty="0" smtClean="0"/>
          </a:p>
          <a:p>
            <a:pPr algn="ctr"/>
            <a:endParaRPr lang="en-CA" dirty="0"/>
          </a:p>
          <a:p>
            <a:r>
              <a:rPr lang="en-CA" dirty="0" smtClean="0"/>
              <a:t>ICS </a:t>
            </a:r>
            <a:r>
              <a:rPr lang="en-CA" dirty="0" err="1" smtClean="0"/>
              <a:t>3U0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mtClean="0"/>
              <a:t>Today’s Agenda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smtClean="0"/>
              <a:t>Go through lots of examples using various </a:t>
            </a:r>
            <a:r>
              <a:rPr lang="en-CA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CA" sz="3600" smtClean="0"/>
              <a:t> functions and methods</a:t>
            </a:r>
          </a:p>
          <a:p>
            <a:endParaRPr lang="en-CA" sz="3600"/>
          </a:p>
          <a:p>
            <a:endParaRPr lang="en-CA" sz="3600" smtClean="0"/>
          </a:p>
        </p:txBody>
      </p:sp>
    </p:spTree>
    <p:extLst>
      <p:ext uri="{BB962C8B-B14F-4D97-AF65-F5344CB8AC3E}">
        <p14:creationId xmlns:p14="http://schemas.microsoft.com/office/powerpoint/2010/main" val="1860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CA" smtClean="0"/>
              <a:t> and 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CA" smtClean="0"/>
              <a:t> Functions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183880" cy="4464496"/>
          </a:xfrm>
        </p:spPr>
        <p:txBody>
          <a:bodyPr>
            <a:noAutofit/>
          </a:bodyPr>
          <a:lstStyle/>
          <a:p>
            <a:r>
              <a:rPr lang="en-CA" sz="2200" smtClean="0"/>
              <a:t>The</a:t>
            </a:r>
            <a:r>
              <a:rPr lang="en-CA" sz="2200"/>
              <a:t> 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CA" sz="2200"/>
              <a:t> and </a:t>
            </a:r>
            <a:r>
              <a:rPr lang="en-CA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CA" sz="2200" smtClean="0"/>
              <a:t> built-in functions can </a:t>
            </a:r>
            <a:r>
              <a:rPr lang="en-CA" sz="2200"/>
              <a:t>be used to find the largest and smallest values in a </a:t>
            </a:r>
            <a:r>
              <a:rPr lang="en-CA" sz="2200" smtClean="0"/>
              <a:t>list.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[1,2,3.14,99.99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A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['x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','y',</a:t>
            </a: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'z‘]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letnum 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['a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','b',</a:t>
            </a: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1,2]</a:t>
            </a:r>
          </a:p>
          <a:p>
            <a:pPr marL="0" indent="0">
              <a:buNone/>
            </a:pP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print(max(numbers))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print(min(letters))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print(max(letnum))</a:t>
            </a:r>
          </a:p>
          <a:p>
            <a:r>
              <a:rPr lang="en-CA" sz="2200" smtClean="0"/>
              <a:t>Remember </a:t>
            </a:r>
            <a:r>
              <a:rPr lang="en-CA" sz="2200"/>
              <a:t>that strings have values too! </a:t>
            </a:r>
            <a:r>
              <a:rPr lang="en-CA" sz="2200" smtClean="0"/>
              <a:t>  However, lists </a:t>
            </a:r>
            <a:r>
              <a:rPr lang="en-CA" sz="2200"/>
              <a:t>containing both strings and numeric values cannot be ordered, so min and max will produce </a:t>
            </a:r>
            <a:r>
              <a:rPr lang="en-CA" sz="2200" smtClean="0"/>
              <a:t>errors.   </a:t>
            </a:r>
            <a:r>
              <a:rPr lang="en-CA" sz="2200"/>
              <a:t>In other words, the list needs to be homogeneous for these two functions to work.</a:t>
            </a:r>
          </a:p>
          <a:p>
            <a:pPr marL="0" indent="0">
              <a:buNone/>
            </a:pP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28" y="3366284"/>
            <a:ext cx="5400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352928" cy="1051560"/>
          </a:xfrm>
        </p:spPr>
        <p:txBody>
          <a:bodyPr>
            <a:normAutofit/>
          </a:bodyPr>
          <a:lstStyle/>
          <a:p>
            <a:pPr algn="ctr"/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CA" smtClean="0"/>
              <a:t> Function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49360"/>
            <a:ext cx="8183880" cy="4043936"/>
          </a:xfrm>
        </p:spPr>
        <p:txBody>
          <a:bodyPr>
            <a:normAutofit/>
          </a:bodyPr>
          <a:lstStyle/>
          <a:p>
            <a:r>
              <a:rPr lang="en-CA" sz="2000" smtClean="0"/>
              <a:t>Use the </a:t>
            </a:r>
            <a:r>
              <a:rPr lang="en-C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CA" sz="2000" smtClean="0"/>
              <a:t> built-in function to </a:t>
            </a:r>
            <a:r>
              <a:rPr lang="en-CA" sz="2000"/>
              <a:t>delete an element from a certain </a:t>
            </a:r>
            <a:r>
              <a:rPr lang="en-CA" sz="2000" i="1"/>
              <a:t>position</a:t>
            </a:r>
            <a:r>
              <a:rPr lang="en-CA" sz="2000"/>
              <a:t>, rather than by its value. </a:t>
            </a:r>
            <a:endParaRPr lang="en-CA" sz="2000" smtClean="0"/>
          </a:p>
          <a:p>
            <a:endParaRPr lang="en-CA" sz="2000"/>
          </a:p>
          <a:p>
            <a:r>
              <a:rPr lang="en-CA" sz="2000" smtClean="0"/>
              <a:t>The</a:t>
            </a:r>
            <a:r>
              <a:rPr lang="en-CA" sz="2000"/>
              <a:t> </a:t>
            </a:r>
            <a:r>
              <a:rPr lang="en-CA" sz="200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CA" sz="2000"/>
              <a:t> function can remove either a </a:t>
            </a:r>
            <a:r>
              <a:rPr lang="en-CA" sz="2000" smtClean="0"/>
              <a:t>single </a:t>
            </a:r>
            <a:r>
              <a:rPr lang="en-CA" sz="2000"/>
              <a:t>element, or all elements defined by a slice. </a:t>
            </a:r>
            <a:endParaRPr lang="en-CA" sz="2000" smtClean="0"/>
          </a:p>
          <a:p>
            <a:endParaRPr lang="en-CA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933056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1</a:t>
            </a:r>
          </a:p>
          <a:p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= [1,2,3,4,5,6]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del(L[0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print(L)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del(L[0:3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3935909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2</a:t>
            </a:r>
          </a:p>
          <a:p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= [0,1,2,3]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del(L[x])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5413237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The 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CA" smtClean="0"/>
              <a:t>function DOES NOT return the list with the specified element missing.   It permanently CHANGES the list.   Doing this does not make sense:  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newlist = del(L[0])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n-CA" smtClean="0"/>
              <a:t> Function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51" y="2132856"/>
            <a:ext cx="8183880" cy="3816424"/>
          </a:xfrm>
        </p:spPr>
        <p:txBody>
          <a:bodyPr>
            <a:normAutofit/>
          </a:bodyPr>
          <a:lstStyle/>
          <a:p>
            <a:r>
              <a:rPr lang="en-CA" dirty="0" smtClean="0"/>
              <a:t>Python </a:t>
            </a:r>
            <a:r>
              <a:rPr lang="en-CA" dirty="0"/>
              <a:t>has a built-in function 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CA" dirty="0"/>
              <a:t> </a:t>
            </a:r>
            <a:r>
              <a:rPr lang="en-CA" dirty="0" smtClean="0"/>
              <a:t>that returns the sum of all the elements in the list.   Elements do not need to be numbers of the same type.</a:t>
            </a:r>
          </a:p>
          <a:p>
            <a:endParaRPr lang="en-CA" dirty="0"/>
          </a:p>
          <a:p>
            <a:r>
              <a:rPr lang="en-CA" dirty="0" smtClean="0"/>
              <a:t>For example, the following code outputs 6.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sum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print(total)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499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400" smtClean="0"/>
              <a:t>Adding/Deleting Elements of a List</a:t>
            </a:r>
            <a:endParaRPr lang="en-CA" sz="44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To add an element to the end of a list, use ...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.append(value)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cs typeface="Courier New" panose="02070309020205020404" pitchFamily="49" charset="0"/>
              </a:rPr>
              <a:t>To insert an element into the list, use ...</a:t>
            </a:r>
            <a:br>
              <a:rPr lang="en-CA" dirty="0" smtClean="0">
                <a:cs typeface="Courier New" panose="02070309020205020404" pitchFamily="49" charset="0"/>
              </a:rPr>
            </a:b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.insert(index, value)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cs typeface="Courier New" panose="02070309020205020404" pitchFamily="49" charset="0"/>
              </a:rPr>
              <a:t>To reverse a list, use ...</a:t>
            </a:r>
            <a:br>
              <a:rPr lang="en-CA" dirty="0" smtClean="0">
                <a:cs typeface="Courier New" panose="02070309020205020404" pitchFamily="49" charset="0"/>
              </a:rPr>
            </a:b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.reverse()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cs typeface="Courier New" panose="02070309020205020404" pitchFamily="49" charset="0"/>
              </a:rPr>
              <a:t>To remove</a:t>
            </a:r>
            <a:r>
              <a:rPr lang="en-CA" dirty="0"/>
              <a:t> </a:t>
            </a:r>
            <a:r>
              <a:rPr lang="en-CA" dirty="0" smtClean="0"/>
              <a:t>the </a:t>
            </a:r>
            <a:r>
              <a:rPr lang="en-CA" dirty="0"/>
              <a:t>first occurrence of a value, regardless of how many times it </a:t>
            </a:r>
            <a:r>
              <a:rPr lang="en-CA" dirty="0" smtClean="0"/>
              <a:t>appears, use ... </a:t>
            </a:r>
            <a:br>
              <a:rPr lang="en-CA" dirty="0" smtClean="0"/>
            </a:b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.remove(value)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2843" y="2708920"/>
            <a:ext cx="20162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smtClean="0">
                <a:solidFill>
                  <a:srgbClr val="FF0000"/>
                </a:solidFill>
              </a:rPr>
              <a:t>Just like with the </a:t>
            </a:r>
            <a:r>
              <a:rPr lang="en-CA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CA" b="1" smtClean="0">
                <a:solidFill>
                  <a:srgbClr val="FF0000"/>
                </a:solidFill>
              </a:rPr>
              <a:t> function, these methods do not RETURN anything – they all modify the list permanently</a:t>
            </a:r>
            <a:endParaRPr lang="en-CA" b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>
            <a:off x="7640955" y="2192090"/>
            <a:ext cx="387429" cy="1092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32843" y="1268760"/>
            <a:ext cx="201622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smtClean="0"/>
              <a:t>Why are these methods and NOT functions?</a:t>
            </a:r>
            <a:endParaRPr lang="en-CA" b="1"/>
          </a:p>
        </p:txBody>
      </p:sp>
      <p:sp>
        <p:nvSpPr>
          <p:cNvPr id="7" name="Oval 6"/>
          <p:cNvSpPr/>
          <p:nvPr/>
        </p:nvSpPr>
        <p:spPr>
          <a:xfrm>
            <a:off x="7452320" y="3212976"/>
            <a:ext cx="1008112" cy="439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2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mtClean="0"/>
              <a:t>Example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51" y="2049779"/>
            <a:ext cx="8183880" cy="404351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[1,2,3]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-5)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60497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smtClean="0"/>
              <a:t>Trace Output</a:t>
            </a:r>
            <a:endParaRPr lang="en-CA" sz="2000" b="1"/>
          </a:p>
        </p:txBody>
      </p:sp>
      <p:sp>
        <p:nvSpPr>
          <p:cNvPr id="9" name="TextBox 8"/>
          <p:cNvSpPr txBox="1"/>
          <p:nvPr/>
        </p:nvSpPr>
        <p:spPr>
          <a:xfrm>
            <a:off x="5364088" y="306896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[1, 2, 3 ,4]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353294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[1, 2, -5, 3 ,4]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404932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[2, -5, 3 ,4]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4469050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[4, 3, -5, 2]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3600" smtClean="0"/>
              <a:t>Difference Between </a:t>
            </a:r>
            <a:r>
              <a:rPr lang="en-CA" sz="360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CA" sz="3600" smtClean="0"/>
              <a:t> and </a:t>
            </a:r>
            <a:r>
              <a:rPr lang="en-CA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endParaRPr lang="en-CA" sz="3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83880" cy="3395445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remove(value)</a:t>
            </a:r>
            <a:r>
              <a:rPr lang="en-CA" sz="2800" smtClean="0">
                <a:cs typeface="Courier New" panose="02070309020205020404" pitchFamily="49" charset="0"/>
              </a:rPr>
              <a:t>is a </a:t>
            </a:r>
            <a:r>
              <a:rPr lang="en-CA" sz="2800" b="1" smtClean="0">
                <a:cs typeface="Courier New" panose="02070309020205020404" pitchFamily="49" charset="0"/>
              </a:rPr>
              <a:t>method </a:t>
            </a:r>
            <a:r>
              <a:rPr lang="en-CA" sz="2800" smtClean="0"/>
              <a:t>searches through the list looking for a particular value and removes the first instance of it.</a:t>
            </a:r>
          </a:p>
          <a:p>
            <a:endParaRPr lang="en-CA" sz="2800"/>
          </a:p>
          <a:p>
            <a:r>
              <a:rPr lang="en-CA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CA" sz="2800" smtClean="0"/>
              <a:t>is a </a:t>
            </a:r>
            <a:r>
              <a:rPr lang="en-CA" sz="2800" b="1" smtClean="0"/>
              <a:t>function </a:t>
            </a:r>
            <a:r>
              <a:rPr lang="en-CA" sz="2800" smtClean="0"/>
              <a:t>where you can specify the exact location of the element that you want to remove.</a:t>
            </a:r>
          </a:p>
          <a:p>
            <a:endParaRPr lang="en-CA" smtClean="0"/>
          </a:p>
          <a:p>
            <a:pPr marL="0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L = ["school", "is", "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not", "awesome", "not" ]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("not")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del(L[len(L)-1])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print(L)</a:t>
            </a:r>
            <a:endParaRPr lang="en-CA" smtClean="0"/>
          </a:p>
          <a:p>
            <a:pPr marL="0" indent="0">
              <a:buNone/>
            </a:pP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40877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05156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Exercises – </a:t>
            </a:r>
            <a:r>
              <a:rPr lang="en-CA" dirty="0" smtClean="0"/>
              <a:t>Working with Lists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2852936"/>
            <a:ext cx="7705230" cy="24482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Complete </a:t>
            </a:r>
            <a:r>
              <a:rPr lang="en-CA" sz="3400" dirty="0"/>
              <a:t>Exercise </a:t>
            </a:r>
            <a:r>
              <a:rPr lang="en-CA" sz="3400" dirty="0" smtClean="0"/>
              <a:t>5.2</a:t>
            </a:r>
            <a:r>
              <a:rPr lang="en-CA" sz="3400" dirty="0" smtClean="0"/>
              <a:t/>
            </a:r>
            <a:br>
              <a:rPr lang="en-CA" sz="3400" dirty="0" smtClean="0"/>
            </a:br>
            <a:endParaRPr lang="en-CA" sz="3400" dirty="0"/>
          </a:p>
          <a:p>
            <a:pPr marL="570738" lvl="3" indent="0" fontAlgn="base">
              <a:buNone/>
            </a:pPr>
            <a:r>
              <a:rPr lang="en-CA" sz="2900" dirty="0"/>
              <a:t>        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623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EC681F6F1F41BFC49F5DB92E9EFA" ma:contentTypeVersion="1" ma:contentTypeDescription="Create a new document." ma:contentTypeScope="" ma:versionID="15352bd034324f885812148f0e9bf730">
  <xsd:schema xmlns:xsd="http://www.w3.org/2001/XMLSchema" xmlns:xs="http://www.w3.org/2001/XMLSchema" xmlns:p="http://schemas.microsoft.com/office/2006/metadata/properties" xmlns:ns3="956e00ba-0306-456c-8e26-af3189876537" targetNamespace="http://schemas.microsoft.com/office/2006/metadata/properties" ma:root="true" ma:fieldsID="545cb3ad76f0257267bffd835cfbba33" ns3:_="">
    <xsd:import namespace="956e00ba-0306-456c-8e26-af318987653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0ba-0306-456c-8e26-af31898765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2EC73-092D-4373-BCA5-25348E86A19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956e00ba-0306-456c-8e26-af3189876537"/>
  </ds:schemaRefs>
</ds:datastoreItem>
</file>

<file path=customXml/itemProps2.xml><?xml version="1.0" encoding="utf-8"?>
<ds:datastoreItem xmlns:ds="http://schemas.openxmlformats.org/officeDocument/2006/customXml" ds:itemID="{563E0716-FB40-45A2-B292-311EFB162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65BC50-2B78-4E96-A6EA-D9EE1BDA1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e00ba-0306-456c-8e26-af3189876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2002</TotalTime>
  <Words>308</Words>
  <Application>Microsoft Office PowerPoint</Application>
  <PresentationFormat>On-screen Show (4:3)</PresentationFormat>
  <Paragraphs>84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Flow</vt:lpstr>
      <vt:lpstr>Custom Design</vt:lpstr>
      <vt:lpstr>Lists Working with Lists</vt:lpstr>
      <vt:lpstr>Today’s Agenda</vt:lpstr>
      <vt:lpstr>max and min Functions</vt:lpstr>
      <vt:lpstr>del Function</vt:lpstr>
      <vt:lpstr>sum Function</vt:lpstr>
      <vt:lpstr>Adding/Deleting Elements of a List</vt:lpstr>
      <vt:lpstr>Example</vt:lpstr>
      <vt:lpstr>Difference Between del and .remove</vt:lpstr>
      <vt:lpstr>Exercises – Working with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Turing</dc:title>
  <dc:creator>Hareem</dc:creator>
  <cp:lastModifiedBy>dotslashqueen@hotmail.com</cp:lastModifiedBy>
  <cp:revision>115</cp:revision>
  <dcterms:created xsi:type="dcterms:W3CDTF">2014-02-09T21:54:01Z</dcterms:created>
  <dcterms:modified xsi:type="dcterms:W3CDTF">2016-06-27T13:30:31Z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0x010100C9D1EC681F6F1F41BFC49F5DB92E9EFA</vt:lpwstr>
  </property>
  <property fmtid="{D5CDD505-2E9C-101B-9397-08002B2CF9AE}" pid="3" name="IsMyDocuments">
    <vt:bool>true</vt:bool>
  </property>
</Properties>
</file>