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19"/>
  </p:notesMasterIdLst>
  <p:sldIdLst>
    <p:sldId id="256" r:id="rId6"/>
    <p:sldId id="286" r:id="rId7"/>
    <p:sldId id="285" r:id="rId8"/>
    <p:sldId id="259" r:id="rId9"/>
    <p:sldId id="260" r:id="rId10"/>
    <p:sldId id="305" r:id="rId11"/>
    <p:sldId id="306" r:id="rId12"/>
    <p:sldId id="307" r:id="rId13"/>
    <p:sldId id="308" r:id="rId14"/>
    <p:sldId id="303" r:id="rId15"/>
    <p:sldId id="304" r:id="rId16"/>
    <p:sldId id="302" r:id="rId17"/>
    <p:sldId id="30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4671" autoAdjust="0"/>
  </p:normalViewPr>
  <p:slideViewPr>
    <p:cSldViewPr>
      <p:cViewPr varScale="1">
        <p:scale>
          <a:sx n="73" d="100"/>
          <a:sy n="73" d="100"/>
        </p:scale>
        <p:origin x="174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1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571-9BCC-4BB6-8F06-F0E94CA27EC9}" type="datetimeFigureOut">
              <a:rPr lang="en-CA" smtClean="0"/>
              <a:t>2020-11-02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E863-4834-4844-9F64-5138DC43D828}" type="slidenum">
              <a:rPr lang="en-CA" smtClean="0"/>
              <a:t>‹#›</a:t>
            </a:fld>
            <a:endParaRPr lang="en-CA"/>
          </a:p>
        </p:txBody>
      </p:sp>
    </p:spTree>
    <p:extLst>
      <p:ext uri="{BB962C8B-B14F-4D97-AF65-F5344CB8AC3E}">
        <p14:creationId xmlns:p14="http://schemas.microsoft.com/office/powerpoint/2010/main" val="39887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a:t>
            </a:fld>
            <a:endParaRPr lang="en-CA"/>
          </a:p>
        </p:txBody>
      </p:sp>
    </p:spTree>
    <p:extLst>
      <p:ext uri="{BB962C8B-B14F-4D97-AF65-F5344CB8AC3E}">
        <p14:creationId xmlns:p14="http://schemas.microsoft.com/office/powerpoint/2010/main" val="304280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10</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11</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12</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13</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3</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4</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5</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6</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7</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8</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9</a:t>
            </a:fld>
            <a:endParaRPr lang="en-CA"/>
          </a:p>
        </p:txBody>
      </p:sp>
    </p:spTree>
    <p:extLst>
      <p:ext uri="{BB962C8B-B14F-4D97-AF65-F5344CB8AC3E}">
        <p14:creationId xmlns:p14="http://schemas.microsoft.com/office/powerpoint/2010/main" val="104155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D5AE6-F904-4B3C-8013-3E00738E4EAC}" type="datetimeFigureOut">
              <a:rPr lang="en-CA" smtClean="0"/>
              <a:t>2020-11-02</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00489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43506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1A3F6-40D6-40AB-9312-B50E7AC6B9C4}"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720877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9E1A3F6-40D6-40AB-9312-B50E7AC6B9C4}" type="datetimeFigureOut">
              <a:rPr lang="en-CA" smtClean="0"/>
              <a:t>2020-11-02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50379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9E1A3F6-40D6-40AB-9312-B50E7AC6B9C4}" type="datetimeFigureOut">
              <a:rPr lang="en-CA" smtClean="0"/>
              <a:t>2020-11-02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42834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9E1A3F6-40D6-40AB-9312-B50E7AC6B9C4}" type="datetimeFigureOut">
              <a:rPr lang="en-CA" smtClean="0"/>
              <a:t>2020-11-02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244517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1A3F6-40D6-40AB-9312-B50E7AC6B9C4}" type="datetimeFigureOut">
              <a:rPr lang="en-CA" smtClean="0"/>
              <a:t>2020-11-02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63185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2020-11-02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15752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2020-11-02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592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625969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58492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D5AE6-F904-4B3C-8013-3E00738E4EAC}" type="datetimeFigureOut">
              <a:rPr lang="en-CA" smtClean="0"/>
              <a:t>2020-11-02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2020-11-02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D5AE6-F904-4B3C-8013-3E00738E4EAC}" type="datetimeFigureOut">
              <a:rPr lang="en-CA" smtClean="0"/>
              <a:t>2020-11-02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0D5AE6-F904-4B3C-8013-3E00738E4EAC}" type="datetimeFigureOut">
              <a:rPr lang="en-CA" smtClean="0"/>
              <a:t>2020-11-02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5AE6-F904-4B3C-8013-3E00738E4EAC}" type="datetimeFigureOut">
              <a:rPr lang="en-CA" smtClean="0"/>
              <a:t>2020-11-02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2020-11-02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0D5AE6-F904-4B3C-8013-3E00738E4EAC}" type="datetimeFigureOut">
              <a:rPr lang="en-CA" smtClean="0"/>
              <a:t>2020-11-02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EC7FE04F-3D44-4C51-91E9-678CAC7A82AD}"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D5AE6-F904-4B3C-8013-3E00738E4EAC}" type="datetimeFigureOut">
              <a:rPr lang="en-CA" smtClean="0"/>
              <a:t>2020-11-02</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7FE04F-3D44-4C51-91E9-678CAC7A82AD}"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1A3F6-40D6-40AB-9312-B50E7AC6B9C4}" type="datetimeFigureOut">
              <a:rPr lang="en-CA" smtClean="0"/>
              <a:t>2020-11-02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F16B3-ABC9-48FB-B984-B9908BE74711}" type="slidenum">
              <a:rPr lang="en-CA" smtClean="0"/>
              <a:t>‹#›</a:t>
            </a:fld>
            <a:endParaRPr lang="en-CA"/>
          </a:p>
        </p:txBody>
      </p:sp>
    </p:spTree>
    <p:extLst>
      <p:ext uri="{BB962C8B-B14F-4D97-AF65-F5344CB8AC3E}">
        <p14:creationId xmlns:p14="http://schemas.microsoft.com/office/powerpoint/2010/main" val="40101563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44824"/>
            <a:ext cx="7851648" cy="1828800"/>
          </a:xfrm>
        </p:spPr>
        <p:txBody>
          <a:bodyPr>
            <a:normAutofit/>
          </a:bodyPr>
          <a:lstStyle/>
          <a:p>
            <a:r>
              <a:rPr lang="en-CA" dirty="0" smtClean="0"/>
              <a:t>Lists</a:t>
            </a:r>
            <a:br>
              <a:rPr lang="en-CA" dirty="0" smtClean="0"/>
            </a:br>
            <a:r>
              <a:rPr lang="en-CA" dirty="0" smtClean="0"/>
              <a:t>Searching and Sorting</a:t>
            </a:r>
            <a:endParaRPr lang="en-CA" dirty="0"/>
          </a:p>
        </p:txBody>
      </p:sp>
      <p:sp>
        <p:nvSpPr>
          <p:cNvPr id="3" name="Subtitle 2"/>
          <p:cNvSpPr>
            <a:spLocks noGrp="1"/>
          </p:cNvSpPr>
          <p:nvPr>
            <p:ph type="subTitle" idx="1"/>
          </p:nvPr>
        </p:nvSpPr>
        <p:spPr>
          <a:xfrm>
            <a:off x="533400" y="3789040"/>
            <a:ext cx="7854696" cy="1192096"/>
          </a:xfrm>
        </p:spPr>
        <p:txBody>
          <a:bodyPr>
            <a:normAutofit fontScale="92500" lnSpcReduction="20000"/>
          </a:bodyPr>
          <a:lstStyle/>
          <a:p>
            <a:pPr algn="ctr"/>
            <a:endParaRPr lang="en-CA" b="1" dirty="0" smtClean="0"/>
          </a:p>
          <a:p>
            <a:pPr algn="ctr"/>
            <a:endParaRPr lang="en-CA" dirty="0"/>
          </a:p>
          <a:p>
            <a:r>
              <a:rPr lang="en-CA" dirty="0" smtClean="0"/>
              <a:t>ICS </a:t>
            </a:r>
            <a:r>
              <a:rPr lang="en-CA" dirty="0" err="1" smtClean="0"/>
              <a:t>3U0</a:t>
            </a:r>
            <a:endParaRPr lang="en-CA"/>
          </a:p>
        </p:txBody>
      </p:sp>
    </p:spTree>
    <p:extLst>
      <p:ext uri="{BB962C8B-B14F-4D97-AF65-F5344CB8AC3E}">
        <p14:creationId xmlns:p14="http://schemas.microsoft.com/office/powerpoint/2010/main" val="208069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fontScale="90000"/>
          </a:bodyPr>
          <a:lstStyle/>
          <a:p>
            <a:pPr algn="ctr"/>
            <a:r>
              <a:rPr lang="en-CA" dirty="0" smtClean="0"/>
              <a:t>Using the </a:t>
            </a:r>
            <a:r>
              <a:rPr lang="en-CA" dirty="0" smtClean="0">
                <a:latin typeface="Courier New" panose="02070309020205020404" pitchFamily="49" charset="0"/>
                <a:cs typeface="Courier New" panose="02070309020205020404" pitchFamily="49" charset="0"/>
              </a:rPr>
              <a:t>in</a:t>
            </a:r>
            <a:r>
              <a:rPr lang="en-CA" dirty="0" smtClean="0"/>
              <a:t> Operator</a:t>
            </a:r>
            <a:br>
              <a:rPr lang="en-CA" dirty="0" smtClean="0"/>
            </a:br>
            <a:r>
              <a:rPr lang="en-CA" dirty="0" smtClean="0"/>
              <a:t>with Lists</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67544" y="1916832"/>
            <a:ext cx="8183880" cy="4547992"/>
          </a:xfrm>
        </p:spPr>
        <p:txBody>
          <a:bodyPr>
            <a:normAutofit/>
          </a:bodyPr>
          <a:lstStyle/>
          <a:p>
            <a:pPr marL="0" indent="0">
              <a:buNone/>
            </a:pPr>
            <a:r>
              <a:rPr lang="en-CA" dirty="0"/>
              <a:t>Is an element in a list? </a:t>
            </a:r>
            <a:r>
              <a:rPr lang="en-CA" dirty="0" smtClean="0"/>
              <a:t> We have already used </a:t>
            </a:r>
            <a:r>
              <a:rPr lang="en-CA" dirty="0"/>
              <a:t>"</a:t>
            </a:r>
            <a:r>
              <a:rPr lang="en-CA" dirty="0">
                <a:latin typeface="Courier New" panose="02070309020205020404" pitchFamily="49" charset="0"/>
                <a:cs typeface="Courier New" panose="02070309020205020404" pitchFamily="49" charset="0"/>
              </a:rPr>
              <a:t>in</a:t>
            </a:r>
            <a:r>
              <a:rPr lang="en-CA" dirty="0"/>
              <a:t>" and "</a:t>
            </a:r>
            <a:r>
              <a:rPr lang="en-CA" dirty="0">
                <a:latin typeface="Courier New" panose="02070309020205020404" pitchFamily="49" charset="0"/>
                <a:cs typeface="Courier New" panose="02070309020205020404" pitchFamily="49" charset="0"/>
              </a:rPr>
              <a:t>not in</a:t>
            </a:r>
            <a:r>
              <a:rPr lang="en-CA" dirty="0"/>
              <a:t>" to determine this. </a:t>
            </a:r>
            <a:endParaRPr lang="en-CA" sz="2000" b="1" dirty="0" smtClean="0"/>
          </a:p>
          <a:p>
            <a:pPr marL="0" indent="0">
              <a:buNone/>
            </a:pPr>
            <a:endParaRPr lang="en-CA" sz="2400" b="1" dirty="0" smtClean="0"/>
          </a:p>
          <a:p>
            <a:pPr marL="0" indent="0">
              <a:buNone/>
            </a:pPr>
            <a:endParaRPr lang="en-CA" sz="2400" b="1" dirty="0" smtClean="0"/>
          </a:p>
          <a:p>
            <a:pPr marL="0" indent="0">
              <a:buNone/>
            </a:pPr>
            <a:endParaRPr lang="en-CA" sz="2400" b="1" dirty="0" smtClean="0"/>
          </a:p>
          <a:p>
            <a:pPr marL="0" indent="0">
              <a:buNone/>
            </a:pPr>
            <a:r>
              <a:rPr lang="en-CA" sz="2400" b="1" dirty="0" smtClean="0"/>
              <a:t>Example:</a:t>
            </a:r>
            <a:endParaRPr lang="en-CA" sz="2400" b="1" dirty="0"/>
          </a:p>
        </p:txBody>
      </p:sp>
      <p:sp>
        <p:nvSpPr>
          <p:cNvPr id="5" name="TextBox 4"/>
          <p:cNvSpPr txBox="1"/>
          <p:nvPr/>
        </p:nvSpPr>
        <p:spPr>
          <a:xfrm>
            <a:off x="2051720" y="2924944"/>
            <a:ext cx="6912768"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2000" dirty="0">
                <a:latin typeface="Courier New" panose="02070309020205020404" pitchFamily="49" charset="0"/>
                <a:cs typeface="Courier New" panose="02070309020205020404" pitchFamily="49" charset="0"/>
              </a:rPr>
              <a:t>items = ["book", "computer", "keys", "mug"]</a:t>
            </a:r>
          </a:p>
          <a:p>
            <a:r>
              <a:rPr lang="en-CA" sz="2000" dirty="0">
                <a:latin typeface="Courier New" panose="02070309020205020404" pitchFamily="49" charset="0"/>
                <a:cs typeface="Courier New" panose="02070309020205020404" pitchFamily="49" charset="0"/>
              </a:rPr>
              <a:t>if "computer" </a:t>
            </a:r>
            <a:r>
              <a:rPr lang="en-CA" sz="2000" b="1" u="sng" dirty="0">
                <a:latin typeface="Courier New" panose="02070309020205020404" pitchFamily="49" charset="0"/>
                <a:cs typeface="Courier New" panose="02070309020205020404" pitchFamily="49" charset="0"/>
              </a:rPr>
              <a:t>in</a:t>
            </a:r>
            <a:r>
              <a:rPr lang="en-CA" sz="2000" dirty="0">
                <a:latin typeface="Courier New" panose="02070309020205020404" pitchFamily="49" charset="0"/>
                <a:cs typeface="Courier New" panose="02070309020205020404" pitchFamily="49" charset="0"/>
              </a:rPr>
              <a:t> items: </a:t>
            </a:r>
          </a:p>
          <a:p>
            <a:r>
              <a:rPr lang="en-CA" sz="2000" dirty="0">
                <a:latin typeface="Courier New" panose="02070309020205020404" pitchFamily="49" charset="0"/>
                <a:cs typeface="Courier New" panose="02070309020205020404" pitchFamily="49" charset="0"/>
              </a:rPr>
              <a:t>	print(1) </a:t>
            </a:r>
          </a:p>
          <a:p>
            <a:r>
              <a:rPr lang="en-CA" sz="2000" dirty="0" smtClean="0">
                <a:latin typeface="Courier New" panose="02070309020205020404" pitchFamily="49" charset="0"/>
                <a:cs typeface="Courier New" panose="02070309020205020404" pitchFamily="49" charset="0"/>
              </a:rPr>
              <a:t/>
            </a:r>
            <a:br>
              <a:rPr lang="en-CA" sz="2000" dirty="0" smtClean="0">
                <a:latin typeface="Courier New" panose="02070309020205020404" pitchFamily="49" charset="0"/>
                <a:cs typeface="Courier New" panose="02070309020205020404" pitchFamily="49" charset="0"/>
              </a:rPr>
            </a:br>
            <a:r>
              <a:rPr lang="en-CA" sz="2000" dirty="0" smtClean="0">
                <a:latin typeface="Courier New" panose="02070309020205020404" pitchFamily="49" charset="0"/>
                <a:cs typeface="Courier New" panose="02070309020205020404" pitchFamily="49" charset="0"/>
              </a:rPr>
              <a:t>if </a:t>
            </a:r>
            <a:r>
              <a:rPr lang="en-CA" sz="2000" dirty="0">
                <a:latin typeface="Courier New" panose="02070309020205020404" pitchFamily="49" charset="0"/>
                <a:cs typeface="Courier New" panose="02070309020205020404" pitchFamily="49" charset="0"/>
              </a:rPr>
              <a:t>"atlas" </a:t>
            </a:r>
            <a:r>
              <a:rPr lang="en-CA" sz="2000" b="1" u="sng" dirty="0">
                <a:latin typeface="Courier New" panose="02070309020205020404" pitchFamily="49" charset="0"/>
                <a:cs typeface="Courier New" panose="02070309020205020404" pitchFamily="49" charset="0"/>
              </a:rPr>
              <a:t>in</a:t>
            </a:r>
            <a:r>
              <a:rPr lang="en-CA" sz="2000" dirty="0">
                <a:latin typeface="Courier New" panose="02070309020205020404" pitchFamily="49" charset="0"/>
                <a:cs typeface="Courier New" panose="02070309020205020404" pitchFamily="49" charset="0"/>
              </a:rPr>
              <a:t> items: </a:t>
            </a:r>
          </a:p>
          <a:p>
            <a:r>
              <a:rPr lang="en-CA" sz="2000" dirty="0">
                <a:latin typeface="Courier New" panose="02070309020205020404" pitchFamily="49" charset="0"/>
                <a:cs typeface="Courier New" panose="02070309020205020404" pitchFamily="49" charset="0"/>
              </a:rPr>
              <a:t>	print(2) </a:t>
            </a:r>
          </a:p>
          <a:p>
            <a:r>
              <a:rPr lang="en-CA" sz="2000" dirty="0">
                <a:latin typeface="Courier New" panose="02070309020205020404" pitchFamily="49" charset="0"/>
                <a:cs typeface="Courier New" panose="02070309020205020404" pitchFamily="49" charset="0"/>
              </a:rPr>
              <a:t>else: </a:t>
            </a:r>
          </a:p>
          <a:p>
            <a:r>
              <a:rPr lang="en-CA" sz="2000" dirty="0">
                <a:latin typeface="Courier New" panose="02070309020205020404" pitchFamily="49" charset="0"/>
                <a:cs typeface="Courier New" panose="02070309020205020404" pitchFamily="49" charset="0"/>
              </a:rPr>
              <a:t>	print(3) </a:t>
            </a:r>
          </a:p>
          <a:p>
            <a:r>
              <a:rPr lang="en-CA" sz="2000" dirty="0" smtClean="0">
                <a:latin typeface="Courier New" panose="02070309020205020404" pitchFamily="49" charset="0"/>
                <a:cs typeface="Courier New" panose="02070309020205020404" pitchFamily="49" charset="0"/>
              </a:rPr>
              <a:t/>
            </a:r>
            <a:br>
              <a:rPr lang="en-CA" sz="2000" dirty="0" smtClean="0">
                <a:latin typeface="Courier New" panose="02070309020205020404" pitchFamily="49" charset="0"/>
                <a:cs typeface="Courier New" panose="02070309020205020404" pitchFamily="49" charset="0"/>
              </a:rPr>
            </a:br>
            <a:r>
              <a:rPr lang="en-CA" sz="2000" dirty="0" smtClean="0">
                <a:latin typeface="Courier New" panose="02070309020205020404" pitchFamily="49" charset="0"/>
                <a:cs typeface="Courier New" panose="02070309020205020404" pitchFamily="49" charset="0"/>
              </a:rPr>
              <a:t>if </a:t>
            </a:r>
            <a:r>
              <a:rPr lang="en-CA" sz="2000" dirty="0">
                <a:latin typeface="Courier New" panose="02070309020205020404" pitchFamily="49" charset="0"/>
                <a:cs typeface="Courier New" panose="02070309020205020404" pitchFamily="49" charset="0"/>
              </a:rPr>
              <a:t>"marker" </a:t>
            </a:r>
            <a:r>
              <a:rPr lang="en-CA" sz="2000" b="1" u="sng" dirty="0">
                <a:latin typeface="Courier New" panose="02070309020205020404" pitchFamily="49" charset="0"/>
                <a:cs typeface="Courier New" panose="02070309020205020404" pitchFamily="49" charset="0"/>
              </a:rPr>
              <a:t>not in</a:t>
            </a:r>
            <a:r>
              <a:rPr lang="en-CA" sz="2000" dirty="0">
                <a:latin typeface="Courier New" panose="02070309020205020404" pitchFamily="49" charset="0"/>
                <a:cs typeface="Courier New" panose="02070309020205020404" pitchFamily="49" charset="0"/>
              </a:rPr>
              <a:t> items: </a:t>
            </a:r>
          </a:p>
          <a:p>
            <a:r>
              <a:rPr lang="en-CA" sz="2000" dirty="0">
                <a:latin typeface="Courier New" panose="02070309020205020404" pitchFamily="49" charset="0"/>
                <a:cs typeface="Courier New" panose="02070309020205020404" pitchFamily="49" charset="0"/>
              </a:rPr>
              <a:t>	print(4)</a:t>
            </a:r>
          </a:p>
        </p:txBody>
      </p:sp>
      <p:sp>
        <p:nvSpPr>
          <p:cNvPr id="7" name="TextBox 6"/>
          <p:cNvSpPr txBox="1"/>
          <p:nvPr/>
        </p:nvSpPr>
        <p:spPr>
          <a:xfrm>
            <a:off x="6516216" y="4077072"/>
            <a:ext cx="1224136" cy="1754326"/>
          </a:xfrm>
          <a:prstGeom prst="rect">
            <a:avLst/>
          </a:prstGeom>
          <a:noFill/>
        </p:spPr>
        <p:txBody>
          <a:bodyPr wrap="square" rtlCol="0">
            <a:spAutoFit/>
          </a:bodyPr>
          <a:lstStyle/>
          <a:p>
            <a:r>
              <a:rPr lang="en-CA" b="1" dirty="0" smtClean="0"/>
              <a:t>Output:</a:t>
            </a:r>
          </a:p>
          <a:p>
            <a:endParaRPr lang="en-CA" b="1" dirty="0"/>
          </a:p>
          <a:p>
            <a:r>
              <a:rPr lang="en-CA" sz="2400" b="1" dirty="0" smtClean="0">
                <a:latin typeface="Courier New" panose="02070309020205020404" pitchFamily="49" charset="0"/>
                <a:cs typeface="Courier New" panose="02070309020205020404" pitchFamily="49" charset="0"/>
              </a:rPr>
              <a:t>1</a:t>
            </a:r>
          </a:p>
          <a:p>
            <a:r>
              <a:rPr lang="en-CA" sz="2400" b="1" dirty="0" smtClean="0">
                <a:latin typeface="Courier New" panose="02070309020205020404" pitchFamily="49" charset="0"/>
                <a:cs typeface="Courier New" panose="02070309020205020404" pitchFamily="49" charset="0"/>
              </a:rPr>
              <a:t>3</a:t>
            </a:r>
          </a:p>
          <a:p>
            <a:r>
              <a:rPr lang="en-CA" sz="2400" b="1" dirty="0" smtClean="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218343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fontScale="90000"/>
          </a:bodyPr>
          <a:lstStyle/>
          <a:p>
            <a:pPr algn="ctr"/>
            <a:r>
              <a:rPr lang="en-CA" dirty="0" smtClean="0"/>
              <a:t>Using </a:t>
            </a:r>
            <a:r>
              <a:rPr lang="en-CA" dirty="0"/>
              <a:t/>
            </a:r>
            <a:br>
              <a:rPr lang="en-CA" dirty="0"/>
            </a:br>
            <a:r>
              <a:rPr lang="en-CA" dirty="0"/>
              <a:t>The </a:t>
            </a:r>
            <a:r>
              <a:rPr lang="en-CA" dirty="0" smtClean="0">
                <a:latin typeface="Courier New" panose="02070309020205020404" pitchFamily="49" charset="0"/>
                <a:cs typeface="Courier New" panose="02070309020205020404" pitchFamily="49" charset="0"/>
              </a:rPr>
              <a:t>.index()</a:t>
            </a:r>
            <a:r>
              <a:rPr lang="en-CA" dirty="0"/>
              <a:t>Method</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67544" y="2049360"/>
            <a:ext cx="8183880" cy="4547992"/>
          </a:xfrm>
        </p:spPr>
        <p:txBody>
          <a:bodyPr>
            <a:normAutofit/>
          </a:bodyPr>
          <a:lstStyle/>
          <a:p>
            <a:pPr marL="0" indent="0">
              <a:buNone/>
            </a:pPr>
            <a:r>
              <a:rPr lang="en-CA" sz="2400" dirty="0" smtClean="0"/>
              <a:t>This method is used to search </a:t>
            </a:r>
            <a:r>
              <a:rPr lang="en-CA" sz="2400" dirty="0"/>
              <a:t>lists. </a:t>
            </a:r>
            <a:r>
              <a:rPr lang="en-CA" sz="2400" dirty="0" smtClean="0"/>
              <a:t> We </a:t>
            </a:r>
            <a:r>
              <a:rPr lang="en-CA" sz="2400" dirty="0"/>
              <a:t>pass it an argument that matches a value in the </a:t>
            </a:r>
            <a:r>
              <a:rPr lang="en-CA" sz="2400" dirty="0" smtClean="0"/>
              <a:t>list and returns </a:t>
            </a:r>
            <a:r>
              <a:rPr lang="en-CA" sz="2400" dirty="0"/>
              <a:t>the index where that value is </a:t>
            </a:r>
            <a:r>
              <a:rPr lang="en-CA" sz="2400" dirty="0" smtClean="0"/>
              <a:t>FIRST found</a:t>
            </a:r>
            <a:r>
              <a:rPr lang="en-CA" sz="2400" dirty="0"/>
              <a:t>. </a:t>
            </a:r>
            <a:r>
              <a:rPr lang="en-CA" sz="2400" dirty="0" smtClean="0"/>
              <a:t> If </a:t>
            </a:r>
            <a:r>
              <a:rPr lang="en-CA" sz="2400" dirty="0"/>
              <a:t>no value is found, </a:t>
            </a:r>
            <a:r>
              <a:rPr lang="en-CA" sz="2400" dirty="0" smtClean="0"/>
              <a:t>an exception is thrown.</a:t>
            </a:r>
          </a:p>
          <a:p>
            <a:pPr marL="0" indent="0">
              <a:buNone/>
            </a:pPr>
            <a:endParaRPr lang="en-CA" sz="2400" dirty="0"/>
          </a:p>
          <a:p>
            <a:pPr marL="0" indent="0">
              <a:buNone/>
            </a:pPr>
            <a:endParaRPr lang="en-CA" sz="2400" b="1" dirty="0" smtClean="0"/>
          </a:p>
          <a:p>
            <a:pPr marL="0" indent="0">
              <a:buNone/>
            </a:pPr>
            <a:r>
              <a:rPr lang="en-CA" sz="2400" b="1" dirty="0" smtClean="0"/>
              <a:t>Example</a:t>
            </a:r>
            <a:r>
              <a:rPr lang="en-CA" sz="2400" b="1" dirty="0"/>
              <a:t>:</a:t>
            </a:r>
          </a:p>
          <a:p>
            <a:pPr marL="0" indent="0">
              <a:buNone/>
            </a:pPr>
            <a:endParaRPr lang="en-CA" sz="2400" dirty="0" smtClean="0"/>
          </a:p>
        </p:txBody>
      </p:sp>
      <p:sp>
        <p:nvSpPr>
          <p:cNvPr id="6" name="TextBox 5"/>
          <p:cNvSpPr txBox="1"/>
          <p:nvPr/>
        </p:nvSpPr>
        <p:spPr>
          <a:xfrm>
            <a:off x="1979712" y="3356992"/>
            <a:ext cx="6912768"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CA" sz="2000" dirty="0" smtClean="0">
                <a:latin typeface="Courier New" panose="02070309020205020404" pitchFamily="49" charset="0"/>
                <a:cs typeface="Courier New" panose="02070309020205020404" pitchFamily="49" charset="0"/>
              </a:rPr>
              <a:t>values </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uno</a:t>
            </a:r>
            <a:r>
              <a:rPr lang="en-CA" sz="2000" dirty="0">
                <a:latin typeface="Courier New" panose="02070309020205020404" pitchFamily="49" charset="0"/>
                <a:cs typeface="Courier New" panose="02070309020205020404" pitchFamily="49" charset="0"/>
              </a:rPr>
              <a:t>", "dos", "</a:t>
            </a:r>
            <a:r>
              <a:rPr lang="en-CA" sz="2000" dirty="0" err="1">
                <a:latin typeface="Courier New" panose="02070309020205020404" pitchFamily="49" charset="0"/>
                <a:cs typeface="Courier New" panose="02070309020205020404" pitchFamily="49" charset="0"/>
              </a:rPr>
              <a:t>tres</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cuatro</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n </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values.</a:t>
            </a:r>
            <a:r>
              <a:rPr lang="en-CA" sz="2000" b="1" u="sng" dirty="0" err="1">
                <a:latin typeface="Courier New" panose="02070309020205020404" pitchFamily="49" charset="0"/>
                <a:cs typeface="Courier New" panose="02070309020205020404" pitchFamily="49" charset="0"/>
              </a:rPr>
              <a:t>index</a:t>
            </a:r>
            <a:r>
              <a:rPr lang="en-CA" sz="2000" dirty="0">
                <a:latin typeface="Courier New" panose="02070309020205020404" pitchFamily="49" charset="0"/>
                <a:cs typeface="Courier New" panose="02070309020205020404" pitchFamily="49" charset="0"/>
              </a:rPr>
              <a:t>("dos</a:t>
            </a:r>
            <a:r>
              <a:rPr lang="en-CA" sz="2000" dirty="0" smtClean="0">
                <a:latin typeface="Courier New" panose="02070309020205020404" pitchFamily="49" charset="0"/>
                <a:cs typeface="Courier New" panose="02070309020205020404" pitchFamily="49" charset="0"/>
              </a:rPr>
              <a:t>")</a:t>
            </a:r>
          </a:p>
          <a:p>
            <a:r>
              <a:rPr lang="en-CA" sz="2000" dirty="0" smtClean="0">
                <a:latin typeface="Courier New" panose="02070309020205020404" pitchFamily="49" charset="0"/>
                <a:cs typeface="Courier New" panose="02070309020205020404" pitchFamily="49" charset="0"/>
              </a:rPr>
              <a:t>print(n</a:t>
            </a:r>
            <a:r>
              <a:rPr lang="en-CA" sz="2000" dirty="0">
                <a:latin typeface="Courier New" panose="02070309020205020404" pitchFamily="49" charset="0"/>
                <a:cs typeface="Courier New" panose="02070309020205020404" pitchFamily="49" charset="0"/>
              </a:rPr>
              <a:t>, values[n]) </a:t>
            </a:r>
            <a:endParaRPr lang="en-CA" sz="2000" dirty="0" smtClean="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n </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values.</a:t>
            </a:r>
            <a:r>
              <a:rPr lang="en-CA" sz="2000" b="1" u="sng" dirty="0" err="1">
                <a:latin typeface="Courier New" panose="02070309020205020404" pitchFamily="49" charset="0"/>
                <a:cs typeface="Courier New" panose="02070309020205020404" pitchFamily="49" charset="0"/>
              </a:rPr>
              <a:t>index</a:t>
            </a:r>
            <a:r>
              <a:rPr lang="en-CA" sz="2000" dirty="0">
                <a:latin typeface="Courier New" panose="02070309020205020404" pitchFamily="49" charset="0"/>
                <a:cs typeface="Courier New" panose="02070309020205020404" pitchFamily="49" charset="0"/>
              </a:rPr>
              <a:t>("</a:t>
            </a:r>
            <a:r>
              <a:rPr lang="en-CA" sz="2000" dirty="0" err="1">
                <a:latin typeface="Courier New" panose="02070309020205020404" pitchFamily="49" charset="0"/>
                <a:cs typeface="Courier New" panose="02070309020205020404" pitchFamily="49" charset="0"/>
              </a:rPr>
              <a:t>tres</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print(n</a:t>
            </a:r>
            <a:r>
              <a:rPr lang="en-CA" sz="2000" dirty="0">
                <a:latin typeface="Courier New" panose="02070309020205020404" pitchFamily="49" charset="0"/>
                <a:cs typeface="Courier New" panose="02070309020205020404" pitchFamily="49" charset="0"/>
              </a:rPr>
              <a:t>, values[n]) </a:t>
            </a:r>
            <a:endParaRPr lang="en-CA" sz="2000" dirty="0" smtClean="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try</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n </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values.</a:t>
            </a:r>
            <a:r>
              <a:rPr lang="en-CA" sz="2000" b="1" u="sng" dirty="0" err="1">
                <a:latin typeface="Courier New" panose="02070309020205020404" pitchFamily="49" charset="0"/>
                <a:cs typeface="Courier New" panose="02070309020205020404" pitchFamily="49" charset="0"/>
              </a:rPr>
              <a:t>index</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print(n</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except</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print</a:t>
            </a:r>
            <a:r>
              <a:rPr lang="en-CA" sz="2000" dirty="0">
                <a:latin typeface="Courier New" panose="02070309020205020404" pitchFamily="49" charset="0"/>
                <a:cs typeface="Courier New" panose="02070309020205020404" pitchFamily="49" charset="0"/>
              </a:rPr>
              <a:t>("Not found</a:t>
            </a:r>
            <a:r>
              <a:rPr lang="en-CA" sz="2000" dirty="0" smtClean="0">
                <a:latin typeface="Courier New" panose="02070309020205020404" pitchFamily="49" charset="0"/>
                <a:cs typeface="Courier New" panose="02070309020205020404" pitchFamily="49" charset="0"/>
              </a:rPr>
              <a:t>")</a:t>
            </a:r>
            <a:endParaRPr lang="en-CA" sz="2000" b="1" dirty="0">
              <a:latin typeface="Courier New" panose="02070309020205020404" pitchFamily="49" charset="0"/>
              <a:cs typeface="Courier New" panose="02070309020205020404" pitchFamily="49" charset="0"/>
            </a:endParaRPr>
          </a:p>
        </p:txBody>
      </p:sp>
      <p:sp>
        <p:nvSpPr>
          <p:cNvPr id="8" name="TextBox 7"/>
          <p:cNvSpPr txBox="1"/>
          <p:nvPr/>
        </p:nvSpPr>
        <p:spPr>
          <a:xfrm>
            <a:off x="6804248" y="4279155"/>
            <a:ext cx="1944216" cy="1754326"/>
          </a:xfrm>
          <a:prstGeom prst="rect">
            <a:avLst/>
          </a:prstGeom>
          <a:noFill/>
        </p:spPr>
        <p:txBody>
          <a:bodyPr wrap="square" rtlCol="0">
            <a:spAutoFit/>
          </a:bodyPr>
          <a:lstStyle/>
          <a:p>
            <a:r>
              <a:rPr lang="en-CA" b="1" dirty="0" smtClean="0"/>
              <a:t>Output:</a:t>
            </a:r>
          </a:p>
          <a:p>
            <a:endParaRPr lang="en-CA" b="1" dirty="0"/>
          </a:p>
          <a:p>
            <a:r>
              <a:rPr lang="en-CA" sz="2400" b="1" dirty="0" smtClean="0">
                <a:latin typeface="Courier New" panose="02070309020205020404" pitchFamily="49" charset="0"/>
                <a:cs typeface="Courier New" panose="02070309020205020404" pitchFamily="49" charset="0"/>
              </a:rPr>
              <a:t>1  dos</a:t>
            </a:r>
          </a:p>
          <a:p>
            <a:r>
              <a:rPr lang="en-CA" sz="2400" b="1" dirty="0" smtClean="0">
                <a:latin typeface="Courier New" panose="02070309020205020404" pitchFamily="49" charset="0"/>
                <a:cs typeface="Courier New" panose="02070309020205020404" pitchFamily="49" charset="0"/>
              </a:rPr>
              <a:t>2  </a:t>
            </a:r>
            <a:r>
              <a:rPr lang="en-CA" sz="2400" b="1" dirty="0" err="1" smtClean="0">
                <a:latin typeface="Courier New" panose="02070309020205020404" pitchFamily="49" charset="0"/>
                <a:cs typeface="Courier New" panose="02070309020205020404" pitchFamily="49" charset="0"/>
              </a:rPr>
              <a:t>tres</a:t>
            </a:r>
            <a:endParaRPr lang="en-CA" sz="2400" b="1" dirty="0" smtClean="0">
              <a:latin typeface="Courier New" panose="02070309020205020404" pitchFamily="49" charset="0"/>
              <a:cs typeface="Courier New" panose="02070309020205020404" pitchFamily="49" charset="0"/>
            </a:endParaRPr>
          </a:p>
          <a:p>
            <a:r>
              <a:rPr lang="en-CA" sz="2400" b="1" dirty="0" smtClean="0">
                <a:latin typeface="Courier New" panose="02070309020205020404" pitchFamily="49" charset="0"/>
                <a:cs typeface="Courier New" panose="02070309020205020404" pitchFamily="49" charset="0"/>
              </a:rPr>
              <a:t>Not found</a:t>
            </a:r>
          </a:p>
        </p:txBody>
      </p:sp>
    </p:spTree>
    <p:extLst>
      <p:ext uri="{BB962C8B-B14F-4D97-AF65-F5344CB8AC3E}">
        <p14:creationId xmlns:p14="http://schemas.microsoft.com/office/powerpoint/2010/main" val="74076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sz="4000" smtClean="0"/>
              <a:t>Overwhelming N’est Pas?</a:t>
            </a:r>
            <a:endParaRPr lang="en-CA" sz="400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01351" y="1844824"/>
            <a:ext cx="8183880" cy="4043517"/>
          </a:xfrm>
        </p:spPr>
        <p:txBody>
          <a:bodyPr>
            <a:normAutofit/>
          </a:bodyPr>
          <a:lstStyle/>
          <a:p>
            <a:pPr marL="0" indent="0">
              <a:buNone/>
            </a:pPr>
            <a:r>
              <a:rPr lang="en-CA" smtClean="0"/>
              <a:t>We have now learned over a dozen ways to work with lists....</a:t>
            </a:r>
          </a:p>
          <a:p>
            <a:pPr marL="0" indent="0">
              <a:buNone/>
            </a:pPr>
            <a:endParaRPr lang="en-CA"/>
          </a:p>
          <a:p>
            <a:pPr marL="0" indent="0">
              <a:buNone/>
            </a:pP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3360761253"/>
              </p:ext>
            </p:extLst>
          </p:nvPr>
        </p:nvGraphicFramePr>
        <p:xfrm>
          <a:off x="1331640" y="2780928"/>
          <a:ext cx="6096000" cy="238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CA" dirty="0" smtClean="0"/>
                        <a:t>     Built-in Functions</a:t>
                      </a:r>
                      <a:endParaRPr lang="en-CA" dirty="0"/>
                    </a:p>
                  </a:txBody>
                  <a:tcPr/>
                </a:tc>
                <a:tc>
                  <a:txBody>
                    <a:bodyPr/>
                    <a:lstStyle/>
                    <a:p>
                      <a:pPr algn="ctr"/>
                      <a:r>
                        <a:rPr lang="en-CA" smtClean="0"/>
                        <a:t>Operators with Lists</a:t>
                      </a:r>
                      <a:endParaRPr lang="en-CA"/>
                    </a:p>
                  </a:txBody>
                  <a:tcPr/>
                </a:tc>
                <a:extLst>
                  <a:ext uri="{0D108BD9-81ED-4DB2-BD59-A6C34878D82A}">
                    <a16:rowId xmlns:a16="http://schemas.microsoft.com/office/drawing/2014/main" val="10000"/>
                  </a:ext>
                </a:extLst>
              </a:tr>
              <a:tr h="370840">
                <a:tc>
                  <a:txBody>
                    <a:bodyPr/>
                    <a:lstStyle/>
                    <a:p>
                      <a:r>
                        <a:rPr lang="en-CA" dirty="0" smtClean="0"/>
                        <a:t>del(list[index])</a:t>
                      </a:r>
                    </a:p>
                    <a:p>
                      <a:r>
                        <a:rPr lang="en-CA" dirty="0" smtClean="0"/>
                        <a:t>sum(list)</a:t>
                      </a:r>
                      <a:r>
                        <a:rPr lang="en-CA" baseline="0" dirty="0" smtClean="0"/>
                        <a:t>        </a:t>
                      </a:r>
                      <a:r>
                        <a:rPr lang="en-CA" dirty="0" smtClean="0"/>
                        <a:t>max(list)</a:t>
                      </a:r>
                    </a:p>
                    <a:p>
                      <a:r>
                        <a:rPr lang="en-CA" dirty="0" smtClean="0"/>
                        <a:t>min(list)</a:t>
                      </a:r>
                      <a:r>
                        <a:rPr lang="en-CA" baseline="0" dirty="0" smtClean="0"/>
                        <a:t>        </a:t>
                      </a:r>
                      <a:r>
                        <a:rPr lang="en-CA" dirty="0" smtClean="0"/>
                        <a:t>sorted(list)</a:t>
                      </a:r>
                    </a:p>
                    <a:p>
                      <a:r>
                        <a:rPr lang="en-CA" b="1" dirty="0" smtClean="0">
                          <a:solidFill>
                            <a:srgbClr val="FF0000"/>
                          </a:solidFill>
                        </a:rPr>
                        <a:t>And much more ...</a:t>
                      </a:r>
                    </a:p>
                    <a:p>
                      <a:r>
                        <a:rPr lang="en-CA" b="1" dirty="0" smtClean="0">
                          <a:solidFill>
                            <a:srgbClr val="FF0000"/>
                          </a:solidFill>
                        </a:rPr>
                        <a:t>enumerate(list)     zip(list)</a:t>
                      </a:r>
                    </a:p>
                    <a:p>
                      <a:r>
                        <a:rPr lang="en-CA" b="1" dirty="0" smtClean="0">
                          <a:solidFill>
                            <a:srgbClr val="FF0000"/>
                          </a:solidFill>
                        </a:rPr>
                        <a:t>any(list)     all(list)</a:t>
                      </a:r>
                    </a:p>
                    <a:p>
                      <a:endParaRPr lang="en-CA" dirty="0" smtClean="0"/>
                    </a:p>
                  </a:txBody>
                  <a:tcPr/>
                </a:tc>
                <a:tc>
                  <a:txBody>
                    <a:bodyPr/>
                    <a:lstStyle/>
                    <a:p>
                      <a:pPr>
                        <a:tabLst>
                          <a:tab pos="631825" algn="l"/>
                        </a:tabLst>
                      </a:pPr>
                      <a:r>
                        <a:rPr lang="en-CA" smtClean="0"/>
                        <a:t>+  	to concatenate</a:t>
                      </a:r>
                    </a:p>
                    <a:p>
                      <a:pPr marL="0" indent="0">
                        <a:buFont typeface="Arial" charset="0"/>
                        <a:buNone/>
                        <a:tabLst>
                          <a:tab pos="631825" algn="l"/>
                        </a:tabLst>
                      </a:pPr>
                      <a:r>
                        <a:rPr lang="en-CA" smtClean="0"/>
                        <a:t>*	to repeat</a:t>
                      </a:r>
                    </a:p>
                    <a:p>
                      <a:pPr marL="0" indent="0">
                        <a:buFont typeface="Arial" charset="0"/>
                        <a:buNone/>
                        <a:tabLst>
                          <a:tab pos="631825" algn="l"/>
                        </a:tabLst>
                      </a:pPr>
                      <a:r>
                        <a:rPr lang="en-CA" smtClean="0"/>
                        <a:t>in	to cycle through</a:t>
                      </a:r>
                    </a:p>
                    <a:p>
                      <a:pPr marL="0" indent="0">
                        <a:buFont typeface="Arial" charset="0"/>
                        <a:buNone/>
                        <a:tabLst>
                          <a:tab pos="631825" algn="l"/>
                        </a:tabLst>
                      </a:pPr>
                      <a:r>
                        <a:rPr lang="en-CA" smtClean="0"/>
                        <a:t>[ ]	to access or assign 	values</a:t>
                      </a:r>
                      <a:r>
                        <a:rPr lang="en-CA" baseline="0" smtClean="0"/>
                        <a:t> to elements</a:t>
                      </a:r>
                    </a:p>
                    <a:p>
                      <a:pPr marL="0" indent="0">
                        <a:buFont typeface="Arial" charset="0"/>
                        <a:buNone/>
                        <a:tabLst>
                          <a:tab pos="631825" algn="l"/>
                        </a:tabLst>
                      </a:pPr>
                      <a:r>
                        <a:rPr lang="en-CA" baseline="0" smtClean="0"/>
                        <a:t>[x:y]	to slice lists</a:t>
                      </a:r>
                      <a:endParaRPr lang="en-CA"/>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2807847"/>
              </p:ext>
            </p:extLst>
          </p:nvPr>
        </p:nvGraphicFramePr>
        <p:xfrm>
          <a:off x="1331640" y="4869160"/>
          <a:ext cx="6096000" cy="1833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gridSpan="2">
                  <a:txBody>
                    <a:bodyPr/>
                    <a:lstStyle/>
                    <a:p>
                      <a:pPr algn="ctr"/>
                      <a:r>
                        <a:rPr lang="en-CA" dirty="0" smtClean="0"/>
                        <a:t>List Methods</a:t>
                      </a:r>
                      <a:endParaRPr lang="en-CA" dirty="0"/>
                    </a:p>
                  </a:txBody>
                  <a:tcPr/>
                </a:tc>
                <a:tc hMerge="1">
                  <a:txBody>
                    <a:bodyPr/>
                    <a:lstStyle/>
                    <a:p>
                      <a:endParaRPr lang="en-CA"/>
                    </a:p>
                  </a:txBody>
                  <a:tcPr/>
                </a:tc>
                <a:extLst>
                  <a:ext uri="{0D108BD9-81ED-4DB2-BD59-A6C34878D82A}">
                    <a16:rowId xmlns:a16="http://schemas.microsoft.com/office/drawing/2014/main" val="10000"/>
                  </a:ext>
                </a:extLst>
              </a:tr>
              <a:tr h="370840">
                <a:tc>
                  <a:txBody>
                    <a:bodyPr/>
                    <a:lstStyle/>
                    <a:p>
                      <a:r>
                        <a:rPr lang="en-CA" dirty="0" smtClean="0"/>
                        <a:t>.append(value)</a:t>
                      </a:r>
                    </a:p>
                    <a:p>
                      <a:r>
                        <a:rPr lang="en-CA" dirty="0" smtClean="0"/>
                        <a:t>.remove()</a:t>
                      </a:r>
                    </a:p>
                    <a:p>
                      <a:r>
                        <a:rPr lang="en-CA" dirty="0" smtClean="0"/>
                        <a:t>.reverse()</a:t>
                      </a:r>
                    </a:p>
                    <a:p>
                      <a:r>
                        <a:rPr lang="en-CA" dirty="0" smtClean="0"/>
                        <a:t>.insert(x, value)</a:t>
                      </a:r>
                      <a:endParaRPr lang="en-CA" dirty="0"/>
                    </a:p>
                  </a:txBody>
                  <a:tcPr/>
                </a:tc>
                <a:tc>
                  <a:txBody>
                    <a:bodyPr/>
                    <a:lstStyle/>
                    <a:p>
                      <a:r>
                        <a:rPr lang="en-CA" dirty="0" smtClean="0"/>
                        <a:t>.sort()</a:t>
                      </a:r>
                    </a:p>
                    <a:p>
                      <a:r>
                        <a:rPr lang="en-CA" dirty="0" smtClean="0"/>
                        <a:t>.index(value)</a:t>
                      </a:r>
                    </a:p>
                    <a:p>
                      <a:r>
                        <a:rPr lang="en-CA" b="1" dirty="0" smtClean="0">
                          <a:solidFill>
                            <a:srgbClr val="FF0000"/>
                          </a:solidFill>
                        </a:rPr>
                        <a:t>And so much more ...</a:t>
                      </a:r>
                    </a:p>
                    <a:p>
                      <a:r>
                        <a:rPr lang="en-CA" b="1" dirty="0" smtClean="0">
                          <a:solidFill>
                            <a:srgbClr val="FF0000"/>
                          </a:solidFill>
                        </a:rPr>
                        <a:t>.count()   .copy()</a:t>
                      </a:r>
                    </a:p>
                    <a:p>
                      <a:r>
                        <a:rPr lang="en-CA" b="1" dirty="0" smtClean="0">
                          <a:solidFill>
                            <a:srgbClr val="FF0000"/>
                          </a:solidFill>
                        </a:rPr>
                        <a:t>.extend()</a:t>
                      </a:r>
                      <a:r>
                        <a:rPr lang="en-CA" b="1" baseline="0" dirty="0" smtClean="0">
                          <a:solidFill>
                            <a:srgbClr val="FF0000"/>
                          </a:solidFill>
                        </a:rPr>
                        <a:t>  .pop()</a:t>
                      </a:r>
                      <a:endParaRPr lang="en-CA" b="1" dirty="0">
                        <a:solidFill>
                          <a:srgbClr val="FF0000"/>
                        </a:solidFill>
                      </a:endParaRP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7639819" y="5481228"/>
            <a:ext cx="115212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smtClean="0"/>
              <a:t>How do you learn more?</a:t>
            </a:r>
            <a:endParaRPr lang="en-CA"/>
          </a:p>
        </p:txBody>
      </p:sp>
      <p:sp>
        <p:nvSpPr>
          <p:cNvPr id="10" name="Right Brace 9"/>
          <p:cNvSpPr/>
          <p:nvPr/>
        </p:nvSpPr>
        <p:spPr>
          <a:xfrm rot="10800000">
            <a:off x="899593" y="4077072"/>
            <a:ext cx="504056" cy="707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Right Brace 16"/>
          <p:cNvSpPr/>
          <p:nvPr/>
        </p:nvSpPr>
        <p:spPr>
          <a:xfrm>
            <a:off x="7172672" y="5890046"/>
            <a:ext cx="504056" cy="707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TextBox 17"/>
          <p:cNvSpPr txBox="1"/>
          <p:nvPr/>
        </p:nvSpPr>
        <p:spPr>
          <a:xfrm>
            <a:off x="71500" y="3830560"/>
            <a:ext cx="9001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smtClean="0"/>
              <a:t>How do you learn more?</a:t>
            </a:r>
            <a:endParaRPr lang="en-CA"/>
          </a:p>
        </p:txBody>
      </p:sp>
    </p:spTree>
    <p:extLst>
      <p:ext uri="{BB962C8B-B14F-4D97-AF65-F5344CB8AC3E}">
        <p14:creationId xmlns:p14="http://schemas.microsoft.com/office/powerpoint/2010/main" val="382951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fontScale="90000"/>
          </a:bodyPr>
          <a:lstStyle/>
          <a:p>
            <a:pPr algn="ctr"/>
            <a:r>
              <a:rPr lang="en-CA" dirty="0" smtClean="0"/>
              <a:t>Exercises </a:t>
            </a:r>
            <a:r>
              <a:rPr lang="en-CA" dirty="0"/>
              <a:t/>
            </a:r>
            <a:br>
              <a:rPr lang="en-CA" dirty="0"/>
            </a:br>
            <a:r>
              <a:rPr lang="en-CA" dirty="0" smtClean="0"/>
              <a:t>Searching and Sorting Lists</a:t>
            </a:r>
            <a:endParaRPr lang="en-CA" dirty="0"/>
          </a:p>
        </p:txBody>
      </p:sp>
      <p:sp>
        <p:nvSpPr>
          <p:cNvPr id="4" name="Content Placeholder 2"/>
          <p:cNvSpPr txBox="1">
            <a:spLocks/>
          </p:cNvSpPr>
          <p:nvPr/>
        </p:nvSpPr>
        <p:spPr>
          <a:xfrm>
            <a:off x="611186" y="2564904"/>
            <a:ext cx="7705230" cy="2448272"/>
          </a:xfrm>
          <a:prstGeom prst="rect">
            <a:avLst/>
          </a:prstGeom>
        </p:spPr>
        <p:txBody>
          <a:bodyPr>
            <a:normAutofit fontScale="92500"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smtClean="0"/>
              <a:t>Complete </a:t>
            </a:r>
            <a:r>
              <a:rPr lang="en-CA" sz="3400"/>
              <a:t>Exercise </a:t>
            </a:r>
            <a:r>
              <a:rPr lang="en-CA" sz="3400" smtClean="0"/>
              <a:t>5.3</a:t>
            </a:r>
            <a:r>
              <a:rPr lang="en-CA" sz="3400" dirty="0" smtClean="0"/>
              <a:t/>
            </a:r>
            <a:br>
              <a:rPr lang="en-CA" sz="3400" dirty="0" smtClean="0"/>
            </a:br>
            <a:endParaRPr lang="en-CA" sz="3400" dirty="0"/>
          </a:p>
          <a:p>
            <a:pPr marL="570738" lvl="3" indent="0" fontAlgn="base">
              <a:buNone/>
            </a:pPr>
            <a:r>
              <a:rPr lang="en-CA" sz="2900" dirty="0"/>
              <a:t>         </a:t>
            </a:r>
            <a:endParaRPr lang="en-CA" sz="3200" dirty="0"/>
          </a:p>
        </p:txBody>
      </p:sp>
    </p:spTree>
    <p:extLst>
      <p:ext uri="{BB962C8B-B14F-4D97-AF65-F5344CB8AC3E}">
        <p14:creationId xmlns:p14="http://schemas.microsoft.com/office/powerpoint/2010/main" val="1162354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mtClean="0"/>
              <a:t>Today’s Agenda</a:t>
            </a:r>
            <a:endParaRPr lang="en-CA"/>
          </a:p>
        </p:txBody>
      </p:sp>
      <p:sp>
        <p:nvSpPr>
          <p:cNvPr id="3" name="Content Placeholder 2"/>
          <p:cNvSpPr>
            <a:spLocks noGrp="1"/>
          </p:cNvSpPr>
          <p:nvPr>
            <p:ph idx="1"/>
          </p:nvPr>
        </p:nvSpPr>
        <p:spPr>
          <a:xfrm>
            <a:off x="467544" y="2708920"/>
            <a:ext cx="8229600" cy="3096344"/>
          </a:xfrm>
        </p:spPr>
        <p:txBody>
          <a:bodyPr>
            <a:normAutofit fontScale="77500" lnSpcReduction="20000"/>
          </a:bodyPr>
          <a:lstStyle/>
          <a:p>
            <a:r>
              <a:rPr lang="en-CA" sz="3600" dirty="0" smtClean="0"/>
              <a:t>Learn about sorting lists using the </a:t>
            </a:r>
            <a:r>
              <a:rPr lang="en-CA" sz="3600" dirty="0" smtClean="0">
                <a:latin typeface="Courier New" panose="02070309020205020404" pitchFamily="49" charset="0"/>
                <a:cs typeface="Courier New" panose="02070309020205020404" pitchFamily="49" charset="0"/>
              </a:rPr>
              <a:t>.sort()</a:t>
            </a:r>
            <a:r>
              <a:rPr lang="en-CA" sz="3600" dirty="0" smtClean="0">
                <a:cs typeface="Courier New" panose="02070309020205020404" pitchFamily="49" charset="0"/>
              </a:rPr>
              <a:t>method </a:t>
            </a:r>
            <a:r>
              <a:rPr lang="en-CA" sz="3600" dirty="0" smtClean="0"/>
              <a:t>and </a:t>
            </a:r>
            <a:r>
              <a:rPr lang="en-CA" sz="3600" dirty="0" smtClean="0">
                <a:latin typeface="Courier New" panose="02070309020205020404" pitchFamily="49" charset="0"/>
                <a:cs typeface="Courier New" panose="02070309020205020404" pitchFamily="49" charset="0"/>
              </a:rPr>
              <a:t>sorted</a:t>
            </a:r>
            <a:r>
              <a:rPr lang="en-CA" sz="3600" dirty="0" smtClean="0"/>
              <a:t> function</a:t>
            </a:r>
          </a:p>
          <a:p>
            <a:pPr marL="0" indent="0">
              <a:buNone/>
            </a:pPr>
            <a:endParaRPr lang="en-CA" sz="3600" dirty="0" smtClean="0"/>
          </a:p>
          <a:p>
            <a:r>
              <a:rPr lang="en-CA" sz="3600" dirty="0" smtClean="0"/>
              <a:t>Learn about searching lists using a linear search</a:t>
            </a:r>
          </a:p>
          <a:p>
            <a:endParaRPr lang="en-CA" sz="3600" dirty="0" smtClean="0"/>
          </a:p>
          <a:p>
            <a:r>
              <a:rPr lang="en-CA" sz="3600" dirty="0" smtClean="0"/>
              <a:t>Learn about the </a:t>
            </a:r>
            <a:r>
              <a:rPr lang="en-CA" sz="3600" dirty="0" smtClean="0">
                <a:latin typeface="Courier New" panose="02070309020205020404" pitchFamily="49" charset="0"/>
                <a:cs typeface="Courier New" panose="02070309020205020404" pitchFamily="49" charset="0"/>
              </a:rPr>
              <a:t>in</a:t>
            </a:r>
            <a:r>
              <a:rPr lang="en-CA" sz="3600" dirty="0" smtClean="0"/>
              <a:t> operator and the </a:t>
            </a:r>
            <a:r>
              <a:rPr lang="en-CA" sz="3600" dirty="0" smtClean="0">
                <a:latin typeface="Courier New" panose="02070309020205020404" pitchFamily="49" charset="0"/>
                <a:cs typeface="Courier New" panose="02070309020205020404" pitchFamily="49" charset="0"/>
              </a:rPr>
              <a:t>.index()</a:t>
            </a:r>
            <a:r>
              <a:rPr lang="en-CA" sz="3600" dirty="0" smtClean="0"/>
              <a:t> method to help search for elements in a list</a:t>
            </a:r>
            <a:endParaRPr lang="en-CA" sz="3600" dirty="0"/>
          </a:p>
          <a:p>
            <a:endParaRPr lang="en-CA" sz="3600" dirty="0" smtClean="0"/>
          </a:p>
        </p:txBody>
      </p:sp>
    </p:spTree>
    <p:extLst>
      <p:ext uri="{BB962C8B-B14F-4D97-AF65-F5344CB8AC3E}">
        <p14:creationId xmlns:p14="http://schemas.microsoft.com/office/powerpoint/2010/main" val="1860729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fontScale="90000"/>
          </a:bodyPr>
          <a:lstStyle/>
          <a:p>
            <a:pPr algn="ctr"/>
            <a:r>
              <a:rPr lang="en-CA" dirty="0" smtClean="0"/>
              <a:t>Sorting Lists</a:t>
            </a:r>
            <a:br>
              <a:rPr lang="en-CA" dirty="0" smtClean="0"/>
            </a:br>
            <a:r>
              <a:rPr lang="en-CA" dirty="0" smtClean="0"/>
              <a:t>The </a:t>
            </a:r>
            <a:r>
              <a:rPr lang="en-CA" dirty="0" smtClean="0">
                <a:latin typeface="Courier New" panose="02070309020205020404" pitchFamily="49" charset="0"/>
                <a:cs typeface="Courier New" panose="02070309020205020404" pitchFamily="49" charset="0"/>
              </a:rPr>
              <a:t>.sort()</a:t>
            </a:r>
            <a:r>
              <a:rPr lang="en-CA" dirty="0" smtClean="0"/>
              <a:t>Method</a:t>
            </a:r>
            <a:endParaRPr lang="en-CA" dirty="0"/>
          </a:p>
        </p:txBody>
      </p:sp>
      <p:sp>
        <p:nvSpPr>
          <p:cNvPr id="3" name="Content Placeholder 2"/>
          <p:cNvSpPr>
            <a:spLocks noGrp="1"/>
          </p:cNvSpPr>
          <p:nvPr>
            <p:ph idx="1"/>
          </p:nvPr>
        </p:nvSpPr>
        <p:spPr>
          <a:xfrm>
            <a:off x="467544" y="1988840"/>
            <a:ext cx="8183880" cy="4464496"/>
          </a:xfrm>
        </p:spPr>
        <p:txBody>
          <a:bodyPr>
            <a:noAutofit/>
          </a:bodyPr>
          <a:lstStyle/>
          <a:p>
            <a:pPr marL="0" indent="0">
              <a:buNone/>
            </a:pPr>
            <a:r>
              <a:rPr lang="en-CA" sz="2400" dirty="0"/>
              <a:t>The </a:t>
            </a:r>
            <a:r>
              <a:rPr lang="en-CA" sz="2400" dirty="0" smtClean="0">
                <a:latin typeface="Courier New" panose="02070309020205020404" pitchFamily="49" charset="0"/>
                <a:cs typeface="Courier New" panose="02070309020205020404" pitchFamily="49" charset="0"/>
              </a:rPr>
              <a:t>.sort() </a:t>
            </a:r>
            <a:r>
              <a:rPr lang="en-CA" sz="2400" dirty="0" smtClean="0"/>
              <a:t>method</a:t>
            </a:r>
            <a:r>
              <a:rPr lang="en-CA" sz="2400" dirty="0"/>
              <a:t> </a:t>
            </a:r>
            <a:r>
              <a:rPr lang="en-CA" sz="2400" dirty="0" smtClean="0"/>
              <a:t>sorts </a:t>
            </a:r>
            <a:r>
              <a:rPr lang="en-CA" sz="2400" dirty="0"/>
              <a:t>a list in place</a:t>
            </a:r>
            <a:r>
              <a:rPr lang="en-CA" sz="2400" dirty="0" smtClean="0"/>
              <a:t>.   It changes the original list and does not return anything.</a:t>
            </a:r>
          </a:p>
          <a:p>
            <a:endParaRPr lang="en-CA" sz="2400" dirty="0"/>
          </a:p>
          <a:p>
            <a:pPr marL="0" indent="0">
              <a:buNone/>
            </a:pPr>
            <a:r>
              <a:rPr lang="en-CA" sz="2400" b="1" dirty="0"/>
              <a:t>Example:</a:t>
            </a:r>
          </a:p>
          <a:p>
            <a:pPr marL="0" indent="0">
              <a:buNone/>
            </a:pPr>
            <a:endParaRPr lang="en-CA" sz="2400" dirty="0"/>
          </a:p>
          <a:p>
            <a:pPr marL="0" indent="0">
              <a:buNone/>
            </a:pPr>
            <a:r>
              <a:rPr lang="en-CA" sz="2400" dirty="0" smtClean="0">
                <a:latin typeface="Courier New" panose="02070309020205020404" pitchFamily="49" charset="0"/>
                <a:cs typeface="Courier New" panose="02070309020205020404" pitchFamily="49" charset="0"/>
              </a:rPr>
              <a:t>a </a:t>
            </a:r>
            <a:r>
              <a:rPr lang="en-CA" sz="2400" dirty="0">
                <a:latin typeface="Courier New" panose="02070309020205020404" pitchFamily="49" charset="0"/>
                <a:cs typeface="Courier New" panose="02070309020205020404" pitchFamily="49" charset="0"/>
              </a:rPr>
              <a:t>= [2, 10, 4, 3, </a:t>
            </a:r>
            <a:r>
              <a:rPr lang="en-CA" sz="2400" dirty="0" smtClean="0">
                <a:latin typeface="Courier New" panose="02070309020205020404" pitchFamily="49" charset="0"/>
                <a:cs typeface="Courier New" panose="02070309020205020404" pitchFamily="49" charset="0"/>
              </a:rPr>
              <a:t>7]</a:t>
            </a:r>
            <a:endParaRPr lang="en-CA" sz="2400" dirty="0">
              <a:latin typeface="Courier New" panose="02070309020205020404" pitchFamily="49" charset="0"/>
              <a:cs typeface="Courier New" panose="02070309020205020404" pitchFamily="49" charset="0"/>
            </a:endParaRPr>
          </a:p>
          <a:p>
            <a:pPr marL="0" indent="0">
              <a:buNone/>
            </a:pPr>
            <a:r>
              <a:rPr lang="en-CA" sz="2400" dirty="0" err="1" smtClean="0">
                <a:latin typeface="Courier New" panose="02070309020205020404" pitchFamily="49" charset="0"/>
                <a:cs typeface="Courier New" panose="02070309020205020404" pitchFamily="49" charset="0"/>
              </a:rPr>
              <a:t>a.sort</a:t>
            </a:r>
            <a:r>
              <a:rPr lang="en-CA" sz="2400" dirty="0">
                <a:latin typeface="Courier New" panose="02070309020205020404" pitchFamily="49" charset="0"/>
                <a:cs typeface="Courier New" panose="02070309020205020404" pitchFamily="49" charset="0"/>
              </a:rPr>
              <a:t>() </a:t>
            </a:r>
          </a:p>
          <a:p>
            <a:pPr marL="0" indent="0">
              <a:buNone/>
            </a:pPr>
            <a:r>
              <a:rPr lang="en-CA" sz="2400" dirty="0" smtClean="0">
                <a:latin typeface="Courier New" panose="02070309020205020404" pitchFamily="49" charset="0"/>
                <a:cs typeface="Courier New" panose="02070309020205020404" pitchFamily="49" charset="0"/>
              </a:rPr>
              <a:t>print(a)</a:t>
            </a:r>
            <a:endParaRPr lang="en-CA" sz="2400" dirty="0">
              <a:latin typeface="Courier New" panose="02070309020205020404" pitchFamily="49" charset="0"/>
              <a:cs typeface="Courier New" panose="02070309020205020404"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4797152"/>
            <a:ext cx="4928850" cy="132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92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fontScale="90000"/>
          </a:bodyPr>
          <a:lstStyle/>
          <a:p>
            <a:pPr algn="ctr"/>
            <a:r>
              <a:rPr lang="en-CA" dirty="0" smtClean="0"/>
              <a:t>Sorting Lists</a:t>
            </a:r>
            <a:br>
              <a:rPr lang="en-CA" dirty="0" smtClean="0"/>
            </a:br>
            <a:r>
              <a:rPr lang="en-CA" dirty="0" smtClean="0"/>
              <a:t>The </a:t>
            </a:r>
            <a:r>
              <a:rPr lang="en-CA" dirty="0" smtClean="0">
                <a:latin typeface="Courier New" panose="02070309020205020404" pitchFamily="49" charset="0"/>
                <a:cs typeface="Courier New" panose="02070309020205020404" pitchFamily="49" charset="0"/>
              </a:rPr>
              <a:t>sorted</a:t>
            </a:r>
            <a:r>
              <a:rPr lang="en-CA" dirty="0" smtClean="0"/>
              <a:t> Function</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67544" y="2049360"/>
            <a:ext cx="8183880" cy="4043936"/>
          </a:xfrm>
        </p:spPr>
        <p:txBody>
          <a:bodyPr>
            <a:normAutofit/>
          </a:bodyPr>
          <a:lstStyle/>
          <a:p>
            <a:pPr marL="0" indent="0">
              <a:buNone/>
            </a:pPr>
            <a:r>
              <a:rPr lang="en-CA" sz="2400" dirty="0"/>
              <a:t>The built-in function </a:t>
            </a:r>
            <a:r>
              <a:rPr lang="en-CA" sz="2400" dirty="0">
                <a:latin typeface="Courier New" panose="02070309020205020404" pitchFamily="49" charset="0"/>
                <a:cs typeface="Courier New" panose="02070309020205020404" pitchFamily="49" charset="0"/>
              </a:rPr>
              <a:t>sorted</a:t>
            </a:r>
            <a:r>
              <a:rPr lang="en-CA" sz="2400" dirty="0"/>
              <a:t> returns a new sorted list without modifying the </a:t>
            </a:r>
            <a:r>
              <a:rPr lang="en-CA" sz="2400" dirty="0" smtClean="0"/>
              <a:t>original </a:t>
            </a:r>
            <a:r>
              <a:rPr lang="en-CA" sz="2400" dirty="0"/>
              <a:t>list</a:t>
            </a:r>
            <a:r>
              <a:rPr lang="en-CA" sz="2400" dirty="0" smtClean="0"/>
              <a:t>.</a:t>
            </a:r>
          </a:p>
          <a:p>
            <a:endParaRPr lang="en-CA" sz="2400" dirty="0"/>
          </a:p>
          <a:p>
            <a:pPr marL="0" indent="0">
              <a:buNone/>
            </a:pPr>
            <a:r>
              <a:rPr lang="en-CA" sz="2400" b="1" dirty="0"/>
              <a:t>Example:</a:t>
            </a:r>
          </a:p>
          <a:p>
            <a:pPr marL="0" indent="0">
              <a:buNone/>
            </a:pPr>
            <a:endParaRPr lang="en-CA" sz="2000" dirty="0"/>
          </a:p>
          <a:p>
            <a:pPr marL="0" indent="0">
              <a:buNone/>
            </a:pPr>
            <a:r>
              <a:rPr lang="en-CA" sz="2000" dirty="0" smtClean="0">
                <a:latin typeface="Courier New" panose="02070309020205020404" pitchFamily="49" charset="0"/>
                <a:cs typeface="Courier New" panose="02070309020205020404" pitchFamily="49" charset="0"/>
              </a:rPr>
              <a:t>a </a:t>
            </a:r>
            <a:r>
              <a:rPr lang="en-CA" sz="2000" dirty="0">
                <a:latin typeface="Courier New" panose="02070309020205020404" pitchFamily="49" charset="0"/>
                <a:cs typeface="Courier New" panose="02070309020205020404" pitchFamily="49" charset="0"/>
              </a:rPr>
              <a:t>= [4, 3, 5, 9, </a:t>
            </a:r>
            <a:r>
              <a:rPr lang="en-CA" sz="2000" dirty="0" smtClean="0">
                <a:latin typeface="Courier New" panose="02070309020205020404" pitchFamily="49" charset="0"/>
                <a:cs typeface="Courier New" panose="02070309020205020404" pitchFamily="49" charset="0"/>
              </a:rPr>
              <a:t>2]</a:t>
            </a:r>
            <a:endParaRPr lang="en-CA" sz="2000" dirty="0">
              <a:latin typeface="Courier New" panose="02070309020205020404" pitchFamily="49" charset="0"/>
              <a:cs typeface="Courier New" panose="02070309020205020404" pitchFamily="49" charset="0"/>
            </a:endParaRPr>
          </a:p>
          <a:p>
            <a:pPr marL="0" indent="0">
              <a:buNone/>
            </a:pPr>
            <a:r>
              <a:rPr lang="en-CA" sz="2000" dirty="0" err="1" smtClean="0">
                <a:latin typeface="Courier New" panose="02070309020205020404" pitchFamily="49" charset="0"/>
                <a:cs typeface="Courier New" panose="02070309020205020404" pitchFamily="49" charset="0"/>
              </a:rPr>
              <a:t>newa</a:t>
            </a:r>
            <a:r>
              <a:rPr lang="en-CA" sz="2000" dirty="0" smtClean="0">
                <a:latin typeface="Courier New" panose="02070309020205020404" pitchFamily="49" charset="0"/>
                <a:cs typeface="Courier New" panose="02070309020205020404" pitchFamily="49" charset="0"/>
              </a:rPr>
              <a:t> = sorted(a</a:t>
            </a:r>
            <a:r>
              <a:rPr lang="en-CA" sz="2000" dirty="0">
                <a:latin typeface="Courier New" panose="02070309020205020404" pitchFamily="49" charset="0"/>
                <a:cs typeface="Courier New" panose="02070309020205020404" pitchFamily="49" charset="0"/>
              </a:rPr>
              <a:t>) </a:t>
            </a:r>
            <a:endParaRPr lang="en-CA" sz="2000" dirty="0" smtClean="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print(a)</a:t>
            </a:r>
          </a:p>
          <a:p>
            <a:pPr marL="0" indent="0">
              <a:buNone/>
            </a:pPr>
            <a:r>
              <a:rPr lang="en-CA" sz="2000" dirty="0" smtClean="0">
                <a:latin typeface="Courier New" panose="02070309020205020404" pitchFamily="49" charset="0"/>
                <a:cs typeface="Courier New" panose="02070309020205020404" pitchFamily="49" charset="0"/>
              </a:rPr>
              <a:t>print(</a:t>
            </a:r>
            <a:r>
              <a:rPr lang="en-CA" sz="2000" dirty="0" err="1" smtClean="0">
                <a:latin typeface="Courier New" panose="02070309020205020404" pitchFamily="49" charset="0"/>
                <a:cs typeface="Courier New" panose="02070309020205020404" pitchFamily="49" charset="0"/>
              </a:rPr>
              <a:t>newa</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396" y="4437112"/>
            <a:ext cx="4670215" cy="1825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36096" y="3140968"/>
            <a:ext cx="216024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b="1" smtClean="0">
                <a:solidFill>
                  <a:srgbClr val="FF0000"/>
                </a:solidFill>
              </a:rPr>
              <a:t>Can you see the difference between sorted and .sort()?</a:t>
            </a:r>
            <a:endParaRPr lang="en-CA" b="1">
              <a:solidFill>
                <a:srgbClr val="FF0000"/>
              </a:solidFill>
            </a:endParaRPr>
          </a:p>
        </p:txBody>
      </p:sp>
    </p:spTree>
    <p:extLst>
      <p:ext uri="{BB962C8B-B14F-4D97-AF65-F5344CB8AC3E}">
        <p14:creationId xmlns:p14="http://schemas.microsoft.com/office/powerpoint/2010/main" val="30053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sz="4000" smtClean="0"/>
              <a:t>Difference Between </a:t>
            </a:r>
            <a:r>
              <a:rPr lang="en-CA" sz="4000" smtClean="0">
                <a:latin typeface="Courier New" panose="02070309020205020404" pitchFamily="49" charset="0"/>
                <a:cs typeface="Courier New" panose="02070309020205020404" pitchFamily="49" charset="0"/>
              </a:rPr>
              <a:t>.sort() </a:t>
            </a:r>
            <a:r>
              <a:rPr lang="en-CA" sz="4000" smtClean="0"/>
              <a:t>and </a:t>
            </a:r>
            <a:r>
              <a:rPr lang="en-CA" sz="4000" smtClean="0">
                <a:latin typeface="Courier New" panose="02070309020205020404" pitchFamily="49" charset="0"/>
                <a:cs typeface="Courier New" panose="02070309020205020404" pitchFamily="49" charset="0"/>
              </a:rPr>
              <a:t>sorted</a:t>
            </a:r>
            <a:endParaRPr lang="en-CA" sz="400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01351" y="2049779"/>
            <a:ext cx="8183880" cy="4043517"/>
          </a:xfrm>
        </p:spPr>
        <p:txBody>
          <a:bodyPr>
            <a:normAutofit/>
          </a:bodyPr>
          <a:lstStyle/>
          <a:p>
            <a:pPr marL="0" indent="0">
              <a:buNone/>
            </a:pPr>
            <a:r>
              <a:rPr lang="en-CA" dirty="0"/>
              <a:t>The behavior of </a:t>
            </a:r>
            <a:r>
              <a:rPr lang="en-CA" dirty="0" smtClean="0"/>
              <a:t>the </a:t>
            </a:r>
            <a:r>
              <a:rPr lang="en-CA" dirty="0" smtClean="0">
                <a:latin typeface="Courier New" panose="02070309020205020404" pitchFamily="49" charset="0"/>
                <a:cs typeface="Courier New" panose="02070309020205020404" pitchFamily="49" charset="0"/>
              </a:rPr>
              <a:t>.sort()</a:t>
            </a:r>
            <a:r>
              <a:rPr lang="en-CA" dirty="0"/>
              <a:t> </a:t>
            </a:r>
            <a:r>
              <a:rPr lang="en-CA" dirty="0" smtClean="0"/>
              <a:t>method and</a:t>
            </a:r>
            <a:r>
              <a:rPr lang="en-CA" dirty="0"/>
              <a:t> </a:t>
            </a:r>
            <a:r>
              <a:rPr lang="en-CA" dirty="0" smtClean="0"/>
              <a:t>the </a:t>
            </a:r>
            <a:r>
              <a:rPr lang="en-CA" dirty="0" smtClean="0">
                <a:latin typeface="Courier New" panose="02070309020205020404" pitchFamily="49" charset="0"/>
                <a:cs typeface="Courier New" panose="02070309020205020404" pitchFamily="49" charset="0"/>
              </a:rPr>
              <a:t>sorted</a:t>
            </a:r>
            <a:r>
              <a:rPr lang="en-CA" dirty="0"/>
              <a:t> function is exactly same except that </a:t>
            </a:r>
            <a:r>
              <a:rPr lang="en-CA" dirty="0">
                <a:latin typeface="Courier New" panose="02070309020205020404" pitchFamily="49" charset="0"/>
                <a:cs typeface="Courier New" panose="02070309020205020404" pitchFamily="49" charset="0"/>
              </a:rPr>
              <a:t>sorted</a:t>
            </a:r>
            <a:r>
              <a:rPr lang="en-CA" dirty="0"/>
              <a:t> </a:t>
            </a:r>
            <a:r>
              <a:rPr lang="en-CA" dirty="0" smtClean="0"/>
              <a:t>returns </a:t>
            </a:r>
            <a:r>
              <a:rPr lang="en-CA" dirty="0"/>
              <a:t>a new list instead of modifying the given list</a:t>
            </a:r>
            <a:r>
              <a:rPr lang="en-CA" dirty="0" smtClean="0"/>
              <a:t>.</a:t>
            </a:r>
            <a:endParaRPr lang="en-CA" dirty="0"/>
          </a:p>
        </p:txBody>
      </p:sp>
      <p:sp>
        <p:nvSpPr>
          <p:cNvPr id="6" name="TextBox 5"/>
          <p:cNvSpPr txBox="1"/>
          <p:nvPr/>
        </p:nvSpPr>
        <p:spPr>
          <a:xfrm>
            <a:off x="467544" y="3923355"/>
            <a:ext cx="3816424"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1" smtClean="0">
                <a:latin typeface="Courier New" panose="02070309020205020404" pitchFamily="49" charset="0"/>
                <a:cs typeface="Courier New" panose="02070309020205020404" pitchFamily="49" charset="0"/>
              </a:rPr>
              <a:t>Example 1</a:t>
            </a:r>
          </a:p>
          <a:p>
            <a:endParaRPr lang="en-CA" sz="2000">
              <a:latin typeface="Courier New" panose="02070309020205020404" pitchFamily="49" charset="0"/>
              <a:cs typeface="Courier New" panose="02070309020205020404" pitchFamily="49" charset="0"/>
            </a:endParaRPr>
          </a:p>
          <a:p>
            <a:r>
              <a:rPr lang="en-CA" sz="2000" smtClean="0">
                <a:latin typeface="Courier New" panose="02070309020205020404" pitchFamily="49" charset="0"/>
                <a:cs typeface="Courier New" panose="02070309020205020404" pitchFamily="49" charset="0"/>
              </a:rPr>
              <a:t>a </a:t>
            </a:r>
            <a:r>
              <a:rPr lang="en-CA" sz="2000">
                <a:latin typeface="Courier New" panose="02070309020205020404" pitchFamily="49" charset="0"/>
                <a:cs typeface="Courier New" panose="02070309020205020404" pitchFamily="49" charset="0"/>
              </a:rPr>
              <a:t>= </a:t>
            </a:r>
            <a:r>
              <a:rPr lang="en-CA" sz="2000" smtClean="0">
                <a:latin typeface="Courier New" panose="02070309020205020404" pitchFamily="49" charset="0"/>
                <a:cs typeface="Courier New" panose="02070309020205020404" pitchFamily="49" charset="0"/>
              </a:rPr>
              <a:t>["world", "</a:t>
            </a:r>
            <a:r>
              <a:rPr lang="en-CA" sz="2000">
                <a:latin typeface="Courier New" panose="02070309020205020404" pitchFamily="49" charset="0"/>
                <a:cs typeface="Courier New" panose="02070309020205020404" pitchFamily="49" charset="0"/>
              </a:rPr>
              <a:t>hello</a:t>
            </a:r>
            <a:r>
              <a:rPr lang="en-CA" sz="2000" smtClean="0">
                <a:latin typeface="Courier New" panose="02070309020205020404" pitchFamily="49" charset="0"/>
                <a:cs typeface="Courier New" panose="02070309020205020404" pitchFamily="49" charset="0"/>
              </a:rPr>
              <a:t>"] </a:t>
            </a:r>
            <a:endParaRPr lang="en-CA" sz="2000">
              <a:latin typeface="Courier New" panose="02070309020205020404" pitchFamily="49" charset="0"/>
              <a:cs typeface="Courier New" panose="02070309020205020404" pitchFamily="49" charset="0"/>
            </a:endParaRPr>
          </a:p>
          <a:p>
            <a:r>
              <a:rPr lang="en-CA" sz="2000" smtClean="0">
                <a:latin typeface="Courier New" panose="02070309020205020404" pitchFamily="49" charset="0"/>
                <a:cs typeface="Courier New" panose="02070309020205020404" pitchFamily="49" charset="0"/>
              </a:rPr>
              <a:t>newa = a.sort</a:t>
            </a:r>
            <a:r>
              <a:rPr lang="en-CA" sz="2000">
                <a:latin typeface="Courier New" panose="02070309020205020404" pitchFamily="49" charset="0"/>
                <a:cs typeface="Courier New" panose="02070309020205020404" pitchFamily="49" charset="0"/>
              </a:rPr>
              <a:t>() </a:t>
            </a:r>
          </a:p>
          <a:p>
            <a:r>
              <a:rPr lang="en-CA" sz="2000" smtClean="0">
                <a:latin typeface="Courier New" panose="02070309020205020404" pitchFamily="49" charset="0"/>
                <a:cs typeface="Courier New" panose="02070309020205020404" pitchFamily="49" charset="0"/>
              </a:rPr>
              <a:t>print(newa</a:t>
            </a:r>
            <a:r>
              <a:rPr lang="en-CA" sz="2000">
                <a:latin typeface="Courier New" panose="02070309020205020404" pitchFamily="49" charset="0"/>
                <a:cs typeface="Courier New" panose="02070309020205020404" pitchFamily="49" charset="0"/>
              </a:rPr>
              <a:t>)</a:t>
            </a:r>
          </a:p>
        </p:txBody>
      </p:sp>
      <p:cxnSp>
        <p:nvCxnSpPr>
          <p:cNvPr id="9" name="Straight Arrow Connector 8"/>
          <p:cNvCxnSpPr/>
          <p:nvPr/>
        </p:nvCxnSpPr>
        <p:spPr>
          <a:xfrm flipH="1" flipV="1">
            <a:off x="1112475" y="5157192"/>
            <a:ext cx="1515309"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39370" y="6093296"/>
            <a:ext cx="3312368" cy="646331"/>
          </a:xfrm>
          <a:prstGeom prst="rect">
            <a:avLst/>
          </a:prstGeom>
          <a:noFill/>
        </p:spPr>
        <p:txBody>
          <a:bodyPr wrap="square" rtlCol="0">
            <a:spAutoFit/>
          </a:bodyPr>
          <a:lstStyle/>
          <a:p>
            <a:pPr algn="ctr"/>
            <a:r>
              <a:rPr lang="en-CA" smtClean="0">
                <a:solidFill>
                  <a:srgbClr val="FF0000"/>
                </a:solidFill>
              </a:rPr>
              <a:t>This MAKES NO SENSE</a:t>
            </a:r>
            <a:r>
              <a:rPr lang="en-CA">
                <a:solidFill>
                  <a:srgbClr val="FF0000"/>
                </a:solidFill>
              </a:rPr>
              <a:t> </a:t>
            </a:r>
            <a:r>
              <a:rPr lang="en-CA" smtClean="0">
                <a:solidFill>
                  <a:srgbClr val="FF0000"/>
                </a:solidFill>
              </a:rPr>
              <a:t>– This produces an ERROR!!</a:t>
            </a:r>
            <a:endParaRPr lang="en-CA">
              <a:solidFill>
                <a:srgbClr val="FF0000"/>
              </a:solidFill>
            </a:endParaRPr>
          </a:p>
        </p:txBody>
      </p:sp>
      <p:sp>
        <p:nvSpPr>
          <p:cNvPr id="13" name="TextBox 12"/>
          <p:cNvSpPr txBox="1"/>
          <p:nvPr/>
        </p:nvSpPr>
        <p:spPr>
          <a:xfrm>
            <a:off x="4618952" y="3769467"/>
            <a:ext cx="4129511"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1" dirty="0" smtClean="0">
                <a:latin typeface="Courier New" panose="02070309020205020404" pitchFamily="49" charset="0"/>
                <a:cs typeface="Courier New" panose="02070309020205020404" pitchFamily="49" charset="0"/>
              </a:rPr>
              <a:t>Example 1 ... Done Right</a:t>
            </a:r>
          </a:p>
          <a:p>
            <a:endParaRPr lang="en-CA" sz="2000" dirty="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a </a:t>
            </a:r>
            <a:r>
              <a:rPr lang="en-CA" sz="2000" dirty="0">
                <a:latin typeface="Courier New" panose="02070309020205020404" pitchFamily="49" charset="0"/>
                <a:cs typeface="Courier New" panose="02070309020205020404" pitchFamily="49" charset="0"/>
              </a:rPr>
              <a:t>= </a:t>
            </a:r>
            <a:r>
              <a:rPr lang="en-CA" sz="2000" dirty="0" smtClean="0">
                <a:latin typeface="Courier New" panose="02070309020205020404" pitchFamily="49" charset="0"/>
                <a:cs typeface="Courier New" panose="02070309020205020404" pitchFamily="49" charset="0"/>
              </a:rPr>
              <a:t>["world", "</a:t>
            </a:r>
            <a:r>
              <a:rPr lang="en-CA" sz="2000" dirty="0">
                <a:latin typeface="Courier New" panose="02070309020205020404" pitchFamily="49" charset="0"/>
                <a:cs typeface="Courier New" panose="02070309020205020404" pitchFamily="49" charset="0"/>
              </a:rPr>
              <a:t>hello</a:t>
            </a:r>
            <a:r>
              <a:rPr lang="en-CA" sz="2000" dirty="0" smtClean="0">
                <a:latin typeface="Courier New" panose="02070309020205020404" pitchFamily="49" charset="0"/>
                <a:cs typeface="Courier New" panose="02070309020205020404" pitchFamily="49" charset="0"/>
              </a:rPr>
              <a:t>"] </a:t>
            </a:r>
            <a:endParaRPr lang="en-CA" sz="2000" dirty="0">
              <a:latin typeface="Courier New" panose="02070309020205020404" pitchFamily="49" charset="0"/>
              <a:cs typeface="Courier New" panose="02070309020205020404" pitchFamily="49" charset="0"/>
            </a:endParaRPr>
          </a:p>
          <a:p>
            <a:r>
              <a:rPr lang="en-CA" sz="2000" dirty="0" err="1" smtClean="0">
                <a:latin typeface="Courier New" panose="02070309020205020404" pitchFamily="49" charset="0"/>
                <a:cs typeface="Courier New" panose="02070309020205020404" pitchFamily="49" charset="0"/>
              </a:rPr>
              <a:t>a.sort</a:t>
            </a:r>
            <a:r>
              <a:rPr lang="en-CA" sz="2000" dirty="0" smtClean="0">
                <a:latin typeface="Courier New" panose="02070309020205020404" pitchFamily="49" charset="0"/>
                <a:cs typeface="Courier New" panose="02070309020205020404" pitchFamily="49" charset="0"/>
              </a:rPr>
              <a:t>()</a:t>
            </a:r>
          </a:p>
          <a:p>
            <a:r>
              <a:rPr lang="en-CA" sz="2000" b="1" dirty="0" err="1" smtClean="0">
                <a:latin typeface="Courier New" panose="02070309020205020404" pitchFamily="49" charset="0"/>
                <a:cs typeface="Courier New" panose="02070309020205020404" pitchFamily="49" charset="0"/>
              </a:rPr>
              <a:t>newa</a:t>
            </a:r>
            <a:r>
              <a:rPr lang="en-CA" sz="2000" b="1" dirty="0" smtClean="0">
                <a:latin typeface="Courier New" panose="02070309020205020404" pitchFamily="49" charset="0"/>
                <a:cs typeface="Courier New" panose="02070309020205020404" pitchFamily="49" charset="0"/>
              </a:rPr>
              <a:t> = a[:]</a:t>
            </a:r>
            <a:r>
              <a:rPr lang="en-CA" sz="2000" dirty="0" smtClean="0">
                <a:latin typeface="Courier New" panose="02070309020205020404" pitchFamily="49" charset="0"/>
                <a:cs typeface="Courier New" panose="02070309020205020404" pitchFamily="49" charset="0"/>
              </a:rPr>
              <a:t> </a:t>
            </a:r>
            <a:endParaRPr lang="en-CA" sz="2000" dirty="0">
              <a:latin typeface="Courier New" panose="02070309020205020404" pitchFamily="49" charset="0"/>
              <a:cs typeface="Courier New" panose="02070309020205020404" pitchFamily="49" charset="0"/>
            </a:endParaRPr>
          </a:p>
          <a:p>
            <a:r>
              <a:rPr lang="en-CA" sz="2000" dirty="0" smtClean="0">
                <a:latin typeface="Courier New" panose="02070309020205020404" pitchFamily="49" charset="0"/>
                <a:cs typeface="Courier New" panose="02070309020205020404" pitchFamily="49" charset="0"/>
              </a:rPr>
              <a:t>print(</a:t>
            </a:r>
            <a:r>
              <a:rPr lang="en-CA" sz="2000" dirty="0" err="1" smtClean="0">
                <a:latin typeface="Courier New" panose="02070309020205020404" pitchFamily="49" charset="0"/>
                <a:cs typeface="Courier New" panose="02070309020205020404" pitchFamily="49" charset="0"/>
              </a:rPr>
              <a:t>newa</a:t>
            </a:r>
            <a:r>
              <a:rPr lang="en-CA" sz="2000" dirty="0">
                <a:latin typeface="Courier New" panose="02070309020205020404" pitchFamily="49" charset="0"/>
                <a:cs typeface="Courier New" panose="02070309020205020404" pitchFamily="49" charset="0"/>
              </a:rPr>
              <a:t>)</a:t>
            </a:r>
          </a:p>
        </p:txBody>
      </p:sp>
      <p:sp>
        <p:nvSpPr>
          <p:cNvPr id="15" name="TextBox 14"/>
          <p:cNvSpPr txBox="1"/>
          <p:nvPr/>
        </p:nvSpPr>
        <p:spPr>
          <a:xfrm>
            <a:off x="5004048" y="6107196"/>
            <a:ext cx="3312368" cy="369332"/>
          </a:xfrm>
          <a:prstGeom prst="rect">
            <a:avLst/>
          </a:prstGeom>
          <a:noFill/>
        </p:spPr>
        <p:txBody>
          <a:bodyPr wrap="square" rtlCol="0">
            <a:spAutoFit/>
          </a:bodyPr>
          <a:lstStyle/>
          <a:p>
            <a:pPr algn="ctr"/>
            <a:r>
              <a:rPr lang="en-CA" smtClean="0">
                <a:solidFill>
                  <a:srgbClr val="FF0000"/>
                </a:solidFill>
              </a:rPr>
              <a:t>You WANT to do this instead!!</a:t>
            </a:r>
            <a:endParaRPr lang="en-CA">
              <a:solidFill>
                <a:srgbClr val="FF0000"/>
              </a:solidFill>
            </a:endParaRPr>
          </a:p>
        </p:txBody>
      </p:sp>
      <p:cxnSp>
        <p:nvCxnSpPr>
          <p:cNvPr id="16" name="Straight Arrow Connector 15"/>
          <p:cNvCxnSpPr/>
          <p:nvPr/>
        </p:nvCxnSpPr>
        <p:spPr>
          <a:xfrm flipH="1" flipV="1">
            <a:off x="5364088" y="5301208"/>
            <a:ext cx="1515310" cy="80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97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a:bodyPr>
          <a:lstStyle/>
          <a:p>
            <a:pPr algn="ctr"/>
            <a:r>
              <a:rPr lang="en-CA" dirty="0" smtClean="0"/>
              <a:t>Searching Lists</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539552" y="2492896"/>
            <a:ext cx="8183880" cy="2891808"/>
          </a:xfrm>
        </p:spPr>
        <p:txBody>
          <a:bodyPr>
            <a:normAutofit/>
          </a:bodyPr>
          <a:lstStyle/>
          <a:p>
            <a:r>
              <a:rPr lang="en-CA" sz="2800" dirty="0" smtClean="0"/>
              <a:t>There are many algorithms for searching for elements in a list – we will be studying several searching algorithms in Grade 12</a:t>
            </a:r>
          </a:p>
          <a:p>
            <a:endParaRPr lang="en-CA" sz="2800" dirty="0" smtClean="0"/>
          </a:p>
          <a:p>
            <a:r>
              <a:rPr lang="en-CA" sz="2800" dirty="0" smtClean="0"/>
              <a:t>The simplest of these algorithms is called the </a:t>
            </a:r>
            <a:br>
              <a:rPr lang="en-CA" sz="2800" dirty="0" smtClean="0"/>
            </a:br>
            <a:r>
              <a:rPr lang="en-CA" sz="2800" dirty="0" smtClean="0"/>
              <a:t>LINEAR SEARCH</a:t>
            </a:r>
          </a:p>
          <a:p>
            <a:pPr marL="0" indent="0">
              <a:buNone/>
            </a:pPr>
            <a:endParaRPr lang="en-CA" sz="2400" b="1" dirty="0" smtClean="0"/>
          </a:p>
          <a:p>
            <a:pPr marL="0" indent="0">
              <a:buNone/>
            </a:pPr>
            <a:endParaRPr lang="en-CA" sz="2400" b="1" dirty="0" smtClean="0"/>
          </a:p>
        </p:txBody>
      </p:sp>
    </p:spTree>
    <p:extLst>
      <p:ext uri="{BB962C8B-B14F-4D97-AF65-F5344CB8AC3E}">
        <p14:creationId xmlns:p14="http://schemas.microsoft.com/office/powerpoint/2010/main" val="111257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a:bodyPr>
          <a:lstStyle/>
          <a:p>
            <a:pPr algn="ctr"/>
            <a:r>
              <a:rPr lang="en-CA" dirty="0" smtClean="0"/>
              <a:t>Linear Search Algorithm</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67544" y="2049360"/>
            <a:ext cx="8183880" cy="4547992"/>
          </a:xfrm>
        </p:spPr>
        <p:txBody>
          <a:bodyPr>
            <a:normAutofit/>
          </a:bodyPr>
          <a:lstStyle/>
          <a:p>
            <a:r>
              <a:rPr lang="en-CA" dirty="0" smtClean="0"/>
              <a:t>Starting </a:t>
            </a:r>
            <a:r>
              <a:rPr lang="en-CA" dirty="0"/>
              <a:t>at the first item in the list, we simply move from item to item, following the underlying sequential ordering until we either find what we are looking for or run out of items. </a:t>
            </a:r>
            <a:endParaRPr lang="en-CA" dirty="0" smtClean="0"/>
          </a:p>
          <a:p>
            <a:endParaRPr lang="en-CA" dirty="0" smtClean="0"/>
          </a:p>
          <a:p>
            <a:r>
              <a:rPr lang="en-CA" dirty="0" smtClean="0"/>
              <a:t>If </a:t>
            </a:r>
            <a:r>
              <a:rPr lang="en-CA" dirty="0"/>
              <a:t>we run out of items, we have discovered that the item we were searching for was not present.</a:t>
            </a:r>
            <a:endParaRPr lang="en-CA" sz="2400" b="1" dirty="0" smtClean="0"/>
          </a:p>
          <a:p>
            <a:pPr marL="0" indent="0">
              <a:buNone/>
            </a:pPr>
            <a:endParaRPr lang="en-CA" sz="2400" b="1" dirty="0" smtClean="0"/>
          </a:p>
          <a:p>
            <a:pPr marL="0" indent="0">
              <a:buNone/>
            </a:pPr>
            <a:endParaRPr lang="en-CA" sz="24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341053"/>
            <a:ext cx="5184575" cy="1132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466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a:bodyPr>
          <a:lstStyle/>
          <a:p>
            <a:pPr algn="ctr"/>
            <a:r>
              <a:rPr lang="en-CA" dirty="0" smtClean="0"/>
              <a:t>Coding a Linear Search </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67544" y="1772816"/>
            <a:ext cx="8183880" cy="4824536"/>
          </a:xfrm>
        </p:spPr>
        <p:txBody>
          <a:bodyPr>
            <a:noAutofit/>
          </a:bodyPr>
          <a:lstStyle/>
          <a:p>
            <a:pPr marL="0" indent="0" fontAlgn="ctr">
              <a:buNone/>
            </a:pPr>
            <a:r>
              <a:rPr lang="en-CA" sz="2000" dirty="0" err="1">
                <a:latin typeface="Courier New" panose="02070309020205020404" pitchFamily="49" charset="0"/>
                <a:cs typeface="Courier New" panose="02070309020205020404" pitchFamily="49" charset="0"/>
              </a:rPr>
              <a:t>def</a:t>
            </a:r>
            <a:r>
              <a:rPr lang="en-CA" sz="2000" dirty="0">
                <a:latin typeface="Courier New" panose="02070309020205020404" pitchFamily="49" charset="0"/>
                <a:cs typeface="Courier New" panose="02070309020205020404" pitchFamily="49" charset="0"/>
              </a:rPr>
              <a:t> </a:t>
            </a:r>
            <a:r>
              <a:rPr lang="en-CA" sz="2000" dirty="0" err="1" smtClean="0">
                <a:latin typeface="Courier New" panose="02070309020205020404" pitchFamily="49" charset="0"/>
                <a:cs typeface="Courier New" panose="02070309020205020404" pitchFamily="49" charset="0"/>
              </a:rPr>
              <a:t>linear_search</a:t>
            </a:r>
            <a:r>
              <a:rPr lang="en-CA" sz="2000" dirty="0" smtClean="0">
                <a:latin typeface="Courier New" panose="02070309020205020404" pitchFamily="49" charset="0"/>
                <a:cs typeface="Courier New" panose="02070309020205020404" pitchFamily="49" charset="0"/>
              </a:rPr>
              <a:t>(</a:t>
            </a:r>
            <a:r>
              <a:rPr lang="en-CA" sz="2000" dirty="0" err="1" smtClean="0">
                <a:latin typeface="Courier New" panose="02070309020205020404" pitchFamily="49" charset="0"/>
                <a:cs typeface="Courier New" panose="02070309020205020404" pitchFamily="49" charset="0"/>
              </a:rPr>
              <a:t>my_list</a:t>
            </a:r>
            <a:r>
              <a:rPr lang="en-CA" sz="2000" dirty="0" smtClean="0">
                <a:latin typeface="Courier New" panose="02070309020205020404" pitchFamily="49" charset="0"/>
                <a:cs typeface="Courier New" panose="02070309020205020404" pitchFamily="49" charset="0"/>
              </a:rPr>
              <a:t>,</a:t>
            </a:r>
            <a:r>
              <a:rPr lang="en-CA" sz="2000" dirty="0">
                <a:latin typeface="Courier New" panose="02070309020205020404" pitchFamily="49" charset="0"/>
                <a:cs typeface="Courier New" panose="02070309020205020404" pitchFamily="49" charset="0"/>
              </a:rPr>
              <a:t> item</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a:t>
            </a:r>
            <a:r>
              <a:rPr lang="en-CA" sz="2000">
                <a:latin typeface="Courier New" panose="02070309020205020404" pitchFamily="49" charset="0"/>
                <a:cs typeface="Courier New" panose="02070309020205020404" pitchFamily="49" charset="0"/>
              </a:rPr>
              <a:t> </a:t>
            </a:r>
            <a:r>
              <a:rPr lang="en-CA" sz="2000" smtClean="0">
                <a:latin typeface="Courier New" panose="02070309020205020404" pitchFamily="49" charset="0"/>
                <a:cs typeface="Courier New" panose="02070309020205020404" pitchFamily="49" charset="0"/>
              </a:rPr>
              <a:t>pos</a:t>
            </a:r>
            <a:r>
              <a:rPr lang="en-CA" sz="2000" dirty="0">
                <a:latin typeface="Courier New" panose="02070309020205020404" pitchFamily="49" charset="0"/>
                <a:cs typeface="Courier New" panose="02070309020205020404" pitchFamily="49" charset="0"/>
              </a:rPr>
              <a:t> = </a:t>
            </a:r>
            <a:r>
              <a:rPr lang="en-CA" sz="2000" dirty="0" smtClean="0">
                <a:latin typeface="Courier New" panose="02070309020205020404" pitchFamily="49" charset="0"/>
                <a:cs typeface="Courier New" panose="02070309020205020404" pitchFamily="49" charset="0"/>
              </a:rPr>
              <a:t>0</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found = </a:t>
            </a:r>
            <a:r>
              <a:rPr lang="en-CA" sz="2000" dirty="0" smtClean="0">
                <a:latin typeface="Courier New" panose="02070309020205020404" pitchFamily="49" charset="0"/>
                <a:cs typeface="Courier New" panose="02070309020205020404" pitchFamily="49" charset="0"/>
              </a:rPr>
              <a:t>False</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while </a:t>
            </a:r>
            <a:r>
              <a:rPr lang="en-CA" sz="2000" dirty="0" err="1">
                <a:latin typeface="Courier New" panose="02070309020205020404" pitchFamily="49" charset="0"/>
                <a:cs typeface="Courier New" panose="02070309020205020404" pitchFamily="49" charset="0"/>
              </a:rPr>
              <a:t>pos</a:t>
            </a:r>
            <a:r>
              <a:rPr lang="en-CA" sz="2000" dirty="0">
                <a:latin typeface="Courier New" panose="02070309020205020404" pitchFamily="49" charset="0"/>
                <a:cs typeface="Courier New" panose="02070309020205020404" pitchFamily="49" charset="0"/>
              </a:rPr>
              <a:t> &lt; </a:t>
            </a:r>
            <a:r>
              <a:rPr lang="en-CA" sz="2000" dirty="0" err="1" smtClean="0">
                <a:latin typeface="Courier New" panose="02070309020205020404" pitchFamily="49" charset="0"/>
                <a:cs typeface="Courier New" panose="02070309020205020404" pitchFamily="49" charset="0"/>
              </a:rPr>
              <a:t>len</a:t>
            </a:r>
            <a:r>
              <a:rPr lang="en-CA" sz="2000" dirty="0" smtClean="0">
                <a:latin typeface="Courier New" panose="02070309020205020404" pitchFamily="49" charset="0"/>
                <a:cs typeface="Courier New" panose="02070309020205020404" pitchFamily="49" charset="0"/>
              </a:rPr>
              <a:t>(</a:t>
            </a:r>
            <a:r>
              <a:rPr lang="en-CA" sz="2000" dirty="0" err="1" smtClean="0">
                <a:latin typeface="Courier New" panose="02070309020205020404" pitchFamily="49" charset="0"/>
                <a:cs typeface="Courier New" panose="02070309020205020404" pitchFamily="49" charset="0"/>
              </a:rPr>
              <a:t>my_list</a:t>
            </a:r>
            <a:r>
              <a:rPr lang="en-CA" sz="2000" dirty="0">
                <a:latin typeface="Courier New" panose="02070309020205020404" pitchFamily="49" charset="0"/>
                <a:cs typeface="Courier New" panose="02070309020205020404" pitchFamily="49" charset="0"/>
              </a:rPr>
              <a:t>) and not found</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if </a:t>
            </a:r>
            <a:r>
              <a:rPr lang="en-CA" sz="2000" dirty="0" err="1" smtClean="0">
                <a:latin typeface="Courier New" panose="02070309020205020404" pitchFamily="49" charset="0"/>
                <a:cs typeface="Courier New" panose="02070309020205020404" pitchFamily="49" charset="0"/>
              </a:rPr>
              <a:t>my_list</a:t>
            </a:r>
            <a:r>
              <a:rPr lang="en-CA" sz="2000" dirty="0" smtClean="0">
                <a:latin typeface="Courier New" panose="02070309020205020404" pitchFamily="49" charset="0"/>
                <a:cs typeface="Courier New" panose="02070309020205020404" pitchFamily="49" charset="0"/>
              </a:rPr>
              <a:t>[</a:t>
            </a:r>
            <a:r>
              <a:rPr lang="en-CA" sz="2000" dirty="0" err="1" smtClean="0">
                <a:latin typeface="Courier New" panose="02070309020205020404" pitchFamily="49" charset="0"/>
                <a:cs typeface="Courier New" panose="02070309020205020404" pitchFamily="49" charset="0"/>
              </a:rPr>
              <a:t>pos</a:t>
            </a:r>
            <a:r>
              <a:rPr lang="en-CA" sz="2000" dirty="0">
                <a:latin typeface="Courier New" panose="02070309020205020404" pitchFamily="49" charset="0"/>
                <a:cs typeface="Courier New" panose="02070309020205020404" pitchFamily="49" charset="0"/>
              </a:rPr>
              <a:t>] == item</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found = </a:t>
            </a:r>
            <a:r>
              <a:rPr lang="en-CA" sz="2000" dirty="0" smtClean="0">
                <a:latin typeface="Courier New" panose="02070309020205020404" pitchFamily="49" charset="0"/>
                <a:cs typeface="Courier New" panose="02070309020205020404" pitchFamily="49" charset="0"/>
              </a:rPr>
              <a:t>True</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else</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pos</a:t>
            </a:r>
            <a:r>
              <a:rPr lang="en-CA" sz="2000" dirty="0">
                <a:latin typeface="Courier New" panose="02070309020205020404" pitchFamily="49" charset="0"/>
                <a:cs typeface="Courier New" panose="02070309020205020404" pitchFamily="49" charset="0"/>
              </a:rPr>
              <a:t> = </a:t>
            </a:r>
            <a:r>
              <a:rPr lang="en-CA" sz="2000" dirty="0" smtClean="0">
                <a:latin typeface="Courier New" panose="02070309020205020404" pitchFamily="49" charset="0"/>
                <a:cs typeface="Courier New" panose="02070309020205020404" pitchFamily="49" charset="0"/>
              </a:rPr>
              <a:t>pos+1</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a:latin typeface="Courier New" panose="02070309020205020404" pitchFamily="49" charset="0"/>
                <a:cs typeface="Courier New" panose="02070309020205020404" pitchFamily="49" charset="0"/>
              </a:rPr>
              <a:t>    return </a:t>
            </a:r>
            <a:r>
              <a:rPr lang="en-CA" sz="2000" dirty="0" smtClean="0">
                <a:latin typeface="Courier New" panose="02070309020205020404" pitchFamily="49" charset="0"/>
                <a:cs typeface="Courier New" panose="02070309020205020404" pitchFamily="49" charset="0"/>
              </a:rPr>
              <a:t>found</a:t>
            </a:r>
            <a:br>
              <a:rPr lang="en-CA" sz="2000" dirty="0" smtClean="0">
                <a:latin typeface="Courier New" panose="02070309020205020404" pitchFamily="49" charset="0"/>
                <a:cs typeface="Courier New" panose="02070309020205020404" pitchFamily="49" charset="0"/>
              </a:rPr>
            </a:b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err="1">
                <a:latin typeface="Courier New" panose="02070309020205020404" pitchFamily="49" charset="0"/>
                <a:cs typeface="Courier New" panose="02070309020205020404" pitchFamily="49" charset="0"/>
              </a:rPr>
              <a:t>testlist</a:t>
            </a:r>
            <a:r>
              <a:rPr lang="en-CA" sz="2000" dirty="0">
                <a:latin typeface="Courier New" panose="02070309020205020404" pitchFamily="49" charset="0"/>
                <a:cs typeface="Courier New" panose="02070309020205020404" pitchFamily="49" charset="0"/>
              </a:rPr>
              <a:t> = [1, 2, 32, 8, 17, 19, 42, 13, 0</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smtClean="0">
                <a:latin typeface="Courier New" panose="02070309020205020404" pitchFamily="49" charset="0"/>
                <a:cs typeface="Courier New" panose="02070309020205020404" pitchFamily="49" charset="0"/>
              </a:rPr>
              <a:t>print(</a:t>
            </a:r>
            <a:r>
              <a:rPr lang="en-CA" sz="2000" dirty="0" err="1" smtClean="0">
                <a:latin typeface="Courier New" panose="02070309020205020404" pitchFamily="49" charset="0"/>
                <a:cs typeface="Courier New" panose="02070309020205020404" pitchFamily="49" charset="0"/>
              </a:rPr>
              <a:t>linear_search</a:t>
            </a:r>
            <a:r>
              <a:rPr lang="en-CA" sz="2000" dirty="0" smtClean="0">
                <a:latin typeface="Courier New" panose="02070309020205020404" pitchFamily="49" charset="0"/>
                <a:cs typeface="Courier New" panose="02070309020205020404" pitchFamily="49" charset="0"/>
              </a:rPr>
              <a:t>(</a:t>
            </a:r>
            <a:r>
              <a:rPr lang="en-CA" sz="2000" dirty="0" err="1" smtClean="0">
                <a:latin typeface="Courier New" panose="02070309020205020404" pitchFamily="49" charset="0"/>
                <a:cs typeface="Courier New" panose="02070309020205020404" pitchFamily="49" charset="0"/>
              </a:rPr>
              <a:t>testlist</a:t>
            </a:r>
            <a:r>
              <a:rPr lang="en-CA" sz="2000" dirty="0">
                <a:latin typeface="Courier New" panose="02070309020205020404" pitchFamily="49" charset="0"/>
                <a:cs typeface="Courier New" panose="02070309020205020404" pitchFamily="49" charset="0"/>
              </a:rPr>
              <a:t>, 3</a:t>
            </a:r>
            <a:r>
              <a:rPr lang="en-CA" sz="2000" dirty="0" smtClean="0">
                <a:latin typeface="Courier New" panose="02070309020205020404" pitchFamily="49" charset="0"/>
                <a:cs typeface="Courier New" panose="02070309020205020404" pitchFamily="49" charset="0"/>
              </a:rPr>
              <a:t>))</a:t>
            </a:r>
            <a:endParaRPr lang="en-CA" sz="2000" dirty="0">
              <a:latin typeface="Courier New" panose="02070309020205020404" pitchFamily="49" charset="0"/>
              <a:cs typeface="Courier New" panose="02070309020205020404" pitchFamily="49" charset="0"/>
            </a:endParaRPr>
          </a:p>
          <a:p>
            <a:pPr marL="0" indent="0" fontAlgn="ctr">
              <a:buNone/>
            </a:pPr>
            <a:r>
              <a:rPr lang="en-CA" sz="2000" dirty="0" smtClean="0">
                <a:latin typeface="Courier New" panose="02070309020205020404" pitchFamily="49" charset="0"/>
                <a:cs typeface="Courier New" panose="02070309020205020404" pitchFamily="49" charset="0"/>
              </a:rPr>
              <a:t>print(</a:t>
            </a:r>
            <a:r>
              <a:rPr lang="en-CA" sz="2000" dirty="0" err="1" smtClean="0">
                <a:latin typeface="Courier New" panose="02070309020205020404" pitchFamily="49" charset="0"/>
                <a:cs typeface="Courier New" panose="02070309020205020404" pitchFamily="49" charset="0"/>
              </a:rPr>
              <a:t>linear_search</a:t>
            </a:r>
            <a:r>
              <a:rPr lang="en-CA" sz="2000" dirty="0" smtClean="0">
                <a:latin typeface="Courier New" panose="02070309020205020404" pitchFamily="49" charset="0"/>
                <a:cs typeface="Courier New" panose="02070309020205020404" pitchFamily="49" charset="0"/>
              </a:rPr>
              <a:t>(</a:t>
            </a:r>
            <a:r>
              <a:rPr lang="en-CA" sz="2000" dirty="0" err="1" smtClean="0">
                <a:latin typeface="Courier New" panose="02070309020205020404" pitchFamily="49" charset="0"/>
                <a:cs typeface="Courier New" panose="02070309020205020404" pitchFamily="49" charset="0"/>
              </a:rPr>
              <a:t>testlist</a:t>
            </a:r>
            <a:r>
              <a:rPr lang="en-CA" sz="2000" dirty="0">
                <a:latin typeface="Courier New" panose="02070309020205020404" pitchFamily="49" charset="0"/>
                <a:cs typeface="Courier New" panose="02070309020205020404" pitchFamily="49" charset="0"/>
              </a:rPr>
              <a:t>, 13))</a:t>
            </a:r>
          </a:p>
          <a:p>
            <a:pPr marL="0" indent="0">
              <a:buNone/>
            </a:pPr>
            <a:endParaRPr lang="en-CA" sz="2000" b="1" dirty="0" smtClean="0">
              <a:latin typeface="Courier New" panose="02070309020205020404" pitchFamily="49" charset="0"/>
              <a:cs typeface="Courier New" panose="02070309020205020404" pitchFamily="49" charset="0"/>
            </a:endParaRPr>
          </a:p>
        </p:txBody>
      </p:sp>
      <p:sp>
        <p:nvSpPr>
          <p:cNvPr id="5" name="TextBox 4"/>
          <p:cNvSpPr txBox="1"/>
          <p:nvPr/>
        </p:nvSpPr>
        <p:spPr>
          <a:xfrm>
            <a:off x="5796136" y="3501008"/>
            <a:ext cx="2880320" cy="1631216"/>
          </a:xfrm>
          <a:prstGeom prst="rect">
            <a:avLst/>
          </a:prstGeom>
          <a:noFill/>
        </p:spPr>
        <p:txBody>
          <a:bodyPr wrap="square" rtlCol="0">
            <a:spAutoFit/>
          </a:bodyPr>
          <a:lstStyle/>
          <a:p>
            <a:pPr algn="ctr"/>
            <a:r>
              <a:rPr lang="en-CA" sz="2000" b="1" dirty="0" smtClean="0">
                <a:solidFill>
                  <a:srgbClr val="FF0000"/>
                </a:solidFill>
              </a:rPr>
              <a:t>This is a Boolean function that returns </a:t>
            </a:r>
            <a:r>
              <a:rPr lang="en-CA" sz="2000" b="1" dirty="0" smtClean="0">
                <a:solidFill>
                  <a:srgbClr val="FF0000"/>
                </a:solidFill>
                <a:latin typeface="Courier New" panose="02070309020205020404" pitchFamily="49" charset="0"/>
                <a:cs typeface="Courier New" panose="02070309020205020404" pitchFamily="49" charset="0"/>
              </a:rPr>
              <a:t>True</a:t>
            </a:r>
            <a:r>
              <a:rPr lang="en-CA" sz="2000" b="1" dirty="0" smtClean="0">
                <a:solidFill>
                  <a:srgbClr val="FF0000"/>
                </a:solidFill>
              </a:rPr>
              <a:t> if </a:t>
            </a:r>
            <a:r>
              <a:rPr lang="en-CA" sz="2000" b="1" dirty="0" smtClean="0">
                <a:solidFill>
                  <a:srgbClr val="FF0000"/>
                </a:solidFill>
                <a:latin typeface="Courier New" panose="02070309020205020404" pitchFamily="49" charset="0"/>
                <a:cs typeface="Courier New" panose="02070309020205020404" pitchFamily="49" charset="0"/>
              </a:rPr>
              <a:t>item</a:t>
            </a:r>
            <a:r>
              <a:rPr lang="en-CA" sz="2000" b="1" dirty="0" smtClean="0">
                <a:solidFill>
                  <a:srgbClr val="FF0000"/>
                </a:solidFill>
              </a:rPr>
              <a:t> is present in </a:t>
            </a:r>
            <a:r>
              <a:rPr lang="en-CA" sz="2000" b="1" dirty="0" err="1" smtClean="0">
                <a:solidFill>
                  <a:srgbClr val="FF0000"/>
                </a:solidFill>
                <a:latin typeface="Courier New" panose="02070309020205020404" pitchFamily="49" charset="0"/>
                <a:cs typeface="Courier New" panose="02070309020205020404" pitchFamily="49" charset="0"/>
              </a:rPr>
              <a:t>my_list</a:t>
            </a:r>
            <a:r>
              <a:rPr lang="en-CA" sz="2000" b="1" dirty="0" smtClean="0">
                <a:solidFill>
                  <a:srgbClr val="FF0000"/>
                </a:solidFill>
              </a:rPr>
              <a:t> and </a:t>
            </a:r>
            <a:r>
              <a:rPr lang="en-CA" sz="2000" b="1" dirty="0" smtClean="0">
                <a:solidFill>
                  <a:srgbClr val="FF0000"/>
                </a:solidFill>
                <a:latin typeface="Courier New" panose="02070309020205020404" pitchFamily="49" charset="0"/>
                <a:cs typeface="Courier New" panose="02070309020205020404" pitchFamily="49" charset="0"/>
              </a:rPr>
              <a:t>False</a:t>
            </a:r>
            <a:r>
              <a:rPr lang="en-CA" sz="2000" b="1" dirty="0" smtClean="0">
                <a:solidFill>
                  <a:srgbClr val="FF0000"/>
                </a:solidFill>
              </a:rPr>
              <a:t> otherwise</a:t>
            </a:r>
            <a:endParaRPr lang="en-CA" sz="2000" b="1" dirty="0">
              <a:solidFill>
                <a:srgbClr val="FF0000"/>
              </a:solidFill>
            </a:endParaRPr>
          </a:p>
        </p:txBody>
      </p:sp>
    </p:spTree>
    <p:extLst>
      <p:ext uri="{BB962C8B-B14F-4D97-AF65-F5344CB8AC3E}">
        <p14:creationId xmlns:p14="http://schemas.microsoft.com/office/powerpoint/2010/main" val="6000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352928" cy="1051560"/>
          </a:xfrm>
        </p:spPr>
        <p:txBody>
          <a:bodyPr>
            <a:normAutofit/>
          </a:bodyPr>
          <a:lstStyle/>
          <a:p>
            <a:pPr algn="ctr"/>
            <a:r>
              <a:rPr lang="en-CA" dirty="0" smtClean="0"/>
              <a:t>Searching Lists in Python</a:t>
            </a:r>
            <a:endParaRPr lang="en-CA"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67544" y="2049360"/>
            <a:ext cx="8183880" cy="4115944"/>
          </a:xfrm>
        </p:spPr>
        <p:txBody>
          <a:bodyPr>
            <a:normAutofit/>
          </a:bodyPr>
          <a:lstStyle/>
          <a:p>
            <a:r>
              <a:rPr lang="en-CA" sz="2800" dirty="0" smtClean="0"/>
              <a:t>The linear search algorithm is good to know because it can be modified to solve all sorts of other problems</a:t>
            </a:r>
          </a:p>
          <a:p>
            <a:endParaRPr lang="en-CA" sz="2800" dirty="0" smtClean="0"/>
          </a:p>
          <a:p>
            <a:r>
              <a:rPr lang="en-CA" sz="2800" dirty="0" smtClean="0"/>
              <a:t>However, there are two other ways to search lists in Python that are built-in to the language</a:t>
            </a:r>
          </a:p>
          <a:p>
            <a:pPr lvl="1"/>
            <a:r>
              <a:rPr lang="en-CA" sz="2800" dirty="0" smtClean="0"/>
              <a:t>The </a:t>
            </a:r>
            <a:r>
              <a:rPr lang="en-CA" sz="2800" dirty="0" smtClean="0">
                <a:latin typeface="Courier New" panose="02070309020205020404" pitchFamily="49" charset="0"/>
                <a:cs typeface="Courier New" panose="02070309020205020404" pitchFamily="49" charset="0"/>
              </a:rPr>
              <a:t>in</a:t>
            </a:r>
            <a:r>
              <a:rPr lang="en-CA" sz="2800" dirty="0" smtClean="0"/>
              <a:t> operator</a:t>
            </a:r>
          </a:p>
          <a:p>
            <a:pPr lvl="1"/>
            <a:r>
              <a:rPr lang="en-CA" sz="2800" dirty="0" smtClean="0">
                <a:latin typeface="Courier New" panose="02070309020205020404" pitchFamily="49" charset="0"/>
                <a:cs typeface="Courier New" panose="02070309020205020404" pitchFamily="49" charset="0"/>
              </a:rPr>
              <a:t>.index() </a:t>
            </a:r>
            <a:r>
              <a:rPr lang="en-CA" sz="2800" dirty="0" smtClean="0"/>
              <a:t>method</a:t>
            </a:r>
          </a:p>
          <a:p>
            <a:pPr marL="0" indent="0">
              <a:buNone/>
            </a:pPr>
            <a:endParaRPr lang="en-CA" sz="2400" b="1" dirty="0" smtClean="0"/>
          </a:p>
          <a:p>
            <a:pPr marL="0" indent="0">
              <a:buNone/>
            </a:pPr>
            <a:endParaRPr lang="en-CA" sz="2400" b="1" dirty="0" smtClean="0"/>
          </a:p>
        </p:txBody>
      </p:sp>
    </p:spTree>
    <p:extLst>
      <p:ext uri="{BB962C8B-B14F-4D97-AF65-F5344CB8AC3E}">
        <p14:creationId xmlns:p14="http://schemas.microsoft.com/office/powerpoint/2010/main" val="2176671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4D1D91-6BD5-475C-A66D-A84EC4084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B2EC73-092D-4373-BCA5-25348E86A199}">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956e00ba-0306-456c-8e26-af3189876537"/>
    <ds:schemaRef ds:uri="http://www.w3.org/XML/1998/namespace"/>
  </ds:schemaRefs>
</ds:datastoreItem>
</file>

<file path=customXml/itemProps3.xml><?xml version="1.0" encoding="utf-8"?>
<ds:datastoreItem xmlns:ds="http://schemas.openxmlformats.org/officeDocument/2006/customXml" ds:itemID="{563E0716-FB40-45A2-B292-311EFB162F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1733</TotalTime>
  <Words>550</Words>
  <Application>Microsoft Office PowerPoint</Application>
  <PresentationFormat>On-screen Show (4:3)</PresentationFormat>
  <Paragraphs>157</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Constantia</vt:lpstr>
      <vt:lpstr>Courier New</vt:lpstr>
      <vt:lpstr>Verdana</vt:lpstr>
      <vt:lpstr>Wingdings 2</vt:lpstr>
      <vt:lpstr>Flow</vt:lpstr>
      <vt:lpstr>Custom Design</vt:lpstr>
      <vt:lpstr>Lists Searching and Sorting</vt:lpstr>
      <vt:lpstr>Today’s Agenda</vt:lpstr>
      <vt:lpstr>Sorting Lists The .sort()Method</vt:lpstr>
      <vt:lpstr>Sorting Lists The sorted Function</vt:lpstr>
      <vt:lpstr>Difference Between .sort() and sorted</vt:lpstr>
      <vt:lpstr>Searching Lists</vt:lpstr>
      <vt:lpstr>Linear Search Algorithm</vt:lpstr>
      <vt:lpstr>Coding a Linear Search </vt:lpstr>
      <vt:lpstr>Searching Lists in Python</vt:lpstr>
      <vt:lpstr>Using the in Operator with Lists</vt:lpstr>
      <vt:lpstr>Using  The .index()Method</vt:lpstr>
      <vt:lpstr>Overwhelming N’est Pas?</vt:lpstr>
      <vt:lpstr>Exercises  Searching and Sorting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Turing</dc:title>
  <dc:creator>Hareem</dc:creator>
  <cp:lastModifiedBy>Sudhu, Sunil</cp:lastModifiedBy>
  <cp:revision>115</cp:revision>
  <dcterms:created xsi:type="dcterms:W3CDTF">2014-02-09T21:54:01Z</dcterms:created>
  <dcterms:modified xsi:type="dcterms:W3CDTF">2020-11-02T12:42:21Z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