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ira Cod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FiraCod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5059afa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115059af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0886d9753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10886d9753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https://docs.google.com/document/d/1mq8B_8ydziQ1uadGMsqt5-0aLgrlr714wVpex5gGB-Q/edit?usp=sharing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9394f0c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109394f0c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944ba3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g10944ba3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0944ba3d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10944ba3d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https://smu.sg/CA2ClinicFeedback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886d9753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0886d9753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7fb38b1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107fb38b1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7fb38b1a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107fb38b1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7fb38b1a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107fb38b1a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7fb38b1a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107fb38b1a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7fb38b1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107fb38b1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206" name="Google Shape;206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11"/>
          <p:cNvSpPr txBox="1"/>
          <p:nvPr>
            <p:ph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11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223" name="Google Shape;223;p11"/>
          <p:cNvSpPr txBox="1"/>
          <p:nvPr>
            <p:ph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11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 txBox="1"/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9" name="Google Shape;229;p12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1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2"/>
          <p:cNvSpPr txBox="1"/>
          <p:nvPr>
            <p:ph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5" name="Google Shape;245;p12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12"/>
          <p:cNvSpPr txBox="1"/>
          <p:nvPr>
            <p:ph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7" name="Google Shape;247;p12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4" name="Google Shape;254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15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1" name="Google Shape;291;p16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2" name="Google Shape;292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0" name="Google Shape;310;p17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1" name="Google Shape;311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9" name="Google Shape;329;p18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3" name="Google Shape;333;p18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18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5" name="Google Shape;335;p18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18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7" name="Google Shape;337;p18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18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18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3" name="Google Shape;353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4" name="Google Shape;354;p1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19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8" name="Google Shape;378;p20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9" name="Google Shape;379;p20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0" name="Google Shape;380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sng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3" name="Google Shape;41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4" name="Google Shape;41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" name="Google Shape;51;p4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4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" name="Google Shape;57;p4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" name="Google Shape;73;p4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" name="Google Shape;119;p7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9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7" name="Google Shape;157;p9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9" name="Google Shape;159;p9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0" name="Google Shape;180;p10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1" name="Google Shape;181;p10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" name="Google Shape;185;p10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0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1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2"/>
                </a:solidFill>
              </a:rPr>
              <a:t>CA IS113 Code Clinic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2"/>
                </a:solidFill>
              </a:rPr>
              <a:t>$instructor</a:t>
            </a:r>
            <a:r>
              <a:rPr lang="en"/>
              <a:t> = </a:t>
            </a:r>
            <a:r>
              <a:rPr lang="en">
                <a:solidFill>
                  <a:schemeClr val="lt1"/>
                </a:solidFill>
              </a:rPr>
              <a:t>‘Bryan</a:t>
            </a:r>
            <a:r>
              <a:rPr lang="en">
                <a:solidFill>
                  <a:schemeClr val="lt1"/>
                </a:solidFill>
              </a:rPr>
              <a:t>’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2"/>
                </a:solidFill>
              </a:rPr>
              <a:t>$timing</a:t>
            </a:r>
            <a:r>
              <a:rPr lang="en"/>
              <a:t> = </a:t>
            </a:r>
            <a:r>
              <a:rPr lang="en">
                <a:solidFill>
                  <a:schemeClr val="lt1"/>
                </a:solidFill>
              </a:rPr>
              <a:t>‘1400 - 1700’</a:t>
            </a:r>
            <a:r>
              <a:rPr lang="en">
                <a:solidFill>
                  <a:schemeClr val="accent6"/>
                </a:solidFill>
              </a:rPr>
              <a:t>;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818325" y="17599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HTML &amp; PHP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30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63" name="Google Shape;4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7113" y="1360000"/>
            <a:ext cx="1260585" cy="1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063" y="2969324"/>
            <a:ext cx="1474700" cy="101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4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Refer to VSC code</a:t>
            </a:r>
            <a:endParaRPr/>
          </a:p>
        </p:txBody>
      </p:sp>
      <p:sp>
        <p:nvSpPr>
          <p:cNvPr id="580" name="Google Shape;580;p34"/>
          <p:cNvSpPr txBox="1"/>
          <p:nvPr>
            <p:ph idx="3" type="subTitle"/>
          </p:nvPr>
        </p:nvSpPr>
        <p:spPr>
          <a:xfrm>
            <a:off x="1114075" y="779700"/>
            <a:ext cx="7653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1"/>
                </a:solidFill>
              </a:rPr>
              <a:t>PHP - Syntax &amp; Form </a:t>
            </a:r>
            <a:r>
              <a:rPr lang="en">
                <a:solidFill>
                  <a:schemeClr val="accent1"/>
                </a:solidFill>
              </a:rPr>
              <a:t>Processing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81" name="Google Shape;581;p34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82" name="Google Shape;582;p34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83" name="Google Shape;583;p34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4" name="Google Shape;584;p3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85" name="Google Shape;585;p34"/>
          <p:cNvSpPr txBox="1"/>
          <p:nvPr>
            <p:ph idx="1" type="subTitle"/>
          </p:nvPr>
        </p:nvSpPr>
        <p:spPr>
          <a:xfrm>
            <a:off x="2216200" y="2205325"/>
            <a:ext cx="66408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4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7" name="Google Shape;587;p34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5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3" name="Google Shape;593;p35"/>
          <p:cNvSpPr txBox="1"/>
          <p:nvPr>
            <p:ph idx="2" type="title"/>
          </p:nvPr>
        </p:nvSpPr>
        <p:spPr>
          <a:xfrm>
            <a:off x="2605800" y="1846625"/>
            <a:ext cx="6682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Hands-On Coding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4" name="Google Shape;594;p35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5" name="Google Shape;595;p35"/>
          <p:cNvCxnSpPr>
            <a:endCxn id="594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6" name="Google Shape;596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7" name="Google Shape;597;p3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8" name="Google Shape;598;p3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6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04" name="Google Shape;604;p36"/>
          <p:cNvSpPr txBox="1"/>
          <p:nvPr>
            <p:ph idx="2" type="title"/>
          </p:nvPr>
        </p:nvSpPr>
        <p:spPr>
          <a:xfrm>
            <a:off x="2605800" y="1846625"/>
            <a:ext cx="6682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2"/>
                </a:solidFill>
              </a:rPr>
              <a:t>Go Through Questions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5" name="Google Shape;605;p36"/>
          <p:cNvSpPr txBox="1"/>
          <p:nvPr>
            <p:ph idx="1" type="subTitle"/>
          </p:nvPr>
        </p:nvSpPr>
        <p:spPr>
          <a:xfrm>
            <a:off x="3027678" y="2426700"/>
            <a:ext cx="4865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Answer the poll on Zoom on which questions you had more difficulty in.</a:t>
            </a:r>
            <a:endParaRPr/>
          </a:p>
        </p:txBody>
      </p:sp>
      <p:sp>
        <p:nvSpPr>
          <p:cNvPr id="606" name="Google Shape;606;p36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7" name="Google Shape;607;p36"/>
          <p:cNvCxnSpPr>
            <a:endCxn id="606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8" name="Google Shape;608;p3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9" name="Google Shape;609;p3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0" name="Google Shape;610;p3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/>
          <p:nvPr>
            <p:ph idx="1" type="subTitle"/>
          </p:nvPr>
        </p:nvSpPr>
        <p:spPr>
          <a:xfrm>
            <a:off x="2216200" y="1493125"/>
            <a:ext cx="66408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Get used to the new syntax of PHP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Use var_dump to test the output of your codes.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Always check the format of your webpage.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READ THE QUESTION!!! ($_GET or $_POST?)</a:t>
            </a:r>
            <a:endParaRPr b="1"/>
          </a:p>
        </p:txBody>
      </p:sp>
      <p:sp>
        <p:nvSpPr>
          <p:cNvPr id="616" name="Google Shape;616;p37"/>
          <p:cNvSpPr txBox="1"/>
          <p:nvPr>
            <p:ph idx="3" type="subTitle"/>
          </p:nvPr>
        </p:nvSpPr>
        <p:spPr>
          <a:xfrm>
            <a:off x="1114075" y="779700"/>
            <a:ext cx="6082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2"/>
                </a:solidFill>
              </a:rPr>
              <a:t>Tips for WAD1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7" name="Google Shape;617;p37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18" name="Google Shape;618;p37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619" name="Google Shape;619;p37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0" name="Google Shape;620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21" name="Google Shape;621;p3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2" name="Google Shape;622;p3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8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8" name="Google Shape;628;p38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Scan the Feedback Form to mark your attendance.</a:t>
            </a:r>
            <a:endParaRPr/>
          </a:p>
        </p:txBody>
      </p:sp>
      <p:sp>
        <p:nvSpPr>
          <p:cNvPr id="629" name="Google Shape;629;p3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630" name="Google Shape;630;p3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631" name="Google Shape;631;p3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32" name="Google Shape;632;p3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3" name="Google Shape;633;p3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634" name="Google Shape;634;p38"/>
            <p:cNvGrpSpPr/>
            <p:nvPr/>
          </p:nvGrpSpPr>
          <p:grpSpPr>
            <a:xfrm>
              <a:off x="4994678" y="1173377"/>
              <a:ext cx="3439196" cy="2775802"/>
              <a:chOff x="4572032" y="1415284"/>
              <a:chExt cx="2875341" cy="2319354"/>
            </a:xfrm>
          </p:grpSpPr>
          <p:grpSp>
            <p:nvGrpSpPr>
              <p:cNvPr id="635" name="Google Shape;635;p38"/>
              <p:cNvGrpSpPr/>
              <p:nvPr/>
            </p:nvGrpSpPr>
            <p:grpSpPr>
              <a:xfrm>
                <a:off x="4572032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636" name="Google Shape;636;p3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637" name="Google Shape;637;p3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accent3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8" name="Google Shape;638;p3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accent3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39" name="Google Shape;639;p3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0" name="Google Shape;640;p3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41" name="Google Shape;641;p3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42" name="Google Shape;6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750" y="1324950"/>
            <a:ext cx="1455025" cy="17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4" name="Google Shape;644;p3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0" name="Google Shape;470;p26"/>
          <p:cNvSpPr txBox="1"/>
          <p:nvPr>
            <p:ph idx="2" type="subTitle"/>
          </p:nvPr>
        </p:nvSpPr>
        <p:spPr>
          <a:xfrm>
            <a:off x="2332550" y="1436725"/>
            <a:ext cx="477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Code Recap (1400 - 1440)</a:t>
            </a:r>
            <a:endParaRPr/>
          </a:p>
        </p:txBody>
      </p:sp>
      <p:sp>
        <p:nvSpPr>
          <p:cNvPr id="471" name="Google Shape;471;p26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2" name="Google Shape;472;p26"/>
          <p:cNvSpPr txBox="1"/>
          <p:nvPr>
            <p:ph idx="5" type="subTitle"/>
          </p:nvPr>
        </p:nvSpPr>
        <p:spPr>
          <a:xfrm>
            <a:off x="3722225" y="2419850"/>
            <a:ext cx="477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Hands-On Exercises (1440 - 1630) </a:t>
            </a:r>
            <a:endParaRPr/>
          </a:p>
        </p:txBody>
      </p:sp>
      <p:sp>
        <p:nvSpPr>
          <p:cNvPr id="473" name="Google Shape;473;p26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4" name="Google Shape;474;p26"/>
          <p:cNvSpPr txBox="1"/>
          <p:nvPr>
            <p:ph idx="8" type="subTitle"/>
          </p:nvPr>
        </p:nvSpPr>
        <p:spPr>
          <a:xfrm>
            <a:off x="5114975" y="3400200"/>
            <a:ext cx="3677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Go Through (1630 - 1700)</a:t>
            </a:r>
            <a:endParaRPr/>
          </a:p>
        </p:txBody>
      </p:sp>
      <p:sp>
        <p:nvSpPr>
          <p:cNvPr id="475" name="Google Shape;475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6" name="Google Shape;476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7" name="Google Shape;477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8" name="Google Shape;478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9" name="Google Shape;479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0" name="Google Shape;480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7" name="Google Shape;487;p27"/>
          <p:cNvSpPr txBox="1"/>
          <p:nvPr>
            <p:ph idx="2" type="title"/>
          </p:nvPr>
        </p:nvSpPr>
        <p:spPr>
          <a:xfrm>
            <a:off x="2605800" y="1846625"/>
            <a:ext cx="6682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Code Recap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8" name="Google Shape;488;p27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HTML Recap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PHP Recap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Form Processing</a:t>
            </a:r>
            <a:endParaRPr/>
          </a:p>
        </p:txBody>
      </p:sp>
      <p:sp>
        <p:nvSpPr>
          <p:cNvPr id="489" name="Google Shape;489;p2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90" name="Google Shape;490;p27"/>
          <p:cNvCxnSpPr>
            <a:endCxn id="489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3" name="Google Shape;493;p2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Head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Webpage Title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Links CSS and Javascript files for usage.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accent1"/>
                </a:solidFill>
              </a:rPr>
              <a:t>NOT displayed</a:t>
            </a:r>
            <a:r>
              <a:rPr lang="en"/>
              <a:t> on your webpage.</a:t>
            </a:r>
            <a:endParaRPr/>
          </a:p>
        </p:txBody>
      </p:sp>
      <p:sp>
        <p:nvSpPr>
          <p:cNvPr id="499" name="Google Shape;499;p28"/>
          <p:cNvSpPr txBox="1"/>
          <p:nvPr>
            <p:ph idx="3" type="subTitle"/>
          </p:nvPr>
        </p:nvSpPr>
        <p:spPr>
          <a:xfrm>
            <a:off x="1114075" y="779700"/>
            <a:ext cx="5558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2"/>
                </a:solidFill>
              </a:rPr>
              <a:t>HTML - Structure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00" name="Google Shape;500;p28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01" name="Google Shape;501;p28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02" name="Google Shape;502;p28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3" name="Google Shape;503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04" name="Google Shape;5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923" y="3388950"/>
            <a:ext cx="3550975" cy="11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2221" y="3388946"/>
            <a:ext cx="3375700" cy="11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8"/>
          <p:cNvSpPr txBox="1"/>
          <p:nvPr>
            <p:ph idx="1" type="subTitle"/>
          </p:nvPr>
        </p:nvSpPr>
        <p:spPr>
          <a:xfrm>
            <a:off x="2216200" y="2441038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Used for containing specific data about webpage (metadata), and link scripts and files that </a:t>
            </a:r>
            <a:r>
              <a:rPr lang="en">
                <a:solidFill>
                  <a:schemeClr val="accent1"/>
                </a:solidFill>
              </a:rPr>
              <a:t>support</a:t>
            </a:r>
            <a:r>
              <a:rPr lang="en"/>
              <a:t> webpage display.</a:t>
            </a:r>
            <a:endParaRPr/>
          </a:p>
        </p:txBody>
      </p:sp>
      <p:sp>
        <p:nvSpPr>
          <p:cNvPr id="507" name="Google Shape;507;p2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8" name="Google Shape;508;p2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Body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Contains the HTML Elements that are </a:t>
            </a:r>
            <a:r>
              <a:rPr lang="en">
                <a:solidFill>
                  <a:schemeClr val="accent1"/>
                </a:solidFill>
              </a:rPr>
              <a:t>meant to be visible</a:t>
            </a:r>
            <a:r>
              <a:rPr lang="en"/>
              <a:t> on your webpage.</a:t>
            </a:r>
            <a:endParaRPr/>
          </a:p>
        </p:txBody>
      </p:sp>
      <p:sp>
        <p:nvSpPr>
          <p:cNvPr id="514" name="Google Shape;514;p29"/>
          <p:cNvSpPr txBox="1"/>
          <p:nvPr>
            <p:ph idx="3" type="subTitle"/>
          </p:nvPr>
        </p:nvSpPr>
        <p:spPr>
          <a:xfrm>
            <a:off x="1114075" y="779700"/>
            <a:ext cx="5558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2"/>
                </a:solidFill>
              </a:rPr>
              <a:t>HTML - Structure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15" name="Google Shape;515;p29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16" name="Google Shape;516;p29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17" name="Google Shape;517;p29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8" name="Google Shape;518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19" name="Google Shape;519;p29"/>
          <p:cNvSpPr txBox="1"/>
          <p:nvPr>
            <p:ph idx="1" type="subTitle"/>
          </p:nvPr>
        </p:nvSpPr>
        <p:spPr>
          <a:xfrm>
            <a:off x="2216200" y="2441038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Used for rendering HTML Elements and text on your browser.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You will be coding here often for WAD1.</a:t>
            </a:r>
            <a:endParaRPr/>
          </a:p>
        </p:txBody>
      </p:sp>
      <p:pic>
        <p:nvPicPr>
          <p:cNvPr id="520" name="Google Shape;5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2950" y="3129875"/>
            <a:ext cx="2670600" cy="17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2" name="Google Shape;522;p2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Text Formatting, Headers, Paragraphs</a:t>
            </a:r>
            <a:endParaRPr/>
          </a:p>
        </p:txBody>
      </p:sp>
      <p:sp>
        <p:nvSpPr>
          <p:cNvPr id="528" name="Google Shape;528;p30"/>
          <p:cNvSpPr txBox="1"/>
          <p:nvPr>
            <p:ph idx="3" type="subTitle"/>
          </p:nvPr>
        </p:nvSpPr>
        <p:spPr>
          <a:xfrm>
            <a:off x="1114075" y="779700"/>
            <a:ext cx="5558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HTML - Elements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29" name="Google Shape;529;p30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30" name="Google Shape;530;p30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31" name="Google Shape;531;p30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2" name="Google Shape;532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33" name="Google Shape;533;p30"/>
          <p:cNvSpPr txBox="1"/>
          <p:nvPr>
            <p:ph idx="1" type="subTitle"/>
          </p:nvPr>
        </p:nvSpPr>
        <p:spPr>
          <a:xfrm>
            <a:off x="2216200" y="2205313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&lt;strong&gt;&lt;/strong&gt;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&lt;h1&gt;&lt;/h1&gt;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&lt;p&gt;&lt;/p&gt;</a:t>
            </a:r>
            <a:endParaRPr/>
          </a:p>
        </p:txBody>
      </p:sp>
      <p:sp>
        <p:nvSpPr>
          <p:cNvPr id="534" name="Google Shape;534;p3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5" name="Google Shape;535;p3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Images &amp; Anchors</a:t>
            </a:r>
            <a:endParaRPr/>
          </a:p>
        </p:txBody>
      </p:sp>
      <p:sp>
        <p:nvSpPr>
          <p:cNvPr id="541" name="Google Shape;541;p31"/>
          <p:cNvSpPr txBox="1"/>
          <p:nvPr>
            <p:ph idx="3" type="subTitle"/>
          </p:nvPr>
        </p:nvSpPr>
        <p:spPr>
          <a:xfrm>
            <a:off x="1114075" y="779700"/>
            <a:ext cx="5558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HTML - Elements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3" name="Google Shape;543;p31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44" name="Google Shape;544;p31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5" name="Google Shape;545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46" name="Google Shape;546;p31"/>
          <p:cNvSpPr txBox="1"/>
          <p:nvPr>
            <p:ph idx="1" type="subTitle"/>
          </p:nvPr>
        </p:nvSpPr>
        <p:spPr>
          <a:xfrm>
            <a:off x="2216200" y="2205325"/>
            <a:ext cx="66408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&lt;img&gt;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&lt;a&gt;&lt;/a&gt;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attributes that are needed to function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&lt;img src=’images/photo.png’&gt;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&lt;a href=’google.com’&gt;Click&lt;/a&gt;</a:t>
            </a:r>
            <a:endParaRPr/>
          </a:p>
        </p:txBody>
      </p:sp>
      <p:sp>
        <p:nvSpPr>
          <p:cNvPr id="547" name="Google Shape;547;p3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8" name="Google Shape;548;p3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2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Lists</a:t>
            </a:r>
            <a:endParaRPr/>
          </a:p>
        </p:txBody>
      </p:sp>
      <p:sp>
        <p:nvSpPr>
          <p:cNvPr id="554" name="Google Shape;554;p32"/>
          <p:cNvSpPr txBox="1"/>
          <p:nvPr>
            <p:ph idx="3" type="subTitle"/>
          </p:nvPr>
        </p:nvSpPr>
        <p:spPr>
          <a:xfrm>
            <a:off x="1114075" y="779700"/>
            <a:ext cx="5558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HTML - Elements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55" name="Google Shape;555;p32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56" name="Google Shape;556;p32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57" name="Google Shape;557;p32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8" name="Google Shape;558;p3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59" name="Google Shape;559;p32"/>
          <p:cNvSpPr txBox="1"/>
          <p:nvPr>
            <p:ph idx="1" type="subTitle"/>
          </p:nvPr>
        </p:nvSpPr>
        <p:spPr>
          <a:xfrm>
            <a:off x="2216200" y="2205325"/>
            <a:ext cx="66408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&lt;ul&gt;&lt;/ul&gt;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&lt;ol&gt;&lt;/ol&gt;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&lt;li&gt; &lt;/li&gt; elements to put stuff in a list</a:t>
            </a:r>
            <a:endParaRPr/>
          </a:p>
        </p:txBody>
      </p:sp>
      <p:sp>
        <p:nvSpPr>
          <p:cNvPr id="560" name="Google Shape;560;p32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1" name="Google Shape;561;p32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 txBox="1"/>
          <p:nvPr>
            <p:ph idx="1" type="subTitle"/>
          </p:nvPr>
        </p:nvSpPr>
        <p:spPr>
          <a:xfrm>
            <a:off x="2216200" y="1493125"/>
            <a:ext cx="6640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Tables</a:t>
            </a:r>
            <a:endParaRPr/>
          </a:p>
        </p:txBody>
      </p:sp>
      <p:sp>
        <p:nvSpPr>
          <p:cNvPr id="567" name="Google Shape;567;p33"/>
          <p:cNvSpPr txBox="1"/>
          <p:nvPr>
            <p:ph idx="3" type="subTitle"/>
          </p:nvPr>
        </p:nvSpPr>
        <p:spPr>
          <a:xfrm>
            <a:off x="1114075" y="779700"/>
            <a:ext cx="5558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HTML - Elements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8" name="Google Shape;568;p33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69" name="Google Shape;569;p33"/>
          <p:cNvGrpSpPr/>
          <p:nvPr/>
        </p:nvGrpSpPr>
        <p:grpSpPr>
          <a:xfrm>
            <a:off x="1084825" y="1441625"/>
            <a:ext cx="506100" cy="3128400"/>
            <a:chOff x="1084825" y="1441625"/>
            <a:chExt cx="506100" cy="3128400"/>
          </a:xfrm>
        </p:grpSpPr>
        <p:cxnSp>
          <p:nvCxnSpPr>
            <p:cNvPr id="570" name="Google Shape;570;p33"/>
            <p:cNvCxnSpPr/>
            <p:nvPr/>
          </p:nvCxnSpPr>
          <p:spPr>
            <a:xfrm>
              <a:off x="1297450" y="1441625"/>
              <a:ext cx="40500" cy="249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1" name="Google Shape;57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72" name="Google Shape;572;p33"/>
          <p:cNvSpPr txBox="1"/>
          <p:nvPr>
            <p:ph idx="1" type="subTitle"/>
          </p:nvPr>
        </p:nvSpPr>
        <p:spPr>
          <a:xfrm>
            <a:off x="2216200" y="2205325"/>
            <a:ext cx="66408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&lt;table&gt;&lt;/table&gt; - defines the table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&lt;tr&gt;&lt;/tr&gt; - defines table row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&lt;td&gt;&lt;/td&gt; - defines a table cell in a row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3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CA2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4" name="Google Shape;574;p33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clinic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php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