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Fira Code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FiraCod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15059afa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115059af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0886d9753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10886d9753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https://docs.google.com/document/d/1mq8B_8ydziQ1uadGMsqt5-0aLgrlr714wVpex5gGB-Q/edit?usp=sharing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09394f0c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g109394f0c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944ba3d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g10944ba3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0944ba3d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10944ba3d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https://smu.sg/CA2ClinicFeedback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886d97531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10886d97531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07fb38b1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107fb38b1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07fb38b1a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107fb38b1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7fb38b1a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107fb38b1a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07fb38b1a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g107fb38b1a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07fb38b1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107fb38b1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206" name="Google Shape;206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11"/>
          <p:cNvSpPr txBox="1"/>
          <p:nvPr>
            <p:ph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" name="Google Shape;222;p11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223" name="Google Shape;223;p11"/>
          <p:cNvSpPr txBox="1"/>
          <p:nvPr>
            <p:ph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11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 txBox="1"/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9" name="Google Shape;229;p12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1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2"/>
          <p:cNvSpPr txBox="1"/>
          <p:nvPr>
            <p:ph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5" name="Google Shape;245;p12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12"/>
          <p:cNvSpPr txBox="1"/>
          <p:nvPr>
            <p:ph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7" name="Google Shape;247;p12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4" name="Google Shape;254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15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1" name="Google Shape;281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1" name="Google Shape;291;p16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2" name="Google Shape;292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0" name="Google Shape;310;p17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1" name="Google Shape;311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8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9" name="Google Shape;329;p18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3" name="Google Shape;333;p18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18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5" name="Google Shape;335;p18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p18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7" name="Google Shape;337;p18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18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9" name="Google Shape;339;p18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3" name="Google Shape;353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4" name="Google Shape;354;p1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19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" name="Google Shape;360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8" name="Google Shape;378;p20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9" name="Google Shape;379;p20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0" name="Google Shape;380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sng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3" name="Google Shape;41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4" name="Google Shape;41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" name="Google Shape;51;p4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" name="Google Shape;54;p4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" name="Google Shape;57;p4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" name="Google Shape;73;p4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8" name="Google Shape;98;p6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9" name="Google Shape;99;p6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9" name="Google Shape;119;p7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6" name="Google Shape;156;p9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7" name="Google Shape;157;p9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9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9" name="Google Shape;159;p9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0" name="Google Shape;180;p10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1" name="Google Shape;181;p10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5" name="Google Shape;185;p10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10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1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2"/>
                </a:solidFill>
              </a:rPr>
              <a:t>CA IS113 Code Clinic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2"/>
                </a:solidFill>
              </a:rPr>
              <a:t>$instructor</a:t>
            </a:r>
            <a:r>
              <a:rPr lang="en"/>
              <a:t> = </a:t>
            </a:r>
            <a:r>
              <a:rPr lang="en">
                <a:solidFill>
                  <a:schemeClr val="lt1"/>
                </a:solidFill>
              </a:rPr>
              <a:t>‘Bryan</a:t>
            </a:r>
            <a:r>
              <a:rPr lang="en">
                <a:solidFill>
                  <a:schemeClr val="lt1"/>
                </a:solidFill>
              </a:rPr>
              <a:t>’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2"/>
                </a:solidFill>
              </a:rPr>
              <a:t>$timing</a:t>
            </a:r>
            <a:r>
              <a:rPr lang="en"/>
              <a:t> = </a:t>
            </a:r>
            <a:r>
              <a:rPr lang="en">
                <a:solidFill>
                  <a:schemeClr val="lt1"/>
                </a:solidFill>
              </a:rPr>
              <a:t>‘1400 - 1700’</a:t>
            </a:r>
            <a:r>
              <a:rPr lang="en">
                <a:solidFill>
                  <a:schemeClr val="accent6"/>
                </a:solidFill>
              </a:rPr>
              <a:t>;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818325" y="17599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HTML &amp; PHP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30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63" name="Google Shape;4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7125" y="1941450"/>
            <a:ext cx="1260585" cy="1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0063" y="2969324"/>
            <a:ext cx="1474700" cy="101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1088" y="1702300"/>
            <a:ext cx="27336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/>
          <p:nvPr>
            <p:ph idx="1" type="subTitle"/>
          </p:nvPr>
        </p:nvSpPr>
        <p:spPr>
          <a:xfrm>
            <a:off x="2216200" y="1493125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Refer to VSC code</a:t>
            </a:r>
            <a:endParaRPr/>
          </a:p>
        </p:txBody>
      </p:sp>
      <p:sp>
        <p:nvSpPr>
          <p:cNvPr id="581" name="Google Shape;581;p34"/>
          <p:cNvSpPr txBox="1"/>
          <p:nvPr>
            <p:ph idx="3" type="subTitle"/>
          </p:nvPr>
        </p:nvSpPr>
        <p:spPr>
          <a:xfrm>
            <a:off x="1114075" y="779700"/>
            <a:ext cx="76539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accent1"/>
                </a:solidFill>
              </a:rPr>
              <a:t>PHP - Syntax &amp; Form </a:t>
            </a:r>
            <a:r>
              <a:rPr lang="en">
                <a:solidFill>
                  <a:schemeClr val="accent1"/>
                </a:solidFill>
              </a:rPr>
              <a:t>Processing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82" name="Google Shape;582;p34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83" name="Google Shape;583;p34"/>
          <p:cNvGrpSpPr/>
          <p:nvPr/>
        </p:nvGrpSpPr>
        <p:grpSpPr>
          <a:xfrm>
            <a:off x="1084825" y="1441625"/>
            <a:ext cx="506100" cy="3128400"/>
            <a:chOff x="1084825" y="1441625"/>
            <a:chExt cx="506100" cy="3128400"/>
          </a:xfrm>
        </p:grpSpPr>
        <p:cxnSp>
          <p:nvCxnSpPr>
            <p:cNvPr id="584" name="Google Shape;584;p34"/>
            <p:cNvCxnSpPr/>
            <p:nvPr/>
          </p:nvCxnSpPr>
          <p:spPr>
            <a:xfrm>
              <a:off x="1297450" y="1441625"/>
              <a:ext cx="40500" cy="249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5" name="Google Shape;585;p3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86" name="Google Shape;586;p34"/>
          <p:cNvSpPr txBox="1"/>
          <p:nvPr>
            <p:ph idx="1" type="subTitle"/>
          </p:nvPr>
        </p:nvSpPr>
        <p:spPr>
          <a:xfrm>
            <a:off x="2216200" y="2205325"/>
            <a:ext cx="66408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4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8" name="Google Shape;588;p34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5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94" name="Google Shape;594;p35"/>
          <p:cNvSpPr txBox="1"/>
          <p:nvPr>
            <p:ph idx="2" type="title"/>
          </p:nvPr>
        </p:nvSpPr>
        <p:spPr>
          <a:xfrm>
            <a:off x="2605800" y="1846625"/>
            <a:ext cx="6682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Hands-On Coding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5" name="Google Shape;595;p35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5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96" name="Google Shape;596;p35"/>
          <p:cNvCxnSpPr>
            <a:endCxn id="595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7" name="Google Shape;597;p3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8" name="Google Shape;598;p3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9" name="Google Shape;599;p3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05" name="Google Shape;605;p36"/>
          <p:cNvSpPr txBox="1"/>
          <p:nvPr>
            <p:ph idx="2" type="title"/>
          </p:nvPr>
        </p:nvSpPr>
        <p:spPr>
          <a:xfrm>
            <a:off x="2605800" y="1846625"/>
            <a:ext cx="6682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2"/>
                </a:solidFill>
              </a:rPr>
              <a:t>Go Through Questions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6" name="Google Shape;606;p36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5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07" name="Google Shape;607;p36"/>
          <p:cNvCxnSpPr>
            <a:endCxn id="606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8" name="Google Shape;608;p3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9" name="Google Shape;609;p3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0" name="Google Shape;610;p3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/>
          <p:nvPr>
            <p:ph idx="1" type="subTitle"/>
          </p:nvPr>
        </p:nvSpPr>
        <p:spPr>
          <a:xfrm>
            <a:off x="2216200" y="1493125"/>
            <a:ext cx="6640800" cy="21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Get used to the new syntax of PHP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Use var_dump to test the output of your codes.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Always check the format of your webpage.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READ THE QUESTION!!! ($_GET or $_POST?)</a:t>
            </a:r>
            <a:endParaRPr b="1"/>
          </a:p>
        </p:txBody>
      </p:sp>
      <p:sp>
        <p:nvSpPr>
          <p:cNvPr id="616" name="Google Shape;616;p37"/>
          <p:cNvSpPr txBox="1"/>
          <p:nvPr>
            <p:ph idx="3" type="subTitle"/>
          </p:nvPr>
        </p:nvSpPr>
        <p:spPr>
          <a:xfrm>
            <a:off x="1114075" y="779700"/>
            <a:ext cx="6082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2"/>
                </a:solidFill>
              </a:rPr>
              <a:t>Tips for WAD1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17" name="Google Shape;617;p37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18" name="Google Shape;618;p37"/>
          <p:cNvGrpSpPr/>
          <p:nvPr/>
        </p:nvGrpSpPr>
        <p:grpSpPr>
          <a:xfrm>
            <a:off x="1084825" y="1441625"/>
            <a:ext cx="506100" cy="3128400"/>
            <a:chOff x="1084825" y="1441625"/>
            <a:chExt cx="506100" cy="3128400"/>
          </a:xfrm>
        </p:grpSpPr>
        <p:cxnSp>
          <p:nvCxnSpPr>
            <p:cNvPr id="619" name="Google Shape;619;p37"/>
            <p:cNvCxnSpPr/>
            <p:nvPr/>
          </p:nvCxnSpPr>
          <p:spPr>
            <a:xfrm>
              <a:off x="1297450" y="1441625"/>
              <a:ext cx="40500" cy="249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0" name="Google Shape;620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21" name="Google Shape;621;p3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2" name="Google Shape;622;p3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8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8" name="Google Shape;628;p38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Scan the Feedback Form.</a:t>
            </a:r>
            <a:endParaRPr/>
          </a:p>
        </p:txBody>
      </p:sp>
      <p:sp>
        <p:nvSpPr>
          <p:cNvPr id="629" name="Google Shape;629;p3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630" name="Google Shape;630;p3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631" name="Google Shape;631;p3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32" name="Google Shape;632;p3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33" name="Google Shape;633;p3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634" name="Google Shape;634;p38"/>
            <p:cNvGrpSpPr/>
            <p:nvPr/>
          </p:nvGrpSpPr>
          <p:grpSpPr>
            <a:xfrm>
              <a:off x="4994678" y="1173377"/>
              <a:ext cx="3439196" cy="2775802"/>
              <a:chOff x="4572032" y="1415284"/>
              <a:chExt cx="2875341" cy="2319354"/>
            </a:xfrm>
          </p:grpSpPr>
          <p:grpSp>
            <p:nvGrpSpPr>
              <p:cNvPr id="635" name="Google Shape;635;p38"/>
              <p:cNvGrpSpPr/>
              <p:nvPr/>
            </p:nvGrpSpPr>
            <p:grpSpPr>
              <a:xfrm>
                <a:off x="4572032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636" name="Google Shape;636;p3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637" name="Google Shape;637;p3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accent3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8" name="Google Shape;638;p3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accent3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39" name="Google Shape;639;p3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0" name="Google Shape;640;p3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41" name="Google Shape;641;p3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42" name="Google Shape;642;p3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3" name="Google Shape;643;p3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44" name="Google Shape;6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650" y="1319450"/>
            <a:ext cx="1787250" cy="22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1" name="Google Shape;471;p26"/>
          <p:cNvSpPr txBox="1"/>
          <p:nvPr>
            <p:ph idx="2" type="subTitle"/>
          </p:nvPr>
        </p:nvSpPr>
        <p:spPr>
          <a:xfrm>
            <a:off x="2332550" y="1436725"/>
            <a:ext cx="477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Code Recap (1400 - 1440)</a:t>
            </a:r>
            <a:endParaRPr/>
          </a:p>
        </p:txBody>
      </p:sp>
      <p:sp>
        <p:nvSpPr>
          <p:cNvPr id="472" name="Google Shape;472;p26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3" name="Google Shape;473;p26"/>
          <p:cNvSpPr txBox="1"/>
          <p:nvPr>
            <p:ph idx="5" type="subTitle"/>
          </p:nvPr>
        </p:nvSpPr>
        <p:spPr>
          <a:xfrm>
            <a:off x="3722225" y="2419850"/>
            <a:ext cx="477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Hands-On Exercises (1440 - 1630) </a:t>
            </a:r>
            <a:endParaRPr/>
          </a:p>
        </p:txBody>
      </p:sp>
      <p:sp>
        <p:nvSpPr>
          <p:cNvPr id="474" name="Google Shape;474;p26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5" name="Google Shape;475;p26"/>
          <p:cNvSpPr txBox="1"/>
          <p:nvPr>
            <p:ph idx="8" type="subTitle"/>
          </p:nvPr>
        </p:nvSpPr>
        <p:spPr>
          <a:xfrm>
            <a:off x="5114975" y="3400200"/>
            <a:ext cx="3677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Go Through (1630 - 1700)</a:t>
            </a:r>
            <a:endParaRPr/>
          </a:p>
        </p:txBody>
      </p:sp>
      <p:sp>
        <p:nvSpPr>
          <p:cNvPr id="476" name="Google Shape;476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7" name="Google Shape;477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8" name="Google Shape;478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9" name="Google Shape;479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0" name="Google Shape;480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2" name="Google Shape;482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88" name="Google Shape;488;p27"/>
          <p:cNvSpPr txBox="1"/>
          <p:nvPr>
            <p:ph idx="2" type="title"/>
          </p:nvPr>
        </p:nvSpPr>
        <p:spPr>
          <a:xfrm>
            <a:off x="2605800" y="1846625"/>
            <a:ext cx="6682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Code Recap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9" name="Google Shape;489;p27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HTML Recap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PHP Recap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Form Processing</a:t>
            </a:r>
            <a:endParaRPr/>
          </a:p>
        </p:txBody>
      </p:sp>
      <p:sp>
        <p:nvSpPr>
          <p:cNvPr id="490" name="Google Shape;490;p2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5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91" name="Google Shape;491;p27"/>
          <p:cNvCxnSpPr>
            <a:endCxn id="490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2" name="Google Shape;492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3" name="Google Shape;493;p2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8"/>
          <p:cNvSpPr txBox="1"/>
          <p:nvPr>
            <p:ph idx="1" type="subTitle"/>
          </p:nvPr>
        </p:nvSpPr>
        <p:spPr>
          <a:xfrm>
            <a:off x="2216200" y="1493125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Head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Webpage Title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Links CSS and Javascript files for usage.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accent1"/>
                </a:solidFill>
              </a:rPr>
              <a:t>NOT displayed</a:t>
            </a:r>
            <a:r>
              <a:rPr lang="en"/>
              <a:t> on your webpage.</a:t>
            </a:r>
            <a:endParaRPr/>
          </a:p>
        </p:txBody>
      </p:sp>
      <p:sp>
        <p:nvSpPr>
          <p:cNvPr id="500" name="Google Shape;500;p28"/>
          <p:cNvSpPr txBox="1"/>
          <p:nvPr>
            <p:ph idx="3" type="subTitle"/>
          </p:nvPr>
        </p:nvSpPr>
        <p:spPr>
          <a:xfrm>
            <a:off x="1114075" y="779700"/>
            <a:ext cx="5558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accent2"/>
                </a:solidFill>
              </a:rPr>
              <a:t>HTML - Structure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01" name="Google Shape;501;p28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02" name="Google Shape;502;p28"/>
          <p:cNvGrpSpPr/>
          <p:nvPr/>
        </p:nvGrpSpPr>
        <p:grpSpPr>
          <a:xfrm>
            <a:off x="1084825" y="1441625"/>
            <a:ext cx="506100" cy="3128400"/>
            <a:chOff x="1084825" y="1441625"/>
            <a:chExt cx="506100" cy="3128400"/>
          </a:xfrm>
        </p:grpSpPr>
        <p:cxnSp>
          <p:nvCxnSpPr>
            <p:cNvPr id="503" name="Google Shape;503;p28"/>
            <p:cNvCxnSpPr/>
            <p:nvPr/>
          </p:nvCxnSpPr>
          <p:spPr>
            <a:xfrm>
              <a:off x="1297450" y="1441625"/>
              <a:ext cx="40500" cy="249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4" name="Google Shape;504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505" name="Google Shape;5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923" y="3388950"/>
            <a:ext cx="3550975" cy="11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2221" y="3388946"/>
            <a:ext cx="3375700" cy="11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8"/>
          <p:cNvSpPr txBox="1"/>
          <p:nvPr>
            <p:ph idx="1" type="subTitle"/>
          </p:nvPr>
        </p:nvSpPr>
        <p:spPr>
          <a:xfrm>
            <a:off x="2216200" y="2441038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Used for containing specific data about webpage (metadata), and link scripts and files that </a:t>
            </a:r>
            <a:r>
              <a:rPr lang="en">
                <a:solidFill>
                  <a:schemeClr val="accent1"/>
                </a:solidFill>
              </a:rPr>
              <a:t>support</a:t>
            </a:r>
            <a:r>
              <a:rPr lang="en"/>
              <a:t> webpage display.</a:t>
            </a:r>
            <a:endParaRPr/>
          </a:p>
        </p:txBody>
      </p:sp>
      <p:sp>
        <p:nvSpPr>
          <p:cNvPr id="508" name="Google Shape;508;p2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9" name="Google Shape;509;p2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/>
          <p:nvPr>
            <p:ph idx="1" type="subTitle"/>
          </p:nvPr>
        </p:nvSpPr>
        <p:spPr>
          <a:xfrm>
            <a:off x="2216200" y="1493125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Body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Contains the HTML Elements that are </a:t>
            </a:r>
            <a:r>
              <a:rPr lang="en">
                <a:solidFill>
                  <a:schemeClr val="accent1"/>
                </a:solidFill>
              </a:rPr>
              <a:t>meant to be visible</a:t>
            </a:r>
            <a:r>
              <a:rPr lang="en"/>
              <a:t> on your webpage.</a:t>
            </a:r>
            <a:endParaRPr/>
          </a:p>
        </p:txBody>
      </p:sp>
      <p:sp>
        <p:nvSpPr>
          <p:cNvPr id="515" name="Google Shape;515;p29"/>
          <p:cNvSpPr txBox="1"/>
          <p:nvPr>
            <p:ph idx="3" type="subTitle"/>
          </p:nvPr>
        </p:nvSpPr>
        <p:spPr>
          <a:xfrm>
            <a:off x="1114075" y="779700"/>
            <a:ext cx="5558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accent2"/>
                </a:solidFill>
              </a:rPr>
              <a:t>HTML - Structure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16" name="Google Shape;516;p29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17" name="Google Shape;517;p29"/>
          <p:cNvGrpSpPr/>
          <p:nvPr/>
        </p:nvGrpSpPr>
        <p:grpSpPr>
          <a:xfrm>
            <a:off x="1084825" y="1441625"/>
            <a:ext cx="506100" cy="3128400"/>
            <a:chOff x="1084825" y="1441625"/>
            <a:chExt cx="506100" cy="3128400"/>
          </a:xfrm>
        </p:grpSpPr>
        <p:cxnSp>
          <p:nvCxnSpPr>
            <p:cNvPr id="518" name="Google Shape;518;p29"/>
            <p:cNvCxnSpPr/>
            <p:nvPr/>
          </p:nvCxnSpPr>
          <p:spPr>
            <a:xfrm>
              <a:off x="1297450" y="1441625"/>
              <a:ext cx="40500" cy="249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9" name="Google Shape;519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20" name="Google Shape;520;p29"/>
          <p:cNvSpPr txBox="1"/>
          <p:nvPr>
            <p:ph idx="1" type="subTitle"/>
          </p:nvPr>
        </p:nvSpPr>
        <p:spPr>
          <a:xfrm>
            <a:off x="2216200" y="2441038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Used for rendering HTML Elements and text on your browser.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You will be coding here often for WAD1.</a:t>
            </a:r>
            <a:endParaRPr/>
          </a:p>
        </p:txBody>
      </p:sp>
      <p:pic>
        <p:nvPicPr>
          <p:cNvPr id="521" name="Google Shape;5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2950" y="3129875"/>
            <a:ext cx="2670600" cy="17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3" name="Google Shape;523;p2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0"/>
          <p:cNvSpPr txBox="1"/>
          <p:nvPr>
            <p:ph idx="1" type="subTitle"/>
          </p:nvPr>
        </p:nvSpPr>
        <p:spPr>
          <a:xfrm>
            <a:off x="2216200" y="1493125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Text Formatting, Headers, Paragraphs</a:t>
            </a:r>
            <a:endParaRPr/>
          </a:p>
        </p:txBody>
      </p:sp>
      <p:sp>
        <p:nvSpPr>
          <p:cNvPr id="529" name="Google Shape;529;p30"/>
          <p:cNvSpPr txBox="1"/>
          <p:nvPr>
            <p:ph idx="3" type="subTitle"/>
          </p:nvPr>
        </p:nvSpPr>
        <p:spPr>
          <a:xfrm>
            <a:off x="1114075" y="779700"/>
            <a:ext cx="5558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HTML - Elements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30" name="Google Shape;530;p30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31" name="Google Shape;531;p30"/>
          <p:cNvGrpSpPr/>
          <p:nvPr/>
        </p:nvGrpSpPr>
        <p:grpSpPr>
          <a:xfrm>
            <a:off x="1084825" y="1441625"/>
            <a:ext cx="506100" cy="3128400"/>
            <a:chOff x="1084825" y="1441625"/>
            <a:chExt cx="506100" cy="3128400"/>
          </a:xfrm>
        </p:grpSpPr>
        <p:cxnSp>
          <p:nvCxnSpPr>
            <p:cNvPr id="532" name="Google Shape;532;p30"/>
            <p:cNvCxnSpPr/>
            <p:nvPr/>
          </p:nvCxnSpPr>
          <p:spPr>
            <a:xfrm>
              <a:off x="1297450" y="1441625"/>
              <a:ext cx="40500" cy="249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3" name="Google Shape;533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34" name="Google Shape;534;p30"/>
          <p:cNvSpPr txBox="1"/>
          <p:nvPr>
            <p:ph idx="1" type="subTitle"/>
          </p:nvPr>
        </p:nvSpPr>
        <p:spPr>
          <a:xfrm>
            <a:off x="2216200" y="2205313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&lt;strong&gt;&lt;/strong&gt;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&lt;h1&gt;&lt;/h1&gt;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&lt;p&gt;&lt;/p&gt;</a:t>
            </a:r>
            <a:endParaRPr/>
          </a:p>
        </p:txBody>
      </p:sp>
      <p:sp>
        <p:nvSpPr>
          <p:cNvPr id="535" name="Google Shape;535;p30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6" name="Google Shape;536;p30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1"/>
          <p:cNvSpPr txBox="1"/>
          <p:nvPr>
            <p:ph idx="1" type="subTitle"/>
          </p:nvPr>
        </p:nvSpPr>
        <p:spPr>
          <a:xfrm>
            <a:off x="2216200" y="1493125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Images &amp; Anchors</a:t>
            </a:r>
            <a:endParaRPr/>
          </a:p>
        </p:txBody>
      </p:sp>
      <p:sp>
        <p:nvSpPr>
          <p:cNvPr id="542" name="Google Shape;542;p31"/>
          <p:cNvSpPr txBox="1"/>
          <p:nvPr>
            <p:ph idx="3" type="subTitle"/>
          </p:nvPr>
        </p:nvSpPr>
        <p:spPr>
          <a:xfrm>
            <a:off x="1114075" y="779700"/>
            <a:ext cx="5558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HTML - Elements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3" name="Google Shape;543;p31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4" name="Google Shape;544;p31"/>
          <p:cNvGrpSpPr/>
          <p:nvPr/>
        </p:nvGrpSpPr>
        <p:grpSpPr>
          <a:xfrm>
            <a:off x="1084825" y="1441625"/>
            <a:ext cx="506100" cy="3128400"/>
            <a:chOff x="1084825" y="1441625"/>
            <a:chExt cx="506100" cy="3128400"/>
          </a:xfrm>
        </p:grpSpPr>
        <p:cxnSp>
          <p:nvCxnSpPr>
            <p:cNvPr id="545" name="Google Shape;545;p31"/>
            <p:cNvCxnSpPr/>
            <p:nvPr/>
          </p:nvCxnSpPr>
          <p:spPr>
            <a:xfrm>
              <a:off x="1297450" y="1441625"/>
              <a:ext cx="40500" cy="249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6" name="Google Shape;54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47" name="Google Shape;547;p31"/>
          <p:cNvSpPr txBox="1"/>
          <p:nvPr>
            <p:ph idx="1" type="subTitle"/>
          </p:nvPr>
        </p:nvSpPr>
        <p:spPr>
          <a:xfrm>
            <a:off x="2216200" y="2205325"/>
            <a:ext cx="66408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&lt;img&gt;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&lt;a&gt;&lt;/a&gt;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Have attributes that are needed to function 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&lt;img src=’images/photo.png’&gt;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&lt;a href=’google.com’&gt;Click&lt;/a&gt;</a:t>
            </a:r>
            <a:endParaRPr/>
          </a:p>
        </p:txBody>
      </p:sp>
      <p:sp>
        <p:nvSpPr>
          <p:cNvPr id="548" name="Google Shape;548;p31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9" name="Google Shape;549;p31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2"/>
          <p:cNvSpPr txBox="1"/>
          <p:nvPr>
            <p:ph idx="1" type="subTitle"/>
          </p:nvPr>
        </p:nvSpPr>
        <p:spPr>
          <a:xfrm>
            <a:off x="2216200" y="1493125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Lists</a:t>
            </a:r>
            <a:endParaRPr/>
          </a:p>
        </p:txBody>
      </p:sp>
      <p:sp>
        <p:nvSpPr>
          <p:cNvPr id="555" name="Google Shape;555;p32"/>
          <p:cNvSpPr txBox="1"/>
          <p:nvPr>
            <p:ph idx="3" type="subTitle"/>
          </p:nvPr>
        </p:nvSpPr>
        <p:spPr>
          <a:xfrm>
            <a:off x="1114075" y="779700"/>
            <a:ext cx="5558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HTML - Elements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56" name="Google Shape;556;p32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57" name="Google Shape;557;p32"/>
          <p:cNvGrpSpPr/>
          <p:nvPr/>
        </p:nvGrpSpPr>
        <p:grpSpPr>
          <a:xfrm>
            <a:off x="1084825" y="1441625"/>
            <a:ext cx="506100" cy="3128400"/>
            <a:chOff x="1084825" y="1441625"/>
            <a:chExt cx="506100" cy="3128400"/>
          </a:xfrm>
        </p:grpSpPr>
        <p:cxnSp>
          <p:nvCxnSpPr>
            <p:cNvPr id="558" name="Google Shape;558;p32"/>
            <p:cNvCxnSpPr/>
            <p:nvPr/>
          </p:nvCxnSpPr>
          <p:spPr>
            <a:xfrm>
              <a:off x="1297450" y="1441625"/>
              <a:ext cx="40500" cy="249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9" name="Google Shape;559;p3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0" name="Google Shape;560;p32"/>
          <p:cNvSpPr txBox="1"/>
          <p:nvPr>
            <p:ph idx="1" type="subTitle"/>
          </p:nvPr>
        </p:nvSpPr>
        <p:spPr>
          <a:xfrm>
            <a:off x="2216200" y="2205325"/>
            <a:ext cx="66408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&lt;ul&gt;&lt;/ul&gt;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&lt;ol&gt;&lt;/ol&gt;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&lt;li&gt; &lt;/li&gt; elements to put stuff in a list</a:t>
            </a:r>
            <a:endParaRPr/>
          </a:p>
        </p:txBody>
      </p:sp>
      <p:sp>
        <p:nvSpPr>
          <p:cNvPr id="561" name="Google Shape;561;p32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2" name="Google Shape;562;p32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/>
          <p:cNvSpPr txBox="1"/>
          <p:nvPr>
            <p:ph idx="1" type="subTitle"/>
          </p:nvPr>
        </p:nvSpPr>
        <p:spPr>
          <a:xfrm>
            <a:off x="2216200" y="1493125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Tables</a:t>
            </a:r>
            <a:endParaRPr/>
          </a:p>
        </p:txBody>
      </p:sp>
      <p:sp>
        <p:nvSpPr>
          <p:cNvPr id="568" name="Google Shape;568;p33"/>
          <p:cNvSpPr txBox="1"/>
          <p:nvPr>
            <p:ph idx="3" type="subTitle"/>
          </p:nvPr>
        </p:nvSpPr>
        <p:spPr>
          <a:xfrm>
            <a:off x="1114075" y="779700"/>
            <a:ext cx="5558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HTML - Elements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69" name="Google Shape;569;p33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70" name="Google Shape;570;p33"/>
          <p:cNvGrpSpPr/>
          <p:nvPr/>
        </p:nvGrpSpPr>
        <p:grpSpPr>
          <a:xfrm>
            <a:off x="1084825" y="1441625"/>
            <a:ext cx="506100" cy="3128400"/>
            <a:chOff x="1084825" y="1441625"/>
            <a:chExt cx="506100" cy="3128400"/>
          </a:xfrm>
        </p:grpSpPr>
        <p:cxnSp>
          <p:nvCxnSpPr>
            <p:cNvPr id="571" name="Google Shape;571;p33"/>
            <p:cNvCxnSpPr/>
            <p:nvPr/>
          </p:nvCxnSpPr>
          <p:spPr>
            <a:xfrm>
              <a:off x="1297450" y="1441625"/>
              <a:ext cx="40500" cy="249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2" name="Google Shape;572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73" name="Google Shape;573;p33"/>
          <p:cNvSpPr txBox="1"/>
          <p:nvPr>
            <p:ph idx="1" type="subTitle"/>
          </p:nvPr>
        </p:nvSpPr>
        <p:spPr>
          <a:xfrm>
            <a:off x="2216200" y="2205325"/>
            <a:ext cx="66408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&lt;table&gt;&lt;/table&gt; - defines the table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&lt;tr&gt;&lt;/tr&gt; - defines table row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&lt;td&gt;&lt;/td&gt; - defines a table cell in a row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3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5" name="Google Shape;575;p33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