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320" r:id="rId4"/>
    <p:sldId id="302" r:id="rId5"/>
    <p:sldId id="316" r:id="rId6"/>
    <p:sldId id="299" r:id="rId7"/>
    <p:sldId id="317" r:id="rId8"/>
    <p:sldId id="303" r:id="rId9"/>
    <p:sldId id="318" r:id="rId10"/>
    <p:sldId id="319" r:id="rId11"/>
    <p:sldId id="310" r:id="rId12"/>
    <p:sldId id="312" r:id="rId13"/>
    <p:sldId id="315" r:id="rId14"/>
    <p:sldId id="32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97AE7A-59E8-477F-A35E-47E433F64C0C}" v="313" dt="2021-09-21T21:18:41.2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8" autoAdjust="0"/>
    <p:restoredTop sz="81360" autoAdjust="0"/>
  </p:normalViewPr>
  <p:slideViewPr>
    <p:cSldViewPr snapToGrid="0">
      <p:cViewPr varScale="1">
        <p:scale>
          <a:sx n="57" d="100"/>
          <a:sy n="57" d="100"/>
        </p:scale>
        <p:origin x="730" y="4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Young" userId="0c20932148f593a9" providerId="LiveId" clId="{DB97AE7A-59E8-477F-A35E-47E433F64C0C}"/>
    <pc:docChg chg="undo custSel modSld sldOrd">
      <pc:chgData name="Jeff Young" userId="0c20932148f593a9" providerId="LiveId" clId="{DB97AE7A-59E8-477F-A35E-47E433F64C0C}" dt="2021-09-21T21:18:41.240" v="826" actId="207"/>
      <pc:docMkLst>
        <pc:docMk/>
      </pc:docMkLst>
      <pc:sldChg chg="modSp mod">
        <pc:chgData name="Jeff Young" userId="0c20932148f593a9" providerId="LiveId" clId="{DB97AE7A-59E8-477F-A35E-47E433F64C0C}" dt="2021-09-17T22:15:41.163" v="1" actId="20577"/>
        <pc:sldMkLst>
          <pc:docMk/>
          <pc:sldMk cId="374400776" sldId="256"/>
        </pc:sldMkLst>
        <pc:spChg chg="mod">
          <ac:chgData name="Jeff Young" userId="0c20932148f593a9" providerId="LiveId" clId="{DB97AE7A-59E8-477F-A35E-47E433F64C0C}" dt="2021-09-17T22:15:41.163" v="1" actId="20577"/>
          <ac:spMkLst>
            <pc:docMk/>
            <pc:sldMk cId="374400776" sldId="256"/>
            <ac:spMk id="3" creationId="{00000000-0000-0000-0000-000000000000}"/>
          </ac:spMkLst>
        </pc:spChg>
      </pc:sldChg>
      <pc:sldChg chg="modSp">
        <pc:chgData name="Jeff Young" userId="0c20932148f593a9" providerId="LiveId" clId="{DB97AE7A-59E8-477F-A35E-47E433F64C0C}" dt="2021-09-21T16:21:36.825" v="499" actId="20577"/>
        <pc:sldMkLst>
          <pc:docMk/>
          <pc:sldMk cId="1260433094" sldId="257"/>
        </pc:sldMkLst>
        <pc:spChg chg="mod">
          <ac:chgData name="Jeff Young" userId="0c20932148f593a9" providerId="LiveId" clId="{DB97AE7A-59E8-477F-A35E-47E433F64C0C}" dt="2021-09-17T23:51:11.104" v="463" actId="2711"/>
          <ac:spMkLst>
            <pc:docMk/>
            <pc:sldMk cId="1260433094" sldId="257"/>
            <ac:spMk id="3" creationId="{00000000-0000-0000-0000-000000000000}"/>
          </ac:spMkLst>
        </pc:spChg>
        <pc:spChg chg="mod">
          <ac:chgData name="Jeff Young" userId="0c20932148f593a9" providerId="LiveId" clId="{DB97AE7A-59E8-477F-A35E-47E433F64C0C}" dt="2021-09-21T16:21:36.825" v="499" actId="20577"/>
          <ac:spMkLst>
            <pc:docMk/>
            <pc:sldMk cId="1260433094" sldId="257"/>
            <ac:spMk id="7" creationId="{46D183FC-3CD5-4310-A868-D6E861C97BA8}"/>
          </ac:spMkLst>
        </pc:spChg>
      </pc:sldChg>
      <pc:sldChg chg="addSp modSp mod modAnim">
        <pc:chgData name="Jeff Young" userId="0c20932148f593a9" providerId="LiveId" clId="{DB97AE7A-59E8-477F-A35E-47E433F64C0C}" dt="2021-09-21T16:39:15.582" v="525"/>
        <pc:sldMkLst>
          <pc:docMk/>
          <pc:sldMk cId="3259395469" sldId="299"/>
        </pc:sldMkLst>
        <pc:spChg chg="add mod">
          <ac:chgData name="Jeff Young" userId="0c20932148f593a9" providerId="LiveId" clId="{DB97AE7A-59E8-477F-A35E-47E433F64C0C}" dt="2021-09-21T16:39:05.764" v="524" actId="20577"/>
          <ac:spMkLst>
            <pc:docMk/>
            <pc:sldMk cId="3259395469" sldId="299"/>
            <ac:spMk id="3" creationId="{930488A0-A3E5-4FA5-A87E-A9C8082D63B2}"/>
          </ac:spMkLst>
        </pc:spChg>
      </pc:sldChg>
      <pc:sldChg chg="modSp mod">
        <pc:chgData name="Jeff Young" userId="0c20932148f593a9" providerId="LiveId" clId="{DB97AE7A-59E8-477F-A35E-47E433F64C0C}" dt="2021-09-17T23:00:28.768" v="55" actId="20577"/>
        <pc:sldMkLst>
          <pc:docMk/>
          <pc:sldMk cId="1144260311" sldId="302"/>
        </pc:sldMkLst>
        <pc:spChg chg="mod">
          <ac:chgData name="Jeff Young" userId="0c20932148f593a9" providerId="LiveId" clId="{DB97AE7A-59E8-477F-A35E-47E433F64C0C}" dt="2021-09-17T23:00:13.186" v="50" actId="14100"/>
          <ac:spMkLst>
            <pc:docMk/>
            <pc:sldMk cId="1144260311" sldId="302"/>
            <ac:spMk id="2" creationId="{00000000-0000-0000-0000-000000000000}"/>
          </ac:spMkLst>
        </pc:spChg>
        <pc:spChg chg="mod">
          <ac:chgData name="Jeff Young" userId="0c20932148f593a9" providerId="LiveId" clId="{DB97AE7A-59E8-477F-A35E-47E433F64C0C}" dt="2021-09-17T23:00:28.768" v="55" actId="20577"/>
          <ac:spMkLst>
            <pc:docMk/>
            <pc:sldMk cId="1144260311" sldId="302"/>
            <ac:spMk id="7" creationId="{ACB81F72-D499-4A12-8077-6DD2A12D5076}"/>
          </ac:spMkLst>
        </pc:spChg>
      </pc:sldChg>
      <pc:sldChg chg="modSp mod">
        <pc:chgData name="Jeff Young" userId="0c20932148f593a9" providerId="LiveId" clId="{DB97AE7A-59E8-477F-A35E-47E433F64C0C}" dt="2021-09-17T23:21:42.174" v="198" actId="20577"/>
        <pc:sldMkLst>
          <pc:docMk/>
          <pc:sldMk cId="43499" sldId="303"/>
        </pc:sldMkLst>
        <pc:spChg chg="mod">
          <ac:chgData name="Jeff Young" userId="0c20932148f593a9" providerId="LiveId" clId="{DB97AE7A-59E8-477F-A35E-47E433F64C0C}" dt="2021-09-17T23:21:42.174" v="198" actId="20577"/>
          <ac:spMkLst>
            <pc:docMk/>
            <pc:sldMk cId="43499" sldId="303"/>
            <ac:spMk id="3" creationId="{0EDA7137-E5BA-4270-97CB-93958543B60D}"/>
          </ac:spMkLst>
        </pc:spChg>
      </pc:sldChg>
      <pc:sldChg chg="ord">
        <pc:chgData name="Jeff Young" userId="0c20932148f593a9" providerId="LiveId" clId="{DB97AE7A-59E8-477F-A35E-47E433F64C0C}" dt="2021-09-21T21:17:08.480" v="823"/>
        <pc:sldMkLst>
          <pc:docMk/>
          <pc:sldMk cId="507140964" sldId="309"/>
        </pc:sldMkLst>
      </pc:sldChg>
      <pc:sldChg chg="addSp delSp modSp mod delAnim modAnim">
        <pc:chgData name="Jeff Young" userId="0c20932148f593a9" providerId="LiveId" clId="{DB97AE7A-59E8-477F-A35E-47E433F64C0C}" dt="2021-09-21T16:36:41.900" v="501" actId="14100"/>
        <pc:sldMkLst>
          <pc:docMk/>
          <pc:sldMk cId="3565533400" sldId="310"/>
        </pc:sldMkLst>
        <pc:spChg chg="add mod">
          <ac:chgData name="Jeff Young" userId="0c20932148f593a9" providerId="LiveId" clId="{DB97AE7A-59E8-477F-A35E-47E433F64C0C}" dt="2021-09-21T16:36:41.900" v="501" actId="14100"/>
          <ac:spMkLst>
            <pc:docMk/>
            <pc:sldMk cId="3565533400" sldId="310"/>
            <ac:spMk id="9" creationId="{2E5646CD-0DFF-46A8-A1AF-A4B7A438064C}"/>
          </ac:spMkLst>
        </pc:spChg>
        <pc:spChg chg="mod">
          <ac:chgData name="Jeff Young" userId="0c20932148f593a9" providerId="LiveId" clId="{DB97AE7A-59E8-477F-A35E-47E433F64C0C}" dt="2021-09-17T23:23:45.049" v="232" actId="20577"/>
          <ac:spMkLst>
            <pc:docMk/>
            <pc:sldMk cId="3565533400" sldId="310"/>
            <ac:spMk id="10" creationId="{DC7A7683-BC42-4A1D-9B30-F36D817E124E}"/>
          </ac:spMkLst>
        </pc:spChg>
        <pc:spChg chg="add del mod">
          <ac:chgData name="Jeff Young" userId="0c20932148f593a9" providerId="LiveId" clId="{DB97AE7A-59E8-477F-A35E-47E433F64C0C}" dt="2021-09-21T16:36:36.181" v="500" actId="478"/>
          <ac:spMkLst>
            <pc:docMk/>
            <pc:sldMk cId="3565533400" sldId="310"/>
            <ac:spMk id="11" creationId="{D2677181-E451-47AA-A679-B6249DAA014C}"/>
          </ac:spMkLst>
        </pc:spChg>
      </pc:sldChg>
      <pc:sldChg chg="addSp delSp modSp mod delAnim modAnim">
        <pc:chgData name="Jeff Young" userId="0c20932148f593a9" providerId="LiveId" clId="{DB97AE7A-59E8-477F-A35E-47E433F64C0C}" dt="2021-09-21T19:23:26.983" v="556"/>
        <pc:sldMkLst>
          <pc:docMk/>
          <pc:sldMk cId="2242811115" sldId="312"/>
        </pc:sldMkLst>
        <pc:spChg chg="add mod">
          <ac:chgData name="Jeff Young" userId="0c20932148f593a9" providerId="LiveId" clId="{DB97AE7A-59E8-477F-A35E-47E433F64C0C}" dt="2021-09-21T19:23:23.043" v="555" actId="164"/>
          <ac:spMkLst>
            <pc:docMk/>
            <pc:sldMk cId="2242811115" sldId="312"/>
            <ac:spMk id="3" creationId="{1DCD9FAC-A067-4020-908C-3602942BFAA1}"/>
          </ac:spMkLst>
        </pc:spChg>
        <pc:spChg chg="mod">
          <ac:chgData name="Jeff Young" userId="0c20932148f593a9" providerId="LiveId" clId="{DB97AE7A-59E8-477F-A35E-47E433F64C0C}" dt="2021-09-17T23:24:24.887" v="249" actId="20577"/>
          <ac:spMkLst>
            <pc:docMk/>
            <pc:sldMk cId="2242811115" sldId="312"/>
            <ac:spMk id="7" creationId="{CC25E977-1D82-4655-A9D6-88346DC95009}"/>
          </ac:spMkLst>
        </pc:spChg>
        <pc:spChg chg="add mod">
          <ac:chgData name="Jeff Young" userId="0c20932148f593a9" providerId="LiveId" clId="{DB97AE7A-59E8-477F-A35E-47E433F64C0C}" dt="2021-09-21T19:23:23.043" v="555" actId="164"/>
          <ac:spMkLst>
            <pc:docMk/>
            <pc:sldMk cId="2242811115" sldId="312"/>
            <ac:spMk id="8" creationId="{86731739-8BC3-4FD0-8A48-50044C288C36}"/>
          </ac:spMkLst>
        </pc:spChg>
        <pc:grpChg chg="add mod">
          <ac:chgData name="Jeff Young" userId="0c20932148f593a9" providerId="LiveId" clId="{DB97AE7A-59E8-477F-A35E-47E433F64C0C}" dt="2021-09-21T19:23:23.043" v="555" actId="164"/>
          <ac:grpSpMkLst>
            <pc:docMk/>
            <pc:sldMk cId="2242811115" sldId="312"/>
            <ac:grpSpMk id="4" creationId="{B5A9F25C-7D0D-4E93-A243-C9E8D884CD1C}"/>
          </ac:grpSpMkLst>
        </pc:grpChg>
        <pc:picChg chg="del mod">
          <ac:chgData name="Jeff Young" userId="0c20932148f593a9" providerId="LiveId" clId="{DB97AE7A-59E8-477F-A35E-47E433F64C0C}" dt="2021-09-17T23:39:41.139" v="440" actId="478"/>
          <ac:picMkLst>
            <pc:docMk/>
            <pc:sldMk cId="2242811115" sldId="312"/>
            <ac:picMk id="4" creationId="{122866A8-1EC0-47D9-A419-347C4C7A1F21}"/>
          </ac:picMkLst>
        </pc:picChg>
        <pc:picChg chg="add mod">
          <ac:chgData name="Jeff Young" userId="0c20932148f593a9" providerId="LiveId" clId="{DB97AE7A-59E8-477F-A35E-47E433F64C0C}" dt="2021-09-21T19:23:23.043" v="555" actId="164"/>
          <ac:picMkLst>
            <pc:docMk/>
            <pc:sldMk cId="2242811115" sldId="312"/>
            <ac:picMk id="6" creationId="{01DE0C1F-8292-4579-BE95-16F9355C5B41}"/>
          </ac:picMkLst>
        </pc:picChg>
      </pc:sldChg>
      <pc:sldChg chg="modSp mod ord">
        <pc:chgData name="Jeff Young" userId="0c20932148f593a9" providerId="LiveId" clId="{DB97AE7A-59E8-477F-A35E-47E433F64C0C}" dt="2021-09-21T21:18:41.240" v="826" actId="207"/>
        <pc:sldMkLst>
          <pc:docMk/>
          <pc:sldMk cId="4054482476" sldId="315"/>
        </pc:sldMkLst>
        <pc:spChg chg="mod">
          <ac:chgData name="Jeff Young" userId="0c20932148f593a9" providerId="LiveId" clId="{DB97AE7A-59E8-477F-A35E-47E433F64C0C}" dt="2021-09-21T19:43:26.764" v="673" actId="404"/>
          <ac:spMkLst>
            <pc:docMk/>
            <pc:sldMk cId="4054482476" sldId="315"/>
            <ac:spMk id="2" creationId="{198CC369-2145-4258-A74B-50F306418E3F}"/>
          </ac:spMkLst>
        </pc:spChg>
        <pc:spChg chg="mod">
          <ac:chgData name="Jeff Young" userId="0c20932148f593a9" providerId="LiveId" clId="{DB97AE7A-59E8-477F-A35E-47E433F64C0C}" dt="2021-09-21T21:17:54.253" v="825" actId="113"/>
          <ac:spMkLst>
            <pc:docMk/>
            <pc:sldMk cId="4054482476" sldId="315"/>
            <ac:spMk id="3" creationId="{A6D0113E-EC39-42A5-A77A-5AD8716197E2}"/>
          </ac:spMkLst>
        </pc:spChg>
        <pc:spChg chg="mod">
          <ac:chgData name="Jeff Young" userId="0c20932148f593a9" providerId="LiveId" clId="{DB97AE7A-59E8-477F-A35E-47E433F64C0C}" dt="2021-09-21T21:18:41.240" v="826" actId="207"/>
          <ac:spMkLst>
            <pc:docMk/>
            <pc:sldMk cId="4054482476" sldId="315"/>
            <ac:spMk id="4" creationId="{ED96A4D2-0E39-4AA3-B839-8439B0D463AB}"/>
          </ac:spMkLst>
        </pc:spChg>
        <pc:spChg chg="mod">
          <ac:chgData name="Jeff Young" userId="0c20932148f593a9" providerId="LiveId" clId="{DB97AE7A-59E8-477F-A35E-47E433F64C0C}" dt="2021-09-21T19:41:56.263" v="631" actId="6549"/>
          <ac:spMkLst>
            <pc:docMk/>
            <pc:sldMk cId="4054482476" sldId="315"/>
            <ac:spMk id="6" creationId="{EE18693B-D2DC-4437-9306-F0E09DD32F53}"/>
          </ac:spMkLst>
        </pc:spChg>
      </pc:sldChg>
      <pc:sldChg chg="delSp modSp mod">
        <pc:chgData name="Jeff Young" userId="0c20932148f593a9" providerId="LiveId" clId="{DB97AE7A-59E8-477F-A35E-47E433F64C0C}" dt="2021-09-17T23:03:02.608" v="88" actId="20577"/>
        <pc:sldMkLst>
          <pc:docMk/>
          <pc:sldMk cId="4082180057" sldId="316"/>
        </pc:sldMkLst>
        <pc:spChg chg="del">
          <ac:chgData name="Jeff Young" userId="0c20932148f593a9" providerId="LiveId" clId="{DB97AE7A-59E8-477F-A35E-47E433F64C0C}" dt="2021-09-17T23:02:33.680" v="56" actId="21"/>
          <ac:spMkLst>
            <pc:docMk/>
            <pc:sldMk cId="4082180057" sldId="316"/>
            <ac:spMk id="3" creationId="{C1FF12F5-7CD3-4355-845C-500FC1ADB927}"/>
          </ac:spMkLst>
        </pc:spChg>
        <pc:spChg chg="mod">
          <ac:chgData name="Jeff Young" userId="0c20932148f593a9" providerId="LiveId" clId="{DB97AE7A-59E8-477F-A35E-47E433F64C0C}" dt="2021-09-17T23:03:02.608" v="88" actId="20577"/>
          <ac:spMkLst>
            <pc:docMk/>
            <pc:sldMk cId="4082180057" sldId="316"/>
            <ac:spMk id="7" creationId="{ACB81F72-D499-4A12-8077-6DD2A12D5076}"/>
          </ac:spMkLst>
        </pc:spChg>
      </pc:sldChg>
      <pc:sldChg chg="addSp modSp mod modAnim modNotesTx">
        <pc:chgData name="Jeff Young" userId="0c20932148f593a9" providerId="LiveId" clId="{DB97AE7A-59E8-477F-A35E-47E433F64C0C}" dt="2021-09-17T23:35:38.287" v="438" actId="14100"/>
        <pc:sldMkLst>
          <pc:docMk/>
          <pc:sldMk cId="1464598846" sldId="317"/>
        </pc:sldMkLst>
        <pc:spChg chg="mod">
          <ac:chgData name="Jeff Young" userId="0c20932148f593a9" providerId="LiveId" clId="{DB97AE7A-59E8-477F-A35E-47E433F64C0C}" dt="2021-09-17T23:34:08.592" v="431" actId="27636"/>
          <ac:spMkLst>
            <pc:docMk/>
            <pc:sldMk cId="1464598846" sldId="317"/>
            <ac:spMk id="2" creationId="{717D29CC-72F8-4663-9F54-76891CD14634}"/>
          </ac:spMkLst>
        </pc:spChg>
        <pc:spChg chg="add mod">
          <ac:chgData name="Jeff Young" userId="0c20932148f593a9" providerId="LiveId" clId="{DB97AE7A-59E8-477F-A35E-47E433F64C0C}" dt="2021-09-17T23:35:38.287" v="438" actId="14100"/>
          <ac:spMkLst>
            <pc:docMk/>
            <pc:sldMk cId="1464598846" sldId="317"/>
            <ac:spMk id="3" creationId="{ED59C14E-DE44-4196-B9D2-540F6BFB8224}"/>
          </ac:spMkLst>
        </pc:spChg>
        <pc:spChg chg="add mod">
          <ac:chgData name="Jeff Young" userId="0c20932148f593a9" providerId="LiveId" clId="{DB97AE7A-59E8-477F-A35E-47E433F64C0C}" dt="2021-09-17T23:35:30.015" v="437" actId="14100"/>
          <ac:spMkLst>
            <pc:docMk/>
            <pc:sldMk cId="1464598846" sldId="317"/>
            <ac:spMk id="5" creationId="{7350EBD8-5CA7-4AF0-BB4A-C9A4D222B815}"/>
          </ac:spMkLst>
        </pc:spChg>
        <pc:picChg chg="mod">
          <ac:chgData name="Jeff Young" userId="0c20932148f593a9" providerId="LiveId" clId="{DB97AE7A-59E8-477F-A35E-47E433F64C0C}" dt="2021-09-17T23:34:01.336" v="429" actId="1076"/>
          <ac:picMkLst>
            <pc:docMk/>
            <pc:sldMk cId="1464598846" sldId="317"/>
            <ac:picMk id="4" creationId="{32DD7FEB-A1E6-4981-85C6-93CE1173C22D}"/>
          </ac:picMkLst>
        </pc:picChg>
      </pc:sldChg>
      <pc:sldChg chg="modSp mod">
        <pc:chgData name="Jeff Young" userId="0c20932148f593a9" providerId="LiveId" clId="{DB97AE7A-59E8-477F-A35E-47E433F64C0C}" dt="2021-09-17T23:22:49.863" v="215" actId="20577"/>
        <pc:sldMkLst>
          <pc:docMk/>
          <pc:sldMk cId="1478731086" sldId="318"/>
        </pc:sldMkLst>
        <pc:spChg chg="mod">
          <ac:chgData name="Jeff Young" userId="0c20932148f593a9" providerId="LiveId" clId="{DB97AE7A-59E8-477F-A35E-47E433F64C0C}" dt="2021-09-17T23:22:49.863" v="215" actId="20577"/>
          <ac:spMkLst>
            <pc:docMk/>
            <pc:sldMk cId="1478731086" sldId="318"/>
            <ac:spMk id="7" creationId="{2C19563E-C9AA-4CDF-B06F-82AB7B990ACF}"/>
          </ac:spMkLst>
        </pc:spChg>
      </pc:sldChg>
      <pc:sldChg chg="addSp modSp mod modAnim">
        <pc:chgData name="Jeff Young" userId="0c20932148f593a9" providerId="LiveId" clId="{DB97AE7A-59E8-477F-A35E-47E433F64C0C}" dt="2021-09-17T23:42:55.695" v="453" actId="14100"/>
        <pc:sldMkLst>
          <pc:docMk/>
          <pc:sldMk cId="1554839049" sldId="319"/>
        </pc:sldMkLst>
        <pc:spChg chg="add mod">
          <ac:chgData name="Jeff Young" userId="0c20932148f593a9" providerId="LiveId" clId="{DB97AE7A-59E8-477F-A35E-47E433F64C0C}" dt="2021-09-17T23:42:27.428" v="449" actId="14100"/>
          <ac:spMkLst>
            <pc:docMk/>
            <pc:sldMk cId="1554839049" sldId="319"/>
            <ac:spMk id="5" creationId="{76F84956-ACC1-4A3B-BEB8-0C3FDE03ECAE}"/>
          </ac:spMkLst>
        </pc:spChg>
        <pc:spChg chg="add mod">
          <ac:chgData name="Jeff Young" userId="0c20932148f593a9" providerId="LiveId" clId="{DB97AE7A-59E8-477F-A35E-47E433F64C0C}" dt="2021-09-17T23:42:55.695" v="453" actId="14100"/>
          <ac:spMkLst>
            <pc:docMk/>
            <pc:sldMk cId="1554839049" sldId="319"/>
            <ac:spMk id="6" creationId="{8297D139-02EC-4C94-A7E4-0E58A808E83D}"/>
          </ac:spMkLst>
        </pc:spChg>
        <pc:picChg chg="mod">
          <ac:chgData name="Jeff Young" userId="0c20932148f593a9" providerId="LiveId" clId="{DB97AE7A-59E8-477F-A35E-47E433F64C0C}" dt="2021-09-17T23:42:09.756" v="446" actId="1076"/>
          <ac:picMkLst>
            <pc:docMk/>
            <pc:sldMk cId="1554839049" sldId="319"/>
            <ac:picMk id="4" creationId="{A22D59E9-5A7A-4DBC-93C7-6B1ACE32663E}"/>
          </ac:picMkLst>
        </pc:picChg>
      </pc:sldChg>
      <pc:sldChg chg="addSp delSp modSp mod">
        <pc:chgData name="Jeff Young" userId="0c20932148f593a9" providerId="LiveId" clId="{DB97AE7A-59E8-477F-A35E-47E433F64C0C}" dt="2021-09-17T23:04:19.736" v="108" actId="478"/>
        <pc:sldMkLst>
          <pc:docMk/>
          <pc:sldMk cId="1306694510" sldId="320"/>
        </pc:sldMkLst>
        <pc:spChg chg="add del mod">
          <ac:chgData name="Jeff Young" userId="0c20932148f593a9" providerId="LiveId" clId="{DB97AE7A-59E8-477F-A35E-47E433F64C0C}" dt="2021-09-17T23:04:19.736" v="108" actId="478"/>
          <ac:spMkLst>
            <pc:docMk/>
            <pc:sldMk cId="1306694510" sldId="320"/>
            <ac:spMk id="4" creationId="{C86E140E-8D17-441E-B007-866529BD3894}"/>
          </ac:spMkLst>
        </pc:spChg>
      </pc:sldChg>
      <pc:sldChg chg="modSp mod">
        <pc:chgData name="Jeff Young" userId="0c20932148f593a9" providerId="LiveId" clId="{DB97AE7A-59E8-477F-A35E-47E433F64C0C}" dt="2021-09-21T18:55:54.003" v="545" actId="20577"/>
        <pc:sldMkLst>
          <pc:docMk/>
          <pc:sldMk cId="2525457472" sldId="321"/>
        </pc:sldMkLst>
        <pc:spChg chg="mod">
          <ac:chgData name="Jeff Young" userId="0c20932148f593a9" providerId="LiveId" clId="{DB97AE7A-59E8-477F-A35E-47E433F64C0C}" dt="2021-09-21T18:55:54.003" v="545" actId="20577"/>
          <ac:spMkLst>
            <pc:docMk/>
            <pc:sldMk cId="2525457472" sldId="321"/>
            <ac:spMk id="3" creationId="{5ED3FA95-8F12-43B1-BE20-A316273C840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EB769-CA9B-4DB4-97D4-7FC67B1E5392}" type="datetimeFigureOut">
              <a:rPr lang="en-CA" smtClean="0"/>
              <a:t>21/09/2021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D6E6A-780E-46C8-97BA-9F3C208C7F07}" type="slidenum">
              <a:rPr lang="en-CA" smtClean="0"/>
              <a:t>‹#›</a:t>
            </a:fld>
            <a:endParaRPr lang="en-CA"/>
          </a:p>
        </p:txBody>
      </p:sp>
    </p:spTree>
    <p:extLst>
      <p:ext uri="{BB962C8B-B14F-4D97-AF65-F5344CB8AC3E}">
        <p14:creationId xmlns:p14="http://schemas.microsoft.com/office/powerpoint/2010/main" val="45568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CA" dirty="0"/>
              <a:t>Ask them if they have any questions about the first statement.  Depending on response, ask what do we mean by “localization” of wavelengths?</a:t>
            </a:r>
          </a:p>
          <a:p>
            <a:pPr marL="228600" indent="-228600">
              <a:buAutoNum type="arabicParenR"/>
            </a:pPr>
            <a:endParaRPr lang="en-CA" dirty="0"/>
          </a:p>
          <a:p>
            <a:r>
              <a:rPr lang="en-CA" dirty="0"/>
              <a:t>2)Emphasize that the operator has to appear AFTER the psi* and BEFORE the \psi</a:t>
            </a:r>
          </a:p>
        </p:txBody>
      </p:sp>
      <p:sp>
        <p:nvSpPr>
          <p:cNvPr id="4" name="Slide Number Placeholder 3"/>
          <p:cNvSpPr>
            <a:spLocks noGrp="1"/>
          </p:cNvSpPr>
          <p:nvPr>
            <p:ph type="sldNum" sz="quarter" idx="10"/>
          </p:nvPr>
        </p:nvSpPr>
        <p:spPr/>
        <p:txBody>
          <a:bodyPr/>
          <a:lstStyle/>
          <a:p>
            <a:fld id="{5DED6E6A-780E-46C8-97BA-9F3C208C7F07}" type="slidenum">
              <a:rPr lang="en-CA" smtClean="0"/>
              <a:t>2</a:t>
            </a:fld>
            <a:endParaRPr lang="en-CA"/>
          </a:p>
        </p:txBody>
      </p:sp>
    </p:spTree>
    <p:extLst>
      <p:ext uri="{BB962C8B-B14F-4D97-AF65-F5344CB8AC3E}">
        <p14:creationId xmlns:p14="http://schemas.microsoft.com/office/powerpoint/2010/main" val="435714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See notes</a:t>
            </a:r>
          </a:p>
        </p:txBody>
      </p:sp>
      <p:sp>
        <p:nvSpPr>
          <p:cNvPr id="4" name="Slide Number Placeholder 3"/>
          <p:cNvSpPr>
            <a:spLocks noGrp="1"/>
          </p:cNvSpPr>
          <p:nvPr>
            <p:ph type="sldNum" sz="quarter" idx="10"/>
          </p:nvPr>
        </p:nvSpPr>
        <p:spPr/>
        <p:txBody>
          <a:bodyPr/>
          <a:lstStyle/>
          <a:p>
            <a:fld id="{5DED6E6A-780E-46C8-97BA-9F3C208C7F07}" type="slidenum">
              <a:rPr lang="en-CA" smtClean="0"/>
              <a:t>12</a:t>
            </a:fld>
            <a:endParaRPr lang="en-CA"/>
          </a:p>
        </p:txBody>
      </p:sp>
    </p:spTree>
    <p:extLst>
      <p:ext uri="{BB962C8B-B14F-4D97-AF65-F5344CB8AC3E}">
        <p14:creationId xmlns:p14="http://schemas.microsoft.com/office/powerpoint/2010/main" val="3454288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Show the .jar demo again, and get them to recognize qualitatively this inverse relationship.  Whether all in-phase or random, the “characteristic length” is inversely proportional to the variance in k.</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13</a:t>
            </a:fld>
            <a:endParaRPr lang="en-CA"/>
          </a:p>
        </p:txBody>
      </p:sp>
    </p:spTree>
    <p:extLst>
      <p:ext uri="{BB962C8B-B14F-4D97-AF65-F5344CB8AC3E}">
        <p14:creationId xmlns:p14="http://schemas.microsoft.com/office/powerpoint/2010/main" val="2881548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3</a:t>
            </a:fld>
            <a:endParaRPr lang="en-CA"/>
          </a:p>
        </p:txBody>
      </p:sp>
    </p:spTree>
    <p:extLst>
      <p:ext uri="{BB962C8B-B14F-4D97-AF65-F5344CB8AC3E}">
        <p14:creationId xmlns:p14="http://schemas.microsoft.com/office/powerpoint/2010/main" val="539684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228600" indent="-228600">
              <a:buAutoNum type="arabicPeriod"/>
            </a:pPr>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4</a:t>
            </a:fld>
            <a:endParaRPr lang="en-CA"/>
          </a:p>
        </p:txBody>
      </p:sp>
    </p:spTree>
    <p:extLst>
      <p:ext uri="{BB962C8B-B14F-4D97-AF65-F5344CB8AC3E}">
        <p14:creationId xmlns:p14="http://schemas.microsoft.com/office/powerpoint/2010/main" val="1861568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t>From pre-reading, what is the technique used to go about simplifying the solution to this 2</a:t>
            </a:r>
            <a:r>
              <a:rPr lang="en-CA" baseline="30000" dirty="0"/>
              <a:t>nd</a:t>
            </a:r>
            <a:r>
              <a:rPr lang="en-CA" dirty="0"/>
              <a:t> order partial differential equation? (postulating a solution that is a product of time and space independent functions, then deriving two partial differential </a:t>
            </a:r>
            <a:r>
              <a:rPr lang="en-CA" dirty="0" err="1"/>
              <a:t>equatons</a:t>
            </a:r>
            <a:r>
              <a:rPr lang="en-CA" dirty="0"/>
              <a:t> that are simpler to solve, and intimately connected  to one another.</a:t>
            </a:r>
          </a:p>
          <a:p>
            <a:pPr marL="0" indent="0">
              <a:buNone/>
            </a:pPr>
            <a:endParaRPr lang="en-CA" dirty="0"/>
          </a:p>
          <a:p>
            <a:pPr marL="228600" indent="-228600">
              <a:buAutoNum type="arabicPeriod"/>
            </a:pPr>
            <a:r>
              <a:rPr lang="en-CA" dirty="0"/>
              <a:t>What are the arguments of psi, V and 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What are the arguments of phi, and 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228600" indent="-228600">
              <a:buAutoNum type="arabicPeriod"/>
            </a:pPr>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5</a:t>
            </a:fld>
            <a:endParaRPr lang="en-CA"/>
          </a:p>
        </p:txBody>
      </p:sp>
    </p:spTree>
    <p:extLst>
      <p:ext uri="{BB962C8B-B14F-4D97-AF65-F5344CB8AC3E}">
        <p14:creationId xmlns:p14="http://schemas.microsoft.com/office/powerpoint/2010/main" val="4088388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…and we call the constant that these two must be equal to, E, hence the time and space independent equations</a:t>
            </a:r>
          </a:p>
        </p:txBody>
      </p:sp>
      <p:sp>
        <p:nvSpPr>
          <p:cNvPr id="4" name="Slide Number Placeholder 3"/>
          <p:cNvSpPr>
            <a:spLocks noGrp="1"/>
          </p:cNvSpPr>
          <p:nvPr>
            <p:ph type="sldNum" sz="quarter" idx="10"/>
          </p:nvPr>
        </p:nvSpPr>
        <p:spPr/>
        <p:txBody>
          <a:bodyPr/>
          <a:lstStyle/>
          <a:p>
            <a:fld id="{5DED6E6A-780E-46C8-97BA-9F3C208C7F07}" type="slidenum">
              <a:rPr lang="en-CA" smtClean="0"/>
              <a:t>6</a:t>
            </a:fld>
            <a:endParaRPr lang="en-CA"/>
          </a:p>
        </p:txBody>
      </p:sp>
    </p:spTree>
    <p:extLst>
      <p:ext uri="{BB962C8B-B14F-4D97-AF65-F5344CB8AC3E}">
        <p14:creationId xmlns:p14="http://schemas.microsoft.com/office/powerpoint/2010/main" val="3787453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Derive 2.1 from SE for them by hand, rest can just be read out.  </a:t>
            </a:r>
          </a:p>
          <a:p>
            <a:r>
              <a:rPr lang="en-CA" dirty="0"/>
              <a:t>Emphasize if they don’t follow 2.4 from 2.3 step, they should do some serious review of their calculus.</a:t>
            </a:r>
          </a:p>
        </p:txBody>
      </p:sp>
      <p:sp>
        <p:nvSpPr>
          <p:cNvPr id="4" name="Slide Number Placeholder 3"/>
          <p:cNvSpPr>
            <a:spLocks noGrp="1"/>
          </p:cNvSpPr>
          <p:nvPr>
            <p:ph type="sldNum" sz="quarter" idx="5"/>
          </p:nvPr>
        </p:nvSpPr>
        <p:spPr/>
        <p:txBody>
          <a:bodyPr/>
          <a:lstStyle/>
          <a:p>
            <a:fld id="{5DED6E6A-780E-46C8-97BA-9F3C208C7F07}" type="slidenum">
              <a:rPr lang="en-CA" smtClean="0"/>
              <a:t>7</a:t>
            </a:fld>
            <a:endParaRPr lang="en-CA"/>
          </a:p>
        </p:txBody>
      </p:sp>
    </p:spTree>
    <p:extLst>
      <p:ext uri="{BB962C8B-B14F-4D97-AF65-F5344CB8AC3E}">
        <p14:creationId xmlns:p14="http://schemas.microsoft.com/office/powerpoint/2010/main" val="3181333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Answer questions on Canvas, Lecture4, Activity 2: Unmarked in-class </a:t>
            </a:r>
            <a:r>
              <a:rPr lang="en-CA" dirty="0" err="1"/>
              <a:t>quizzlet</a:t>
            </a:r>
            <a:endParaRPr lang="en-CA" dirty="0"/>
          </a:p>
          <a:p>
            <a:r>
              <a:rPr lang="en-CA" dirty="0"/>
              <a:t>4. no, the solution is very simple for any value of E (to within a multiplicative constant).  This is part of the motivation for assuming separable function solutions.</a:t>
            </a:r>
          </a:p>
          <a:p>
            <a:endParaRPr lang="en-CA" dirty="0"/>
          </a:p>
          <a:p>
            <a:r>
              <a:rPr lang="en-CA" dirty="0"/>
              <a:t>5. Not immediately obvious, but …</a:t>
            </a:r>
          </a:p>
        </p:txBody>
      </p:sp>
      <p:sp>
        <p:nvSpPr>
          <p:cNvPr id="4" name="Slide Number Placeholder 3"/>
          <p:cNvSpPr>
            <a:spLocks noGrp="1"/>
          </p:cNvSpPr>
          <p:nvPr>
            <p:ph type="sldNum" sz="quarter" idx="10"/>
          </p:nvPr>
        </p:nvSpPr>
        <p:spPr/>
        <p:txBody>
          <a:bodyPr/>
          <a:lstStyle/>
          <a:p>
            <a:fld id="{5DED6E6A-780E-46C8-97BA-9F3C208C7F07}" type="slidenum">
              <a:rPr lang="en-CA" smtClean="0"/>
              <a:t>8</a:t>
            </a:fld>
            <a:endParaRPr lang="en-CA"/>
          </a:p>
        </p:txBody>
      </p:sp>
    </p:spTree>
    <p:extLst>
      <p:ext uri="{BB962C8B-B14F-4D97-AF65-F5344CB8AC3E}">
        <p14:creationId xmlns:p14="http://schemas.microsoft.com/office/powerpoint/2010/main" val="3131275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10</a:t>
            </a:fld>
            <a:endParaRPr lang="en-CA"/>
          </a:p>
        </p:txBody>
      </p:sp>
    </p:spTree>
    <p:extLst>
      <p:ext uri="{BB962C8B-B14F-4D97-AF65-F5344CB8AC3E}">
        <p14:creationId xmlns:p14="http://schemas.microsoft.com/office/powerpoint/2010/main" val="2575346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See notes</a:t>
            </a:r>
          </a:p>
        </p:txBody>
      </p:sp>
      <p:sp>
        <p:nvSpPr>
          <p:cNvPr id="4" name="Slide Number Placeholder 3"/>
          <p:cNvSpPr>
            <a:spLocks noGrp="1"/>
          </p:cNvSpPr>
          <p:nvPr>
            <p:ph type="sldNum" sz="quarter" idx="10"/>
          </p:nvPr>
        </p:nvSpPr>
        <p:spPr/>
        <p:txBody>
          <a:bodyPr/>
          <a:lstStyle/>
          <a:p>
            <a:fld id="{5DED6E6A-780E-46C8-97BA-9F3C208C7F07}" type="slidenum">
              <a:rPr lang="en-CA" smtClean="0"/>
              <a:t>11</a:t>
            </a:fld>
            <a:endParaRPr lang="en-CA"/>
          </a:p>
        </p:txBody>
      </p:sp>
    </p:spTree>
    <p:extLst>
      <p:ext uri="{BB962C8B-B14F-4D97-AF65-F5344CB8AC3E}">
        <p14:creationId xmlns:p14="http://schemas.microsoft.com/office/powerpoint/2010/main" val="1529185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21/09/2021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3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21/09/2021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09060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21/09/2021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4748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21/09/2021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59946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060408-1678-4E0A-9571-142E66E6CF7E}" type="datetimeFigureOut">
              <a:rPr lang="en-CA" smtClean="0"/>
              <a:t>21/09/2021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35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060408-1678-4E0A-9571-142E66E6CF7E}" type="datetimeFigureOut">
              <a:rPr lang="en-CA" smtClean="0"/>
              <a:t>21/09/2021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3078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060408-1678-4E0A-9571-142E66E6CF7E}" type="datetimeFigureOut">
              <a:rPr lang="en-CA" smtClean="0"/>
              <a:t>21/09/2021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19522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060408-1678-4E0A-9571-142E66E6CF7E}" type="datetimeFigureOut">
              <a:rPr lang="en-CA" smtClean="0"/>
              <a:t>21/09/2021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335778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060408-1678-4E0A-9571-142E66E6CF7E}" type="datetimeFigureOut">
              <a:rPr lang="en-CA" smtClean="0"/>
              <a:t>21/09/2021</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60606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7060408-1678-4E0A-9571-142E66E6CF7E}" type="datetimeFigureOut">
              <a:rPr lang="en-CA" smtClean="0"/>
              <a:t>21/09/2021</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04B94B-01DA-4D3A-AB6F-1EC68BA9698E}" type="slidenum">
              <a:rPr lang="en-CA" smtClean="0"/>
              <a:t>‹#›</a:t>
            </a:fld>
            <a:endParaRPr lang="en-CA"/>
          </a:p>
        </p:txBody>
      </p:sp>
    </p:spTree>
    <p:extLst>
      <p:ext uri="{BB962C8B-B14F-4D97-AF65-F5344CB8AC3E}">
        <p14:creationId xmlns:p14="http://schemas.microsoft.com/office/powerpoint/2010/main" val="17589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060408-1678-4E0A-9571-142E66E6CF7E}" type="datetimeFigureOut">
              <a:rPr lang="en-CA" smtClean="0"/>
              <a:t>21/09/2021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50572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7060408-1678-4E0A-9571-142E66E6CF7E}" type="datetimeFigureOut">
              <a:rPr lang="en-CA" smtClean="0"/>
              <a:t>21/09/2021</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04B94B-01DA-4D3A-AB6F-1EC68BA9698E}"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166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0.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13.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15.png"/><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6473" y="758952"/>
            <a:ext cx="10898909" cy="3566160"/>
          </a:xfrm>
        </p:spPr>
        <p:txBody>
          <a:bodyPr>
            <a:normAutofit/>
          </a:bodyPr>
          <a:lstStyle/>
          <a:p>
            <a:r>
              <a:rPr lang="en-CA" sz="7200" dirty="0"/>
              <a:t>PHYS 304: Lecture 4</a:t>
            </a:r>
            <a:br>
              <a:rPr lang="en-CA" sz="7200" dirty="0"/>
            </a:br>
            <a:r>
              <a:rPr lang="en-CA" sz="4800" dirty="0"/>
              <a:t>(Intro to) </a:t>
            </a:r>
            <a:r>
              <a:rPr lang="en-CA" sz="7200" dirty="0"/>
              <a:t>Quantum Mechanics</a:t>
            </a:r>
          </a:p>
        </p:txBody>
      </p:sp>
      <p:sp>
        <p:nvSpPr>
          <p:cNvPr id="3" name="Subtitle 2"/>
          <p:cNvSpPr>
            <a:spLocks noGrp="1"/>
          </p:cNvSpPr>
          <p:nvPr>
            <p:ph type="subTitle" idx="1"/>
          </p:nvPr>
        </p:nvSpPr>
        <p:spPr/>
        <p:txBody>
          <a:bodyPr>
            <a:normAutofit fontScale="85000" lnSpcReduction="20000"/>
          </a:bodyPr>
          <a:lstStyle/>
          <a:p>
            <a:r>
              <a:rPr lang="en-CA" dirty="0"/>
              <a:t>Sept-Dec 2021 Edition</a:t>
            </a:r>
          </a:p>
          <a:p>
            <a:r>
              <a:rPr lang="en-CA" dirty="0"/>
              <a:t>Jeff Young</a:t>
            </a:r>
          </a:p>
          <a:p>
            <a:r>
              <a:rPr lang="en-CA" dirty="0" err="1"/>
              <a:t>brimacombe</a:t>
            </a:r>
            <a:r>
              <a:rPr lang="en-CA" dirty="0"/>
              <a:t> Rm 278, young@phas.ubc.ca</a:t>
            </a:r>
          </a:p>
        </p:txBody>
      </p:sp>
    </p:spTree>
    <p:extLst>
      <p:ext uri="{BB962C8B-B14F-4D97-AF65-F5344CB8AC3E}">
        <p14:creationId xmlns:p14="http://schemas.microsoft.com/office/powerpoint/2010/main" val="374400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FD8B-D689-4172-9C39-8D3F83E1F262}"/>
              </a:ext>
            </a:extLst>
          </p:cNvPr>
          <p:cNvSpPr>
            <a:spLocks noGrp="1"/>
          </p:cNvSpPr>
          <p:nvPr>
            <p:ph type="title"/>
          </p:nvPr>
        </p:nvSpPr>
        <p:spPr/>
        <p:txBody>
          <a:bodyPr/>
          <a:lstStyle/>
          <a:p>
            <a:r>
              <a:rPr lang="en-CA" dirty="0"/>
              <a:t>Stationary States</a:t>
            </a:r>
          </a:p>
        </p:txBody>
      </p:sp>
      <p:pic>
        <p:nvPicPr>
          <p:cNvPr id="4" name="Picture 3">
            <a:extLst>
              <a:ext uri="{FF2B5EF4-FFF2-40B4-BE49-F238E27FC236}">
                <a16:creationId xmlns:a16="http://schemas.microsoft.com/office/drawing/2014/main" id="{A22D59E9-5A7A-4DBC-93C7-6B1ACE32663E}"/>
              </a:ext>
            </a:extLst>
          </p:cNvPr>
          <p:cNvPicPr>
            <a:picLocks noChangeAspect="1"/>
          </p:cNvPicPr>
          <p:nvPr/>
        </p:nvPicPr>
        <p:blipFill>
          <a:blip r:embed="rId3"/>
          <a:stretch>
            <a:fillRect/>
          </a:stretch>
        </p:blipFill>
        <p:spPr>
          <a:xfrm>
            <a:off x="1581489" y="1824228"/>
            <a:ext cx="9374166" cy="4271772"/>
          </a:xfrm>
          <a:prstGeom prst="rect">
            <a:avLst/>
          </a:prstGeom>
        </p:spPr>
      </p:pic>
      <p:sp>
        <p:nvSpPr>
          <p:cNvPr id="5" name="Rectangle 4">
            <a:extLst>
              <a:ext uri="{FF2B5EF4-FFF2-40B4-BE49-F238E27FC236}">
                <a16:creationId xmlns:a16="http://schemas.microsoft.com/office/drawing/2014/main" id="{76F84956-ACC1-4A3B-BEB8-0C3FDE03ECAE}"/>
              </a:ext>
            </a:extLst>
          </p:cNvPr>
          <p:cNvSpPr/>
          <p:nvPr/>
        </p:nvSpPr>
        <p:spPr>
          <a:xfrm>
            <a:off x="1581489" y="3020438"/>
            <a:ext cx="9475617" cy="1292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297D139-02EC-4C94-A7E4-0E58A808E83D}"/>
              </a:ext>
            </a:extLst>
          </p:cNvPr>
          <p:cNvSpPr/>
          <p:nvPr/>
        </p:nvSpPr>
        <p:spPr>
          <a:xfrm>
            <a:off x="1581489" y="4377447"/>
            <a:ext cx="9475617" cy="19585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83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42B6-782C-4D71-AABA-5CC857CD44E6}"/>
              </a:ext>
            </a:extLst>
          </p:cNvPr>
          <p:cNvSpPr>
            <a:spLocks noGrp="1"/>
          </p:cNvSpPr>
          <p:nvPr>
            <p:ph type="title"/>
          </p:nvPr>
        </p:nvSpPr>
        <p:spPr/>
        <p:txBody>
          <a:bodyPr/>
          <a:lstStyle/>
          <a:p>
            <a:r>
              <a:rPr lang="en-CA" dirty="0"/>
              <a:t>Stationary States (</a:t>
            </a:r>
            <a:r>
              <a:rPr lang="en-CA" dirty="0" err="1"/>
              <a:t>con’t</a:t>
            </a:r>
            <a:r>
              <a:rPr lang="en-CA" dirty="0"/>
              <a:t>)</a:t>
            </a:r>
          </a:p>
        </p:txBody>
      </p:sp>
      <p:sp>
        <p:nvSpPr>
          <p:cNvPr id="5" name="Rectangle 4">
            <a:extLst>
              <a:ext uri="{FF2B5EF4-FFF2-40B4-BE49-F238E27FC236}">
                <a16:creationId xmlns:a16="http://schemas.microsoft.com/office/drawing/2014/main" id="{31917BE3-E938-482B-8174-407CCE3F738F}"/>
              </a:ext>
            </a:extLst>
          </p:cNvPr>
          <p:cNvSpPr/>
          <p:nvPr/>
        </p:nvSpPr>
        <p:spPr>
          <a:xfrm>
            <a:off x="1036319" y="2349393"/>
            <a:ext cx="9869573" cy="923330"/>
          </a:xfrm>
          <a:prstGeom prst="rect">
            <a:avLst/>
          </a:prstGeom>
        </p:spPr>
        <p:txBody>
          <a:bodyPr wrap="square">
            <a:spAutoFit/>
          </a:bodyPr>
          <a:lstStyle/>
          <a:p>
            <a:r>
              <a:rPr lang="en-US" dirty="0"/>
              <a:t>7.	Derive the expectation value of the energy when the particle is in a stationary state corresponding to a value </a:t>
            </a:r>
            <a:r>
              <a:rPr lang="en-US" dirty="0" err="1"/>
              <a:t>E</a:t>
            </a:r>
            <a:r>
              <a:rPr lang="en-US" baseline="-25000" dirty="0" err="1"/>
              <a:t>n</a:t>
            </a:r>
            <a:r>
              <a:rPr lang="en-US" dirty="0"/>
              <a:t>.</a:t>
            </a:r>
            <a:endParaRPr lang="en-CA" dirty="0"/>
          </a:p>
          <a:p>
            <a:pPr marL="342900" indent="-342900">
              <a:buFont typeface="+mj-lt"/>
              <a:buAutoNum type="arabicPeriod" startAt="5"/>
            </a:pPr>
            <a:endParaRPr lang="en-CA" dirty="0"/>
          </a:p>
        </p:txBody>
      </p:sp>
      <p:grpSp>
        <p:nvGrpSpPr>
          <p:cNvPr id="8" name="Group 7">
            <a:extLst>
              <a:ext uri="{FF2B5EF4-FFF2-40B4-BE49-F238E27FC236}">
                <a16:creationId xmlns:a16="http://schemas.microsoft.com/office/drawing/2014/main" id="{5480CDED-0387-4572-8232-5854CB45FC49}"/>
              </a:ext>
            </a:extLst>
          </p:cNvPr>
          <p:cNvGrpSpPr/>
          <p:nvPr/>
        </p:nvGrpSpPr>
        <p:grpSpPr>
          <a:xfrm>
            <a:off x="2745336" y="2903216"/>
            <a:ext cx="6997377" cy="3325586"/>
            <a:chOff x="3182318" y="2400300"/>
            <a:chExt cx="5827363" cy="2409572"/>
          </a:xfrm>
        </p:grpSpPr>
        <p:pic>
          <p:nvPicPr>
            <p:cNvPr id="4" name="Picture 3">
              <a:extLst>
                <a:ext uri="{FF2B5EF4-FFF2-40B4-BE49-F238E27FC236}">
                  <a16:creationId xmlns:a16="http://schemas.microsoft.com/office/drawing/2014/main" id="{1E2BE3CE-A352-42F3-BB08-4EBF690C57A2}"/>
                </a:ext>
              </a:extLst>
            </p:cNvPr>
            <p:cNvPicPr>
              <a:picLocks noChangeAspect="1"/>
            </p:cNvPicPr>
            <p:nvPr/>
          </p:nvPicPr>
          <p:blipFill>
            <a:blip r:embed="rId3"/>
            <a:stretch>
              <a:fillRect/>
            </a:stretch>
          </p:blipFill>
          <p:spPr>
            <a:xfrm>
              <a:off x="3182318" y="2400300"/>
              <a:ext cx="5827363" cy="2057400"/>
            </a:xfrm>
            <a:prstGeom prst="rect">
              <a:avLst/>
            </a:prstGeom>
          </p:spPr>
        </p:pic>
        <p:pic>
          <p:nvPicPr>
            <p:cNvPr id="7" name="Picture 6">
              <a:extLst>
                <a:ext uri="{FF2B5EF4-FFF2-40B4-BE49-F238E27FC236}">
                  <a16:creationId xmlns:a16="http://schemas.microsoft.com/office/drawing/2014/main" id="{68B3F088-4514-4A13-AC5F-053EC709AD30}"/>
                </a:ext>
              </a:extLst>
            </p:cNvPr>
            <p:cNvPicPr>
              <a:picLocks noChangeAspect="1"/>
            </p:cNvPicPr>
            <p:nvPr/>
          </p:nvPicPr>
          <p:blipFill>
            <a:blip r:embed="rId4"/>
            <a:stretch>
              <a:fillRect/>
            </a:stretch>
          </p:blipFill>
          <p:spPr>
            <a:xfrm>
              <a:off x="3282611" y="4457700"/>
              <a:ext cx="5376989" cy="352172"/>
            </a:xfrm>
            <a:prstGeom prst="rect">
              <a:avLst/>
            </a:prstGeom>
          </p:spPr>
        </p:pic>
      </p:grpSp>
      <p:sp>
        <p:nvSpPr>
          <p:cNvPr id="10" name="TextBox 9">
            <a:extLst>
              <a:ext uri="{FF2B5EF4-FFF2-40B4-BE49-F238E27FC236}">
                <a16:creationId xmlns:a16="http://schemas.microsoft.com/office/drawing/2014/main" id="{DC7A7683-BC42-4A1D-9B30-F36D817E124E}"/>
              </a:ext>
            </a:extLst>
          </p:cNvPr>
          <p:cNvSpPr txBox="1"/>
          <p:nvPr/>
        </p:nvSpPr>
        <p:spPr>
          <a:xfrm>
            <a:off x="1097280" y="1921851"/>
            <a:ext cx="3509935" cy="369332"/>
          </a:xfrm>
          <a:prstGeom prst="rect">
            <a:avLst/>
          </a:prstGeom>
          <a:noFill/>
        </p:spPr>
        <p:txBody>
          <a:bodyPr wrap="none" rtlCol="0">
            <a:spAutoFit/>
          </a:bodyPr>
          <a:lstStyle/>
          <a:p>
            <a:r>
              <a:rPr lang="en-CA" b="1" dirty="0"/>
              <a:t>Lecture 4, Activity #4: </a:t>
            </a:r>
            <a:r>
              <a:rPr lang="en-CA" dirty="0"/>
              <a:t>[TPS, 5 mins]</a:t>
            </a:r>
          </a:p>
        </p:txBody>
      </p:sp>
      <p:sp>
        <p:nvSpPr>
          <p:cNvPr id="9" name="Rectangle 8">
            <a:extLst>
              <a:ext uri="{FF2B5EF4-FFF2-40B4-BE49-F238E27FC236}">
                <a16:creationId xmlns:a16="http://schemas.microsoft.com/office/drawing/2014/main" id="{2E5646CD-0DFF-46A8-A1AF-A4B7A438064C}"/>
              </a:ext>
            </a:extLst>
          </p:cNvPr>
          <p:cNvSpPr/>
          <p:nvPr/>
        </p:nvSpPr>
        <p:spPr>
          <a:xfrm>
            <a:off x="2865766" y="4098587"/>
            <a:ext cx="7094707" cy="213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553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42B6-782C-4D71-AABA-5CC857CD44E6}"/>
              </a:ext>
            </a:extLst>
          </p:cNvPr>
          <p:cNvSpPr>
            <a:spLocks noGrp="1"/>
          </p:cNvSpPr>
          <p:nvPr>
            <p:ph type="title"/>
          </p:nvPr>
        </p:nvSpPr>
        <p:spPr/>
        <p:txBody>
          <a:bodyPr/>
          <a:lstStyle/>
          <a:p>
            <a:r>
              <a:rPr lang="en-CA" dirty="0"/>
              <a:t>Stationary States (</a:t>
            </a:r>
            <a:r>
              <a:rPr lang="en-CA" dirty="0" err="1"/>
              <a:t>con’t</a:t>
            </a:r>
            <a:r>
              <a:rPr lang="en-CA" dirty="0"/>
              <a:t>)</a:t>
            </a:r>
          </a:p>
        </p:txBody>
      </p:sp>
      <p:sp>
        <p:nvSpPr>
          <p:cNvPr id="5" name="Rectangle 4">
            <a:extLst>
              <a:ext uri="{FF2B5EF4-FFF2-40B4-BE49-F238E27FC236}">
                <a16:creationId xmlns:a16="http://schemas.microsoft.com/office/drawing/2014/main" id="{31917BE3-E938-482B-8174-407CCE3F738F}"/>
              </a:ext>
            </a:extLst>
          </p:cNvPr>
          <p:cNvSpPr/>
          <p:nvPr/>
        </p:nvSpPr>
        <p:spPr>
          <a:xfrm>
            <a:off x="1014547" y="2230257"/>
            <a:ext cx="9869573" cy="923330"/>
          </a:xfrm>
          <a:prstGeom prst="rect">
            <a:avLst/>
          </a:prstGeom>
        </p:spPr>
        <p:txBody>
          <a:bodyPr wrap="square">
            <a:spAutoFit/>
          </a:bodyPr>
          <a:lstStyle/>
          <a:p>
            <a:r>
              <a:rPr lang="en-US" dirty="0"/>
              <a:t>8.	Derive the expectation value of the energy squared when the particle is in a stationary state corresponding to a value </a:t>
            </a:r>
            <a:r>
              <a:rPr lang="en-US" dirty="0" err="1"/>
              <a:t>E</a:t>
            </a:r>
            <a:r>
              <a:rPr lang="en-US" baseline="-25000" dirty="0" err="1"/>
              <a:t>n</a:t>
            </a:r>
            <a:r>
              <a:rPr lang="en-US" dirty="0"/>
              <a:t>.  What does this tell you about the variance of the measured energy?</a:t>
            </a:r>
            <a:endParaRPr lang="en-CA" dirty="0"/>
          </a:p>
          <a:p>
            <a:pPr marL="342900" indent="-342900">
              <a:buFont typeface="+mj-lt"/>
              <a:buAutoNum type="arabicPeriod" startAt="5"/>
            </a:pPr>
            <a:endParaRPr lang="en-CA" dirty="0"/>
          </a:p>
        </p:txBody>
      </p:sp>
      <p:sp>
        <p:nvSpPr>
          <p:cNvPr id="7" name="TextBox 6">
            <a:extLst>
              <a:ext uri="{FF2B5EF4-FFF2-40B4-BE49-F238E27FC236}">
                <a16:creationId xmlns:a16="http://schemas.microsoft.com/office/drawing/2014/main" id="{CC25E977-1D82-4655-A9D6-88346DC95009}"/>
              </a:ext>
            </a:extLst>
          </p:cNvPr>
          <p:cNvSpPr txBox="1"/>
          <p:nvPr/>
        </p:nvSpPr>
        <p:spPr>
          <a:xfrm>
            <a:off x="1014547" y="1799142"/>
            <a:ext cx="3509935" cy="369332"/>
          </a:xfrm>
          <a:prstGeom prst="rect">
            <a:avLst/>
          </a:prstGeom>
          <a:noFill/>
        </p:spPr>
        <p:txBody>
          <a:bodyPr wrap="none" rtlCol="0">
            <a:spAutoFit/>
          </a:bodyPr>
          <a:lstStyle/>
          <a:p>
            <a:r>
              <a:rPr lang="en-CA" b="1" dirty="0"/>
              <a:t>Lecture 4, Activity #5: </a:t>
            </a:r>
            <a:r>
              <a:rPr lang="en-CA" dirty="0"/>
              <a:t>[TPS, 5 mins]</a:t>
            </a:r>
          </a:p>
        </p:txBody>
      </p:sp>
      <p:grpSp>
        <p:nvGrpSpPr>
          <p:cNvPr id="4" name="Group 3">
            <a:extLst>
              <a:ext uri="{FF2B5EF4-FFF2-40B4-BE49-F238E27FC236}">
                <a16:creationId xmlns:a16="http://schemas.microsoft.com/office/drawing/2014/main" id="{B5A9F25C-7D0D-4E93-A243-C9E8D884CD1C}"/>
              </a:ext>
            </a:extLst>
          </p:cNvPr>
          <p:cNvGrpSpPr/>
          <p:nvPr/>
        </p:nvGrpSpPr>
        <p:grpSpPr>
          <a:xfrm>
            <a:off x="1838426" y="3030672"/>
            <a:ext cx="8372475" cy="3248025"/>
            <a:chOff x="1838426" y="3030672"/>
            <a:chExt cx="8372475" cy="3248025"/>
          </a:xfrm>
        </p:grpSpPr>
        <p:pic>
          <p:nvPicPr>
            <p:cNvPr id="6" name="Picture 5">
              <a:extLst>
                <a:ext uri="{FF2B5EF4-FFF2-40B4-BE49-F238E27FC236}">
                  <a16:creationId xmlns:a16="http://schemas.microsoft.com/office/drawing/2014/main" id="{01DE0C1F-8292-4579-BE95-16F9355C5B41}"/>
                </a:ext>
              </a:extLst>
            </p:cNvPr>
            <p:cNvPicPr>
              <a:picLocks noChangeAspect="1"/>
            </p:cNvPicPr>
            <p:nvPr/>
          </p:nvPicPr>
          <p:blipFill>
            <a:blip r:embed="rId3"/>
            <a:stretch>
              <a:fillRect/>
            </a:stretch>
          </p:blipFill>
          <p:spPr>
            <a:xfrm>
              <a:off x="1838426" y="3030672"/>
              <a:ext cx="8372475" cy="3248025"/>
            </a:xfrm>
            <a:prstGeom prst="rect">
              <a:avLst/>
            </a:prstGeom>
          </p:spPr>
        </p:pic>
        <p:sp>
          <p:nvSpPr>
            <p:cNvPr id="3" name="Rectangle 2">
              <a:extLst>
                <a:ext uri="{FF2B5EF4-FFF2-40B4-BE49-F238E27FC236}">
                  <a16:creationId xmlns:a16="http://schemas.microsoft.com/office/drawing/2014/main" id="{1DCD9FAC-A067-4020-908C-3602942BFAA1}"/>
                </a:ext>
              </a:extLst>
            </p:cNvPr>
            <p:cNvSpPr/>
            <p:nvPr/>
          </p:nvSpPr>
          <p:spPr>
            <a:xfrm>
              <a:off x="4617396" y="5693924"/>
              <a:ext cx="5515684" cy="252919"/>
            </a:xfrm>
            <a:prstGeom prst="rect">
              <a:avLst/>
            </a:prstGeom>
            <a:solidFill>
              <a:srgbClr val="FFFF00">
                <a:alpha val="4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6731739-8BC3-4FD0-8A48-50044C288C36}"/>
                </a:ext>
              </a:extLst>
            </p:cNvPr>
            <p:cNvSpPr/>
            <p:nvPr/>
          </p:nvSpPr>
          <p:spPr>
            <a:xfrm>
              <a:off x="1838426" y="5986310"/>
              <a:ext cx="8294654" cy="187511"/>
            </a:xfrm>
            <a:prstGeom prst="rect">
              <a:avLst/>
            </a:prstGeom>
            <a:solidFill>
              <a:srgbClr val="FFFF00">
                <a:alpha val="4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4281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C369-2145-4258-A74B-50F306418E3F}"/>
              </a:ext>
            </a:extLst>
          </p:cNvPr>
          <p:cNvSpPr>
            <a:spLocks noGrp="1"/>
          </p:cNvSpPr>
          <p:nvPr>
            <p:ph type="title"/>
          </p:nvPr>
        </p:nvSpPr>
        <p:spPr>
          <a:xfrm>
            <a:off x="1097280" y="286603"/>
            <a:ext cx="10511060" cy="1450757"/>
          </a:xfrm>
        </p:spPr>
        <p:txBody>
          <a:bodyPr/>
          <a:lstStyle/>
          <a:p>
            <a:r>
              <a:rPr lang="en-CA" dirty="0"/>
              <a:t>A quick note on the de Broglie wavelength </a:t>
            </a:r>
            <a:r>
              <a:rPr lang="en-CA" sz="4000" dirty="0"/>
              <a:t>(relevant to Q 1.18 in problem set)</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D0113E-EC39-42A5-A77A-5AD8716197E2}"/>
                  </a:ext>
                </a:extLst>
              </p:cNvPr>
              <p:cNvSpPr>
                <a:spLocks noGrp="1"/>
              </p:cNvSpPr>
              <p:nvPr>
                <p:ph idx="1"/>
              </p:nvPr>
            </p:nvSpPr>
            <p:spPr/>
            <p:txBody>
              <a:bodyPr/>
              <a:lstStyle/>
              <a:p>
                <a:r>
                  <a:rPr lang="en-CA" sz="1800" dirty="0"/>
                  <a:t>From working with the </a:t>
                </a:r>
                <a:r>
                  <a:rPr lang="en-CA" sz="1800" b="1" dirty="0"/>
                  <a:t>Fourier.jar </a:t>
                </a:r>
                <a:r>
                  <a:rPr lang="en-CA" sz="1800" dirty="0"/>
                  <a:t>app from last time, it is clear that there is an inverse relationship between the localization of the wavefunction in position, and the “localization” in the corresponding wavelengths.  This can be quantified better using </a:t>
                </a:r>
                <a14:m>
                  <m:oMath xmlns:m="http://schemas.openxmlformats.org/officeDocument/2006/math">
                    <m:f>
                      <m:fPr>
                        <m:type m:val="lin"/>
                        <m:ctrlPr>
                          <a:rPr lang="en-CA" sz="1800" i="1">
                            <a:latin typeface="Cambria Math" panose="02040503050406030204" pitchFamily="18" charset="0"/>
                          </a:rPr>
                        </m:ctrlPr>
                      </m:fPr>
                      <m:num>
                        <m:r>
                          <a:rPr lang="en-CA" sz="1800" i="1">
                            <a:latin typeface="Cambria Math" panose="02040503050406030204" pitchFamily="18" charset="0"/>
                          </a:rPr>
                          <m:t>1</m:t>
                        </m:r>
                      </m:num>
                      <m:den>
                        <m:r>
                          <a:rPr lang="en-CA" sz="1800" i="1">
                            <a:latin typeface="Cambria Math" panose="02040503050406030204" pitchFamily="18" charset="0"/>
                            <a:ea typeface="Cambria Math" panose="02040503050406030204" pitchFamily="18" charset="0"/>
                          </a:rPr>
                          <m:t>𝜆</m:t>
                        </m:r>
                      </m:den>
                    </m:f>
                  </m:oMath>
                </a14:m>
                <a:r>
                  <a:rPr lang="en-CA" sz="1800" dirty="0"/>
                  <a:t>  rather than </a:t>
                </a:r>
                <a14:m>
                  <m:oMath xmlns:m="http://schemas.openxmlformats.org/officeDocument/2006/math">
                    <m:r>
                      <a:rPr lang="en-CA" sz="1800" i="1">
                        <a:latin typeface="Cambria Math" panose="02040503050406030204" pitchFamily="18" charset="0"/>
                        <a:ea typeface="Cambria Math" panose="02040503050406030204" pitchFamily="18" charset="0"/>
                      </a:rPr>
                      <m:t>𝜆</m:t>
                    </m:r>
                    <m:r>
                      <a:rPr lang="en-CA" sz="1800" i="1">
                        <a:latin typeface="Cambria Math" panose="02040503050406030204" pitchFamily="18" charset="0"/>
                        <a:ea typeface="Cambria Math" panose="02040503050406030204" pitchFamily="18" charset="0"/>
                      </a:rPr>
                      <m:t> </m:t>
                    </m:r>
                  </m:oMath>
                </a14:m>
                <a:r>
                  <a:rPr lang="en-CA" sz="1800" dirty="0"/>
                  <a:t>to characterize the waves that contribute to a given wavefunction, since mathematically, the Fourier transform of a position dependent function, f(x), F(</a:t>
                </a:r>
                <a:r>
                  <a:rPr lang="en-CA" sz="1800" i="1" dirty="0"/>
                  <a:t>k</a:t>
                </a:r>
                <a:r>
                  <a:rPr lang="en-CA" sz="1800" dirty="0"/>
                  <a:t>), is defined in terms of </a:t>
                </a:r>
                <a:r>
                  <a:rPr lang="en-CA" sz="1800" i="1" dirty="0"/>
                  <a:t>k</a:t>
                </a:r>
                <a:r>
                  <a:rPr lang="en-CA" sz="1800" dirty="0"/>
                  <a:t>=2</a:t>
                </a:r>
                <a:r>
                  <a:rPr lang="en-CA" sz="1800" dirty="0">
                    <a:latin typeface="Symbol" panose="05050102010706020507" pitchFamily="18" charset="2"/>
                  </a:rPr>
                  <a:t>p/l</a:t>
                </a:r>
                <a:r>
                  <a:rPr lang="en-CA" sz="1800" dirty="0"/>
                  <a:t>, not </a:t>
                </a:r>
                <a:r>
                  <a:rPr lang="en-CA" sz="1800" dirty="0">
                    <a:latin typeface="Symbol" panose="05050102010706020507" pitchFamily="18" charset="2"/>
                  </a:rPr>
                  <a:t>l.</a:t>
                </a:r>
                <a:r>
                  <a:rPr lang="en-CA" sz="1800" dirty="0"/>
                  <a:t> </a:t>
                </a:r>
              </a:p>
              <a:p>
                <a:endParaRPr lang="en-CA" dirty="0"/>
              </a:p>
            </p:txBody>
          </p:sp>
        </mc:Choice>
        <mc:Fallback xmlns="">
          <p:sp>
            <p:nvSpPr>
              <p:cNvPr id="3" name="Content Placeholder 2">
                <a:extLst>
                  <a:ext uri="{FF2B5EF4-FFF2-40B4-BE49-F238E27FC236}">
                    <a16:creationId xmlns:a16="http://schemas.microsoft.com/office/drawing/2014/main" id="{A6D0113E-EC39-42A5-A77A-5AD8716197E2}"/>
                  </a:ext>
                </a:extLst>
              </p:cNvPr>
              <p:cNvSpPr>
                <a:spLocks noGrp="1" noRot="1" noChangeAspect="1" noMove="1" noResize="1" noEditPoints="1" noAdjustHandles="1" noChangeArrowheads="1" noChangeShapeType="1" noTextEdit="1"/>
              </p:cNvSpPr>
              <p:nvPr>
                <p:ph idx="1"/>
              </p:nvPr>
            </p:nvSpPr>
            <p:spPr>
              <a:blipFill>
                <a:blip r:embed="rId3"/>
                <a:stretch>
                  <a:fillRect l="-485" t="-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ED96A4D2-0E39-4AA3-B839-8439B0D463AB}"/>
                  </a:ext>
                </a:extLst>
              </p:cNvPr>
              <p:cNvSpPr txBox="1">
                <a:spLocks/>
              </p:cNvSpPr>
              <p:nvPr/>
            </p:nvSpPr>
            <p:spPr>
              <a:xfrm>
                <a:off x="1066800" y="5049300"/>
                <a:ext cx="10058400" cy="15220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1800" dirty="0"/>
                  <a:t>This lies at the heart of </a:t>
                </a:r>
                <a:r>
                  <a:rPr lang="en-CA" sz="1800" dirty="0">
                    <a:solidFill>
                      <a:srgbClr val="00B0F0"/>
                    </a:solidFill>
                  </a:rPr>
                  <a:t>the uncertainty principle</a:t>
                </a:r>
                <a:r>
                  <a:rPr lang="en-CA" sz="1800" dirty="0"/>
                  <a:t>, as a harmonic wavefunction (one with only one wavelength, completely delocalized in space) has a precisely-defined momentum expectation value: </a:t>
                </a:r>
                <a:r>
                  <a:rPr lang="en-CA" sz="1800" dirty="0">
                    <a:solidFill>
                      <a:srgbClr val="FF0000"/>
                    </a:solidFill>
                  </a:rPr>
                  <a:t>the de Broglie formula </a:t>
                </a:r>
                <a:r>
                  <a:rPr lang="en-CA" sz="1800" dirty="0"/>
                  <a:t>relates the momentum to the wavelength </a:t>
                </a:r>
                <a14:m>
                  <m:oMath xmlns:m="http://schemas.openxmlformats.org/officeDocument/2006/math">
                    <m:r>
                      <a:rPr lang="en-CA" sz="1800">
                        <a:latin typeface="Cambria Math" panose="02040503050406030204" pitchFamily="18" charset="0"/>
                      </a:rPr>
                      <m:t> </m:t>
                    </m:r>
                    <m:r>
                      <a:rPr lang="en-CA" sz="1800" i="1" smtClean="0">
                        <a:solidFill>
                          <a:srgbClr val="FF0000"/>
                        </a:solidFill>
                        <a:latin typeface="Cambria Math" panose="02040503050406030204" pitchFamily="18" charset="0"/>
                      </a:rPr>
                      <m:t>𝑝</m:t>
                    </m:r>
                    <m:r>
                      <a:rPr lang="en-CA" sz="1800" i="1" smtClean="0">
                        <a:solidFill>
                          <a:srgbClr val="FF0000"/>
                        </a:solidFill>
                        <a:latin typeface="Cambria Math" panose="02040503050406030204" pitchFamily="18" charset="0"/>
                      </a:rPr>
                      <m:t>=</m:t>
                    </m:r>
                    <m:r>
                      <a:rPr lang="en-CA" sz="1800" i="1" smtClean="0">
                        <a:solidFill>
                          <a:srgbClr val="FF0000"/>
                        </a:solidFill>
                        <a:latin typeface="Cambria Math" panose="02040503050406030204" pitchFamily="18" charset="0"/>
                      </a:rPr>
                      <m:t>h</m:t>
                    </m:r>
                    <m:r>
                      <a:rPr lang="en-CA" sz="1800" i="1" smtClean="0">
                        <a:solidFill>
                          <a:srgbClr val="FF0000"/>
                        </a:solidFill>
                        <a:latin typeface="Cambria Math" panose="02040503050406030204" pitchFamily="18" charset="0"/>
                      </a:rPr>
                      <m:t>/</m:t>
                    </m:r>
                    <m:r>
                      <a:rPr lang="en-CA" sz="1800" i="1">
                        <a:solidFill>
                          <a:srgbClr val="FF0000"/>
                        </a:solidFill>
                        <a:latin typeface="Cambria Math" panose="02040503050406030204" pitchFamily="18" charset="0"/>
                        <a:ea typeface="Cambria Math" panose="02040503050406030204" pitchFamily="18" charset="0"/>
                      </a:rPr>
                      <m:t>𝜆</m:t>
                    </m:r>
                  </m:oMath>
                </a14:m>
                <a:r>
                  <a:rPr lang="en-CA" sz="1800" dirty="0"/>
                  <a:t>, hence  </a:t>
                </a:r>
                <a14:m>
                  <m:oMath xmlns:m="http://schemas.openxmlformats.org/officeDocument/2006/math">
                    <m:sSub>
                      <m:sSubPr>
                        <m:ctrlPr>
                          <a:rPr lang="en-CA" sz="1800" i="1" smtClean="0">
                            <a:solidFill>
                              <a:srgbClr val="00B0F0"/>
                            </a:solidFill>
                            <a:latin typeface="Cambria Math" panose="02040503050406030204" pitchFamily="18" charset="0"/>
                          </a:rPr>
                        </m:ctrlPr>
                      </m:sSubPr>
                      <m:e>
                        <m:sSub>
                          <m:sSubPr>
                            <m:ctrlPr>
                              <a:rPr lang="en-CA" sz="1800" i="1">
                                <a:solidFill>
                                  <a:srgbClr val="00B0F0"/>
                                </a:solidFill>
                                <a:latin typeface="Cambria Math" panose="02040503050406030204" pitchFamily="18" charset="0"/>
                              </a:rPr>
                            </m:ctrlPr>
                          </m:sSubPr>
                          <m:e>
                            <m:r>
                              <a:rPr lang="en-CA" sz="1800" i="1">
                                <a:solidFill>
                                  <a:srgbClr val="00B0F0"/>
                                </a:solidFill>
                                <a:latin typeface="Cambria Math" panose="02040503050406030204" pitchFamily="18" charset="0"/>
                                <a:ea typeface="Cambria Math" panose="02040503050406030204" pitchFamily="18" charset="0"/>
                              </a:rPr>
                              <m:t>𝜎</m:t>
                            </m:r>
                          </m:e>
                          <m:sub>
                            <m:r>
                              <a:rPr lang="en-CA" sz="1800" i="1">
                                <a:solidFill>
                                  <a:srgbClr val="00B0F0"/>
                                </a:solidFill>
                                <a:latin typeface="Cambria Math" panose="02040503050406030204" pitchFamily="18" charset="0"/>
                                <a:ea typeface="Cambria Math" panose="02040503050406030204" pitchFamily="18" charset="0"/>
                              </a:rPr>
                              <m:t>𝑝</m:t>
                            </m:r>
                          </m:sub>
                        </m:sSub>
                        <m:r>
                          <a:rPr lang="en-CA" sz="1800" i="1">
                            <a:solidFill>
                              <a:srgbClr val="00B0F0"/>
                            </a:solidFill>
                            <a:latin typeface="Cambria Math" panose="02040503050406030204" pitchFamily="18" charset="0"/>
                            <a:ea typeface="Cambria Math" panose="02040503050406030204" pitchFamily="18" charset="0"/>
                          </a:rPr>
                          <m:t>𝜎</m:t>
                        </m:r>
                      </m:e>
                      <m:sub>
                        <m:r>
                          <a:rPr lang="en-CA" sz="1800" i="1">
                            <a:solidFill>
                              <a:srgbClr val="00B0F0"/>
                            </a:solidFill>
                            <a:latin typeface="Cambria Math" panose="02040503050406030204" pitchFamily="18" charset="0"/>
                          </a:rPr>
                          <m:t>𝑥</m:t>
                        </m:r>
                      </m:sub>
                    </m:sSub>
                    <m:r>
                      <a:rPr lang="en-CA" sz="1800" i="1">
                        <a:solidFill>
                          <a:srgbClr val="00B0F0"/>
                        </a:solidFill>
                        <a:latin typeface="Cambria Math" panose="02040503050406030204" pitchFamily="18" charset="0"/>
                        <a:ea typeface="Cambria Math" panose="02040503050406030204" pitchFamily="18" charset="0"/>
                      </a:rPr>
                      <m:t>≥</m:t>
                    </m:r>
                    <m:f>
                      <m:fPr>
                        <m:ctrlPr>
                          <a:rPr lang="en-CA" sz="1800" i="1">
                            <a:solidFill>
                              <a:srgbClr val="00B0F0"/>
                            </a:solidFill>
                            <a:latin typeface="Cambria Math" panose="02040503050406030204" pitchFamily="18" charset="0"/>
                            <a:ea typeface="Cambria Math" panose="02040503050406030204" pitchFamily="18" charset="0"/>
                          </a:rPr>
                        </m:ctrlPr>
                      </m:fPr>
                      <m:num>
                        <m:r>
                          <a:rPr lang="en-CA" sz="1800" i="1">
                            <a:solidFill>
                              <a:srgbClr val="00B0F0"/>
                            </a:solidFill>
                            <a:latin typeface="Cambria Math" panose="02040503050406030204" pitchFamily="18" charset="0"/>
                            <a:ea typeface="Cambria Math" panose="02040503050406030204" pitchFamily="18" charset="0"/>
                          </a:rPr>
                          <m:t>ℏ</m:t>
                        </m:r>
                      </m:num>
                      <m:den>
                        <m:r>
                          <a:rPr lang="en-CA" sz="1800" i="1">
                            <a:solidFill>
                              <a:srgbClr val="00B0F0"/>
                            </a:solidFill>
                            <a:latin typeface="Cambria Math" panose="02040503050406030204" pitchFamily="18" charset="0"/>
                            <a:ea typeface="Cambria Math" panose="02040503050406030204" pitchFamily="18" charset="0"/>
                          </a:rPr>
                          <m:t>2</m:t>
                        </m:r>
                      </m:den>
                    </m:f>
                  </m:oMath>
                </a14:m>
                <a:r>
                  <a:rPr lang="en-CA" sz="1800" dirty="0">
                    <a:latin typeface="Symbol" panose="05050102010706020507" pitchFamily="18" charset="2"/>
                  </a:rPr>
                  <a:t>.  </a:t>
                </a:r>
                <a:r>
                  <a:rPr lang="en-CA" sz="1800" dirty="0"/>
                  <a:t>Here </a:t>
                </a:r>
                <a:r>
                  <a:rPr lang="en-CA" sz="1800" dirty="0" err="1">
                    <a:latin typeface="Symbol" panose="05050102010706020507" pitchFamily="18" charset="2"/>
                  </a:rPr>
                  <a:t>s</a:t>
                </a:r>
                <a:r>
                  <a:rPr lang="en-CA" sz="1800" baseline="-25000" dirty="0" err="1"/>
                  <a:t>i</a:t>
                </a:r>
                <a:r>
                  <a:rPr lang="en-CA" sz="1800" dirty="0"/>
                  <a:t> is the standard deviation of the subscripted variable. </a:t>
                </a:r>
              </a:p>
            </p:txBody>
          </p:sp>
        </mc:Choice>
        <mc:Fallback xmlns="">
          <p:sp>
            <p:nvSpPr>
              <p:cNvPr id="4" name="Content Placeholder 2">
                <a:extLst>
                  <a:ext uri="{FF2B5EF4-FFF2-40B4-BE49-F238E27FC236}">
                    <a16:creationId xmlns:a16="http://schemas.microsoft.com/office/drawing/2014/main" id="{ED96A4D2-0E39-4AA3-B839-8439B0D463AB}"/>
                  </a:ext>
                </a:extLst>
              </p:cNvPr>
              <p:cNvSpPr txBox="1">
                <a:spLocks noRot="1" noChangeAspect="1" noMove="1" noResize="1" noEditPoints="1" noAdjustHandles="1" noChangeArrowheads="1" noChangeShapeType="1" noTextEdit="1"/>
              </p:cNvSpPr>
              <p:nvPr/>
            </p:nvSpPr>
            <p:spPr>
              <a:xfrm>
                <a:off x="1066800" y="5049300"/>
                <a:ext cx="10058400" cy="1522097"/>
              </a:xfrm>
              <a:prstGeom prst="rect">
                <a:avLst/>
              </a:prstGeom>
              <a:blipFill>
                <a:blip r:embed="rId4"/>
                <a:stretch>
                  <a:fillRect l="-485" t="-3600" r="-145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24A52BB-F2C2-4794-84CD-454C961F6391}"/>
              </a:ext>
            </a:extLst>
          </p:cNvPr>
          <p:cNvPicPr>
            <a:picLocks noChangeAspect="1"/>
          </p:cNvPicPr>
          <p:nvPr/>
        </p:nvPicPr>
        <p:blipFill>
          <a:blip r:embed="rId5"/>
          <a:stretch>
            <a:fillRect/>
          </a:stretch>
        </p:blipFill>
        <p:spPr>
          <a:xfrm>
            <a:off x="2603500" y="3279648"/>
            <a:ext cx="6604000" cy="93206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18693B-D2DC-4437-9306-F0E09DD32F53}"/>
                  </a:ext>
                </a:extLst>
              </p:cNvPr>
              <p:cNvSpPr txBox="1"/>
              <p:nvPr/>
            </p:nvSpPr>
            <p:spPr>
              <a:xfrm>
                <a:off x="1097280" y="4447982"/>
                <a:ext cx="9606284" cy="549766"/>
              </a:xfrm>
              <a:prstGeom prst="rect">
                <a:avLst/>
              </a:prstGeom>
              <a:noFill/>
            </p:spPr>
            <p:txBody>
              <a:bodyPr wrap="none" rtlCol="0">
                <a:spAutoFit/>
              </a:bodyPr>
              <a:lstStyle/>
              <a:p>
                <a:r>
                  <a:rPr lang="en-CA" dirty="0"/>
                  <a:t>From Fourier analysis: </a:t>
                </a:r>
                <a14:m>
                  <m:oMath xmlns:m="http://schemas.openxmlformats.org/officeDocument/2006/math">
                    <m:sSub>
                      <m:sSubPr>
                        <m:ctrlPr>
                          <a:rPr lang="en-CA" i="1">
                            <a:latin typeface="Cambria Math" panose="02040503050406030204" pitchFamily="18" charset="0"/>
                          </a:rPr>
                        </m:ctrlPr>
                      </m:sSub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𝜎</m:t>
                            </m:r>
                          </m:e>
                          <m:sub>
                            <m:f>
                              <m:fPr>
                                <m:ctrlPr>
                                  <a:rPr lang="en-CA" i="1">
                                    <a:latin typeface="Cambria Math" panose="02040503050406030204" pitchFamily="18" charset="0"/>
                                  </a:rPr>
                                </m:ctrlPr>
                              </m:fPr>
                              <m:num>
                                <m:r>
                                  <a:rPr lang="en-CA" i="1">
                                    <a:latin typeface="Cambria Math" panose="02040503050406030204" pitchFamily="18" charset="0"/>
                                  </a:rPr>
                                  <m:t>2</m:t>
                                </m:r>
                                <m:r>
                                  <a:rPr lang="en-CA" i="1">
                                    <a:latin typeface="Cambria Math" panose="02040503050406030204" pitchFamily="18" charset="0"/>
                                    <a:ea typeface="Cambria Math" panose="02040503050406030204" pitchFamily="18" charset="0"/>
                                  </a:rPr>
                                  <m:t>𝜋</m:t>
                                </m:r>
                              </m:num>
                              <m:den>
                                <m:r>
                                  <a:rPr lang="en-CA" i="1">
                                    <a:latin typeface="Cambria Math" panose="02040503050406030204" pitchFamily="18" charset="0"/>
                                    <a:ea typeface="Cambria Math" panose="02040503050406030204" pitchFamily="18" charset="0"/>
                                  </a:rPr>
                                  <m:t>𝜆</m:t>
                                </m:r>
                              </m:den>
                            </m:f>
                          </m:sub>
                        </m:sSub>
                        <m:r>
                          <a:rPr lang="en-CA" i="1">
                            <a:latin typeface="Cambria Math" panose="02040503050406030204" pitchFamily="18" charset="0"/>
                            <a:ea typeface="Cambria Math" panose="02040503050406030204" pitchFamily="18" charset="0"/>
                          </a:rPr>
                          <m:t>𝜎</m:t>
                        </m:r>
                      </m:e>
                      <m:sub>
                        <m:r>
                          <a:rPr lang="en-CA" i="1">
                            <a:latin typeface="Cambria Math" panose="02040503050406030204" pitchFamily="18" charset="0"/>
                          </a:rPr>
                          <m:t>𝑥</m:t>
                        </m:r>
                      </m:sub>
                    </m:sSub>
                    <m:r>
                      <a:rPr lang="en-CA" i="1">
                        <a:latin typeface="Cambria Math" panose="02040503050406030204" pitchFamily="18" charset="0"/>
                        <a:ea typeface="Cambria Math" panose="02040503050406030204" pitchFamily="18" charset="0"/>
                      </a:rPr>
                      <m:t>≥</m:t>
                    </m:r>
                    <m:f>
                      <m:fPr>
                        <m:ctrlPr>
                          <a:rPr lang="en-CA" i="1">
                            <a:latin typeface="Cambria Math" panose="02040503050406030204" pitchFamily="18" charset="0"/>
                            <a:ea typeface="Cambria Math" panose="02040503050406030204" pitchFamily="18" charset="0"/>
                          </a:rPr>
                        </m:ctrlPr>
                      </m:fPr>
                      <m:num>
                        <m:r>
                          <a:rPr lang="en-CA" i="1">
                            <a:latin typeface="Cambria Math" panose="02040503050406030204" pitchFamily="18" charset="0"/>
                            <a:ea typeface="Cambria Math" panose="02040503050406030204" pitchFamily="18" charset="0"/>
                          </a:rPr>
                          <m:t>1</m:t>
                        </m:r>
                      </m:num>
                      <m:den>
                        <m:r>
                          <a:rPr lang="en-CA" i="1">
                            <a:latin typeface="Cambria Math" panose="02040503050406030204" pitchFamily="18" charset="0"/>
                            <a:ea typeface="Cambria Math" panose="02040503050406030204" pitchFamily="18" charset="0"/>
                          </a:rPr>
                          <m:t>2</m:t>
                        </m:r>
                      </m:den>
                    </m:f>
                    <m:r>
                      <a:rPr lang="en-CA" i="1">
                        <a:latin typeface="Cambria Math" panose="02040503050406030204" pitchFamily="18" charset="0"/>
                        <a:ea typeface="Cambria Math" panose="02040503050406030204" pitchFamily="18" charset="0"/>
                      </a:rPr>
                      <m:t>  </m:t>
                    </m:r>
                    <m:r>
                      <a:rPr lang="en-CA" i="1">
                        <a:latin typeface="Cambria Math" panose="02040503050406030204" pitchFamily="18" charset="0"/>
                        <a:ea typeface="Cambria Math" panose="02040503050406030204" pitchFamily="18" charset="0"/>
                      </a:rPr>
                      <m:t>𝑜𝑟</m:t>
                    </m:r>
                    <m:r>
                      <a:rPr lang="en-CA" i="1">
                        <a:latin typeface="Cambria Math" panose="02040503050406030204" pitchFamily="18" charset="0"/>
                        <a:ea typeface="Cambria Math" panose="02040503050406030204" pitchFamily="18" charset="0"/>
                      </a:rPr>
                      <m:t> </m:t>
                    </m:r>
                    <m:sSub>
                      <m:sSubPr>
                        <m:ctrlPr>
                          <a:rPr lang="en-CA" i="1">
                            <a:latin typeface="Cambria Math" panose="02040503050406030204" pitchFamily="18" charset="0"/>
                          </a:rPr>
                        </m:ctrlPr>
                      </m:sSub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𝜎</m:t>
                            </m:r>
                          </m:e>
                          <m:sub>
                            <m:r>
                              <a:rPr lang="en-CA" i="1">
                                <a:latin typeface="Cambria Math" panose="02040503050406030204" pitchFamily="18" charset="0"/>
                              </a:rPr>
                              <m:t>𝑘</m:t>
                            </m:r>
                          </m:sub>
                        </m:sSub>
                        <m:r>
                          <a:rPr lang="en-CA" i="1">
                            <a:latin typeface="Cambria Math" panose="02040503050406030204" pitchFamily="18" charset="0"/>
                            <a:ea typeface="Cambria Math" panose="02040503050406030204" pitchFamily="18" charset="0"/>
                          </a:rPr>
                          <m:t>𝜎</m:t>
                        </m:r>
                      </m:e>
                      <m:sub>
                        <m:r>
                          <a:rPr lang="en-CA" i="1">
                            <a:latin typeface="Cambria Math" panose="02040503050406030204" pitchFamily="18" charset="0"/>
                          </a:rPr>
                          <m:t>𝑥</m:t>
                        </m:r>
                      </m:sub>
                    </m:sSub>
                    <m:r>
                      <a:rPr lang="en-CA" i="1">
                        <a:latin typeface="Cambria Math" panose="02040503050406030204" pitchFamily="18" charset="0"/>
                        <a:ea typeface="Cambria Math" panose="02040503050406030204" pitchFamily="18" charset="0"/>
                      </a:rPr>
                      <m:t>≥</m:t>
                    </m:r>
                    <m:f>
                      <m:fPr>
                        <m:ctrlPr>
                          <a:rPr lang="en-CA" i="1">
                            <a:latin typeface="Cambria Math" panose="02040503050406030204" pitchFamily="18" charset="0"/>
                            <a:ea typeface="Cambria Math" panose="02040503050406030204" pitchFamily="18" charset="0"/>
                          </a:rPr>
                        </m:ctrlPr>
                      </m:fPr>
                      <m:num>
                        <m:r>
                          <a:rPr lang="en-CA" i="1">
                            <a:latin typeface="Cambria Math" panose="02040503050406030204" pitchFamily="18" charset="0"/>
                            <a:ea typeface="Cambria Math" panose="02040503050406030204" pitchFamily="18" charset="0"/>
                          </a:rPr>
                          <m:t>1</m:t>
                        </m:r>
                      </m:num>
                      <m:den>
                        <m:r>
                          <a:rPr lang="en-CA" i="1">
                            <a:latin typeface="Cambria Math" panose="02040503050406030204" pitchFamily="18" charset="0"/>
                            <a:ea typeface="Cambria Math" panose="02040503050406030204" pitchFamily="18" charset="0"/>
                          </a:rPr>
                          <m:t>2</m:t>
                        </m:r>
                      </m:den>
                    </m:f>
                  </m:oMath>
                </a14:m>
                <a:r>
                  <a:rPr lang="en-CA" dirty="0"/>
                  <a:t>, and the equality only holds for Gaussian functions. </a:t>
                </a:r>
              </a:p>
            </p:txBody>
          </p:sp>
        </mc:Choice>
        <mc:Fallback xmlns="">
          <p:sp>
            <p:nvSpPr>
              <p:cNvPr id="6" name="TextBox 5">
                <a:extLst>
                  <a:ext uri="{FF2B5EF4-FFF2-40B4-BE49-F238E27FC236}">
                    <a16:creationId xmlns:a16="http://schemas.microsoft.com/office/drawing/2014/main" id="{EE18693B-D2DC-4437-9306-F0E09DD32F53}"/>
                  </a:ext>
                </a:extLst>
              </p:cNvPr>
              <p:cNvSpPr txBox="1">
                <a:spLocks noRot="1" noChangeAspect="1" noMove="1" noResize="1" noEditPoints="1" noAdjustHandles="1" noChangeArrowheads="1" noChangeShapeType="1" noTextEdit="1"/>
              </p:cNvSpPr>
              <p:nvPr/>
            </p:nvSpPr>
            <p:spPr>
              <a:xfrm>
                <a:off x="1097280" y="4447982"/>
                <a:ext cx="9606284" cy="549766"/>
              </a:xfrm>
              <a:prstGeom prst="rect">
                <a:avLst/>
              </a:prstGeom>
              <a:blipFill>
                <a:blip r:embed="rId6"/>
                <a:stretch>
                  <a:fillRect l="-508" b="-1111"/>
                </a:stretch>
              </a:blipFill>
            </p:spPr>
            <p:txBody>
              <a:bodyPr/>
              <a:lstStyle/>
              <a:p>
                <a:r>
                  <a:rPr lang="en-US">
                    <a:noFill/>
                  </a:rPr>
                  <a:t> </a:t>
                </a:r>
              </a:p>
            </p:txBody>
          </p:sp>
        </mc:Fallback>
      </mc:AlternateContent>
    </p:spTree>
    <p:extLst>
      <p:ext uri="{BB962C8B-B14F-4D97-AF65-F5344CB8AC3E}">
        <p14:creationId xmlns:p14="http://schemas.microsoft.com/office/powerpoint/2010/main" val="405448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4D72-B889-46C9-B441-FD144BA13E29}"/>
              </a:ext>
            </a:extLst>
          </p:cNvPr>
          <p:cNvSpPr>
            <a:spLocks noGrp="1"/>
          </p:cNvSpPr>
          <p:nvPr>
            <p:ph type="title"/>
          </p:nvPr>
        </p:nvSpPr>
        <p:spPr/>
        <p:txBody>
          <a:bodyPr/>
          <a:lstStyle/>
          <a:p>
            <a:r>
              <a:rPr lang="en-CA" dirty="0"/>
              <a:t>Reminders</a:t>
            </a:r>
          </a:p>
        </p:txBody>
      </p:sp>
      <p:sp>
        <p:nvSpPr>
          <p:cNvPr id="3" name="Content Placeholder 2">
            <a:extLst>
              <a:ext uri="{FF2B5EF4-FFF2-40B4-BE49-F238E27FC236}">
                <a16:creationId xmlns:a16="http://schemas.microsoft.com/office/drawing/2014/main" id="{5ED3FA95-8F12-43B1-BE20-A316273C8404}"/>
              </a:ext>
            </a:extLst>
          </p:cNvPr>
          <p:cNvSpPr>
            <a:spLocks noGrp="1"/>
          </p:cNvSpPr>
          <p:nvPr>
            <p:ph idx="1"/>
          </p:nvPr>
        </p:nvSpPr>
        <p:spPr/>
        <p:txBody>
          <a:bodyPr/>
          <a:lstStyle/>
          <a:p>
            <a:r>
              <a:rPr lang="en-CA" dirty="0"/>
              <a:t>Tomorrow’s tutorial 3:00. </a:t>
            </a:r>
          </a:p>
          <a:p>
            <a:r>
              <a:rPr lang="en-CA" dirty="0"/>
              <a:t>Tomorrow’s Tutorial exercises will be posted tonight.</a:t>
            </a:r>
          </a:p>
          <a:p>
            <a:r>
              <a:rPr lang="en-CA" dirty="0"/>
              <a:t>Problem Set due Thursday morning, 9:30 AM.</a:t>
            </a:r>
          </a:p>
        </p:txBody>
      </p:sp>
    </p:spTree>
    <p:extLst>
      <p:ext uri="{BB962C8B-B14F-4D97-AF65-F5344CB8AC3E}">
        <p14:creationId xmlns:p14="http://schemas.microsoft.com/office/powerpoint/2010/main" val="2525457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 of Key points from last day</a:t>
            </a:r>
          </a:p>
        </p:txBody>
      </p:sp>
      <p:sp>
        <p:nvSpPr>
          <p:cNvPr id="3" name="Content Placeholder 2"/>
          <p:cNvSpPr>
            <a:spLocks noGrp="1"/>
          </p:cNvSpPr>
          <p:nvPr>
            <p:ph idx="1"/>
          </p:nvPr>
        </p:nvSpPr>
        <p:spPr>
          <a:xfrm>
            <a:off x="1097280" y="1845733"/>
            <a:ext cx="10058400" cy="2597175"/>
          </a:xfrm>
        </p:spPr>
        <p:txBody>
          <a:bodyPr>
            <a:normAutofit/>
          </a:bodyPr>
          <a:lstStyle/>
          <a:p>
            <a:r>
              <a:rPr lang="en-CA" dirty="0"/>
              <a:t>Everything is a particle and a wave, where the particle-like behaviour is manifest when many purely harmonic waves with different wavelengths happen to add up to yield a more-or-less localized </a:t>
            </a:r>
            <a:r>
              <a:rPr lang="en-CA" dirty="0" err="1"/>
              <a:t>wavepacket</a:t>
            </a:r>
            <a:r>
              <a:rPr lang="en-CA" dirty="0"/>
              <a:t> (the particle).  </a:t>
            </a:r>
          </a:p>
        </p:txBody>
      </p:sp>
      <p:pic>
        <p:nvPicPr>
          <p:cNvPr id="6" name="Picture 5">
            <a:extLst>
              <a:ext uri="{FF2B5EF4-FFF2-40B4-BE49-F238E27FC236}">
                <a16:creationId xmlns:a16="http://schemas.microsoft.com/office/drawing/2014/main" id="{FE2073FE-ED87-4F0F-9BF6-92BD08E3BA00}"/>
              </a:ext>
            </a:extLst>
          </p:cNvPr>
          <p:cNvPicPr>
            <a:picLocks noChangeAspect="1"/>
          </p:cNvPicPr>
          <p:nvPr/>
        </p:nvPicPr>
        <p:blipFill>
          <a:blip r:embed="rId3"/>
          <a:stretch>
            <a:fillRect/>
          </a:stretch>
        </p:blipFill>
        <p:spPr>
          <a:xfrm>
            <a:off x="1319865" y="4869693"/>
            <a:ext cx="6991350" cy="103822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6D183FC-3CD5-4310-A868-D6E861C97BA8}"/>
                  </a:ext>
                </a:extLst>
              </p:cNvPr>
              <p:cNvSpPr txBox="1"/>
              <p:nvPr/>
            </p:nvSpPr>
            <p:spPr>
              <a:xfrm>
                <a:off x="1097280" y="2896048"/>
                <a:ext cx="9940066" cy="1015663"/>
              </a:xfrm>
              <a:prstGeom prst="rect">
                <a:avLst/>
              </a:prstGeom>
              <a:noFill/>
            </p:spPr>
            <p:txBody>
              <a:bodyPr wrap="square" rtlCol="0">
                <a:spAutoFit/>
              </a:bodyPr>
              <a:lstStyle/>
              <a:p>
                <a:r>
                  <a:rPr lang="en-CA" sz="2000" dirty="0"/>
                  <a:t>The recipe for finding the expectation value of any observable quantity that classically depends on </a:t>
                </a:r>
                <a14:m>
                  <m:oMath xmlns:m="http://schemas.openxmlformats.org/officeDocument/2006/math">
                    <m:r>
                      <a:rPr lang="en-CA" sz="2000" b="0" i="1" smtClean="0">
                        <a:latin typeface="Cambria Math" panose="02040503050406030204" pitchFamily="18" charset="0"/>
                      </a:rPr>
                      <m:t>𝑥</m:t>
                    </m:r>
                    <m:r>
                      <a:rPr lang="en-CA" sz="2000" b="0" i="1" smtClean="0">
                        <a:latin typeface="Cambria Math" panose="02040503050406030204" pitchFamily="18" charset="0"/>
                      </a:rPr>
                      <m:t> </m:t>
                    </m:r>
                    <m:r>
                      <a:rPr lang="en-CA" sz="2000" b="0" i="1" smtClean="0">
                        <a:latin typeface="Cambria Math" panose="02040503050406030204" pitchFamily="18" charset="0"/>
                      </a:rPr>
                      <m:t>𝑎𝑛𝑑</m:t>
                    </m:r>
                    <m:r>
                      <a:rPr lang="en-CA" sz="2000" b="0" i="1" smtClean="0">
                        <a:latin typeface="Cambria Math" panose="02040503050406030204" pitchFamily="18" charset="0"/>
                      </a:rPr>
                      <m:t> </m:t>
                    </m:r>
                    <m:r>
                      <a:rPr lang="en-CA" sz="2000" b="0" i="1" smtClean="0">
                        <a:latin typeface="Cambria Math" panose="02040503050406030204" pitchFamily="18" charset="0"/>
                      </a:rPr>
                      <m:t>𝑝</m:t>
                    </m:r>
                    <m:r>
                      <a:rPr lang="en-CA" sz="2000" b="0" i="1" smtClean="0">
                        <a:latin typeface="Cambria Math" panose="02040503050406030204" pitchFamily="18" charset="0"/>
                      </a:rPr>
                      <m:t> </m:t>
                    </m:r>
                    <m:r>
                      <a:rPr lang="en-CA" sz="2000" b="0" i="1" smtClean="0">
                        <a:latin typeface="Cambria Math" panose="02040503050406030204" pitchFamily="18" charset="0"/>
                      </a:rPr>
                      <m:t>𝑎𝑠</m:t>
                    </m:r>
                    <m:r>
                      <a:rPr lang="en-CA" sz="2000" b="0" i="1" smtClean="0">
                        <a:latin typeface="Cambria Math" panose="02040503050406030204" pitchFamily="18" charset="0"/>
                      </a:rPr>
                      <m:t> </m:t>
                    </m:r>
                    <m:r>
                      <a:rPr lang="en-CA" sz="2000" b="0" i="1" smtClean="0">
                        <a:latin typeface="Cambria Math" panose="02040503050406030204" pitchFamily="18" charset="0"/>
                      </a:rPr>
                      <m:t>𝑄</m:t>
                    </m:r>
                    <m:d>
                      <m:dPr>
                        <m:ctrlPr>
                          <a:rPr lang="en-CA" sz="2000" b="0" i="1" smtClean="0">
                            <a:latin typeface="Cambria Math" panose="02040503050406030204" pitchFamily="18" charset="0"/>
                          </a:rPr>
                        </m:ctrlPr>
                      </m:dPr>
                      <m:e>
                        <m:r>
                          <a:rPr lang="en-CA" sz="2000" b="0" i="1" smtClean="0">
                            <a:latin typeface="Cambria Math" panose="02040503050406030204" pitchFamily="18" charset="0"/>
                          </a:rPr>
                          <m:t>𝑥</m:t>
                        </m:r>
                        <m:r>
                          <a:rPr lang="en-CA" sz="2000" b="0" i="1" smtClean="0">
                            <a:latin typeface="Cambria Math" panose="02040503050406030204" pitchFamily="18" charset="0"/>
                          </a:rPr>
                          <m:t>,</m:t>
                        </m:r>
                        <m:r>
                          <a:rPr lang="en-CA" sz="2000" b="0" i="1" smtClean="0">
                            <a:latin typeface="Cambria Math" panose="02040503050406030204" pitchFamily="18" charset="0"/>
                          </a:rPr>
                          <m:t>𝑝</m:t>
                        </m:r>
                      </m:e>
                    </m:d>
                    <m:r>
                      <a:rPr lang="en-CA" sz="2000" b="0" i="1" smtClean="0">
                        <a:latin typeface="Cambria Math" panose="02040503050406030204" pitchFamily="18" charset="0"/>
                      </a:rPr>
                      <m:t>,</m:t>
                    </m:r>
                  </m:oMath>
                </a14:m>
                <a:r>
                  <a:rPr lang="en-CA" sz="2000" dirty="0"/>
                  <a:t> is to replace </a:t>
                </a:r>
                <a14:m>
                  <m:oMath xmlns:m="http://schemas.openxmlformats.org/officeDocument/2006/math">
                    <m:r>
                      <a:rPr lang="en-CA" sz="2000" i="1">
                        <a:latin typeface="Cambria Math" panose="02040503050406030204" pitchFamily="18" charset="0"/>
                      </a:rPr>
                      <m:t>𝑝</m:t>
                    </m:r>
                  </m:oMath>
                </a14:m>
                <a:r>
                  <a:rPr lang="en-CA" sz="2000" dirty="0"/>
                  <a:t> in that function with the “operator” </a:t>
                </a:r>
                <a14:m>
                  <m:oMath xmlns:m="http://schemas.openxmlformats.org/officeDocument/2006/math">
                    <m:r>
                      <a:rPr lang="en-CA" sz="2000" b="0" i="1" smtClean="0">
                        <a:latin typeface="Cambria Math" panose="02040503050406030204" pitchFamily="18" charset="0"/>
                      </a:rPr>
                      <m:t>−</m:t>
                    </m:r>
                    <m:r>
                      <a:rPr lang="en-CA" sz="2000" b="0" i="1" smtClean="0">
                        <a:latin typeface="Cambria Math" panose="02040503050406030204" pitchFamily="18" charset="0"/>
                      </a:rPr>
                      <m:t>𝑖</m:t>
                    </m:r>
                    <m:r>
                      <a:rPr lang="en-CA" sz="2000" b="0" i="1" smtClean="0">
                        <a:latin typeface="Cambria Math" panose="02040503050406030204" pitchFamily="18" charset="0"/>
                        <a:ea typeface="Cambria Math" panose="02040503050406030204" pitchFamily="18" charset="0"/>
                      </a:rPr>
                      <m:t>ℏ</m:t>
                    </m:r>
                    <m:r>
                      <a:rPr lang="en-CA"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𝑥</m:t>
                    </m:r>
                  </m:oMath>
                </a14:m>
                <a:r>
                  <a:rPr lang="en-CA" sz="2000" dirty="0"/>
                  <a:t>, and replace </a:t>
                </a:r>
                <a14:m>
                  <m:oMath xmlns:m="http://schemas.openxmlformats.org/officeDocument/2006/math">
                    <m:r>
                      <a:rPr lang="en-CA" sz="2000" i="1">
                        <a:latin typeface="Cambria Math" panose="02040503050406030204" pitchFamily="18" charset="0"/>
                      </a:rPr>
                      <m:t>𝑥</m:t>
                    </m:r>
                  </m:oMath>
                </a14:m>
                <a:r>
                  <a:rPr lang="en-CA" sz="2000" dirty="0"/>
                  <a:t> by the “operator” </a:t>
                </a:r>
                <a14:m>
                  <m:oMath xmlns:m="http://schemas.openxmlformats.org/officeDocument/2006/math">
                    <m:r>
                      <a:rPr lang="en-CA" sz="2000" i="1">
                        <a:latin typeface="Cambria Math" panose="02040503050406030204" pitchFamily="18" charset="0"/>
                      </a:rPr>
                      <m:t>𝑥</m:t>
                    </m:r>
                    <m:r>
                      <a:rPr lang="en-CA" sz="2000" b="0" i="0" smtClean="0">
                        <a:latin typeface="Cambria Math" panose="02040503050406030204" pitchFamily="18" charset="0"/>
                      </a:rPr>
                      <m:t>, </m:t>
                    </m:r>
                  </m:oMath>
                </a14:m>
                <a:r>
                  <a:rPr lang="en-CA" sz="2000" dirty="0"/>
                  <a:t>and then use the following operator formula. </a:t>
                </a:r>
              </a:p>
            </p:txBody>
          </p:sp>
        </mc:Choice>
        <mc:Fallback xmlns="">
          <p:sp>
            <p:nvSpPr>
              <p:cNvPr id="7" name="TextBox 6">
                <a:extLst>
                  <a:ext uri="{FF2B5EF4-FFF2-40B4-BE49-F238E27FC236}">
                    <a16:creationId xmlns:a16="http://schemas.microsoft.com/office/drawing/2014/main" id="{46D183FC-3CD5-4310-A868-D6E861C97BA8}"/>
                  </a:ext>
                </a:extLst>
              </p:cNvPr>
              <p:cNvSpPr txBox="1">
                <a:spLocks noRot="1" noChangeAspect="1" noMove="1" noResize="1" noEditPoints="1" noAdjustHandles="1" noChangeArrowheads="1" noChangeShapeType="1" noTextEdit="1"/>
              </p:cNvSpPr>
              <p:nvPr/>
            </p:nvSpPr>
            <p:spPr>
              <a:xfrm>
                <a:off x="1097280" y="2896048"/>
                <a:ext cx="9940066" cy="1015663"/>
              </a:xfrm>
              <a:prstGeom prst="rect">
                <a:avLst/>
              </a:prstGeom>
              <a:blipFill>
                <a:blip r:embed="rId4"/>
                <a:stretch>
                  <a:fillRect l="-613" t="-2994" r="-245" b="-9581"/>
                </a:stretch>
              </a:blipFill>
            </p:spPr>
            <p:txBody>
              <a:bodyPr/>
              <a:lstStyle/>
              <a:p>
                <a:r>
                  <a:rPr lang="en-US">
                    <a:noFill/>
                  </a:rPr>
                  <a:t> </a:t>
                </a:r>
              </a:p>
            </p:txBody>
          </p:sp>
        </mc:Fallback>
      </mc:AlternateContent>
    </p:spTree>
    <p:extLst>
      <p:ext uri="{BB962C8B-B14F-4D97-AF65-F5344CB8AC3E}">
        <p14:creationId xmlns:p14="http://schemas.microsoft.com/office/powerpoint/2010/main" val="126043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Today</a:t>
            </a:r>
          </a:p>
        </p:txBody>
      </p:sp>
      <p:sp>
        <p:nvSpPr>
          <p:cNvPr id="3" name="Content Placeholder 2"/>
          <p:cNvSpPr>
            <a:spLocks noGrp="1"/>
          </p:cNvSpPr>
          <p:nvPr>
            <p:ph idx="1"/>
          </p:nvPr>
        </p:nvSpPr>
        <p:spPr>
          <a:xfrm>
            <a:off x="1097280" y="1845733"/>
            <a:ext cx="10058400" cy="2597175"/>
          </a:xfrm>
        </p:spPr>
        <p:txBody>
          <a:bodyPr>
            <a:normAutofit/>
          </a:bodyPr>
          <a:lstStyle/>
          <a:p>
            <a:r>
              <a:rPr lang="en-CA" dirty="0"/>
              <a:t>Proceed to solve the</a:t>
            </a:r>
            <a:r>
              <a:rPr lang="en-US" dirty="0">
                <a:latin typeface="Calibri" panose="020F0502020204030204" pitchFamily="34" charset="0"/>
                <a:ea typeface="Calibri" panose="020F0502020204030204" pitchFamily="34" charset="0"/>
                <a:cs typeface="Times New Roman" panose="02020603050405020304" pitchFamily="18" charset="0"/>
              </a:rPr>
              <a:t> Schrödinger </a:t>
            </a:r>
            <a:r>
              <a:rPr lang="en-CA" dirty="0"/>
              <a:t>equation.</a:t>
            </a:r>
            <a:endParaRPr lang="en-CA" dirty="0">
              <a:latin typeface="Symbol" panose="05050102010706020507" pitchFamily="18" charset="2"/>
            </a:endParaRPr>
          </a:p>
        </p:txBody>
      </p:sp>
    </p:spTree>
    <p:extLst>
      <p:ext uri="{BB962C8B-B14F-4D97-AF65-F5344CB8AC3E}">
        <p14:creationId xmlns:p14="http://schemas.microsoft.com/office/powerpoint/2010/main" val="130669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737516" cy="1450757"/>
          </a:xfrm>
        </p:spPr>
        <p:txBody>
          <a:bodyPr>
            <a:normAutofit/>
          </a:bodyPr>
          <a:lstStyle/>
          <a:p>
            <a:r>
              <a:rPr lang="en-CA" sz="4000" dirty="0"/>
              <a:t>Chapter 2: Time-independent </a:t>
            </a:r>
            <a:r>
              <a:rPr lang="en-CA" sz="4000" dirty="0" err="1"/>
              <a:t>Schr</a:t>
            </a:r>
            <a:r>
              <a:rPr lang="en-US" sz="4000" dirty="0"/>
              <a:t>ö</a:t>
            </a:r>
            <a:r>
              <a:rPr lang="en-CA" sz="4000" dirty="0"/>
              <a:t>dinger Equation</a:t>
            </a:r>
          </a:p>
        </p:txBody>
      </p:sp>
      <p:pic>
        <p:nvPicPr>
          <p:cNvPr id="9" name="Picture 8">
            <a:extLst>
              <a:ext uri="{FF2B5EF4-FFF2-40B4-BE49-F238E27FC236}">
                <a16:creationId xmlns:a16="http://schemas.microsoft.com/office/drawing/2014/main" id="{AFB53C6D-9D00-40CC-9024-D374E5171EE5}"/>
              </a:ext>
            </a:extLst>
          </p:cNvPr>
          <p:cNvPicPr>
            <a:picLocks noChangeAspect="1"/>
          </p:cNvPicPr>
          <p:nvPr/>
        </p:nvPicPr>
        <p:blipFill>
          <a:blip r:embed="rId3"/>
          <a:stretch>
            <a:fillRect/>
          </a:stretch>
        </p:blipFill>
        <p:spPr>
          <a:xfrm>
            <a:off x="7377096" y="2537763"/>
            <a:ext cx="4457700" cy="828675"/>
          </a:xfrm>
          <a:prstGeom prst="rect">
            <a:avLst/>
          </a:prstGeom>
        </p:spPr>
      </p:pic>
      <p:sp>
        <p:nvSpPr>
          <p:cNvPr id="4" name="TextBox 3">
            <a:extLst>
              <a:ext uri="{FF2B5EF4-FFF2-40B4-BE49-F238E27FC236}">
                <a16:creationId xmlns:a16="http://schemas.microsoft.com/office/drawing/2014/main" id="{271527EB-7F25-4BE2-9744-FDF843510695}"/>
              </a:ext>
            </a:extLst>
          </p:cNvPr>
          <p:cNvSpPr txBox="1"/>
          <p:nvPr/>
        </p:nvSpPr>
        <p:spPr>
          <a:xfrm>
            <a:off x="7522028" y="2155371"/>
            <a:ext cx="2656753" cy="369332"/>
          </a:xfrm>
          <a:prstGeom prst="rect">
            <a:avLst/>
          </a:prstGeom>
          <a:noFill/>
        </p:spPr>
        <p:txBody>
          <a:bodyPr wrap="none" rtlCol="0">
            <a:spAutoFit/>
          </a:bodyPr>
          <a:lstStyle/>
          <a:p>
            <a:r>
              <a:rPr lang="en-CA" dirty="0"/>
              <a:t>The </a:t>
            </a:r>
            <a:r>
              <a:rPr lang="en-US" dirty="0">
                <a:latin typeface="Calibri" panose="020F0502020204030204" pitchFamily="34" charset="0"/>
                <a:ea typeface="Calibri" panose="020F0502020204030204" pitchFamily="34" charset="0"/>
                <a:cs typeface="Times New Roman" panose="02020603050405020304" pitchFamily="18" charset="0"/>
              </a:rPr>
              <a:t>Schrödinger equation</a:t>
            </a:r>
            <a:r>
              <a:rPr lang="en-CA" dirty="0"/>
              <a:t> </a:t>
            </a:r>
          </a:p>
        </p:txBody>
      </p:sp>
      <p:sp>
        <p:nvSpPr>
          <p:cNvPr id="7" name="TextBox 6">
            <a:extLst>
              <a:ext uri="{FF2B5EF4-FFF2-40B4-BE49-F238E27FC236}">
                <a16:creationId xmlns:a16="http://schemas.microsoft.com/office/drawing/2014/main" id="{ACB81F72-D499-4A12-8077-6DD2A12D5076}"/>
              </a:ext>
            </a:extLst>
          </p:cNvPr>
          <p:cNvSpPr txBox="1"/>
          <p:nvPr/>
        </p:nvSpPr>
        <p:spPr>
          <a:xfrm>
            <a:off x="1097280" y="1921851"/>
            <a:ext cx="3509935" cy="369332"/>
          </a:xfrm>
          <a:prstGeom prst="rect">
            <a:avLst/>
          </a:prstGeom>
          <a:noFill/>
        </p:spPr>
        <p:txBody>
          <a:bodyPr wrap="none" rtlCol="0">
            <a:spAutoFit/>
          </a:bodyPr>
          <a:lstStyle/>
          <a:p>
            <a:r>
              <a:rPr lang="en-CA" b="1" dirty="0"/>
              <a:t>Lecture 4, Activity #1: </a:t>
            </a:r>
            <a:r>
              <a:rPr lang="en-CA" dirty="0"/>
              <a:t>[TPS, 5 mins]</a:t>
            </a:r>
          </a:p>
        </p:txBody>
      </p:sp>
      <p:sp>
        <p:nvSpPr>
          <p:cNvPr id="13" name="TextBox 12">
            <a:extLst>
              <a:ext uri="{FF2B5EF4-FFF2-40B4-BE49-F238E27FC236}">
                <a16:creationId xmlns:a16="http://schemas.microsoft.com/office/drawing/2014/main" id="{96338DAA-714A-4EEA-97B2-183D7EA4C481}"/>
              </a:ext>
            </a:extLst>
          </p:cNvPr>
          <p:cNvSpPr txBox="1"/>
          <p:nvPr/>
        </p:nvSpPr>
        <p:spPr>
          <a:xfrm>
            <a:off x="1219200" y="2939143"/>
            <a:ext cx="5646930" cy="923330"/>
          </a:xfrm>
          <a:prstGeom prst="rect">
            <a:avLst/>
          </a:prstGeom>
          <a:noFill/>
        </p:spPr>
        <p:txBody>
          <a:bodyPr wrap="none" rtlCol="0">
            <a:spAutoFit/>
          </a:bodyPr>
          <a:lstStyle/>
          <a:p>
            <a:pPr marL="342900" indent="-342900">
              <a:buAutoNum type="arabicPeriod"/>
            </a:pPr>
            <a:r>
              <a:rPr lang="en-CA" dirty="0"/>
              <a:t>What is the time-independent </a:t>
            </a:r>
            <a:r>
              <a:rPr lang="en-US" dirty="0">
                <a:latin typeface="Calibri" panose="020F0502020204030204" pitchFamily="34" charset="0"/>
                <a:ea typeface="Calibri" panose="020F0502020204030204" pitchFamily="34" charset="0"/>
                <a:cs typeface="Times New Roman" panose="02020603050405020304" pitchFamily="18" charset="0"/>
              </a:rPr>
              <a:t>Schrödinger equation?</a:t>
            </a:r>
          </a:p>
          <a:p>
            <a:pPr marL="342900" indent="-342900">
              <a:buAutoNum type="arabicPeriod"/>
            </a:pPr>
            <a:r>
              <a:rPr lang="en-US" dirty="0">
                <a:latin typeface="Calibri" panose="020F0502020204030204" pitchFamily="34" charset="0"/>
                <a:cs typeface="Times New Roman" panose="02020603050405020304" pitchFamily="18" charset="0"/>
              </a:rPr>
              <a:t>What is the space-independent </a:t>
            </a:r>
            <a:r>
              <a:rPr lang="en-US" dirty="0">
                <a:latin typeface="Calibri" panose="020F0502020204030204" pitchFamily="34" charset="0"/>
                <a:ea typeface="Calibri" panose="020F0502020204030204" pitchFamily="34" charset="0"/>
                <a:cs typeface="Times New Roman" panose="02020603050405020304" pitchFamily="18" charset="0"/>
              </a:rPr>
              <a:t>Schrödinger equation?</a:t>
            </a:r>
          </a:p>
          <a:p>
            <a:pPr marL="342900" indent="-342900">
              <a:buAutoNum type="arabicPeriod"/>
            </a:pPr>
            <a:r>
              <a:rPr lang="en-US" dirty="0">
                <a:solidFill>
                  <a:srgbClr val="FF0000"/>
                </a:solidFill>
                <a:latin typeface="Calibri" panose="020F0502020204030204" pitchFamily="34" charset="0"/>
                <a:cs typeface="Times New Roman" panose="02020603050405020304" pitchFamily="18" charset="0"/>
              </a:rPr>
              <a:t>How are these two equations related?</a:t>
            </a:r>
            <a:r>
              <a:rPr lang="en-CA" dirty="0">
                <a:solidFill>
                  <a:srgbClr val="FF0000"/>
                </a:solidFill>
              </a:rPr>
              <a:t> </a:t>
            </a:r>
          </a:p>
        </p:txBody>
      </p:sp>
    </p:spTree>
    <p:extLst>
      <p:ext uri="{BB962C8B-B14F-4D97-AF65-F5344CB8AC3E}">
        <p14:creationId xmlns:p14="http://schemas.microsoft.com/office/powerpoint/2010/main" val="1144260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t>Chapter 2: Time-independent </a:t>
            </a:r>
            <a:r>
              <a:rPr lang="en-CA" sz="4000" dirty="0" err="1"/>
              <a:t>Schr</a:t>
            </a:r>
            <a:r>
              <a:rPr lang="en-US" sz="4000" dirty="0"/>
              <a:t>ö</a:t>
            </a:r>
            <a:r>
              <a:rPr lang="en-CA" sz="4000" dirty="0"/>
              <a:t>dinger Equation</a:t>
            </a:r>
          </a:p>
        </p:txBody>
      </p:sp>
      <p:sp>
        <p:nvSpPr>
          <p:cNvPr id="5" name="Rectangle 4">
            <a:extLst>
              <a:ext uri="{FF2B5EF4-FFF2-40B4-BE49-F238E27FC236}">
                <a16:creationId xmlns:a16="http://schemas.microsoft.com/office/drawing/2014/main" id="{61E23BE9-7BF9-4172-B48E-C7A02FB8AFEE}"/>
              </a:ext>
            </a:extLst>
          </p:cNvPr>
          <p:cNvSpPr/>
          <p:nvPr/>
        </p:nvSpPr>
        <p:spPr>
          <a:xfrm>
            <a:off x="1108431" y="3023032"/>
            <a:ext cx="5541132" cy="375552"/>
          </a:xfrm>
          <a:prstGeom prst="rect">
            <a:avLst/>
          </a:prstGeom>
        </p:spPr>
        <p:txBody>
          <a:bodyPr wrap="none">
            <a:spAutoFit/>
          </a:bodyPr>
          <a:lstStyle/>
          <a:p>
            <a:pPr marL="342900" lvl="0" indent="-342900">
              <a:lnSpc>
                <a:spcPct val="107000"/>
              </a:lnSpc>
              <a:spcAft>
                <a:spcPts val="80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What is </a:t>
            </a:r>
            <a:r>
              <a:rPr lang="en-US" i="1" dirty="0">
                <a:latin typeface="Calibri" panose="020F0502020204030204" pitchFamily="34" charset="0"/>
                <a:ea typeface="Calibri" panose="020F0502020204030204" pitchFamily="34" charset="0"/>
                <a:cs typeface="Times New Roman" panose="02020603050405020304" pitchFamily="18" charset="0"/>
              </a:rPr>
              <a:t>the time-independent </a:t>
            </a:r>
            <a:r>
              <a:rPr lang="en-US" dirty="0">
                <a:latin typeface="Calibri" panose="020F0502020204030204" pitchFamily="34" charset="0"/>
                <a:ea typeface="Calibri" panose="020F0502020204030204" pitchFamily="34" charset="0"/>
                <a:cs typeface="Times New Roman" panose="02020603050405020304" pitchFamily="18" charset="0"/>
              </a:rPr>
              <a:t>Schrödinger equation?</a:t>
            </a:r>
            <a:endParaRPr lang="en-CA"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4AFB511D-8F6B-4361-8E26-77EEA76C7A5D}"/>
              </a:ext>
            </a:extLst>
          </p:cNvPr>
          <p:cNvPicPr>
            <a:picLocks noChangeAspect="1"/>
          </p:cNvPicPr>
          <p:nvPr/>
        </p:nvPicPr>
        <p:blipFill>
          <a:blip r:embed="rId3"/>
          <a:stretch>
            <a:fillRect/>
          </a:stretch>
        </p:blipFill>
        <p:spPr>
          <a:xfrm>
            <a:off x="1584410" y="3620528"/>
            <a:ext cx="4829175" cy="857250"/>
          </a:xfrm>
          <a:prstGeom prst="rect">
            <a:avLst/>
          </a:prstGeom>
        </p:spPr>
      </p:pic>
      <p:sp>
        <p:nvSpPr>
          <p:cNvPr id="8" name="Rectangle 7">
            <a:extLst>
              <a:ext uri="{FF2B5EF4-FFF2-40B4-BE49-F238E27FC236}">
                <a16:creationId xmlns:a16="http://schemas.microsoft.com/office/drawing/2014/main" id="{C5682A07-F6F9-44C2-AC22-8FBC92F1E51A}"/>
              </a:ext>
            </a:extLst>
          </p:cNvPr>
          <p:cNvSpPr/>
          <p:nvPr/>
        </p:nvSpPr>
        <p:spPr>
          <a:xfrm>
            <a:off x="1097280" y="4591292"/>
            <a:ext cx="6096000" cy="375552"/>
          </a:xfrm>
          <a:prstGeom prst="rect">
            <a:avLst/>
          </a:prstGeom>
        </p:spPr>
        <p:txBody>
          <a:bodyPr>
            <a:spAutoFit/>
          </a:bodyPr>
          <a:lstStyle/>
          <a:p>
            <a:pPr marL="342900" lvl="0" indent="-342900">
              <a:lnSpc>
                <a:spcPct val="107000"/>
              </a:lnSpc>
              <a:spcAft>
                <a:spcPts val="800"/>
              </a:spcAft>
              <a:buFont typeface="+mj-lt"/>
              <a:buAutoNum type="arabicPeriod" startAt="2"/>
            </a:pPr>
            <a:r>
              <a:rPr lang="en-US" dirty="0">
                <a:latin typeface="Calibri" panose="020F0502020204030204" pitchFamily="34" charset="0"/>
                <a:ea typeface="Calibri" panose="020F0502020204030204" pitchFamily="34" charset="0"/>
                <a:cs typeface="Times New Roman" panose="02020603050405020304" pitchFamily="18" charset="0"/>
              </a:rPr>
              <a:t>What is the space-independent Schrödinger equation?  </a:t>
            </a:r>
            <a:endParaRPr lang="en-CA"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682C63B2-F2B6-41A6-A0D8-A79D35C2D75D}"/>
              </a:ext>
            </a:extLst>
          </p:cNvPr>
          <p:cNvPicPr>
            <a:picLocks noChangeAspect="1"/>
          </p:cNvPicPr>
          <p:nvPr/>
        </p:nvPicPr>
        <p:blipFill>
          <a:blip r:embed="rId4"/>
          <a:stretch>
            <a:fillRect/>
          </a:stretch>
        </p:blipFill>
        <p:spPr>
          <a:xfrm>
            <a:off x="1584410" y="5327586"/>
            <a:ext cx="4352925" cy="685800"/>
          </a:xfrm>
          <a:prstGeom prst="rect">
            <a:avLst/>
          </a:prstGeom>
        </p:spPr>
      </p:pic>
      <p:sp>
        <p:nvSpPr>
          <p:cNvPr id="11" name="Rectangle 10">
            <a:extLst>
              <a:ext uri="{FF2B5EF4-FFF2-40B4-BE49-F238E27FC236}">
                <a16:creationId xmlns:a16="http://schemas.microsoft.com/office/drawing/2014/main" id="{99399C7A-571D-47F3-8910-B423CBCC3427}"/>
              </a:ext>
            </a:extLst>
          </p:cNvPr>
          <p:cNvSpPr/>
          <p:nvPr/>
        </p:nvSpPr>
        <p:spPr>
          <a:xfrm>
            <a:off x="2598233" y="4916099"/>
            <a:ext cx="1532178" cy="328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a:extLst>
              <a:ext uri="{FF2B5EF4-FFF2-40B4-BE49-F238E27FC236}">
                <a16:creationId xmlns:a16="http://schemas.microsoft.com/office/drawing/2014/main" id="{AFB53C6D-9D00-40CC-9024-D374E5171EE5}"/>
              </a:ext>
            </a:extLst>
          </p:cNvPr>
          <p:cNvPicPr>
            <a:picLocks noChangeAspect="1"/>
          </p:cNvPicPr>
          <p:nvPr/>
        </p:nvPicPr>
        <p:blipFill>
          <a:blip r:embed="rId5"/>
          <a:stretch>
            <a:fillRect/>
          </a:stretch>
        </p:blipFill>
        <p:spPr>
          <a:xfrm>
            <a:off x="7377096" y="2537763"/>
            <a:ext cx="4457700" cy="828675"/>
          </a:xfrm>
          <a:prstGeom prst="rect">
            <a:avLst/>
          </a:prstGeom>
        </p:spPr>
      </p:pic>
      <p:sp>
        <p:nvSpPr>
          <p:cNvPr id="4" name="TextBox 3">
            <a:extLst>
              <a:ext uri="{FF2B5EF4-FFF2-40B4-BE49-F238E27FC236}">
                <a16:creationId xmlns:a16="http://schemas.microsoft.com/office/drawing/2014/main" id="{271527EB-7F25-4BE2-9744-FDF843510695}"/>
              </a:ext>
            </a:extLst>
          </p:cNvPr>
          <p:cNvSpPr txBox="1"/>
          <p:nvPr/>
        </p:nvSpPr>
        <p:spPr>
          <a:xfrm>
            <a:off x="7522028" y="2155371"/>
            <a:ext cx="2656753" cy="369332"/>
          </a:xfrm>
          <a:prstGeom prst="rect">
            <a:avLst/>
          </a:prstGeom>
          <a:noFill/>
        </p:spPr>
        <p:txBody>
          <a:bodyPr wrap="none" rtlCol="0">
            <a:spAutoFit/>
          </a:bodyPr>
          <a:lstStyle/>
          <a:p>
            <a:r>
              <a:rPr lang="en-CA" dirty="0"/>
              <a:t>The </a:t>
            </a:r>
            <a:r>
              <a:rPr lang="en-US" dirty="0">
                <a:latin typeface="Calibri" panose="020F0502020204030204" pitchFamily="34" charset="0"/>
                <a:ea typeface="Calibri" panose="020F0502020204030204" pitchFamily="34" charset="0"/>
                <a:cs typeface="Times New Roman" panose="02020603050405020304" pitchFamily="18" charset="0"/>
              </a:rPr>
              <a:t>Schrödinger equation</a:t>
            </a:r>
            <a:r>
              <a:rPr lang="en-CA" dirty="0"/>
              <a:t> </a:t>
            </a:r>
          </a:p>
        </p:txBody>
      </p:sp>
      <p:sp>
        <p:nvSpPr>
          <p:cNvPr id="7" name="TextBox 6">
            <a:extLst>
              <a:ext uri="{FF2B5EF4-FFF2-40B4-BE49-F238E27FC236}">
                <a16:creationId xmlns:a16="http://schemas.microsoft.com/office/drawing/2014/main" id="{ACB81F72-D499-4A12-8077-6DD2A12D5076}"/>
              </a:ext>
            </a:extLst>
          </p:cNvPr>
          <p:cNvSpPr txBox="1"/>
          <p:nvPr/>
        </p:nvSpPr>
        <p:spPr>
          <a:xfrm>
            <a:off x="1097280" y="1921851"/>
            <a:ext cx="3829766" cy="369332"/>
          </a:xfrm>
          <a:prstGeom prst="rect">
            <a:avLst/>
          </a:prstGeom>
          <a:noFill/>
        </p:spPr>
        <p:txBody>
          <a:bodyPr wrap="none" rtlCol="0">
            <a:spAutoFit/>
          </a:bodyPr>
          <a:lstStyle/>
          <a:p>
            <a:r>
              <a:rPr lang="en-CA" dirty="0"/>
              <a:t>Lecture 4, Activity #1: [Share thoughts]</a:t>
            </a:r>
          </a:p>
        </p:txBody>
      </p:sp>
    </p:spTree>
    <p:extLst>
      <p:ext uri="{BB962C8B-B14F-4D97-AF65-F5344CB8AC3E}">
        <p14:creationId xmlns:p14="http://schemas.microsoft.com/office/powerpoint/2010/main" val="408218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800" dirty="0"/>
              <a:t>Chapter 2: Time-independent </a:t>
            </a:r>
            <a:r>
              <a:rPr lang="en-CA" sz="4800" dirty="0" err="1"/>
              <a:t>Schr</a:t>
            </a:r>
            <a:r>
              <a:rPr lang="en-US" sz="4800" dirty="0"/>
              <a:t>ö</a:t>
            </a:r>
            <a:r>
              <a:rPr lang="en-CA" sz="4800" dirty="0"/>
              <a:t>dinger Equation</a:t>
            </a:r>
            <a:endParaRPr lang="en-CA" b="1" i="1" dirty="0">
              <a:solidFill>
                <a:srgbClr val="FF0000"/>
              </a:solidFill>
            </a:endParaRPr>
          </a:p>
        </p:txBody>
      </p:sp>
      <p:sp>
        <p:nvSpPr>
          <p:cNvPr id="4" name="Rectangle 3">
            <a:extLst>
              <a:ext uri="{FF2B5EF4-FFF2-40B4-BE49-F238E27FC236}">
                <a16:creationId xmlns:a16="http://schemas.microsoft.com/office/drawing/2014/main" id="{5650C972-0BFF-47B1-A041-B20045A3E3EE}"/>
              </a:ext>
            </a:extLst>
          </p:cNvPr>
          <p:cNvSpPr/>
          <p:nvPr/>
        </p:nvSpPr>
        <p:spPr>
          <a:xfrm>
            <a:off x="1097280" y="2251875"/>
            <a:ext cx="4282198" cy="369332"/>
          </a:xfrm>
          <a:prstGeom prst="rect">
            <a:avLst/>
          </a:prstGeom>
        </p:spPr>
        <p:txBody>
          <a:bodyPr wrap="none">
            <a:spAutoFit/>
          </a:bodyPr>
          <a:lstStyle/>
          <a:p>
            <a:r>
              <a:rPr lang="en-CA" dirty="0"/>
              <a:t>3.	How are these two equations related? </a:t>
            </a:r>
          </a:p>
        </p:txBody>
      </p:sp>
      <p:pic>
        <p:nvPicPr>
          <p:cNvPr id="5" name="Picture 4">
            <a:extLst>
              <a:ext uri="{FF2B5EF4-FFF2-40B4-BE49-F238E27FC236}">
                <a16:creationId xmlns:a16="http://schemas.microsoft.com/office/drawing/2014/main" id="{4B610F8B-258A-43BF-9264-E55AE27C42A6}"/>
              </a:ext>
            </a:extLst>
          </p:cNvPr>
          <p:cNvPicPr>
            <a:picLocks noChangeAspect="1"/>
          </p:cNvPicPr>
          <p:nvPr/>
        </p:nvPicPr>
        <p:blipFill>
          <a:blip r:embed="rId3"/>
          <a:stretch>
            <a:fillRect/>
          </a:stretch>
        </p:blipFill>
        <p:spPr>
          <a:xfrm>
            <a:off x="1297305" y="2771775"/>
            <a:ext cx="4829175" cy="657225"/>
          </a:xfrm>
          <a:prstGeom prst="rect">
            <a:avLst/>
          </a:prstGeom>
        </p:spPr>
      </p:pic>
      <p:sp>
        <p:nvSpPr>
          <p:cNvPr id="3" name="TextBox 2">
            <a:extLst>
              <a:ext uri="{FF2B5EF4-FFF2-40B4-BE49-F238E27FC236}">
                <a16:creationId xmlns:a16="http://schemas.microsoft.com/office/drawing/2014/main" id="{930488A0-A3E5-4FA5-A87E-A9C8082D63B2}"/>
              </a:ext>
            </a:extLst>
          </p:cNvPr>
          <p:cNvSpPr txBox="1"/>
          <p:nvPr/>
        </p:nvSpPr>
        <p:spPr>
          <a:xfrm>
            <a:off x="1679643" y="4221804"/>
            <a:ext cx="1527278" cy="369332"/>
          </a:xfrm>
          <a:prstGeom prst="rect">
            <a:avLst/>
          </a:prstGeom>
          <a:noFill/>
        </p:spPr>
        <p:txBody>
          <a:bodyPr wrap="none" rtlCol="0">
            <a:spAutoFit/>
          </a:bodyPr>
          <a:lstStyle/>
          <a:p>
            <a:r>
              <a:rPr lang="en-CA" dirty="0"/>
              <a:t>See derivation</a:t>
            </a:r>
            <a:endParaRPr lang="en-US" dirty="0"/>
          </a:p>
        </p:txBody>
      </p:sp>
    </p:spTree>
    <p:extLst>
      <p:ext uri="{BB962C8B-B14F-4D97-AF65-F5344CB8AC3E}">
        <p14:creationId xmlns:p14="http://schemas.microsoft.com/office/powerpoint/2010/main" val="325939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29CC-72F8-4663-9F54-76891CD14634}"/>
              </a:ext>
            </a:extLst>
          </p:cNvPr>
          <p:cNvSpPr>
            <a:spLocks noGrp="1"/>
          </p:cNvSpPr>
          <p:nvPr>
            <p:ph type="title"/>
          </p:nvPr>
        </p:nvSpPr>
        <p:spPr>
          <a:xfrm>
            <a:off x="1097280" y="286603"/>
            <a:ext cx="10058400" cy="1126561"/>
          </a:xfrm>
        </p:spPr>
        <p:txBody>
          <a:bodyPr>
            <a:normAutofit fontScale="90000"/>
          </a:bodyPr>
          <a:lstStyle/>
          <a:p>
            <a:r>
              <a:rPr lang="en-CA" dirty="0"/>
              <a:t>How is this arrived at?</a:t>
            </a:r>
            <a:br>
              <a:rPr lang="en-CA" dirty="0"/>
            </a:br>
            <a:endParaRPr lang="en-CA" dirty="0"/>
          </a:p>
        </p:txBody>
      </p:sp>
      <p:pic>
        <p:nvPicPr>
          <p:cNvPr id="4" name="Picture 3">
            <a:extLst>
              <a:ext uri="{FF2B5EF4-FFF2-40B4-BE49-F238E27FC236}">
                <a16:creationId xmlns:a16="http://schemas.microsoft.com/office/drawing/2014/main" id="{32DD7FEB-A1E6-4981-85C6-93CE1173C22D}"/>
              </a:ext>
            </a:extLst>
          </p:cNvPr>
          <p:cNvPicPr>
            <a:picLocks noChangeAspect="1"/>
          </p:cNvPicPr>
          <p:nvPr/>
        </p:nvPicPr>
        <p:blipFill>
          <a:blip r:embed="rId3"/>
          <a:stretch>
            <a:fillRect/>
          </a:stretch>
        </p:blipFill>
        <p:spPr>
          <a:xfrm>
            <a:off x="2478302" y="1063557"/>
            <a:ext cx="6937149" cy="5217191"/>
          </a:xfrm>
          <a:prstGeom prst="rect">
            <a:avLst/>
          </a:prstGeom>
        </p:spPr>
      </p:pic>
      <p:sp>
        <p:nvSpPr>
          <p:cNvPr id="3" name="Rectangle 2">
            <a:extLst>
              <a:ext uri="{FF2B5EF4-FFF2-40B4-BE49-F238E27FC236}">
                <a16:creationId xmlns:a16="http://schemas.microsoft.com/office/drawing/2014/main" id="{ED59C14E-DE44-4196-B9D2-540F6BFB8224}"/>
              </a:ext>
            </a:extLst>
          </p:cNvPr>
          <p:cNvSpPr/>
          <p:nvPr/>
        </p:nvSpPr>
        <p:spPr>
          <a:xfrm>
            <a:off x="2254457" y="3429000"/>
            <a:ext cx="7094707" cy="2109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50EBD8-5CA7-4AF0-BB4A-C9A4D222B815}"/>
              </a:ext>
            </a:extLst>
          </p:cNvPr>
          <p:cNvSpPr/>
          <p:nvPr/>
        </p:nvSpPr>
        <p:spPr>
          <a:xfrm>
            <a:off x="2254458" y="5538280"/>
            <a:ext cx="7094707" cy="671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459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42B6-782C-4D71-AABA-5CC857CD44E6}"/>
              </a:ext>
            </a:extLst>
          </p:cNvPr>
          <p:cNvSpPr>
            <a:spLocks noGrp="1"/>
          </p:cNvSpPr>
          <p:nvPr>
            <p:ph type="title"/>
          </p:nvPr>
        </p:nvSpPr>
        <p:spPr/>
        <p:txBody>
          <a:bodyPr/>
          <a:lstStyle/>
          <a:p>
            <a:r>
              <a:rPr lang="en-CA" dirty="0"/>
              <a:t>Solutions (stationary states)</a:t>
            </a:r>
          </a:p>
        </p:txBody>
      </p:sp>
      <p:sp>
        <p:nvSpPr>
          <p:cNvPr id="3" name="TextBox 2">
            <a:extLst>
              <a:ext uri="{FF2B5EF4-FFF2-40B4-BE49-F238E27FC236}">
                <a16:creationId xmlns:a16="http://schemas.microsoft.com/office/drawing/2014/main" id="{0EDA7137-E5BA-4270-97CB-93958543B60D}"/>
              </a:ext>
            </a:extLst>
          </p:cNvPr>
          <p:cNvSpPr txBox="1"/>
          <p:nvPr/>
        </p:nvSpPr>
        <p:spPr>
          <a:xfrm>
            <a:off x="1097279" y="1921851"/>
            <a:ext cx="10857653" cy="369332"/>
          </a:xfrm>
          <a:prstGeom prst="rect">
            <a:avLst/>
          </a:prstGeom>
          <a:noFill/>
        </p:spPr>
        <p:txBody>
          <a:bodyPr wrap="square" rtlCol="0">
            <a:spAutoFit/>
          </a:bodyPr>
          <a:lstStyle/>
          <a:p>
            <a:r>
              <a:rPr lang="en-CA" b="1" dirty="0"/>
              <a:t>Lecture 4, Activity #2: </a:t>
            </a:r>
            <a:r>
              <a:rPr lang="en-CA" dirty="0"/>
              <a:t>[Poll Questions]</a:t>
            </a:r>
          </a:p>
        </p:txBody>
      </p:sp>
      <p:grpSp>
        <p:nvGrpSpPr>
          <p:cNvPr id="11" name="Group 10">
            <a:extLst>
              <a:ext uri="{FF2B5EF4-FFF2-40B4-BE49-F238E27FC236}">
                <a16:creationId xmlns:a16="http://schemas.microsoft.com/office/drawing/2014/main" id="{E10EE620-A14E-4BD4-98C9-E2AF96623AD2}"/>
              </a:ext>
            </a:extLst>
          </p:cNvPr>
          <p:cNvGrpSpPr/>
          <p:nvPr/>
        </p:nvGrpSpPr>
        <p:grpSpPr>
          <a:xfrm>
            <a:off x="1087250" y="2400733"/>
            <a:ext cx="10212977" cy="770755"/>
            <a:chOff x="1097280" y="2505757"/>
            <a:chExt cx="10212977" cy="770755"/>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E9CE584-781C-4B1F-AC0C-888589C153FF}"/>
                    </a:ext>
                  </a:extLst>
                </p:cNvPr>
                <p:cNvSpPr/>
                <p:nvPr/>
              </p:nvSpPr>
              <p:spPr>
                <a:xfrm>
                  <a:off x="1097280" y="2505757"/>
                  <a:ext cx="10212977" cy="646331"/>
                </a:xfrm>
                <a:prstGeom prst="rect">
                  <a:avLst/>
                </a:prstGeom>
              </p:spPr>
              <p:txBody>
                <a:bodyPr wrap="square">
                  <a:spAutoFit/>
                </a:bodyPr>
                <a:lstStyle/>
                <a:p>
                  <a:pPr marL="342900" indent="-342900">
                    <a:buAutoNum type="arabicPeriod" startAt="4"/>
                  </a:pPr>
                  <a:r>
                    <a:rPr lang="en-CA" dirty="0"/>
                    <a:t>Are there any restrictions on the solutions of the space-independent SE?  (i.e. can it be solved for any value of </a:t>
                  </a:r>
                  <a14:m>
                    <m:oMath xmlns:m="http://schemas.openxmlformats.org/officeDocument/2006/math">
                      <m:r>
                        <a:rPr lang="en-CA" b="0" i="1" smtClean="0">
                          <a:latin typeface="Cambria Math" panose="02040503050406030204" pitchFamily="18" charset="0"/>
                        </a:rPr>
                        <m:t>𝐸</m:t>
                      </m:r>
                    </m:oMath>
                  </a14:m>
                  <a:r>
                    <a:rPr lang="en-CA" dirty="0"/>
                    <a:t>?)</a:t>
                  </a:r>
                </a:p>
              </p:txBody>
            </p:sp>
          </mc:Choice>
          <mc:Fallback xmlns="">
            <p:sp>
              <p:nvSpPr>
                <p:cNvPr id="4" name="Rectangle 3">
                  <a:extLst>
                    <a:ext uri="{FF2B5EF4-FFF2-40B4-BE49-F238E27FC236}">
                      <a16:creationId xmlns:a16="http://schemas.microsoft.com/office/drawing/2014/main" id="{5E9CE584-781C-4B1F-AC0C-888589C153FF}"/>
                    </a:ext>
                  </a:extLst>
                </p:cNvPr>
                <p:cNvSpPr>
                  <a:spLocks noRot="1" noChangeAspect="1" noMove="1" noResize="1" noEditPoints="1" noAdjustHandles="1" noChangeArrowheads="1" noChangeShapeType="1" noTextEdit="1"/>
                </p:cNvSpPr>
                <p:nvPr/>
              </p:nvSpPr>
              <p:spPr>
                <a:xfrm>
                  <a:off x="1097280" y="2505757"/>
                  <a:ext cx="10212977" cy="646331"/>
                </a:xfrm>
                <a:prstGeom prst="rect">
                  <a:avLst/>
                </a:prstGeom>
                <a:blipFill>
                  <a:blip r:embed="rId3"/>
                  <a:stretch>
                    <a:fillRect l="-477" t="-5660" b="-14151"/>
                  </a:stretch>
                </a:blipFill>
              </p:spPr>
              <p:txBody>
                <a:bodyPr/>
                <a:lstStyle/>
                <a:p>
                  <a:r>
                    <a:rPr lang="en-CA">
                      <a:noFill/>
                    </a:rPr>
                    <a:t> </a:t>
                  </a:r>
                </a:p>
              </p:txBody>
            </p:sp>
          </mc:Fallback>
        </mc:AlternateContent>
        <p:pic>
          <p:nvPicPr>
            <p:cNvPr id="10" name="Picture 9">
              <a:extLst>
                <a:ext uri="{FF2B5EF4-FFF2-40B4-BE49-F238E27FC236}">
                  <a16:creationId xmlns:a16="http://schemas.microsoft.com/office/drawing/2014/main" id="{DAE23185-1FDD-48CA-81E2-3BA17F0F74E0}"/>
                </a:ext>
              </a:extLst>
            </p:cNvPr>
            <p:cNvPicPr>
              <a:picLocks noChangeAspect="1"/>
            </p:cNvPicPr>
            <p:nvPr/>
          </p:nvPicPr>
          <p:blipFill>
            <a:blip r:embed="rId4"/>
            <a:stretch>
              <a:fillRect/>
            </a:stretch>
          </p:blipFill>
          <p:spPr>
            <a:xfrm>
              <a:off x="2775857" y="2758502"/>
              <a:ext cx="1408328" cy="518010"/>
            </a:xfrm>
            <a:prstGeom prst="rect">
              <a:avLst/>
            </a:prstGeom>
          </p:spPr>
        </p:pic>
      </p:gr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808CC6E-59E0-4DA4-AEFA-67D812A572D0}"/>
                  </a:ext>
                </a:extLst>
              </p:cNvPr>
              <p:cNvSpPr/>
              <p:nvPr/>
            </p:nvSpPr>
            <p:spPr>
              <a:xfrm>
                <a:off x="1087250" y="4308809"/>
                <a:ext cx="9869573" cy="1902187"/>
              </a:xfrm>
              <a:prstGeom prst="rect">
                <a:avLst/>
              </a:prstGeom>
            </p:spPr>
            <p:txBody>
              <a:bodyPr wrap="square">
                <a:spAutoFit/>
              </a:bodyPr>
              <a:lstStyle/>
              <a:p>
                <a:endParaRPr lang="en-CA" dirty="0"/>
              </a:p>
              <a:p>
                <a:r>
                  <a:rPr lang="en-CA" dirty="0"/>
                  <a:t>Although it isn’t immediately obvious, we will see that depending on the potential profile,</a:t>
                </a:r>
                <a14:m>
                  <m:oMath xmlns:m="http://schemas.openxmlformats.org/officeDocument/2006/math">
                    <m:r>
                      <a:rPr lang="en-CA" b="0" i="0" smtClean="0">
                        <a:latin typeface="Cambria Math" panose="02040503050406030204" pitchFamily="18" charset="0"/>
                      </a:rPr>
                      <m:t> </m:t>
                    </m:r>
                    <m:r>
                      <a:rPr lang="en-CA" b="0" i="1" smtClean="0">
                        <a:latin typeface="Cambria Math" panose="02040503050406030204" pitchFamily="18" charset="0"/>
                      </a:rPr>
                      <m:t>𝑉</m:t>
                    </m:r>
                    <m:r>
                      <a:rPr lang="en-CA" b="0" i="1" smtClean="0">
                        <a:latin typeface="Cambria Math" panose="02040503050406030204" pitchFamily="18" charset="0"/>
                      </a:rPr>
                      <m:t>(</m:t>
                    </m:r>
                    <m:r>
                      <a:rPr lang="en-CA" b="0" i="1" smtClean="0">
                        <a:latin typeface="Cambria Math" panose="02040503050406030204" pitchFamily="18" charset="0"/>
                      </a:rPr>
                      <m:t>𝑥</m:t>
                    </m:r>
                    <m:r>
                      <a:rPr lang="en-CA" b="0" i="1" smtClean="0">
                        <a:latin typeface="Cambria Math" panose="02040503050406030204" pitchFamily="18" charset="0"/>
                      </a:rPr>
                      <m:t>)</m:t>
                    </m:r>
                  </m:oMath>
                </a14:m>
                <a:r>
                  <a:rPr lang="en-CA" dirty="0"/>
                  <a:t>, there are typically only solutions of the time-independent SE for restricted values of </a:t>
                </a:r>
                <a14:m>
                  <m:oMath xmlns:m="http://schemas.openxmlformats.org/officeDocument/2006/math">
                    <m:r>
                      <a:rPr lang="en-CA" b="0" i="1" smtClean="0">
                        <a:latin typeface="Cambria Math" panose="02040503050406030204" pitchFamily="18" charset="0"/>
                      </a:rPr>
                      <m:t>𝐸</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𝐸</m:t>
                        </m:r>
                      </m:e>
                      <m:sub>
                        <m:r>
                          <a:rPr lang="en-CA" b="0" i="1" smtClean="0">
                            <a:latin typeface="Cambria Math" panose="02040503050406030204" pitchFamily="18" charset="0"/>
                          </a:rPr>
                          <m:t>𝑛</m:t>
                        </m:r>
                      </m:sub>
                    </m:sSub>
                    <m:r>
                      <a:rPr lang="en-CA" b="0" i="1" smtClean="0">
                        <a:latin typeface="Cambria Math" panose="02040503050406030204" pitchFamily="18" charset="0"/>
                      </a:rPr>
                      <m:t>.</m:t>
                    </m:r>
                  </m:oMath>
                </a14:m>
                <a:r>
                  <a:rPr lang="en-CA" dirty="0"/>
                  <a:t> Let us refer to the solution of the time-independent SE for a given value of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𝐸</m:t>
                        </m:r>
                      </m:e>
                      <m:sub>
                        <m:r>
                          <a:rPr lang="en-CA" i="1">
                            <a:latin typeface="Cambria Math" panose="02040503050406030204" pitchFamily="18" charset="0"/>
                          </a:rPr>
                          <m:t>𝑛</m:t>
                        </m:r>
                      </m:sub>
                    </m:sSub>
                  </m:oMath>
                </a14:m>
                <a:r>
                  <a:rPr lang="en-CA" dirty="0"/>
                  <a:t>, as 𝜓</a:t>
                </a:r>
                <a:r>
                  <a:rPr lang="en-CA" baseline="-25000" dirty="0"/>
                  <a:t>𝑛</a:t>
                </a:r>
                <a:r>
                  <a:rPr lang="en-CA" dirty="0"/>
                  <a:t>(𝑥).   Then we know that the set of states Ψ</a:t>
                </a:r>
                <a:r>
                  <a:rPr lang="en-CA" baseline="-25000" dirty="0"/>
                  <a:t>𝑛</a:t>
                </a:r>
                <a:r>
                  <a:rPr lang="en-CA" dirty="0"/>
                  <a:t>(𝑥,𝑡) =𝜓</a:t>
                </a:r>
                <a:r>
                  <a:rPr lang="en-CA" baseline="-25000" dirty="0"/>
                  <a:t>𝑛</a:t>
                </a:r>
                <a:r>
                  <a:rPr lang="en-CA" dirty="0"/>
                  <a:t>(𝑥) 𝜙</a:t>
                </a:r>
                <a:r>
                  <a:rPr lang="en-CA" baseline="-25000" dirty="0"/>
                  <a:t>𝑛</a:t>
                </a:r>
                <a:r>
                  <a:rPr lang="en-CA" dirty="0"/>
                  <a:t>(𝑡)= 𝜓</a:t>
                </a:r>
                <a:r>
                  <a:rPr lang="en-CA" baseline="-25000" dirty="0"/>
                  <a:t>𝑛</a:t>
                </a:r>
                <a:r>
                  <a:rPr lang="en-CA" dirty="0"/>
                  <a:t>(𝑥) </a:t>
                </a:r>
                <a14:m>
                  <m:oMath xmlns:m="http://schemas.openxmlformats.org/officeDocument/2006/math">
                    <m:sSup>
                      <m:sSupPr>
                        <m:ctrlPr>
                          <a:rPr lang="en-CA" i="1" smtClean="0">
                            <a:latin typeface="Cambria Math" panose="02040503050406030204" pitchFamily="18" charset="0"/>
                          </a:rPr>
                        </m:ctrlPr>
                      </m:sSupPr>
                      <m:e>
                        <m:r>
                          <a:rPr lang="en-CA" b="0" i="1" smtClean="0">
                            <a:latin typeface="Cambria Math" panose="02040503050406030204" pitchFamily="18" charset="0"/>
                          </a:rPr>
                          <m:t>𝑒</m:t>
                        </m:r>
                      </m:e>
                      <m:sup>
                        <m:r>
                          <a:rPr lang="en-CA" b="0" i="1" smtClean="0">
                            <a:latin typeface="Cambria Math" panose="02040503050406030204" pitchFamily="18" charset="0"/>
                          </a:rPr>
                          <m:t>−</m:t>
                        </m:r>
                        <m:r>
                          <a:rPr lang="en-CA" b="0" i="1" smtClean="0">
                            <a:latin typeface="Cambria Math" panose="02040503050406030204" pitchFamily="18" charset="0"/>
                          </a:rPr>
                          <m:t>𝑖</m:t>
                        </m:r>
                        <m:f>
                          <m:fPr>
                            <m:ctrlPr>
                              <a:rPr lang="en-CA" b="0" i="1" smtClean="0">
                                <a:latin typeface="Cambria Math" panose="02040503050406030204" pitchFamily="18" charset="0"/>
                              </a:rPr>
                            </m:ctrlPr>
                          </m:fPr>
                          <m:num>
                            <m:sSub>
                              <m:sSubPr>
                                <m:ctrlPr>
                                  <a:rPr lang="en-CA" b="0" i="1" smtClean="0">
                                    <a:latin typeface="Cambria Math" panose="02040503050406030204" pitchFamily="18" charset="0"/>
                                  </a:rPr>
                                </m:ctrlPr>
                              </m:sSubPr>
                              <m:e>
                                <m:r>
                                  <a:rPr lang="en-CA" b="0" i="1" smtClean="0">
                                    <a:latin typeface="Cambria Math" panose="02040503050406030204" pitchFamily="18" charset="0"/>
                                  </a:rPr>
                                  <m:t>𝐸</m:t>
                                </m:r>
                              </m:e>
                              <m:sub>
                                <m:r>
                                  <a:rPr lang="en-CA" b="0" i="1" smtClean="0">
                                    <a:latin typeface="Cambria Math" panose="02040503050406030204" pitchFamily="18" charset="0"/>
                                  </a:rPr>
                                  <m:t>𝑛</m:t>
                                </m:r>
                              </m:sub>
                            </m:sSub>
                            <m:r>
                              <a:rPr lang="en-CA" b="0" i="1" smtClean="0">
                                <a:latin typeface="Cambria Math" panose="02040503050406030204" pitchFamily="18" charset="0"/>
                              </a:rPr>
                              <m:t>𝑡</m:t>
                            </m:r>
                          </m:num>
                          <m:den>
                            <m:r>
                              <a:rPr lang="en-CA" b="0" i="1" smtClean="0">
                                <a:latin typeface="Cambria Math" panose="02040503050406030204" pitchFamily="18" charset="0"/>
                                <a:ea typeface="Cambria Math" panose="02040503050406030204" pitchFamily="18" charset="0"/>
                              </a:rPr>
                              <m:t>ℏ</m:t>
                            </m:r>
                          </m:den>
                        </m:f>
                      </m:sup>
                    </m:sSup>
                  </m:oMath>
                </a14:m>
                <a:r>
                  <a:rPr lang="en-CA" dirty="0"/>
                  <a:t>, are all, separately, solutions of the full SE.  Each such solution for a specific value of </a:t>
                </a:r>
                <a:r>
                  <a:rPr lang="en-CA" dirty="0" err="1"/>
                  <a:t>E</a:t>
                </a:r>
                <a:r>
                  <a:rPr lang="en-CA" baseline="-25000" dirty="0" err="1"/>
                  <a:t>n</a:t>
                </a:r>
                <a:r>
                  <a:rPr lang="en-CA" dirty="0"/>
                  <a:t>, is called a </a:t>
                </a:r>
                <a:r>
                  <a:rPr lang="en-CA" i="1" dirty="0"/>
                  <a:t>stationary state</a:t>
                </a:r>
                <a:r>
                  <a:rPr lang="en-CA" dirty="0"/>
                  <a:t>. </a:t>
                </a:r>
              </a:p>
            </p:txBody>
          </p:sp>
        </mc:Choice>
        <mc:Fallback xmlns="">
          <p:sp>
            <p:nvSpPr>
              <p:cNvPr id="16" name="Rectangle 15">
                <a:extLst>
                  <a:ext uri="{FF2B5EF4-FFF2-40B4-BE49-F238E27FC236}">
                    <a16:creationId xmlns:a16="http://schemas.microsoft.com/office/drawing/2014/main" id="{E808CC6E-59E0-4DA4-AEFA-67D812A572D0}"/>
                  </a:ext>
                </a:extLst>
              </p:cNvPr>
              <p:cNvSpPr>
                <a:spLocks noRot="1" noChangeAspect="1" noMove="1" noResize="1" noEditPoints="1" noAdjustHandles="1" noChangeArrowheads="1" noChangeShapeType="1" noTextEdit="1"/>
              </p:cNvSpPr>
              <p:nvPr/>
            </p:nvSpPr>
            <p:spPr>
              <a:xfrm>
                <a:off x="1087250" y="4308809"/>
                <a:ext cx="9869573" cy="1902187"/>
              </a:xfrm>
              <a:prstGeom prst="rect">
                <a:avLst/>
              </a:prstGeom>
              <a:blipFill>
                <a:blip r:embed="rId5"/>
                <a:stretch>
                  <a:fillRect l="-494" r="-865" b="-2244"/>
                </a:stretch>
              </a:blipFill>
            </p:spPr>
            <p:txBody>
              <a:bodyPr/>
              <a:lstStyle/>
              <a:p>
                <a:r>
                  <a:rPr lang="en-CA">
                    <a:noFill/>
                  </a:rPr>
                  <a:t> </a:t>
                </a:r>
              </a:p>
            </p:txBody>
          </p:sp>
        </mc:Fallback>
      </mc:AlternateContent>
      <p:grpSp>
        <p:nvGrpSpPr>
          <p:cNvPr id="20" name="Group 19">
            <a:extLst>
              <a:ext uri="{FF2B5EF4-FFF2-40B4-BE49-F238E27FC236}">
                <a16:creationId xmlns:a16="http://schemas.microsoft.com/office/drawing/2014/main" id="{8BEB6EFB-6F28-4698-9279-5E673BC228B9}"/>
              </a:ext>
            </a:extLst>
          </p:cNvPr>
          <p:cNvGrpSpPr/>
          <p:nvPr/>
        </p:nvGrpSpPr>
        <p:grpSpPr>
          <a:xfrm>
            <a:off x="4484798" y="2831484"/>
            <a:ext cx="7126071" cy="806317"/>
            <a:chOff x="4484798" y="2831484"/>
            <a:chExt cx="7126071" cy="806317"/>
          </a:xfrm>
        </p:grpSpPr>
        <p:pic>
          <p:nvPicPr>
            <p:cNvPr id="8" name="Picture 7">
              <a:extLst>
                <a:ext uri="{FF2B5EF4-FFF2-40B4-BE49-F238E27FC236}">
                  <a16:creationId xmlns:a16="http://schemas.microsoft.com/office/drawing/2014/main" id="{F3C4081A-5E73-4E79-80B6-CCB6CCFDF5AC}"/>
                </a:ext>
              </a:extLst>
            </p:cNvPr>
            <p:cNvPicPr>
              <a:picLocks noChangeAspect="1"/>
            </p:cNvPicPr>
            <p:nvPr/>
          </p:nvPicPr>
          <p:blipFill>
            <a:blip r:embed="rId6"/>
            <a:stretch>
              <a:fillRect/>
            </a:stretch>
          </p:blipFill>
          <p:spPr>
            <a:xfrm>
              <a:off x="4484798" y="2831484"/>
              <a:ext cx="1942295" cy="806317"/>
            </a:xfrm>
            <a:prstGeom prst="rect">
              <a:avLst/>
            </a:prstGeom>
          </p:spPr>
        </p:pic>
        <p:sp>
          <p:nvSpPr>
            <p:cNvPr id="19" name="TextBox 18">
              <a:extLst>
                <a:ext uri="{FF2B5EF4-FFF2-40B4-BE49-F238E27FC236}">
                  <a16:creationId xmlns:a16="http://schemas.microsoft.com/office/drawing/2014/main" id="{3090DF9B-A3F1-4752-AA98-9A72CD053979}"/>
                </a:ext>
              </a:extLst>
            </p:cNvPr>
            <p:cNvSpPr txBox="1"/>
            <p:nvPr/>
          </p:nvSpPr>
          <p:spPr>
            <a:xfrm>
              <a:off x="6427093" y="2889119"/>
              <a:ext cx="5183776" cy="646331"/>
            </a:xfrm>
            <a:prstGeom prst="rect">
              <a:avLst/>
            </a:prstGeom>
            <a:noFill/>
          </p:spPr>
          <p:txBody>
            <a:bodyPr wrap="square" rtlCol="0">
              <a:spAutoFit/>
            </a:bodyPr>
            <a:lstStyle/>
            <a:p>
              <a:r>
                <a:rPr lang="en-CA" dirty="0"/>
                <a:t>for any real E.  Imaginary E values would lead to un-</a:t>
              </a:r>
              <a:r>
                <a:rPr lang="en-CA" dirty="0" err="1"/>
                <a:t>normalizable</a:t>
              </a:r>
              <a:r>
                <a:rPr lang="en-CA" dirty="0"/>
                <a:t> wavefunctions  </a:t>
              </a:r>
            </a:p>
          </p:txBody>
        </p:sp>
      </p:grpSp>
      <p:grpSp>
        <p:nvGrpSpPr>
          <p:cNvPr id="23" name="Group 22">
            <a:extLst>
              <a:ext uri="{FF2B5EF4-FFF2-40B4-BE49-F238E27FC236}">
                <a16:creationId xmlns:a16="http://schemas.microsoft.com/office/drawing/2014/main" id="{78B17DE1-D63E-4651-BFB6-517CA34869D8}"/>
              </a:ext>
            </a:extLst>
          </p:cNvPr>
          <p:cNvGrpSpPr/>
          <p:nvPr/>
        </p:nvGrpSpPr>
        <p:grpSpPr>
          <a:xfrm>
            <a:off x="1087249" y="3497257"/>
            <a:ext cx="10212977" cy="972100"/>
            <a:chOff x="1087249" y="3497257"/>
            <a:chExt cx="10212977" cy="972100"/>
          </a:xfrm>
        </p:grpSpPr>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BA434B66-8EF5-49D6-916B-5DF4EA222E84}"/>
                    </a:ext>
                  </a:extLst>
                </p:cNvPr>
                <p:cNvSpPr/>
                <p:nvPr/>
              </p:nvSpPr>
              <p:spPr>
                <a:xfrm>
                  <a:off x="1087249" y="3497257"/>
                  <a:ext cx="10212977" cy="646331"/>
                </a:xfrm>
                <a:prstGeom prst="rect">
                  <a:avLst/>
                </a:prstGeom>
              </p:spPr>
              <p:txBody>
                <a:bodyPr wrap="square">
                  <a:spAutoFit/>
                </a:bodyPr>
                <a:lstStyle/>
                <a:p>
                  <a:pPr marL="342900" indent="-342900">
                    <a:buFont typeface="+mj-lt"/>
                    <a:buAutoNum type="arabicPeriod" startAt="5"/>
                  </a:pPr>
                  <a:r>
                    <a:rPr lang="en-CA" dirty="0"/>
                    <a:t>Are there any restrictions on the solutions of the time-independent SE?  (i.e. can it be solved for any real value of </a:t>
                  </a:r>
                  <a14:m>
                    <m:oMath xmlns:m="http://schemas.openxmlformats.org/officeDocument/2006/math">
                      <m:r>
                        <a:rPr lang="en-CA" b="0" i="1" smtClean="0">
                          <a:latin typeface="Cambria Math" panose="02040503050406030204" pitchFamily="18" charset="0"/>
                        </a:rPr>
                        <m:t>𝐸</m:t>
                      </m:r>
                    </m:oMath>
                  </a14:m>
                  <a:r>
                    <a:rPr lang="en-CA" dirty="0"/>
                    <a:t>?) </a:t>
                  </a:r>
                </a:p>
              </p:txBody>
            </p:sp>
          </mc:Choice>
          <mc:Fallback>
            <p:sp>
              <p:nvSpPr>
                <p:cNvPr id="6" name="Rectangle 5">
                  <a:extLst>
                    <a:ext uri="{FF2B5EF4-FFF2-40B4-BE49-F238E27FC236}">
                      <a16:creationId xmlns:a16="http://schemas.microsoft.com/office/drawing/2014/main" id="{BA434B66-8EF5-49D6-916B-5DF4EA222E84}"/>
                    </a:ext>
                  </a:extLst>
                </p:cNvPr>
                <p:cNvSpPr>
                  <a:spLocks noRot="1" noChangeAspect="1" noMove="1" noResize="1" noEditPoints="1" noAdjustHandles="1" noChangeArrowheads="1" noChangeShapeType="1" noTextEdit="1"/>
                </p:cNvSpPr>
                <p:nvPr/>
              </p:nvSpPr>
              <p:spPr>
                <a:xfrm>
                  <a:off x="1087249" y="3497257"/>
                  <a:ext cx="10212977" cy="646331"/>
                </a:xfrm>
                <a:prstGeom prst="rect">
                  <a:avLst/>
                </a:prstGeom>
                <a:blipFill>
                  <a:blip r:embed="rId7"/>
                  <a:stretch>
                    <a:fillRect l="-477" t="-5660" r="-955" b="-14151"/>
                  </a:stretch>
                </a:blipFill>
              </p:spPr>
              <p:txBody>
                <a:bodyPr/>
                <a:lstStyle/>
                <a:p>
                  <a:r>
                    <a:rPr lang="en-CA">
                      <a:noFill/>
                    </a:rPr>
                    <a:t> </a:t>
                  </a:r>
                </a:p>
              </p:txBody>
            </p:sp>
          </mc:Fallback>
        </mc:AlternateContent>
        <p:pic>
          <p:nvPicPr>
            <p:cNvPr id="22" name="Picture 21">
              <a:extLst>
                <a:ext uri="{FF2B5EF4-FFF2-40B4-BE49-F238E27FC236}">
                  <a16:creationId xmlns:a16="http://schemas.microsoft.com/office/drawing/2014/main" id="{6C41E153-E882-4049-946D-4EDD989A2A82}"/>
                </a:ext>
              </a:extLst>
            </p:cNvPr>
            <p:cNvPicPr>
              <a:picLocks noChangeAspect="1"/>
            </p:cNvPicPr>
            <p:nvPr/>
          </p:nvPicPr>
          <p:blipFill>
            <a:blip r:embed="rId8"/>
            <a:stretch>
              <a:fillRect/>
            </a:stretch>
          </p:blipFill>
          <p:spPr>
            <a:xfrm>
              <a:off x="3017545" y="3842549"/>
              <a:ext cx="3381398" cy="626808"/>
            </a:xfrm>
            <a:prstGeom prst="rect">
              <a:avLst/>
            </a:prstGeom>
          </p:spPr>
        </p:pic>
      </p:grpSp>
    </p:spTree>
    <p:extLst>
      <p:ext uri="{BB962C8B-B14F-4D97-AF65-F5344CB8AC3E}">
        <p14:creationId xmlns:p14="http://schemas.microsoft.com/office/powerpoint/2010/main" val="4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FD8B-D689-4172-9C39-8D3F83E1F262}"/>
              </a:ext>
            </a:extLst>
          </p:cNvPr>
          <p:cNvSpPr>
            <a:spLocks noGrp="1"/>
          </p:cNvSpPr>
          <p:nvPr>
            <p:ph type="title"/>
          </p:nvPr>
        </p:nvSpPr>
        <p:spPr/>
        <p:txBody>
          <a:bodyPr/>
          <a:lstStyle/>
          <a:p>
            <a:r>
              <a:rPr lang="en-CA" dirty="0"/>
              <a:t>Stationary States</a:t>
            </a:r>
          </a:p>
        </p:txBody>
      </p:sp>
      <p:sp>
        <p:nvSpPr>
          <p:cNvPr id="5" name="Content Placeholder 4">
            <a:extLst>
              <a:ext uri="{FF2B5EF4-FFF2-40B4-BE49-F238E27FC236}">
                <a16:creationId xmlns:a16="http://schemas.microsoft.com/office/drawing/2014/main" id="{A634FCB3-13E3-4DF8-8068-E7E998EC9CF3}"/>
              </a:ext>
            </a:extLst>
          </p:cNvPr>
          <p:cNvSpPr>
            <a:spLocks noGrp="1"/>
          </p:cNvSpPr>
          <p:nvPr>
            <p:ph idx="1"/>
          </p:nvPr>
        </p:nvSpPr>
        <p:spPr>
          <a:xfrm>
            <a:off x="1066800" y="2444448"/>
            <a:ext cx="10058400" cy="825867"/>
          </a:xfrm>
          <a:prstGeom prst="rect">
            <a:avLst/>
          </a:prstGeom>
        </p:spPr>
        <p:txBody>
          <a:bodyPr wrap="square">
            <a:spAutoFit/>
          </a:bodyPr>
          <a:lstStyle/>
          <a:p>
            <a:endParaRPr lang="en-CA" dirty="0"/>
          </a:p>
          <a:p>
            <a:pPr marL="457200" indent="-457200">
              <a:buClrTx/>
              <a:buFont typeface="+mj-lt"/>
              <a:buAutoNum type="arabicPeriod" startAt="6"/>
            </a:pPr>
            <a:r>
              <a:rPr lang="en-CA" dirty="0"/>
              <a:t>Why is Ψ</a:t>
            </a:r>
            <a:r>
              <a:rPr lang="en-CA" baseline="-25000" dirty="0"/>
              <a:t>𝑛</a:t>
            </a:r>
            <a:r>
              <a:rPr lang="en-CA" dirty="0"/>
              <a:t>(𝑥,𝑡)=𝜓</a:t>
            </a:r>
            <a:r>
              <a:rPr lang="en-CA" baseline="-25000" dirty="0"/>
              <a:t>𝑛</a:t>
            </a:r>
            <a:r>
              <a:rPr lang="en-CA" dirty="0"/>
              <a:t>(𝑥) 𝜙</a:t>
            </a:r>
            <a:r>
              <a:rPr lang="en-CA" baseline="-25000" dirty="0"/>
              <a:t>𝑛</a:t>
            </a:r>
            <a:r>
              <a:rPr lang="en-CA" dirty="0"/>
              <a:t>(𝑡) , corresponding to a specific value of </a:t>
            </a:r>
            <a:r>
              <a:rPr lang="en-CA" dirty="0" err="1"/>
              <a:t>E</a:t>
            </a:r>
            <a:r>
              <a:rPr lang="en-CA" baseline="-25000" dirty="0" err="1"/>
              <a:t>n</a:t>
            </a:r>
            <a:r>
              <a:rPr lang="en-CA" dirty="0"/>
              <a:t>, called a </a:t>
            </a:r>
            <a:r>
              <a:rPr lang="en-CA" i="1" dirty="0"/>
              <a:t>stationary state</a:t>
            </a:r>
            <a:r>
              <a:rPr lang="en-CA" dirty="0"/>
              <a:t>? </a:t>
            </a:r>
          </a:p>
        </p:txBody>
      </p:sp>
      <p:sp>
        <p:nvSpPr>
          <p:cNvPr id="7" name="TextBox 6">
            <a:extLst>
              <a:ext uri="{FF2B5EF4-FFF2-40B4-BE49-F238E27FC236}">
                <a16:creationId xmlns:a16="http://schemas.microsoft.com/office/drawing/2014/main" id="{2C19563E-C9AA-4CDF-B06F-82AB7B990ACF}"/>
              </a:ext>
            </a:extLst>
          </p:cNvPr>
          <p:cNvSpPr txBox="1"/>
          <p:nvPr/>
        </p:nvSpPr>
        <p:spPr>
          <a:xfrm>
            <a:off x="1097280" y="1921851"/>
            <a:ext cx="3509935" cy="369332"/>
          </a:xfrm>
          <a:prstGeom prst="rect">
            <a:avLst/>
          </a:prstGeom>
          <a:noFill/>
        </p:spPr>
        <p:txBody>
          <a:bodyPr wrap="none" rtlCol="0">
            <a:spAutoFit/>
          </a:bodyPr>
          <a:lstStyle/>
          <a:p>
            <a:r>
              <a:rPr lang="en-CA" b="1" dirty="0"/>
              <a:t>Lecture 4, Activity #3: </a:t>
            </a:r>
            <a:r>
              <a:rPr lang="en-CA" dirty="0"/>
              <a:t>[TPS, 5 mins]</a:t>
            </a:r>
          </a:p>
        </p:txBody>
      </p:sp>
      <p:grpSp>
        <p:nvGrpSpPr>
          <p:cNvPr id="11" name="Group 10">
            <a:extLst>
              <a:ext uri="{FF2B5EF4-FFF2-40B4-BE49-F238E27FC236}">
                <a16:creationId xmlns:a16="http://schemas.microsoft.com/office/drawing/2014/main" id="{E1272F84-2F17-40C6-83CC-B128180FD450}"/>
              </a:ext>
            </a:extLst>
          </p:cNvPr>
          <p:cNvGrpSpPr/>
          <p:nvPr/>
        </p:nvGrpSpPr>
        <p:grpSpPr>
          <a:xfrm>
            <a:off x="1097280" y="3567828"/>
            <a:ext cx="10757263" cy="409575"/>
            <a:chOff x="1097280" y="3567828"/>
            <a:chExt cx="10757263" cy="409575"/>
          </a:xfrm>
        </p:grpSpPr>
        <p:sp>
          <p:nvSpPr>
            <p:cNvPr id="8" name="TextBox 7">
              <a:extLst>
                <a:ext uri="{FF2B5EF4-FFF2-40B4-BE49-F238E27FC236}">
                  <a16:creationId xmlns:a16="http://schemas.microsoft.com/office/drawing/2014/main" id="{285B6C4D-FD3D-4B60-9CF0-2EA883E2D79B}"/>
                </a:ext>
              </a:extLst>
            </p:cNvPr>
            <p:cNvSpPr txBox="1"/>
            <p:nvPr/>
          </p:nvSpPr>
          <p:spPr>
            <a:xfrm>
              <a:off x="1097280" y="3592286"/>
              <a:ext cx="10757263" cy="369332"/>
            </a:xfrm>
            <a:prstGeom prst="rect">
              <a:avLst/>
            </a:prstGeom>
            <a:noFill/>
          </p:spPr>
          <p:txBody>
            <a:bodyPr wrap="square" rtlCol="0">
              <a:spAutoFit/>
            </a:bodyPr>
            <a:lstStyle/>
            <a:p>
              <a:r>
                <a:rPr lang="en-CA" dirty="0"/>
                <a:t>Hint: find the expectation value of any operator                        in an arbitrary stationary state.</a:t>
              </a:r>
            </a:p>
          </p:txBody>
        </p:sp>
        <p:pic>
          <p:nvPicPr>
            <p:cNvPr id="10" name="Picture 9">
              <a:extLst>
                <a:ext uri="{FF2B5EF4-FFF2-40B4-BE49-F238E27FC236}">
                  <a16:creationId xmlns:a16="http://schemas.microsoft.com/office/drawing/2014/main" id="{3834FEF2-6DF2-455C-A4DA-F9C7DEF20357}"/>
                </a:ext>
              </a:extLst>
            </p:cNvPr>
            <p:cNvPicPr>
              <a:picLocks noChangeAspect="1"/>
            </p:cNvPicPr>
            <p:nvPr/>
          </p:nvPicPr>
          <p:blipFill>
            <a:blip r:embed="rId2"/>
            <a:stretch>
              <a:fillRect/>
            </a:stretch>
          </p:blipFill>
          <p:spPr>
            <a:xfrm>
              <a:off x="5726430" y="3567828"/>
              <a:ext cx="800100" cy="409575"/>
            </a:xfrm>
            <a:prstGeom prst="rect">
              <a:avLst/>
            </a:prstGeom>
          </p:spPr>
        </p:pic>
      </p:grpSp>
    </p:spTree>
    <p:extLst>
      <p:ext uri="{BB962C8B-B14F-4D97-AF65-F5344CB8AC3E}">
        <p14:creationId xmlns:p14="http://schemas.microsoft.com/office/powerpoint/2010/main" val="14787310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4372</TotalTime>
  <Words>1115</Words>
  <Application>Microsoft Office PowerPoint</Application>
  <PresentationFormat>Widescreen</PresentationFormat>
  <Paragraphs>81</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Cambria Math</vt:lpstr>
      <vt:lpstr>Symbol</vt:lpstr>
      <vt:lpstr>Retrospect</vt:lpstr>
      <vt:lpstr>PHYS 304: Lecture 4 (Intro to) Quantum Mechanics</vt:lpstr>
      <vt:lpstr>Review of Key points from last day</vt:lpstr>
      <vt:lpstr>Today</vt:lpstr>
      <vt:lpstr>Chapter 2: Time-independent Schrödinger Equation</vt:lpstr>
      <vt:lpstr>Chapter 2: Time-independent Schrödinger Equation</vt:lpstr>
      <vt:lpstr>Chapter 2: Time-independent Schrödinger Equation</vt:lpstr>
      <vt:lpstr>How is this arrived at? </vt:lpstr>
      <vt:lpstr>Solutions (stationary states)</vt:lpstr>
      <vt:lpstr>Stationary States</vt:lpstr>
      <vt:lpstr>Stationary States</vt:lpstr>
      <vt:lpstr>Stationary States (con’t)</vt:lpstr>
      <vt:lpstr>Stationary States (con’t)</vt:lpstr>
      <vt:lpstr>A quick note on the de Broglie wavelength (relevant to Q 1.18 in problem set)</vt:lpstr>
      <vt:lpstr>Reminders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Young</dc:creator>
  <cp:lastModifiedBy>Jeff Young</cp:lastModifiedBy>
  <cp:revision>180</cp:revision>
  <dcterms:created xsi:type="dcterms:W3CDTF">2015-12-24T20:40:29Z</dcterms:created>
  <dcterms:modified xsi:type="dcterms:W3CDTF">2021-09-22T00:11:42Z</dcterms:modified>
</cp:coreProperties>
</file>