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318" r:id="rId4"/>
    <p:sldId id="309" r:id="rId5"/>
    <p:sldId id="316" r:id="rId6"/>
    <p:sldId id="315" r:id="rId7"/>
    <p:sldId id="317" r:id="rId8"/>
    <p:sldId id="299" r:id="rId9"/>
    <p:sldId id="31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F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8" autoAdjust="0"/>
    <p:restoredTop sz="81360" autoAdjust="0"/>
  </p:normalViewPr>
  <p:slideViewPr>
    <p:cSldViewPr snapToGrid="0">
      <p:cViewPr varScale="1">
        <p:scale>
          <a:sx n="59" d="100"/>
          <a:sy n="59" d="100"/>
        </p:scale>
        <p:origin x="626" y="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CEB769-CA9B-4DB4-97D4-7FC67B1E5392}" type="datetimeFigureOut">
              <a:rPr lang="en-CA" smtClean="0"/>
              <a:t>2021-09-28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ED6E6A-780E-46C8-97BA-9F3C208C7F07}" type="slidenum">
              <a:rPr lang="en-CA" smtClean="0"/>
              <a:t>‹#›</a:t>
            </a:fld>
            <a:endParaRPr lang="en-CA"/>
          </a:p>
        </p:txBody>
      </p:sp>
    </p:spTree>
    <p:extLst>
      <p:ext uri="{BB962C8B-B14F-4D97-AF65-F5344CB8AC3E}">
        <p14:creationId xmlns:p14="http://schemas.microsoft.com/office/powerpoint/2010/main" val="455689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DED6E6A-780E-46C8-97BA-9F3C208C7F07}" type="slidenum">
              <a:rPr lang="en-CA" smtClean="0"/>
              <a:t>1</a:t>
            </a:fld>
            <a:endParaRPr lang="en-CA"/>
          </a:p>
        </p:txBody>
      </p:sp>
    </p:spTree>
    <p:extLst>
      <p:ext uri="{BB962C8B-B14F-4D97-AF65-F5344CB8AC3E}">
        <p14:creationId xmlns:p14="http://schemas.microsoft.com/office/powerpoint/2010/main" val="3455616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DED6E6A-780E-46C8-97BA-9F3C208C7F07}" type="slidenum">
              <a:rPr lang="en-CA" smtClean="0"/>
              <a:t>2</a:t>
            </a:fld>
            <a:endParaRPr lang="en-CA"/>
          </a:p>
        </p:txBody>
      </p:sp>
    </p:spTree>
    <p:extLst>
      <p:ext uri="{BB962C8B-B14F-4D97-AF65-F5344CB8AC3E}">
        <p14:creationId xmlns:p14="http://schemas.microsoft.com/office/powerpoint/2010/main" val="435714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DED6E6A-780E-46C8-97BA-9F3C208C7F07}" type="slidenum">
              <a:rPr lang="en-CA" smtClean="0"/>
              <a:t>3</a:t>
            </a:fld>
            <a:endParaRPr lang="en-CA"/>
          </a:p>
        </p:txBody>
      </p:sp>
    </p:spTree>
    <p:extLst>
      <p:ext uri="{BB962C8B-B14F-4D97-AF65-F5344CB8AC3E}">
        <p14:creationId xmlns:p14="http://schemas.microsoft.com/office/powerpoint/2010/main" val="4174432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THE INSTRUCTION MANUAL for quantum mechanics.  For the rest of the course we have to get our heads around all its implications, and learn how to actually solve for the time-independent solutions in different cases.</a:t>
            </a:r>
          </a:p>
          <a:p>
            <a:r>
              <a:rPr lang="en-CA" dirty="0"/>
              <a:t>Absolutely crucial that the c’s are all constant!!!</a:t>
            </a:r>
          </a:p>
          <a:p>
            <a:endParaRPr lang="en-CA" dirty="0"/>
          </a:p>
          <a:p>
            <a:r>
              <a:rPr lang="en-CA" dirty="0"/>
              <a:t>What has gone on here?</a:t>
            </a:r>
          </a:p>
          <a:p>
            <a:pPr marL="228600" indent="-228600">
              <a:buAutoNum type="arabicPeriod"/>
            </a:pPr>
            <a:r>
              <a:rPr lang="en-CA" dirty="0"/>
              <a:t>Assumed that there is a separable solution to the full SE</a:t>
            </a:r>
          </a:p>
          <a:p>
            <a:pPr marL="228600" indent="-228600">
              <a:buAutoNum type="arabicPeriod"/>
            </a:pPr>
            <a:r>
              <a:rPr lang="en-CA" dirty="0"/>
              <a:t>Derived 2 DEs that seem easier to solve than one PDE</a:t>
            </a:r>
          </a:p>
          <a:p>
            <a:pPr marL="228600" indent="-228600">
              <a:buAutoNum type="arabicPeriod"/>
            </a:pPr>
            <a:r>
              <a:rPr lang="en-CA" dirty="0"/>
              <a:t>Assume that these can be solved for an intimately  connected pair of spatial and temporal functions that can each be normalized for an infinite set of values of </a:t>
            </a:r>
            <a:r>
              <a:rPr lang="en-CA" dirty="0" err="1"/>
              <a:t>En</a:t>
            </a:r>
            <a:endParaRPr lang="en-CA" dirty="0"/>
          </a:p>
          <a:p>
            <a:pPr marL="228600" indent="-228600">
              <a:buAutoNum type="arabicPeriod"/>
            </a:pPr>
            <a:r>
              <a:rPr lang="en-CA" dirty="0"/>
              <a:t>Take it on faith from mathematicians that a general solution of the full SE can always be expanded as a linear combination of these stationary solutions, WITH CONSTANT COEFFICIENTS that can be determined by knowing the spatial variation of the full WF at any specific time.</a:t>
            </a:r>
          </a:p>
        </p:txBody>
      </p:sp>
      <p:sp>
        <p:nvSpPr>
          <p:cNvPr id="4" name="Slide Number Placeholder 3"/>
          <p:cNvSpPr>
            <a:spLocks noGrp="1"/>
          </p:cNvSpPr>
          <p:nvPr>
            <p:ph type="sldNum" sz="quarter" idx="10"/>
          </p:nvPr>
        </p:nvSpPr>
        <p:spPr/>
        <p:txBody>
          <a:bodyPr/>
          <a:lstStyle/>
          <a:p>
            <a:fld id="{5DED6E6A-780E-46C8-97BA-9F3C208C7F07}" type="slidenum">
              <a:rPr lang="en-CA" smtClean="0"/>
              <a:t>4</a:t>
            </a:fld>
            <a:endParaRPr lang="en-CA"/>
          </a:p>
        </p:txBody>
      </p:sp>
    </p:spTree>
    <p:extLst>
      <p:ext uri="{BB962C8B-B14F-4D97-AF65-F5344CB8AC3E}">
        <p14:creationId xmlns:p14="http://schemas.microsoft.com/office/powerpoint/2010/main" val="1059363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equation is general, for any potential, if the range of integration goes from -\</a:t>
            </a:r>
            <a:r>
              <a:rPr lang="en-CA" dirty="0" err="1"/>
              <a:t>infty</a:t>
            </a:r>
            <a:r>
              <a:rPr lang="en-CA" dirty="0"/>
              <a:t> to +\</a:t>
            </a:r>
            <a:r>
              <a:rPr lang="en-CA" dirty="0" err="1"/>
              <a:t>infty</a:t>
            </a:r>
            <a:endParaRPr lang="en-CA" dirty="0"/>
          </a:p>
          <a:p>
            <a:endParaRPr lang="en-CA" dirty="0"/>
          </a:p>
          <a:p>
            <a:r>
              <a:rPr lang="en-CA" dirty="0"/>
              <a:t>The </a:t>
            </a:r>
            <a:r>
              <a:rPr lang="en-CA" dirty="0" err="1"/>
              <a:t>eqn</a:t>
            </a:r>
            <a:r>
              <a:rPr lang="en-CA" dirty="0"/>
              <a:t> for </a:t>
            </a:r>
            <a:r>
              <a:rPr lang="en-CA" dirty="0" err="1"/>
              <a:t>c_n</a:t>
            </a:r>
            <a:r>
              <a:rPr lang="en-CA" dirty="0"/>
              <a:t> is the equivalent to the dot product in 2D real vector space.</a:t>
            </a:r>
          </a:p>
        </p:txBody>
      </p:sp>
      <p:sp>
        <p:nvSpPr>
          <p:cNvPr id="4" name="Slide Number Placeholder 3"/>
          <p:cNvSpPr>
            <a:spLocks noGrp="1"/>
          </p:cNvSpPr>
          <p:nvPr>
            <p:ph type="sldNum" sz="quarter" idx="5"/>
          </p:nvPr>
        </p:nvSpPr>
        <p:spPr/>
        <p:txBody>
          <a:bodyPr/>
          <a:lstStyle/>
          <a:p>
            <a:fld id="{5DED6E6A-780E-46C8-97BA-9F3C208C7F07}" type="slidenum">
              <a:rPr lang="en-CA" smtClean="0"/>
              <a:t>5</a:t>
            </a:fld>
            <a:endParaRPr lang="en-CA"/>
          </a:p>
        </p:txBody>
      </p:sp>
    </p:spTree>
    <p:extLst>
      <p:ext uri="{BB962C8B-B14F-4D97-AF65-F5344CB8AC3E}">
        <p14:creationId xmlns:p14="http://schemas.microsoft.com/office/powerpoint/2010/main" val="838721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Lets study the state evolution as a function of time (</a:t>
            </a:r>
            <a:r>
              <a:rPr lang="en-CA" dirty="0" err="1"/>
              <a:t>ie</a:t>
            </a:r>
            <a:r>
              <a:rPr lang="en-CA" dirty="0"/>
              <a:t>. Dynamics of an electron in this state at t=0)</a:t>
            </a:r>
          </a:p>
          <a:p>
            <a:endParaRPr lang="en-CA" dirty="0"/>
          </a:p>
          <a:p>
            <a:r>
              <a:rPr lang="en-CA" dirty="0"/>
              <a:t>Start by explicitly pointing out this corresponds to some initial (at t=0) wavefunction that just so happens to have only 2 non-zero inner product integrals with all of the (infinite in number) bases states.</a:t>
            </a:r>
          </a:p>
        </p:txBody>
      </p:sp>
      <p:sp>
        <p:nvSpPr>
          <p:cNvPr id="4" name="Slide Number Placeholder 3"/>
          <p:cNvSpPr>
            <a:spLocks noGrp="1"/>
          </p:cNvSpPr>
          <p:nvPr>
            <p:ph type="sldNum" sz="quarter" idx="10"/>
          </p:nvPr>
        </p:nvSpPr>
        <p:spPr/>
        <p:txBody>
          <a:bodyPr/>
          <a:lstStyle/>
          <a:p>
            <a:fld id="{5DED6E6A-780E-46C8-97BA-9F3C208C7F07}" type="slidenum">
              <a:rPr lang="en-CA" smtClean="0"/>
              <a:t>6</a:t>
            </a:fld>
            <a:endParaRPr lang="en-CA"/>
          </a:p>
        </p:txBody>
      </p:sp>
    </p:spTree>
    <p:extLst>
      <p:ext uri="{BB962C8B-B14F-4D97-AF65-F5344CB8AC3E}">
        <p14:creationId xmlns:p14="http://schemas.microsoft.com/office/powerpoint/2010/main" val="2114651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CA" dirty="0"/>
          </a:p>
        </p:txBody>
      </p:sp>
      <p:sp>
        <p:nvSpPr>
          <p:cNvPr id="4" name="Slide Number Placeholder 3"/>
          <p:cNvSpPr>
            <a:spLocks noGrp="1"/>
          </p:cNvSpPr>
          <p:nvPr>
            <p:ph type="sldNum" sz="quarter" idx="10"/>
          </p:nvPr>
        </p:nvSpPr>
        <p:spPr/>
        <p:txBody>
          <a:bodyPr/>
          <a:lstStyle/>
          <a:p>
            <a:fld id="{5DED6E6A-780E-46C8-97BA-9F3C208C7F07}" type="slidenum">
              <a:rPr lang="en-CA" smtClean="0"/>
              <a:t>8</a:t>
            </a:fld>
            <a:endParaRPr lang="en-CA"/>
          </a:p>
        </p:txBody>
      </p:sp>
    </p:spTree>
    <p:extLst>
      <p:ext uri="{BB962C8B-B14F-4D97-AF65-F5344CB8AC3E}">
        <p14:creationId xmlns:p14="http://schemas.microsoft.com/office/powerpoint/2010/main" val="3787453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CA" dirty="0"/>
          </a:p>
        </p:txBody>
      </p:sp>
      <p:sp>
        <p:nvSpPr>
          <p:cNvPr id="4" name="Slide Number Placeholder 3"/>
          <p:cNvSpPr>
            <a:spLocks noGrp="1"/>
          </p:cNvSpPr>
          <p:nvPr>
            <p:ph type="sldNum" sz="quarter" idx="10"/>
          </p:nvPr>
        </p:nvSpPr>
        <p:spPr/>
        <p:txBody>
          <a:bodyPr/>
          <a:lstStyle/>
          <a:p>
            <a:fld id="{5DED6E6A-780E-46C8-97BA-9F3C208C7F07}" type="slidenum">
              <a:rPr lang="en-CA" smtClean="0"/>
              <a:t>9</a:t>
            </a:fld>
            <a:endParaRPr lang="en-CA"/>
          </a:p>
        </p:txBody>
      </p:sp>
    </p:spTree>
    <p:extLst>
      <p:ext uri="{BB962C8B-B14F-4D97-AF65-F5344CB8AC3E}">
        <p14:creationId xmlns:p14="http://schemas.microsoft.com/office/powerpoint/2010/main" val="606363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060408-1678-4E0A-9571-142E66E6CF7E}" type="datetimeFigureOut">
              <a:rPr lang="en-CA" smtClean="0"/>
              <a:t>2021-09-28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033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60408-1678-4E0A-9571-142E66E6CF7E}" type="datetimeFigureOut">
              <a:rPr lang="en-CA" smtClean="0"/>
              <a:t>2021-09-28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090607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60408-1678-4E0A-9571-142E66E6CF7E}" type="datetimeFigureOut">
              <a:rPr lang="en-CA" smtClean="0"/>
              <a:t>2021-09-28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47485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60408-1678-4E0A-9571-142E66E6CF7E}" type="datetimeFigureOut">
              <a:rPr lang="en-CA" smtClean="0"/>
              <a:t>2021-09-28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1599463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060408-1678-4E0A-9571-142E66E6CF7E}" type="datetimeFigureOut">
              <a:rPr lang="en-CA" smtClean="0"/>
              <a:t>2021-09-28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035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060408-1678-4E0A-9571-142E66E6CF7E}" type="datetimeFigureOut">
              <a:rPr lang="en-CA" smtClean="0"/>
              <a:t>2021-09-28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307855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060408-1678-4E0A-9571-142E66E6CF7E}" type="datetimeFigureOut">
              <a:rPr lang="en-CA" smtClean="0"/>
              <a:t>2021-09-28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1195223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060408-1678-4E0A-9571-142E66E6CF7E}" type="datetimeFigureOut">
              <a:rPr lang="en-CA" smtClean="0"/>
              <a:t>2021-09-28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3357786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7060408-1678-4E0A-9571-142E66E6CF7E}" type="datetimeFigureOut">
              <a:rPr lang="en-CA" smtClean="0"/>
              <a:t>2021-09-28</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CA"/>
          </a:p>
        </p:txBody>
      </p:sp>
      <p:sp>
        <p:nvSpPr>
          <p:cNvPr id="9" name="Slide Number Placeholder 8"/>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1606069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7060408-1678-4E0A-9571-142E66E6CF7E}" type="datetimeFigureOut">
              <a:rPr lang="en-CA" smtClean="0"/>
              <a:t>2021-09-28</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904B94B-01DA-4D3A-AB6F-1EC68BA9698E}" type="slidenum">
              <a:rPr lang="en-CA" smtClean="0"/>
              <a:t>‹#›</a:t>
            </a:fld>
            <a:endParaRPr lang="en-CA"/>
          </a:p>
        </p:txBody>
      </p:sp>
    </p:spTree>
    <p:extLst>
      <p:ext uri="{BB962C8B-B14F-4D97-AF65-F5344CB8AC3E}">
        <p14:creationId xmlns:p14="http://schemas.microsoft.com/office/powerpoint/2010/main" val="175894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7060408-1678-4E0A-9571-142E66E6CF7E}" type="datetimeFigureOut">
              <a:rPr lang="en-CA" smtClean="0"/>
              <a:t>2021-09-28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505724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7060408-1678-4E0A-9571-142E66E6CF7E}" type="datetimeFigureOut">
              <a:rPr lang="en-CA" smtClean="0"/>
              <a:t>2021-09-28</a:t>
            </a:fld>
            <a:endParaRPr lang="en-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C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904B94B-01DA-4D3A-AB6F-1EC68BA9698E}" type="slidenum">
              <a:rPr lang="en-CA" smtClean="0"/>
              <a:t>‹#›</a:t>
            </a:fld>
            <a:endParaRPr lang="en-C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166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6473" y="758952"/>
            <a:ext cx="10898909" cy="3566160"/>
          </a:xfrm>
        </p:spPr>
        <p:txBody>
          <a:bodyPr>
            <a:normAutofit/>
          </a:bodyPr>
          <a:lstStyle/>
          <a:p>
            <a:r>
              <a:rPr lang="en-CA" sz="7200" dirty="0"/>
              <a:t>PHYS 304: Lecture 6</a:t>
            </a:r>
            <a:br>
              <a:rPr lang="en-CA" sz="7200" dirty="0"/>
            </a:br>
            <a:r>
              <a:rPr lang="en-CA" sz="4800" dirty="0"/>
              <a:t>(Intro to) </a:t>
            </a:r>
            <a:r>
              <a:rPr lang="en-CA" sz="7200" dirty="0"/>
              <a:t>Quantum Mechanics</a:t>
            </a:r>
          </a:p>
        </p:txBody>
      </p:sp>
      <p:sp>
        <p:nvSpPr>
          <p:cNvPr id="3" name="Subtitle 2"/>
          <p:cNvSpPr>
            <a:spLocks noGrp="1"/>
          </p:cNvSpPr>
          <p:nvPr>
            <p:ph type="subTitle" idx="1"/>
          </p:nvPr>
        </p:nvSpPr>
        <p:spPr/>
        <p:txBody>
          <a:bodyPr>
            <a:normAutofit fontScale="85000" lnSpcReduction="20000"/>
          </a:bodyPr>
          <a:lstStyle/>
          <a:p>
            <a:r>
              <a:rPr lang="en-CA" dirty="0"/>
              <a:t>Sept-Dec 2021 Edition</a:t>
            </a:r>
          </a:p>
          <a:p>
            <a:r>
              <a:rPr lang="en-CA" dirty="0"/>
              <a:t>Jeff Young</a:t>
            </a:r>
          </a:p>
          <a:p>
            <a:r>
              <a:rPr lang="en-CA" dirty="0" err="1"/>
              <a:t>brimacombe</a:t>
            </a:r>
            <a:r>
              <a:rPr lang="en-CA" dirty="0"/>
              <a:t> Rm 278, young@phas.ubc.ca</a:t>
            </a:r>
          </a:p>
        </p:txBody>
      </p:sp>
    </p:spTree>
    <p:extLst>
      <p:ext uri="{BB962C8B-B14F-4D97-AF65-F5344CB8AC3E}">
        <p14:creationId xmlns:p14="http://schemas.microsoft.com/office/powerpoint/2010/main" val="374400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Review of key point from last day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1746552"/>
              </a:xfrm>
            </p:spPr>
            <p:txBody>
              <a:bodyPr>
                <a:normAutofit fontScale="77500" lnSpcReduction="20000"/>
              </a:bodyPr>
              <a:lstStyle/>
              <a:p>
                <a:pPr>
                  <a:lnSpc>
                    <a:spcPct val="160000"/>
                  </a:lnSpc>
                </a:pPr>
                <a:r>
                  <a:rPr lang="en-CA" sz="2400" dirty="0"/>
                  <a:t>The normalized solutions of the time-independent </a:t>
                </a:r>
                <a:r>
                  <a:rPr lang="en-US" sz="2400" dirty="0">
                    <a:latin typeface="Calibri" panose="020F0502020204030204" pitchFamily="34" charset="0"/>
                    <a:ea typeface="Calibri" panose="020F0502020204030204" pitchFamily="34" charset="0"/>
                    <a:cs typeface="Times New Roman" panose="02020603050405020304" pitchFamily="18" charset="0"/>
                  </a:rPr>
                  <a:t>Schrödinger equation for an infinite square well potential outside of 0 &lt; x &lt; a, the</a:t>
                </a:r>
                <a:r>
                  <a:rPr lang="en-CA" sz="2400" dirty="0"/>
                  <a:t> </a:t>
                </a:r>
                <a14:m>
                  <m:oMath xmlns:m="http://schemas.openxmlformats.org/officeDocument/2006/math">
                    <m:sSub>
                      <m:sSubPr>
                        <m:ctrlPr>
                          <a:rPr lang="en-CA" sz="2400" i="1">
                            <a:latin typeface="Cambria Math" panose="02040503050406030204" pitchFamily="18" charset="0"/>
                          </a:rPr>
                        </m:ctrlPr>
                      </m:sSubPr>
                      <m:e>
                        <m:r>
                          <a:rPr lang="en-US" sz="2400" i="1">
                            <a:latin typeface="Cambria Math" panose="02040503050406030204" pitchFamily="18" charset="0"/>
                          </a:rPr>
                          <m:t>𝜓</m:t>
                        </m:r>
                      </m:e>
                      <m:sub>
                        <m:r>
                          <a:rPr lang="en-US" sz="2400" i="1">
                            <a:latin typeface="Cambria Math" panose="02040503050406030204" pitchFamily="18" charset="0"/>
                          </a:rPr>
                          <m:t>𝑛</m:t>
                        </m:r>
                      </m:sub>
                    </m:sSub>
                    <m:r>
                      <a:rPr lang="en-CA" sz="2400" i="1">
                        <a:latin typeface="Cambria Math" panose="02040503050406030204" pitchFamily="18" charset="0"/>
                      </a:rPr>
                      <m:t>(</m:t>
                    </m:r>
                    <m:r>
                      <a:rPr lang="en-CA" sz="2400" i="1">
                        <a:latin typeface="Cambria Math" panose="02040503050406030204" pitchFamily="18" charset="0"/>
                      </a:rPr>
                      <m:t>𝑥</m:t>
                    </m:r>
                    <m:r>
                      <a:rPr lang="en-CA" sz="2400" i="1">
                        <a:latin typeface="Cambria Math" panose="02040503050406030204" pitchFamily="18" charset="0"/>
                      </a:rPr>
                      <m:t>)=</m:t>
                    </m:r>
                    <m:rad>
                      <m:radPr>
                        <m:degHide m:val="on"/>
                        <m:ctrlPr>
                          <a:rPr lang="en-CA" sz="2400" i="1">
                            <a:latin typeface="Cambria Math" panose="02040503050406030204" pitchFamily="18" charset="0"/>
                          </a:rPr>
                        </m:ctrlPr>
                      </m:radPr>
                      <m:deg/>
                      <m:e>
                        <m:f>
                          <m:fPr>
                            <m:ctrlPr>
                              <a:rPr lang="en-CA" sz="2400" i="1">
                                <a:latin typeface="Cambria Math" panose="02040503050406030204" pitchFamily="18" charset="0"/>
                              </a:rPr>
                            </m:ctrlPr>
                          </m:fPr>
                          <m:num>
                            <m:r>
                              <a:rPr lang="en-US" sz="2400" i="1">
                                <a:latin typeface="Cambria Math" panose="02040503050406030204" pitchFamily="18" charset="0"/>
                              </a:rPr>
                              <m:t>2</m:t>
                            </m:r>
                          </m:num>
                          <m:den>
                            <m:r>
                              <a:rPr lang="en-US" sz="2400" i="1">
                                <a:latin typeface="Cambria Math" panose="02040503050406030204" pitchFamily="18" charset="0"/>
                              </a:rPr>
                              <m:t>𝑎</m:t>
                            </m:r>
                          </m:den>
                        </m:f>
                      </m:e>
                    </m:rad>
                    <m:r>
                      <a:rPr lang="en-US" sz="2400" i="1">
                        <a:latin typeface="Cambria Math" panose="02040503050406030204" pitchFamily="18" charset="0"/>
                      </a:rPr>
                      <m:t> </m:t>
                    </m:r>
                    <m:r>
                      <m:rPr>
                        <m:sty m:val="p"/>
                      </m:rPr>
                      <a:rPr lang="en-US" sz="2400">
                        <a:latin typeface="Cambria Math" panose="02040503050406030204" pitchFamily="18" charset="0"/>
                      </a:rPr>
                      <m:t>sin</m:t>
                    </m:r>
                    <m:r>
                      <a:rPr lang="en-US" sz="2400" i="1">
                        <a:latin typeface="Cambria Math" panose="02040503050406030204" pitchFamily="18" charset="0"/>
                      </a:rPr>
                      <m:t>(</m:t>
                    </m:r>
                    <m:f>
                      <m:fPr>
                        <m:ctrlPr>
                          <a:rPr lang="en-CA" sz="2400" i="1">
                            <a:latin typeface="Cambria Math" panose="02040503050406030204" pitchFamily="18" charset="0"/>
                          </a:rPr>
                        </m:ctrlPr>
                      </m:fPr>
                      <m:num>
                        <m:r>
                          <a:rPr lang="en-US" sz="2400" i="1">
                            <a:latin typeface="Cambria Math" panose="02040503050406030204" pitchFamily="18" charset="0"/>
                          </a:rPr>
                          <m:t>𝑛</m:t>
                        </m:r>
                        <m:r>
                          <a:rPr lang="en-US" sz="2400" i="1">
                            <a:latin typeface="Cambria Math" panose="02040503050406030204" pitchFamily="18" charset="0"/>
                          </a:rPr>
                          <m:t>𝜋</m:t>
                        </m:r>
                      </m:num>
                      <m:den>
                        <m:r>
                          <a:rPr lang="en-US" sz="2400" i="1">
                            <a:latin typeface="Cambria Math" panose="02040503050406030204" pitchFamily="18" charset="0"/>
                          </a:rPr>
                          <m:t>𝑎</m:t>
                        </m:r>
                      </m:den>
                    </m:f>
                    <m:r>
                      <a:rPr lang="en-US" sz="2400" i="1">
                        <a:latin typeface="Cambria Math" panose="02040503050406030204" pitchFamily="18" charset="0"/>
                      </a:rPr>
                      <m:t>𝑥</m:t>
                    </m:r>
                    <m:r>
                      <a:rPr lang="en-US" sz="2400" i="1">
                        <a:latin typeface="Cambria Math" panose="02040503050406030204" pitchFamily="18" charset="0"/>
                      </a:rPr>
                      <m:t>) </m:t>
                    </m:r>
                  </m:oMath>
                </a14:m>
                <a:r>
                  <a:rPr lang="en-US" sz="2400" dirty="0">
                    <a:latin typeface="Calibri" panose="020F0502020204030204" pitchFamily="34" charset="0"/>
                    <a:ea typeface="Calibri" panose="020F0502020204030204" pitchFamily="34" charset="0"/>
                    <a:cs typeface="Times New Roman" panose="02020603050405020304" pitchFamily="18" charset="0"/>
                  </a:rPr>
                  <a:t>for n=1, 2, …., form an orthonormal and complete set of functions in the region 0 &lt; x &lt; a, that are zero on the boundaries.</a:t>
                </a:r>
                <a:endParaRPr lang="en-CA" sz="2400" dirty="0">
                  <a:latin typeface="Symbol" panose="05050102010706020507" pitchFamily="18" charset="2"/>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1746552"/>
              </a:xfrm>
              <a:blipFill>
                <a:blip r:embed="rId3"/>
                <a:stretch>
                  <a:fillRect l="-545" b="-3147"/>
                </a:stretch>
              </a:blipFill>
            </p:spPr>
            <p:txBody>
              <a:bodyPr/>
              <a:lstStyle/>
              <a:p>
                <a:r>
                  <a:rPr lang="en-CA">
                    <a:noFill/>
                  </a:rPr>
                  <a:t> </a:t>
                </a:r>
              </a:p>
            </p:txBody>
          </p:sp>
        </mc:Fallback>
      </mc:AlternateContent>
    </p:spTree>
    <p:extLst>
      <p:ext uri="{BB962C8B-B14F-4D97-AF65-F5344CB8AC3E}">
        <p14:creationId xmlns:p14="http://schemas.microsoft.com/office/powerpoint/2010/main" val="1260433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Today</a:t>
            </a:r>
          </a:p>
        </p:txBody>
      </p:sp>
      <p:sp>
        <p:nvSpPr>
          <p:cNvPr id="3" name="Content Placeholder 2"/>
          <p:cNvSpPr>
            <a:spLocks noGrp="1"/>
          </p:cNvSpPr>
          <p:nvPr>
            <p:ph idx="1"/>
          </p:nvPr>
        </p:nvSpPr>
        <p:spPr>
          <a:xfrm>
            <a:off x="1097280" y="1845734"/>
            <a:ext cx="10058400" cy="841022"/>
          </a:xfrm>
        </p:spPr>
        <p:txBody>
          <a:bodyPr>
            <a:normAutofit/>
          </a:bodyPr>
          <a:lstStyle/>
          <a:p>
            <a:pPr>
              <a:lnSpc>
                <a:spcPct val="160000"/>
              </a:lnSpc>
            </a:pPr>
            <a:r>
              <a:rPr lang="en-CA" sz="2400" dirty="0"/>
              <a:t>Complete the recipe for solving the full </a:t>
            </a:r>
            <a:r>
              <a:rPr lang="en-US" sz="2400" dirty="0">
                <a:latin typeface="Calibri" panose="020F0502020204030204" pitchFamily="34" charset="0"/>
                <a:ea typeface="Calibri" panose="020F0502020204030204" pitchFamily="34" charset="0"/>
                <a:cs typeface="Times New Roman" panose="02020603050405020304" pitchFamily="18" charset="0"/>
              </a:rPr>
              <a:t>Schrödinger</a:t>
            </a:r>
            <a:endParaRPr lang="en-CA" sz="2400" dirty="0">
              <a:latin typeface="Symbol" panose="05050102010706020507" pitchFamily="18" charset="2"/>
            </a:endParaRPr>
          </a:p>
        </p:txBody>
      </p:sp>
      <p:sp>
        <p:nvSpPr>
          <p:cNvPr id="5" name="TextBox 4">
            <a:extLst>
              <a:ext uri="{FF2B5EF4-FFF2-40B4-BE49-F238E27FC236}">
                <a16:creationId xmlns:a16="http://schemas.microsoft.com/office/drawing/2014/main" id="{E0C4046B-426A-4884-ABBC-55E28C2AEF9B}"/>
              </a:ext>
            </a:extLst>
          </p:cNvPr>
          <p:cNvSpPr txBox="1"/>
          <p:nvPr/>
        </p:nvSpPr>
        <p:spPr>
          <a:xfrm>
            <a:off x="1097280" y="2795130"/>
            <a:ext cx="8046720" cy="830997"/>
          </a:xfrm>
          <a:prstGeom prst="rect">
            <a:avLst/>
          </a:prstGeom>
          <a:noFill/>
        </p:spPr>
        <p:txBody>
          <a:bodyPr wrap="square">
            <a:spAutoFit/>
          </a:bodyPr>
          <a:lstStyle/>
          <a:p>
            <a:r>
              <a:rPr lang="en-US" sz="2400" dirty="0">
                <a:latin typeface="Calibri" panose="020F0502020204030204" pitchFamily="34" charset="0"/>
                <a:ea typeface="Calibri" panose="020F0502020204030204" pitchFamily="34" charset="0"/>
                <a:cs typeface="Times New Roman" panose="02020603050405020304" pitchFamily="18" charset="0"/>
              </a:rPr>
              <a:t>Solve a dynamical problem  where the wavefunction is not just a stationary eigenstate.  </a:t>
            </a:r>
            <a:endParaRPr lang="en-CA" sz="2400" dirty="0"/>
          </a:p>
        </p:txBody>
      </p:sp>
    </p:spTree>
    <p:extLst>
      <p:ext uri="{BB962C8B-B14F-4D97-AF65-F5344CB8AC3E}">
        <p14:creationId xmlns:p14="http://schemas.microsoft.com/office/powerpoint/2010/main" val="70727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79483"/>
            <a:ext cx="10058400" cy="1450757"/>
          </a:xfrm>
        </p:spPr>
        <p:txBody>
          <a:bodyPr/>
          <a:lstStyle/>
          <a:p>
            <a:r>
              <a:rPr lang="en-CA" dirty="0"/>
              <a:t>Recall</a:t>
            </a:r>
            <a:endParaRPr lang="en-CA" b="1" i="1" dirty="0">
              <a:solidFill>
                <a:srgbClr val="FF0000"/>
              </a:solidFill>
            </a:endParaRPr>
          </a:p>
        </p:txBody>
      </p:sp>
      <p:sp>
        <p:nvSpPr>
          <p:cNvPr id="4" name="Rectangle 3">
            <a:extLst>
              <a:ext uri="{FF2B5EF4-FFF2-40B4-BE49-F238E27FC236}">
                <a16:creationId xmlns:a16="http://schemas.microsoft.com/office/drawing/2014/main" id="{5650C972-0BFF-47B1-A041-B20045A3E3EE}"/>
              </a:ext>
            </a:extLst>
          </p:cNvPr>
          <p:cNvSpPr/>
          <p:nvPr/>
        </p:nvSpPr>
        <p:spPr>
          <a:xfrm>
            <a:off x="1097280" y="1299661"/>
            <a:ext cx="9521774" cy="369332"/>
          </a:xfrm>
          <a:prstGeom prst="rect">
            <a:avLst/>
          </a:prstGeom>
        </p:spPr>
        <p:txBody>
          <a:bodyPr wrap="none">
            <a:spAutoFit/>
          </a:bodyPr>
          <a:lstStyle/>
          <a:p>
            <a:r>
              <a:rPr lang="en-CA" dirty="0"/>
              <a:t>The algorithm (flowchart) for solving the full </a:t>
            </a:r>
            <a:r>
              <a:rPr lang="en-US" dirty="0">
                <a:latin typeface="Calibri" panose="020F0502020204030204" pitchFamily="34" charset="0"/>
                <a:ea typeface="Calibri" panose="020F0502020204030204" pitchFamily="34" charset="0"/>
                <a:cs typeface="Times New Roman" panose="02020603050405020304" pitchFamily="18" charset="0"/>
              </a:rPr>
              <a:t>Schrödinger equation using separation of variables:</a:t>
            </a:r>
            <a:r>
              <a:rPr lang="en-CA" dirty="0"/>
              <a:t> </a:t>
            </a:r>
          </a:p>
        </p:txBody>
      </p:sp>
      <p:grpSp>
        <p:nvGrpSpPr>
          <p:cNvPr id="8" name="Group 7">
            <a:extLst>
              <a:ext uri="{FF2B5EF4-FFF2-40B4-BE49-F238E27FC236}">
                <a16:creationId xmlns:a16="http://schemas.microsoft.com/office/drawing/2014/main" id="{CD0DFD86-6431-4C81-8F20-106599803FCD}"/>
              </a:ext>
            </a:extLst>
          </p:cNvPr>
          <p:cNvGrpSpPr/>
          <p:nvPr/>
        </p:nvGrpSpPr>
        <p:grpSpPr>
          <a:xfrm>
            <a:off x="599817" y="1668993"/>
            <a:ext cx="10637565" cy="4537171"/>
            <a:chOff x="577515" y="1847296"/>
            <a:chExt cx="10576263" cy="4444315"/>
          </a:xfrm>
        </p:grpSpPr>
        <p:pic>
          <p:nvPicPr>
            <p:cNvPr id="3" name="Picture 2">
              <a:extLst>
                <a:ext uri="{FF2B5EF4-FFF2-40B4-BE49-F238E27FC236}">
                  <a16:creationId xmlns:a16="http://schemas.microsoft.com/office/drawing/2014/main" id="{D84E1A6C-D485-4FB1-BFD5-3A3E79C34C38}"/>
                </a:ext>
              </a:extLst>
            </p:cNvPr>
            <p:cNvPicPr>
              <a:picLocks noChangeAspect="1"/>
            </p:cNvPicPr>
            <p:nvPr/>
          </p:nvPicPr>
          <p:blipFill>
            <a:blip r:embed="rId3"/>
            <a:stretch>
              <a:fillRect/>
            </a:stretch>
          </p:blipFill>
          <p:spPr>
            <a:xfrm>
              <a:off x="974617" y="1847296"/>
              <a:ext cx="7258050" cy="2771775"/>
            </a:xfrm>
            <a:prstGeom prst="rect">
              <a:avLst/>
            </a:prstGeom>
          </p:spPr>
        </p:pic>
        <p:pic>
          <p:nvPicPr>
            <p:cNvPr id="5" name="Picture 4">
              <a:extLst>
                <a:ext uri="{FF2B5EF4-FFF2-40B4-BE49-F238E27FC236}">
                  <a16:creationId xmlns:a16="http://schemas.microsoft.com/office/drawing/2014/main" id="{729DE509-E341-4386-95A6-433FC7D68C3A}"/>
                </a:ext>
              </a:extLst>
            </p:cNvPr>
            <p:cNvPicPr>
              <a:picLocks noChangeAspect="1"/>
            </p:cNvPicPr>
            <p:nvPr/>
          </p:nvPicPr>
          <p:blipFill>
            <a:blip r:embed="rId4"/>
            <a:stretch>
              <a:fillRect/>
            </a:stretch>
          </p:blipFill>
          <p:spPr>
            <a:xfrm>
              <a:off x="1097280" y="4424711"/>
              <a:ext cx="7191375" cy="1866900"/>
            </a:xfrm>
            <a:prstGeom prst="rect">
              <a:avLst/>
            </a:prstGeom>
          </p:spPr>
        </p:pic>
        <p:sp>
          <p:nvSpPr>
            <p:cNvPr id="6" name="Rectangle 5">
              <a:extLst>
                <a:ext uri="{FF2B5EF4-FFF2-40B4-BE49-F238E27FC236}">
                  <a16:creationId xmlns:a16="http://schemas.microsoft.com/office/drawing/2014/main" id="{654A36B3-AFBA-467C-A9F4-7D00FF418602}"/>
                </a:ext>
              </a:extLst>
            </p:cNvPr>
            <p:cNvSpPr/>
            <p:nvPr/>
          </p:nvSpPr>
          <p:spPr>
            <a:xfrm>
              <a:off x="1097280" y="1847297"/>
              <a:ext cx="10056498" cy="3222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A17C03D4-8C89-4EE9-962F-463462E8E70D}"/>
                </a:ext>
              </a:extLst>
            </p:cNvPr>
            <p:cNvSpPr/>
            <p:nvPr/>
          </p:nvSpPr>
          <p:spPr>
            <a:xfrm>
              <a:off x="577515" y="2101799"/>
              <a:ext cx="1985212" cy="2649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9" name="Rectangle 8">
            <a:extLst>
              <a:ext uri="{FF2B5EF4-FFF2-40B4-BE49-F238E27FC236}">
                <a16:creationId xmlns:a16="http://schemas.microsoft.com/office/drawing/2014/main" id="{34252EE4-2954-4A66-B103-F3BF9AC1DA6C}"/>
              </a:ext>
            </a:extLst>
          </p:cNvPr>
          <p:cNvSpPr/>
          <p:nvPr/>
        </p:nvSpPr>
        <p:spPr>
          <a:xfrm>
            <a:off x="1122595" y="4584033"/>
            <a:ext cx="1473942" cy="283978"/>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0714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10E9A-AD15-408E-A8EA-FD7E53FB2FA2}"/>
              </a:ext>
            </a:extLst>
          </p:cNvPr>
          <p:cNvSpPr>
            <a:spLocks noGrp="1"/>
          </p:cNvSpPr>
          <p:nvPr>
            <p:ph type="title"/>
          </p:nvPr>
        </p:nvSpPr>
        <p:spPr/>
        <p:txBody>
          <a:bodyPr/>
          <a:lstStyle/>
          <a:p>
            <a:r>
              <a:rPr lang="en-CA" dirty="0"/>
              <a:t>Complete the story for the infinite square well potential</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E44C5355-5907-4DEA-8624-8996805EE857}"/>
                  </a:ext>
                </a:extLst>
              </p:cNvPr>
              <p:cNvSpPr txBox="1">
                <a:spLocks/>
              </p:cNvSpPr>
              <p:nvPr/>
            </p:nvSpPr>
            <p:spPr>
              <a:xfrm>
                <a:off x="1097280" y="2170380"/>
                <a:ext cx="10058400" cy="74746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sz="2400" dirty="0"/>
                  <a:t>The recipe for obtaining the expansion coefficients </a:t>
                </a:r>
                <a:r>
                  <a:rPr lang="en-CA" sz="2400" dirty="0" err="1"/>
                  <a:t>c</a:t>
                </a:r>
                <a:r>
                  <a:rPr lang="en-CA" sz="2400" baseline="-25000" dirty="0" err="1"/>
                  <a:t>n</a:t>
                </a:r>
                <a:r>
                  <a:rPr lang="en-CA" sz="2400" dirty="0"/>
                  <a:t>, is: </a:t>
                </a:r>
                <a:endParaRPr lang="en-CA"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CA" sz="2400" i="1" smtClean="0">
                              <a:latin typeface="Cambria Math" panose="02040503050406030204" pitchFamily="18" charset="0"/>
                            </a:rPr>
                          </m:ctrlPr>
                        </m:sSubPr>
                        <m:e>
                          <m:r>
                            <a:rPr lang="en-CA" sz="2400" b="0" i="1" smtClean="0">
                              <a:latin typeface="Cambria Math" panose="02040503050406030204" pitchFamily="18" charset="0"/>
                            </a:rPr>
                            <m:t>𝑐</m:t>
                          </m:r>
                        </m:e>
                        <m:sub>
                          <m:r>
                            <a:rPr lang="en-CA" sz="2400" b="0" i="1" smtClean="0">
                              <a:latin typeface="Cambria Math" panose="02040503050406030204" pitchFamily="18" charset="0"/>
                            </a:rPr>
                            <m:t>𝑛</m:t>
                          </m:r>
                        </m:sub>
                      </m:sSub>
                      <m:r>
                        <a:rPr lang="en-CA" sz="2400" b="0" i="1" smtClean="0">
                          <a:latin typeface="Cambria Math" panose="02040503050406030204" pitchFamily="18" charset="0"/>
                        </a:rPr>
                        <m:t>=</m:t>
                      </m:r>
                      <m:nary>
                        <m:naryPr>
                          <m:ctrlPr>
                            <a:rPr lang="en-CA" sz="2400" b="0" i="1" smtClean="0">
                              <a:latin typeface="Cambria Math" panose="02040503050406030204" pitchFamily="18" charset="0"/>
                            </a:rPr>
                          </m:ctrlPr>
                        </m:naryPr>
                        <m:sub>
                          <m:r>
                            <m:rPr>
                              <m:brk m:alnAt="23"/>
                            </m:rPr>
                            <a:rPr lang="en-CA" sz="2400" b="0" i="1" smtClean="0">
                              <a:latin typeface="Cambria Math" panose="02040503050406030204" pitchFamily="18" charset="0"/>
                            </a:rPr>
                            <m:t>0</m:t>
                          </m:r>
                        </m:sub>
                        <m:sup>
                          <m:r>
                            <a:rPr lang="en-CA" sz="2400" b="0" i="1" smtClean="0">
                              <a:latin typeface="Cambria Math" panose="02040503050406030204" pitchFamily="18" charset="0"/>
                            </a:rPr>
                            <m:t>𝑎</m:t>
                          </m:r>
                        </m:sup>
                        <m:e>
                          <m:sSubSup>
                            <m:sSubSupPr>
                              <m:ctrlPr>
                                <a:rPr lang="en-CA" sz="2400" b="0" i="1" smtClean="0">
                                  <a:latin typeface="Cambria Math" panose="02040503050406030204" pitchFamily="18" charset="0"/>
                                </a:rPr>
                              </m:ctrlPr>
                            </m:sSubSupPr>
                            <m:e>
                              <m:r>
                                <a:rPr lang="en-CA" sz="2400" b="0" i="1" smtClean="0">
                                  <a:latin typeface="Cambria Math" panose="02040503050406030204" pitchFamily="18" charset="0"/>
                                  <a:ea typeface="Cambria Math" panose="02040503050406030204" pitchFamily="18" charset="0"/>
                                </a:rPr>
                                <m:t>𝜓</m:t>
                              </m:r>
                            </m:e>
                            <m:sub>
                              <m:r>
                                <a:rPr lang="en-CA" sz="2400" b="0" i="1" smtClean="0">
                                  <a:latin typeface="Cambria Math" panose="02040503050406030204" pitchFamily="18" charset="0"/>
                                </a:rPr>
                                <m:t>𝑛</m:t>
                              </m:r>
                            </m:sub>
                            <m:sup>
                              <m:r>
                                <a:rPr lang="en-CA" sz="2400" b="0" i="1" smtClean="0">
                                  <a:latin typeface="Cambria Math" panose="02040503050406030204" pitchFamily="18" charset="0"/>
                                </a:rPr>
                                <m:t>∗</m:t>
                              </m:r>
                            </m:sup>
                          </m:sSubSup>
                          <m:r>
                            <a:rPr lang="en-CA" sz="2400" i="1" smtClean="0">
                              <a:latin typeface="Cambria Math" panose="02040503050406030204" pitchFamily="18" charset="0"/>
                            </a:rPr>
                            <m:t> </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𝑥</m:t>
                              </m:r>
                            </m:e>
                          </m:d>
                          <m:r>
                            <m:rPr>
                              <m:sty m:val="p"/>
                            </m:rPr>
                            <a:rPr lang="el-GR" sz="2400" b="0" i="1" smtClean="0">
                              <a:latin typeface="Cambria Math" panose="02040503050406030204" pitchFamily="18" charset="0"/>
                              <a:ea typeface="Cambria Math" panose="02040503050406030204" pitchFamily="18" charset="0"/>
                            </a:rPr>
                            <m:t>Ψ</m:t>
                          </m:r>
                          <m:d>
                            <m:dPr>
                              <m:ctrlPr>
                                <a:rPr lang="en-CA" sz="2400" b="0" i="1" smtClean="0">
                                  <a:latin typeface="Cambria Math" panose="02040503050406030204" pitchFamily="18" charset="0"/>
                                  <a:ea typeface="Cambria Math" panose="02040503050406030204" pitchFamily="18" charset="0"/>
                                </a:rPr>
                              </m:ctrlPr>
                            </m:dPr>
                            <m:e>
                              <m:r>
                                <a:rPr lang="en-CA" sz="2400" b="0" i="1" smtClean="0">
                                  <a:latin typeface="Cambria Math" panose="02040503050406030204" pitchFamily="18" charset="0"/>
                                  <a:ea typeface="Cambria Math" panose="02040503050406030204" pitchFamily="18" charset="0"/>
                                </a:rPr>
                                <m:t>𝑥</m:t>
                              </m:r>
                              <m:r>
                                <a:rPr lang="en-CA" sz="2400" b="0" i="1" smtClean="0">
                                  <a:latin typeface="Cambria Math" panose="02040503050406030204" pitchFamily="18" charset="0"/>
                                  <a:ea typeface="Cambria Math" panose="02040503050406030204" pitchFamily="18" charset="0"/>
                                </a:rPr>
                                <m:t>,</m:t>
                              </m:r>
                              <m:sSub>
                                <m:sSubPr>
                                  <m:ctrlPr>
                                    <a:rPr lang="en-CA" sz="2400" b="0" i="1" smtClean="0">
                                      <a:latin typeface="Cambria Math" panose="02040503050406030204" pitchFamily="18" charset="0"/>
                                      <a:ea typeface="Cambria Math" panose="02040503050406030204" pitchFamily="18" charset="0"/>
                                    </a:rPr>
                                  </m:ctrlPr>
                                </m:sSubPr>
                                <m:e>
                                  <m:r>
                                    <a:rPr lang="en-CA" sz="2400" b="0" i="1" smtClean="0">
                                      <a:latin typeface="Cambria Math" panose="02040503050406030204" pitchFamily="18" charset="0"/>
                                      <a:ea typeface="Cambria Math" panose="02040503050406030204" pitchFamily="18" charset="0"/>
                                    </a:rPr>
                                    <m:t>𝑡</m:t>
                                  </m:r>
                                </m:e>
                                <m:sub>
                                  <m:r>
                                    <a:rPr lang="en-CA" sz="2400" b="0" i="1" smtClean="0">
                                      <a:latin typeface="Cambria Math" panose="02040503050406030204" pitchFamily="18" charset="0"/>
                                      <a:ea typeface="Cambria Math" panose="02040503050406030204" pitchFamily="18" charset="0"/>
                                    </a:rPr>
                                    <m:t>0</m:t>
                                  </m:r>
                                </m:sub>
                              </m:sSub>
                            </m:e>
                          </m:d>
                          <m:r>
                            <a:rPr lang="en-CA" sz="2400" b="0" i="1" smtClean="0">
                              <a:latin typeface="Cambria Math" panose="02040503050406030204" pitchFamily="18" charset="0"/>
                              <a:ea typeface="Cambria Math" panose="02040503050406030204" pitchFamily="18" charset="0"/>
                            </a:rPr>
                            <m:t>𝑑𝑥</m:t>
                          </m:r>
                          <m:r>
                            <a:rPr lang="en-CA" sz="2400" b="0" i="1" smtClean="0">
                              <a:latin typeface="Cambria Math" panose="02040503050406030204" pitchFamily="18" charset="0"/>
                              <a:ea typeface="Cambria Math" panose="02040503050406030204" pitchFamily="18" charset="0"/>
                            </a:rPr>
                            <m:t>,</m:t>
                          </m:r>
                        </m:e>
                      </m:nary>
                    </m:oMath>
                  </m:oMathPara>
                </a14:m>
                <a:endParaRPr lang="en-CA" sz="2400" baseline="-25000" dirty="0"/>
              </a:p>
            </p:txBody>
          </p:sp>
        </mc:Choice>
        <mc:Fallback xmlns="">
          <p:sp>
            <p:nvSpPr>
              <p:cNvPr id="4" name="Content Placeholder 2">
                <a:extLst>
                  <a:ext uri="{FF2B5EF4-FFF2-40B4-BE49-F238E27FC236}">
                    <a16:creationId xmlns:a16="http://schemas.microsoft.com/office/drawing/2014/main" id="{E44C5355-5907-4DEA-8624-8996805EE857}"/>
                  </a:ext>
                </a:extLst>
              </p:cNvPr>
              <p:cNvSpPr txBox="1">
                <a:spLocks noRot="1" noChangeAspect="1" noMove="1" noResize="1" noEditPoints="1" noAdjustHandles="1" noChangeArrowheads="1" noChangeShapeType="1" noTextEdit="1"/>
              </p:cNvSpPr>
              <p:nvPr/>
            </p:nvSpPr>
            <p:spPr>
              <a:xfrm>
                <a:off x="1097280" y="2170380"/>
                <a:ext cx="10058400" cy="747463"/>
              </a:xfrm>
              <a:prstGeom prst="rect">
                <a:avLst/>
              </a:prstGeom>
              <a:blipFill>
                <a:blip r:embed="rId3"/>
                <a:stretch>
                  <a:fillRect l="-909" t="-11382" b="-5122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C273D59-F68A-4F04-A22E-E55A5C0693F3}"/>
                  </a:ext>
                </a:extLst>
              </p:cNvPr>
              <p:cNvSpPr txBox="1"/>
              <p:nvPr/>
            </p:nvSpPr>
            <p:spPr>
              <a:xfrm>
                <a:off x="1097280" y="3570514"/>
                <a:ext cx="10361363" cy="2734210"/>
              </a:xfrm>
              <a:prstGeom prst="rect">
                <a:avLst/>
              </a:prstGeom>
              <a:noFill/>
            </p:spPr>
            <p:txBody>
              <a:bodyPr wrap="none" rtlCol="0">
                <a:spAutoFit/>
              </a:bodyPr>
              <a:lstStyle/>
              <a:p>
                <a:r>
                  <a:rPr lang="en-CA" sz="2400" dirty="0"/>
                  <a:t>Using this with our solutions for the infinite well stationary states we then get:</a:t>
                </a:r>
              </a:p>
              <a:p>
                <a14:m>
                  <m:oMath xmlns:m="http://schemas.openxmlformats.org/officeDocument/2006/math">
                    <m:r>
                      <m:rPr>
                        <m:sty m:val="p"/>
                      </m:rPr>
                      <a:rPr lang="el-GR" sz="2400" i="1">
                        <a:latin typeface="Cambria Math" panose="02040503050406030204" pitchFamily="18" charset="0"/>
                        <a:ea typeface="Cambria Math" panose="02040503050406030204" pitchFamily="18" charset="0"/>
                      </a:rPr>
                      <m:t>Ψ</m:t>
                    </m:r>
                    <m:d>
                      <m:dPr>
                        <m:ctrlPr>
                          <a:rPr lang="en-CA" sz="2400" i="1">
                            <a:latin typeface="Cambria Math" panose="02040503050406030204" pitchFamily="18" charset="0"/>
                            <a:ea typeface="Cambria Math" panose="02040503050406030204" pitchFamily="18" charset="0"/>
                          </a:rPr>
                        </m:ctrlPr>
                      </m:dPr>
                      <m:e>
                        <m:r>
                          <a:rPr lang="en-CA" sz="2400" i="1">
                            <a:latin typeface="Cambria Math" panose="02040503050406030204" pitchFamily="18" charset="0"/>
                            <a:ea typeface="Cambria Math" panose="02040503050406030204" pitchFamily="18" charset="0"/>
                          </a:rPr>
                          <m:t>𝑥</m:t>
                        </m:r>
                        <m:r>
                          <a:rPr lang="en-CA" sz="2400" i="1">
                            <a:latin typeface="Cambria Math" panose="02040503050406030204" pitchFamily="18" charset="0"/>
                            <a:ea typeface="Cambria Math" panose="02040503050406030204" pitchFamily="18" charset="0"/>
                          </a:rPr>
                          <m:t>,</m:t>
                        </m:r>
                        <m:r>
                          <a:rPr lang="en-CA" sz="2400" i="1">
                            <a:latin typeface="Cambria Math" panose="02040503050406030204" pitchFamily="18" charset="0"/>
                            <a:ea typeface="Cambria Math" panose="02040503050406030204" pitchFamily="18" charset="0"/>
                          </a:rPr>
                          <m:t>𝑡</m:t>
                        </m:r>
                      </m:e>
                    </m:d>
                    <m:r>
                      <a:rPr lang="en-CA" sz="2400" i="1">
                        <a:latin typeface="Cambria Math" panose="02040503050406030204" pitchFamily="18" charset="0"/>
                        <a:ea typeface="Cambria Math" panose="02040503050406030204" pitchFamily="18" charset="0"/>
                      </a:rPr>
                      <m:t>=</m:t>
                    </m:r>
                    <m:nary>
                      <m:naryPr>
                        <m:chr m:val="∑"/>
                        <m:ctrlPr>
                          <a:rPr lang="en-CA" sz="2400" i="1">
                            <a:latin typeface="Cambria Math" panose="02040503050406030204" pitchFamily="18" charset="0"/>
                            <a:ea typeface="Cambria Math" panose="02040503050406030204" pitchFamily="18" charset="0"/>
                          </a:rPr>
                        </m:ctrlPr>
                      </m:naryPr>
                      <m:sub>
                        <m:r>
                          <m:rPr>
                            <m:brk m:alnAt="23"/>
                          </m:rPr>
                          <a:rPr lang="en-CA" sz="2400" i="1">
                            <a:latin typeface="Cambria Math" panose="02040503050406030204" pitchFamily="18" charset="0"/>
                            <a:ea typeface="Cambria Math" panose="02040503050406030204" pitchFamily="18" charset="0"/>
                          </a:rPr>
                          <m:t>𝑛</m:t>
                        </m:r>
                        <m:r>
                          <a:rPr lang="en-CA" sz="2400" i="1">
                            <a:latin typeface="Cambria Math" panose="02040503050406030204" pitchFamily="18" charset="0"/>
                            <a:ea typeface="Cambria Math" panose="02040503050406030204" pitchFamily="18" charset="0"/>
                          </a:rPr>
                          <m:t>=1</m:t>
                        </m:r>
                      </m:sub>
                      <m:sup>
                        <m:r>
                          <a:rPr lang="en-CA" sz="2400" i="1">
                            <a:latin typeface="Cambria Math" panose="02040503050406030204" pitchFamily="18" charset="0"/>
                            <a:ea typeface="Cambria Math" panose="02040503050406030204" pitchFamily="18" charset="0"/>
                          </a:rPr>
                          <m:t>∞</m:t>
                        </m:r>
                      </m:sup>
                      <m:e>
                        <m:sSub>
                          <m:sSubPr>
                            <m:ctrlPr>
                              <a:rPr lang="en-CA" sz="2400" i="1">
                                <a:latin typeface="Cambria Math" panose="02040503050406030204" pitchFamily="18" charset="0"/>
                                <a:ea typeface="Cambria Math" panose="02040503050406030204" pitchFamily="18" charset="0"/>
                              </a:rPr>
                            </m:ctrlPr>
                          </m:sSubPr>
                          <m:e>
                            <m:r>
                              <a:rPr lang="en-CA" sz="2400" i="1">
                                <a:latin typeface="Cambria Math" panose="02040503050406030204" pitchFamily="18" charset="0"/>
                                <a:ea typeface="Cambria Math" panose="02040503050406030204" pitchFamily="18" charset="0"/>
                              </a:rPr>
                              <m:t>𝑐</m:t>
                            </m:r>
                          </m:e>
                          <m:sub>
                            <m:r>
                              <a:rPr lang="en-CA" sz="2400" i="1">
                                <a:latin typeface="Cambria Math" panose="02040503050406030204" pitchFamily="18" charset="0"/>
                                <a:ea typeface="Cambria Math" panose="02040503050406030204" pitchFamily="18" charset="0"/>
                              </a:rPr>
                              <m:t>𝑛</m:t>
                            </m:r>
                          </m:sub>
                        </m:sSub>
                        <m:rad>
                          <m:radPr>
                            <m:degHide m:val="on"/>
                            <m:ctrlPr>
                              <a:rPr lang="en-CA" sz="2400" i="1">
                                <a:latin typeface="Cambria Math" panose="02040503050406030204" pitchFamily="18" charset="0"/>
                              </a:rPr>
                            </m:ctrlPr>
                          </m:radPr>
                          <m:deg/>
                          <m:e>
                            <m:f>
                              <m:fPr>
                                <m:ctrlPr>
                                  <a:rPr lang="en-CA" sz="2400" i="1">
                                    <a:latin typeface="Cambria Math" panose="02040503050406030204" pitchFamily="18" charset="0"/>
                                  </a:rPr>
                                </m:ctrlPr>
                              </m:fPr>
                              <m:num>
                                <m:r>
                                  <a:rPr lang="en-US" sz="2400" i="1">
                                    <a:latin typeface="Cambria Math" panose="02040503050406030204" pitchFamily="18" charset="0"/>
                                  </a:rPr>
                                  <m:t>2</m:t>
                                </m:r>
                              </m:num>
                              <m:den>
                                <m:r>
                                  <a:rPr lang="en-US" sz="2400" i="1">
                                    <a:latin typeface="Cambria Math" panose="02040503050406030204" pitchFamily="18" charset="0"/>
                                  </a:rPr>
                                  <m:t>𝑎</m:t>
                                </m:r>
                              </m:den>
                            </m:f>
                          </m:e>
                        </m:rad>
                        <m:r>
                          <a:rPr lang="en-US" sz="2400" i="1">
                            <a:latin typeface="Cambria Math" panose="02040503050406030204" pitchFamily="18" charset="0"/>
                          </a:rPr>
                          <m:t> </m:t>
                        </m:r>
                        <m:r>
                          <m:rPr>
                            <m:sty m:val="p"/>
                          </m:rPr>
                          <a:rPr lang="en-US" sz="2400">
                            <a:latin typeface="Cambria Math" panose="02040503050406030204" pitchFamily="18" charset="0"/>
                          </a:rPr>
                          <m:t>sin</m:t>
                        </m:r>
                        <m:r>
                          <a:rPr lang="en-US" sz="2400" i="1">
                            <a:latin typeface="Cambria Math" panose="02040503050406030204" pitchFamily="18" charset="0"/>
                          </a:rPr>
                          <m:t>(</m:t>
                        </m:r>
                        <m:f>
                          <m:fPr>
                            <m:ctrlPr>
                              <a:rPr lang="en-CA" sz="2400" i="1">
                                <a:latin typeface="Cambria Math" panose="02040503050406030204" pitchFamily="18" charset="0"/>
                              </a:rPr>
                            </m:ctrlPr>
                          </m:fPr>
                          <m:num>
                            <m:r>
                              <a:rPr lang="en-US" sz="2400" i="1">
                                <a:latin typeface="Cambria Math" panose="02040503050406030204" pitchFamily="18" charset="0"/>
                              </a:rPr>
                              <m:t>𝑛</m:t>
                            </m:r>
                            <m:r>
                              <a:rPr lang="en-US" sz="2400" i="1">
                                <a:latin typeface="Cambria Math" panose="02040503050406030204" pitchFamily="18" charset="0"/>
                              </a:rPr>
                              <m:t>𝜋</m:t>
                            </m:r>
                          </m:num>
                          <m:den>
                            <m:r>
                              <a:rPr lang="en-US" sz="2400" i="1">
                                <a:latin typeface="Cambria Math" panose="02040503050406030204" pitchFamily="18" charset="0"/>
                              </a:rPr>
                              <m:t>𝑎</m:t>
                            </m:r>
                          </m:den>
                        </m:f>
                        <m:r>
                          <a:rPr lang="en-US" sz="2400" i="1">
                            <a:latin typeface="Cambria Math" panose="02040503050406030204" pitchFamily="18" charset="0"/>
                          </a:rPr>
                          <m:t>𝑥</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CA" sz="2400" i="1">
                                <a:latin typeface="Cambria Math" panose="02040503050406030204" pitchFamily="18" charset="0"/>
                              </a:rPr>
                              <m:t>𝑒</m:t>
                            </m:r>
                          </m:e>
                          <m:sup>
                            <m:r>
                              <a:rPr lang="en-CA" sz="2400" i="1">
                                <a:latin typeface="Cambria Math" panose="02040503050406030204" pitchFamily="18" charset="0"/>
                              </a:rPr>
                              <m:t>−</m:t>
                            </m:r>
                            <m:r>
                              <a:rPr lang="en-CA" sz="2400" i="1">
                                <a:latin typeface="Cambria Math" panose="02040503050406030204" pitchFamily="18" charset="0"/>
                              </a:rPr>
                              <m:t>𝑖</m:t>
                            </m:r>
                            <m:r>
                              <a:rPr lang="en-CA" sz="2400" i="1">
                                <a:latin typeface="Cambria Math" panose="02040503050406030204" pitchFamily="18" charset="0"/>
                              </a:rPr>
                              <m:t>(</m:t>
                            </m:r>
                            <m:sSup>
                              <m:sSupPr>
                                <m:ctrlPr>
                                  <a:rPr lang="en-CA" sz="2400" i="1">
                                    <a:latin typeface="Cambria Math" panose="02040503050406030204" pitchFamily="18" charset="0"/>
                                  </a:rPr>
                                </m:ctrlPr>
                              </m:sSupPr>
                              <m:e>
                                <m:r>
                                  <a:rPr lang="en-CA" sz="2400" i="1">
                                    <a:latin typeface="Cambria Math" panose="02040503050406030204" pitchFamily="18" charset="0"/>
                                  </a:rPr>
                                  <m:t>𝑛</m:t>
                                </m:r>
                              </m:e>
                              <m:sup>
                                <m:r>
                                  <a:rPr lang="en-CA" sz="2400" i="1">
                                    <a:latin typeface="Cambria Math" panose="02040503050406030204" pitchFamily="18" charset="0"/>
                                  </a:rPr>
                                  <m:t>2</m:t>
                                </m:r>
                              </m:sup>
                            </m:sSup>
                            <m:sSup>
                              <m:sSupPr>
                                <m:ctrlPr>
                                  <a:rPr lang="en-CA" sz="2400" i="1">
                                    <a:latin typeface="Cambria Math" panose="02040503050406030204" pitchFamily="18" charset="0"/>
                                  </a:rPr>
                                </m:ctrlPr>
                              </m:sSupPr>
                              <m:e>
                                <m:r>
                                  <a:rPr lang="en-CA" sz="2400" i="1">
                                    <a:latin typeface="Cambria Math" panose="02040503050406030204" pitchFamily="18" charset="0"/>
                                    <a:ea typeface="Cambria Math" panose="02040503050406030204" pitchFamily="18" charset="0"/>
                                  </a:rPr>
                                  <m:t>𝜋</m:t>
                                </m:r>
                              </m:e>
                              <m:sup>
                                <m:r>
                                  <a:rPr lang="en-CA" sz="2400" i="1">
                                    <a:latin typeface="Cambria Math" panose="02040503050406030204" pitchFamily="18" charset="0"/>
                                  </a:rPr>
                                  <m:t>2</m:t>
                                </m:r>
                              </m:sup>
                            </m:sSup>
                            <m:r>
                              <a:rPr lang="en-CA" sz="2400" i="1">
                                <a:latin typeface="Cambria Math" panose="02040503050406030204" pitchFamily="18" charset="0"/>
                                <a:ea typeface="Cambria Math" panose="02040503050406030204" pitchFamily="18" charset="0"/>
                              </a:rPr>
                              <m:t>ℏ</m:t>
                            </m:r>
                            <m:r>
                              <a:rPr lang="en-CA" sz="2400" i="1">
                                <a:latin typeface="Cambria Math" panose="02040503050406030204" pitchFamily="18" charset="0"/>
                              </a:rPr>
                              <m:t>)/2</m:t>
                            </m:r>
                            <m:r>
                              <a:rPr lang="en-CA" sz="2400" i="1">
                                <a:latin typeface="Cambria Math" panose="02040503050406030204" pitchFamily="18" charset="0"/>
                              </a:rPr>
                              <m:t>𝑚</m:t>
                            </m:r>
                            <m:sSup>
                              <m:sSupPr>
                                <m:ctrlPr>
                                  <a:rPr lang="en-CA" sz="2400" i="1">
                                    <a:latin typeface="Cambria Math" panose="02040503050406030204" pitchFamily="18" charset="0"/>
                                  </a:rPr>
                                </m:ctrlPr>
                              </m:sSupPr>
                              <m:e>
                                <m:r>
                                  <a:rPr lang="en-CA" sz="2400" i="1">
                                    <a:latin typeface="Cambria Math" panose="02040503050406030204" pitchFamily="18" charset="0"/>
                                  </a:rPr>
                                  <m:t>𝑎</m:t>
                                </m:r>
                              </m:e>
                              <m:sup>
                                <m:r>
                                  <a:rPr lang="en-CA" sz="2400" i="1">
                                    <a:latin typeface="Cambria Math" panose="02040503050406030204" pitchFamily="18" charset="0"/>
                                  </a:rPr>
                                  <m:t>2</m:t>
                                </m:r>
                              </m:sup>
                            </m:sSup>
                            <m:r>
                              <a:rPr lang="en-CA" sz="2400" i="1">
                                <a:latin typeface="Cambria Math" panose="02040503050406030204" pitchFamily="18" charset="0"/>
                              </a:rPr>
                              <m:t>)(</m:t>
                            </m:r>
                            <m:r>
                              <a:rPr lang="en-CA" sz="2400" i="1">
                                <a:latin typeface="Cambria Math" panose="02040503050406030204" pitchFamily="18" charset="0"/>
                              </a:rPr>
                              <m:t>𝑡</m:t>
                            </m:r>
                            <m:r>
                              <a:rPr lang="en-CA" sz="2400" i="1">
                                <a:latin typeface="Cambria Math" panose="02040503050406030204" pitchFamily="18" charset="0"/>
                              </a:rPr>
                              <m:t>−</m:t>
                            </m:r>
                            <m:sSub>
                              <m:sSubPr>
                                <m:ctrlPr>
                                  <a:rPr lang="en-CA" sz="2400" i="1">
                                    <a:latin typeface="Cambria Math" panose="02040503050406030204" pitchFamily="18" charset="0"/>
                                  </a:rPr>
                                </m:ctrlPr>
                              </m:sSubPr>
                              <m:e>
                                <m:r>
                                  <a:rPr lang="en-CA" sz="2400" i="1">
                                    <a:latin typeface="Cambria Math" panose="02040503050406030204" pitchFamily="18" charset="0"/>
                                  </a:rPr>
                                  <m:t>𝑡</m:t>
                                </m:r>
                              </m:e>
                              <m:sub>
                                <m:r>
                                  <a:rPr lang="en-CA" sz="2400" i="1">
                                    <a:latin typeface="Cambria Math" panose="02040503050406030204" pitchFamily="18" charset="0"/>
                                  </a:rPr>
                                  <m:t>0</m:t>
                                </m:r>
                              </m:sub>
                            </m:sSub>
                            <m:r>
                              <a:rPr lang="en-CA" sz="2400" i="1">
                                <a:latin typeface="Cambria Math" panose="02040503050406030204" pitchFamily="18" charset="0"/>
                              </a:rPr>
                              <m:t>)</m:t>
                            </m:r>
                          </m:sup>
                        </m:sSup>
                      </m:e>
                    </m:nary>
                  </m:oMath>
                </a14:m>
                <a:r>
                  <a:rPr lang="en-CA" sz="2400" dirty="0"/>
                  <a:t> for t&gt;t</a:t>
                </a:r>
                <a:r>
                  <a:rPr lang="en-CA" sz="2400" baseline="-25000" dirty="0"/>
                  <a:t>0</a:t>
                </a:r>
              </a:p>
              <a:p>
                <a:endParaRPr lang="en-CA" sz="2400" baseline="-25000" dirty="0"/>
              </a:p>
              <a:p>
                <a14:m>
                  <m:oMath xmlns:m="http://schemas.openxmlformats.org/officeDocument/2006/math">
                    <m:r>
                      <m:rPr>
                        <m:sty m:val="p"/>
                      </m:rPr>
                      <a:rPr lang="el-GR" sz="2400" i="1">
                        <a:latin typeface="Cambria Math" panose="02040503050406030204" pitchFamily="18" charset="0"/>
                        <a:ea typeface="Cambria Math" panose="02040503050406030204" pitchFamily="18" charset="0"/>
                      </a:rPr>
                      <m:t>Ψ</m:t>
                    </m:r>
                    <m:d>
                      <m:dPr>
                        <m:ctrlPr>
                          <a:rPr lang="en-CA" sz="2400" i="1">
                            <a:latin typeface="Cambria Math" panose="02040503050406030204" pitchFamily="18" charset="0"/>
                            <a:ea typeface="Cambria Math" panose="02040503050406030204" pitchFamily="18" charset="0"/>
                          </a:rPr>
                        </m:ctrlPr>
                      </m:dPr>
                      <m:e>
                        <m:r>
                          <a:rPr lang="en-CA" sz="2400" i="1">
                            <a:latin typeface="Cambria Math" panose="02040503050406030204" pitchFamily="18" charset="0"/>
                            <a:ea typeface="Cambria Math" panose="02040503050406030204" pitchFamily="18" charset="0"/>
                          </a:rPr>
                          <m:t>𝑥</m:t>
                        </m:r>
                        <m:r>
                          <a:rPr lang="en-CA" sz="2400" i="1">
                            <a:latin typeface="Cambria Math" panose="02040503050406030204" pitchFamily="18" charset="0"/>
                            <a:ea typeface="Cambria Math" panose="02040503050406030204" pitchFamily="18" charset="0"/>
                          </a:rPr>
                          <m:t>,</m:t>
                        </m:r>
                        <m:r>
                          <a:rPr lang="en-CA" sz="2400" i="1">
                            <a:latin typeface="Cambria Math" panose="02040503050406030204" pitchFamily="18" charset="0"/>
                            <a:ea typeface="Cambria Math" panose="02040503050406030204" pitchFamily="18" charset="0"/>
                          </a:rPr>
                          <m:t>𝑡</m:t>
                        </m:r>
                      </m:e>
                    </m:d>
                    <m:r>
                      <a:rPr lang="en-CA" sz="2400" i="1">
                        <a:latin typeface="Cambria Math" panose="02040503050406030204" pitchFamily="18" charset="0"/>
                        <a:ea typeface="Cambria Math" panose="02040503050406030204" pitchFamily="18" charset="0"/>
                      </a:rPr>
                      <m:t>=</m:t>
                    </m:r>
                    <m:nary>
                      <m:naryPr>
                        <m:chr m:val="∑"/>
                        <m:ctrlPr>
                          <a:rPr lang="en-CA" sz="2400" i="1">
                            <a:latin typeface="Cambria Math" panose="02040503050406030204" pitchFamily="18" charset="0"/>
                            <a:ea typeface="Cambria Math" panose="02040503050406030204" pitchFamily="18" charset="0"/>
                          </a:rPr>
                        </m:ctrlPr>
                      </m:naryPr>
                      <m:sub>
                        <m:r>
                          <m:rPr>
                            <m:brk m:alnAt="23"/>
                          </m:rPr>
                          <a:rPr lang="en-CA" sz="2400" i="1">
                            <a:latin typeface="Cambria Math" panose="02040503050406030204" pitchFamily="18" charset="0"/>
                            <a:ea typeface="Cambria Math" panose="02040503050406030204" pitchFamily="18" charset="0"/>
                          </a:rPr>
                          <m:t>𝑛</m:t>
                        </m:r>
                        <m:r>
                          <a:rPr lang="en-CA" sz="2400" i="1">
                            <a:latin typeface="Cambria Math" panose="02040503050406030204" pitchFamily="18" charset="0"/>
                            <a:ea typeface="Cambria Math" panose="02040503050406030204" pitchFamily="18" charset="0"/>
                          </a:rPr>
                          <m:t>=1</m:t>
                        </m:r>
                      </m:sub>
                      <m:sup>
                        <m:r>
                          <a:rPr lang="en-CA" sz="2400" i="1">
                            <a:latin typeface="Cambria Math" panose="02040503050406030204" pitchFamily="18" charset="0"/>
                            <a:ea typeface="Cambria Math" panose="02040503050406030204" pitchFamily="18" charset="0"/>
                          </a:rPr>
                          <m:t>∞</m:t>
                        </m:r>
                      </m:sup>
                      <m:e>
                        <m:r>
                          <a:rPr lang="en-CA" sz="2400" b="0" i="1" smtClean="0">
                            <a:latin typeface="Cambria Math" panose="02040503050406030204" pitchFamily="18" charset="0"/>
                            <a:ea typeface="Cambria Math" panose="02040503050406030204" pitchFamily="18" charset="0"/>
                          </a:rPr>
                          <m:t>[</m:t>
                        </m:r>
                        <m:nary>
                          <m:naryPr>
                            <m:ctrlPr>
                              <a:rPr lang="en-CA" sz="2400" i="1">
                                <a:latin typeface="Cambria Math" panose="02040503050406030204" pitchFamily="18" charset="0"/>
                              </a:rPr>
                            </m:ctrlPr>
                          </m:naryPr>
                          <m:sub>
                            <m:r>
                              <m:rPr>
                                <m:brk m:alnAt="23"/>
                              </m:rPr>
                              <a:rPr lang="en-CA" sz="2400" i="1">
                                <a:latin typeface="Cambria Math" panose="02040503050406030204" pitchFamily="18" charset="0"/>
                              </a:rPr>
                              <m:t>0</m:t>
                            </m:r>
                          </m:sub>
                          <m:sup>
                            <m:r>
                              <a:rPr lang="en-CA" sz="2400" i="1">
                                <a:latin typeface="Cambria Math" panose="02040503050406030204" pitchFamily="18" charset="0"/>
                              </a:rPr>
                              <m:t>𝑎</m:t>
                            </m:r>
                          </m:sup>
                          <m:e>
                            <m:sSubSup>
                              <m:sSubSupPr>
                                <m:ctrlPr>
                                  <a:rPr lang="en-CA" sz="2400" i="1">
                                    <a:latin typeface="Cambria Math" panose="02040503050406030204" pitchFamily="18" charset="0"/>
                                  </a:rPr>
                                </m:ctrlPr>
                              </m:sSubSupPr>
                              <m:e>
                                <m:r>
                                  <a:rPr lang="en-CA" sz="2400" i="1">
                                    <a:latin typeface="Cambria Math" panose="02040503050406030204" pitchFamily="18" charset="0"/>
                                    <a:ea typeface="Cambria Math" panose="02040503050406030204" pitchFamily="18" charset="0"/>
                                  </a:rPr>
                                  <m:t>𝜓</m:t>
                                </m:r>
                              </m:e>
                              <m:sub>
                                <m:r>
                                  <a:rPr lang="en-CA" sz="2400" i="1">
                                    <a:latin typeface="Cambria Math" panose="02040503050406030204" pitchFamily="18" charset="0"/>
                                  </a:rPr>
                                  <m:t>𝑛</m:t>
                                </m:r>
                              </m:sub>
                              <m:sup>
                                <m:r>
                                  <a:rPr lang="en-CA" sz="2400" i="1">
                                    <a:latin typeface="Cambria Math" panose="02040503050406030204" pitchFamily="18" charset="0"/>
                                  </a:rPr>
                                  <m:t>∗</m:t>
                                </m:r>
                              </m:sup>
                            </m:sSubSup>
                            <m:r>
                              <a:rPr lang="en-CA" sz="2400" i="1">
                                <a:latin typeface="Cambria Math" panose="02040503050406030204" pitchFamily="18" charset="0"/>
                              </a:rPr>
                              <m:t> </m:t>
                            </m:r>
                            <m:d>
                              <m:dPr>
                                <m:ctrlPr>
                                  <a:rPr lang="en-CA" sz="2400" i="1">
                                    <a:latin typeface="Cambria Math" panose="02040503050406030204" pitchFamily="18" charset="0"/>
                                  </a:rPr>
                                </m:ctrlPr>
                              </m:dPr>
                              <m:e>
                                <m:r>
                                  <a:rPr lang="en-CA" sz="2400" i="1">
                                    <a:latin typeface="Cambria Math" panose="02040503050406030204" pitchFamily="18" charset="0"/>
                                  </a:rPr>
                                  <m:t>𝑥</m:t>
                                </m:r>
                              </m:e>
                            </m:d>
                            <m:r>
                              <m:rPr>
                                <m:sty m:val="p"/>
                              </m:rPr>
                              <a:rPr lang="el-GR" sz="2400" i="1">
                                <a:latin typeface="Cambria Math" panose="02040503050406030204" pitchFamily="18" charset="0"/>
                                <a:ea typeface="Cambria Math" panose="02040503050406030204" pitchFamily="18" charset="0"/>
                              </a:rPr>
                              <m:t>Ψ</m:t>
                            </m:r>
                            <m:d>
                              <m:dPr>
                                <m:ctrlPr>
                                  <a:rPr lang="en-CA" sz="2400" i="1">
                                    <a:latin typeface="Cambria Math" panose="02040503050406030204" pitchFamily="18" charset="0"/>
                                    <a:ea typeface="Cambria Math" panose="02040503050406030204" pitchFamily="18" charset="0"/>
                                  </a:rPr>
                                </m:ctrlPr>
                              </m:dPr>
                              <m:e>
                                <m:r>
                                  <a:rPr lang="en-CA" sz="2400" i="1">
                                    <a:latin typeface="Cambria Math" panose="02040503050406030204" pitchFamily="18" charset="0"/>
                                    <a:ea typeface="Cambria Math" panose="02040503050406030204" pitchFamily="18" charset="0"/>
                                  </a:rPr>
                                  <m:t>𝑥</m:t>
                                </m:r>
                                <m:r>
                                  <a:rPr lang="en-CA" sz="2400" i="1">
                                    <a:latin typeface="Cambria Math" panose="02040503050406030204" pitchFamily="18" charset="0"/>
                                    <a:ea typeface="Cambria Math" panose="02040503050406030204" pitchFamily="18" charset="0"/>
                                  </a:rPr>
                                  <m:t>,</m:t>
                                </m:r>
                                <m:sSub>
                                  <m:sSubPr>
                                    <m:ctrlPr>
                                      <a:rPr lang="en-CA" sz="2400" i="1">
                                        <a:latin typeface="Cambria Math" panose="02040503050406030204" pitchFamily="18" charset="0"/>
                                        <a:ea typeface="Cambria Math" panose="02040503050406030204" pitchFamily="18" charset="0"/>
                                      </a:rPr>
                                    </m:ctrlPr>
                                  </m:sSubPr>
                                  <m:e>
                                    <m:r>
                                      <a:rPr lang="en-CA" sz="2400" i="1">
                                        <a:latin typeface="Cambria Math" panose="02040503050406030204" pitchFamily="18" charset="0"/>
                                        <a:ea typeface="Cambria Math" panose="02040503050406030204" pitchFamily="18" charset="0"/>
                                      </a:rPr>
                                      <m:t>𝑡</m:t>
                                    </m:r>
                                  </m:e>
                                  <m:sub>
                                    <m:r>
                                      <a:rPr lang="en-CA" sz="2400" i="1">
                                        <a:latin typeface="Cambria Math" panose="02040503050406030204" pitchFamily="18" charset="0"/>
                                        <a:ea typeface="Cambria Math" panose="02040503050406030204" pitchFamily="18" charset="0"/>
                                      </a:rPr>
                                      <m:t>0</m:t>
                                    </m:r>
                                  </m:sub>
                                </m:sSub>
                              </m:e>
                            </m:d>
                            <m:r>
                              <a:rPr lang="en-CA" sz="2400" i="1">
                                <a:latin typeface="Cambria Math" panose="02040503050406030204" pitchFamily="18" charset="0"/>
                                <a:ea typeface="Cambria Math" panose="02040503050406030204" pitchFamily="18" charset="0"/>
                              </a:rPr>
                              <m:t>𝑑𝑥</m:t>
                            </m:r>
                            <m:r>
                              <a:rPr lang="en-CA" sz="2400" b="0" i="1" smtClean="0">
                                <a:latin typeface="Cambria Math" panose="02040503050406030204" pitchFamily="18" charset="0"/>
                                <a:ea typeface="Cambria Math" panose="02040503050406030204" pitchFamily="18" charset="0"/>
                              </a:rPr>
                              <m:t>]</m:t>
                            </m:r>
                          </m:e>
                        </m:nary>
                        <m:rad>
                          <m:radPr>
                            <m:degHide m:val="on"/>
                            <m:ctrlPr>
                              <a:rPr lang="en-CA" sz="2400" i="1">
                                <a:latin typeface="Cambria Math" panose="02040503050406030204" pitchFamily="18" charset="0"/>
                              </a:rPr>
                            </m:ctrlPr>
                          </m:radPr>
                          <m:deg/>
                          <m:e>
                            <m:f>
                              <m:fPr>
                                <m:ctrlPr>
                                  <a:rPr lang="en-CA" sz="2400" i="1">
                                    <a:latin typeface="Cambria Math" panose="02040503050406030204" pitchFamily="18" charset="0"/>
                                  </a:rPr>
                                </m:ctrlPr>
                              </m:fPr>
                              <m:num>
                                <m:r>
                                  <a:rPr lang="en-US" sz="2400" i="1">
                                    <a:latin typeface="Cambria Math" panose="02040503050406030204" pitchFamily="18" charset="0"/>
                                  </a:rPr>
                                  <m:t>2</m:t>
                                </m:r>
                              </m:num>
                              <m:den>
                                <m:r>
                                  <a:rPr lang="en-US" sz="2400" i="1">
                                    <a:latin typeface="Cambria Math" panose="02040503050406030204" pitchFamily="18" charset="0"/>
                                  </a:rPr>
                                  <m:t>𝑎</m:t>
                                </m:r>
                              </m:den>
                            </m:f>
                          </m:e>
                        </m:rad>
                        <m:r>
                          <a:rPr lang="en-US" sz="2400" i="1">
                            <a:latin typeface="Cambria Math" panose="02040503050406030204" pitchFamily="18" charset="0"/>
                          </a:rPr>
                          <m:t> </m:t>
                        </m:r>
                        <m:r>
                          <m:rPr>
                            <m:sty m:val="p"/>
                          </m:rPr>
                          <a:rPr lang="en-US" sz="2400">
                            <a:latin typeface="Cambria Math" panose="02040503050406030204" pitchFamily="18" charset="0"/>
                          </a:rPr>
                          <m:t>sin</m:t>
                        </m:r>
                        <m:r>
                          <a:rPr lang="en-US" sz="2400" i="1">
                            <a:latin typeface="Cambria Math" panose="02040503050406030204" pitchFamily="18" charset="0"/>
                          </a:rPr>
                          <m:t>(</m:t>
                        </m:r>
                        <m:f>
                          <m:fPr>
                            <m:ctrlPr>
                              <a:rPr lang="en-CA" sz="2400" i="1">
                                <a:latin typeface="Cambria Math" panose="02040503050406030204" pitchFamily="18" charset="0"/>
                              </a:rPr>
                            </m:ctrlPr>
                          </m:fPr>
                          <m:num>
                            <m:r>
                              <a:rPr lang="en-US" sz="2400" i="1">
                                <a:latin typeface="Cambria Math" panose="02040503050406030204" pitchFamily="18" charset="0"/>
                              </a:rPr>
                              <m:t>𝑛</m:t>
                            </m:r>
                            <m:r>
                              <a:rPr lang="en-US" sz="2400" i="1">
                                <a:latin typeface="Cambria Math" panose="02040503050406030204" pitchFamily="18" charset="0"/>
                              </a:rPr>
                              <m:t>𝜋</m:t>
                            </m:r>
                          </m:num>
                          <m:den>
                            <m:r>
                              <a:rPr lang="en-US" sz="2400" i="1">
                                <a:latin typeface="Cambria Math" panose="02040503050406030204" pitchFamily="18" charset="0"/>
                              </a:rPr>
                              <m:t>𝑎</m:t>
                            </m:r>
                          </m:den>
                        </m:f>
                        <m:r>
                          <a:rPr lang="en-US" sz="2400" i="1">
                            <a:latin typeface="Cambria Math" panose="02040503050406030204" pitchFamily="18" charset="0"/>
                          </a:rPr>
                          <m:t>𝑥</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CA" sz="2400" i="1">
                                <a:latin typeface="Cambria Math" panose="02040503050406030204" pitchFamily="18" charset="0"/>
                              </a:rPr>
                              <m:t>𝑒</m:t>
                            </m:r>
                          </m:e>
                          <m:sup>
                            <m:r>
                              <a:rPr lang="en-CA" sz="2400" i="1">
                                <a:latin typeface="Cambria Math" panose="02040503050406030204" pitchFamily="18" charset="0"/>
                              </a:rPr>
                              <m:t>−</m:t>
                            </m:r>
                            <m:r>
                              <a:rPr lang="en-CA" sz="2400" i="1">
                                <a:latin typeface="Cambria Math" panose="02040503050406030204" pitchFamily="18" charset="0"/>
                              </a:rPr>
                              <m:t>𝑖</m:t>
                            </m:r>
                            <m:r>
                              <a:rPr lang="en-CA" sz="2400" i="1">
                                <a:latin typeface="Cambria Math" panose="02040503050406030204" pitchFamily="18" charset="0"/>
                              </a:rPr>
                              <m:t>(</m:t>
                            </m:r>
                            <m:sSup>
                              <m:sSupPr>
                                <m:ctrlPr>
                                  <a:rPr lang="en-CA" sz="2400" i="1">
                                    <a:latin typeface="Cambria Math" panose="02040503050406030204" pitchFamily="18" charset="0"/>
                                  </a:rPr>
                                </m:ctrlPr>
                              </m:sSupPr>
                              <m:e>
                                <m:r>
                                  <a:rPr lang="en-CA" sz="2400" i="1">
                                    <a:latin typeface="Cambria Math" panose="02040503050406030204" pitchFamily="18" charset="0"/>
                                  </a:rPr>
                                  <m:t>𝑛</m:t>
                                </m:r>
                              </m:e>
                              <m:sup>
                                <m:r>
                                  <a:rPr lang="en-CA" sz="2400" i="1">
                                    <a:latin typeface="Cambria Math" panose="02040503050406030204" pitchFamily="18" charset="0"/>
                                  </a:rPr>
                                  <m:t>2</m:t>
                                </m:r>
                              </m:sup>
                            </m:sSup>
                            <m:sSup>
                              <m:sSupPr>
                                <m:ctrlPr>
                                  <a:rPr lang="en-CA" sz="2400" i="1">
                                    <a:latin typeface="Cambria Math" panose="02040503050406030204" pitchFamily="18" charset="0"/>
                                  </a:rPr>
                                </m:ctrlPr>
                              </m:sSupPr>
                              <m:e>
                                <m:r>
                                  <a:rPr lang="en-CA" sz="2400" i="1">
                                    <a:latin typeface="Cambria Math" panose="02040503050406030204" pitchFamily="18" charset="0"/>
                                    <a:ea typeface="Cambria Math" panose="02040503050406030204" pitchFamily="18" charset="0"/>
                                  </a:rPr>
                                  <m:t>𝜋</m:t>
                                </m:r>
                              </m:e>
                              <m:sup>
                                <m:r>
                                  <a:rPr lang="en-CA" sz="2400" i="1">
                                    <a:latin typeface="Cambria Math" panose="02040503050406030204" pitchFamily="18" charset="0"/>
                                  </a:rPr>
                                  <m:t>2</m:t>
                                </m:r>
                              </m:sup>
                            </m:sSup>
                            <m:r>
                              <a:rPr lang="en-CA" sz="2400" i="1">
                                <a:latin typeface="Cambria Math" panose="02040503050406030204" pitchFamily="18" charset="0"/>
                                <a:ea typeface="Cambria Math" panose="02040503050406030204" pitchFamily="18" charset="0"/>
                              </a:rPr>
                              <m:t>ℏ</m:t>
                            </m:r>
                            <m:r>
                              <a:rPr lang="en-CA" sz="2400" i="1">
                                <a:latin typeface="Cambria Math" panose="02040503050406030204" pitchFamily="18" charset="0"/>
                              </a:rPr>
                              <m:t>)/2</m:t>
                            </m:r>
                            <m:r>
                              <a:rPr lang="en-CA" sz="2400" i="1">
                                <a:latin typeface="Cambria Math" panose="02040503050406030204" pitchFamily="18" charset="0"/>
                              </a:rPr>
                              <m:t>𝑚</m:t>
                            </m:r>
                            <m:sSup>
                              <m:sSupPr>
                                <m:ctrlPr>
                                  <a:rPr lang="en-CA" sz="2400" i="1">
                                    <a:latin typeface="Cambria Math" panose="02040503050406030204" pitchFamily="18" charset="0"/>
                                  </a:rPr>
                                </m:ctrlPr>
                              </m:sSupPr>
                              <m:e>
                                <m:r>
                                  <a:rPr lang="en-CA" sz="2400" i="1">
                                    <a:latin typeface="Cambria Math" panose="02040503050406030204" pitchFamily="18" charset="0"/>
                                  </a:rPr>
                                  <m:t>𝑎</m:t>
                                </m:r>
                              </m:e>
                              <m:sup>
                                <m:r>
                                  <a:rPr lang="en-CA" sz="2400" i="1">
                                    <a:latin typeface="Cambria Math" panose="02040503050406030204" pitchFamily="18" charset="0"/>
                                  </a:rPr>
                                  <m:t>2</m:t>
                                </m:r>
                              </m:sup>
                            </m:sSup>
                            <m:r>
                              <a:rPr lang="en-CA" sz="2400" i="1">
                                <a:latin typeface="Cambria Math" panose="02040503050406030204" pitchFamily="18" charset="0"/>
                              </a:rPr>
                              <m:t>)(</m:t>
                            </m:r>
                            <m:r>
                              <a:rPr lang="en-CA" sz="2400" i="1">
                                <a:latin typeface="Cambria Math" panose="02040503050406030204" pitchFamily="18" charset="0"/>
                              </a:rPr>
                              <m:t>𝑡</m:t>
                            </m:r>
                            <m:r>
                              <a:rPr lang="en-CA" sz="2400" i="1">
                                <a:latin typeface="Cambria Math" panose="02040503050406030204" pitchFamily="18" charset="0"/>
                              </a:rPr>
                              <m:t>−</m:t>
                            </m:r>
                            <m:sSub>
                              <m:sSubPr>
                                <m:ctrlPr>
                                  <a:rPr lang="en-CA" sz="2400" i="1">
                                    <a:latin typeface="Cambria Math" panose="02040503050406030204" pitchFamily="18" charset="0"/>
                                  </a:rPr>
                                </m:ctrlPr>
                              </m:sSubPr>
                              <m:e>
                                <m:r>
                                  <a:rPr lang="en-CA" sz="2400" i="1">
                                    <a:latin typeface="Cambria Math" panose="02040503050406030204" pitchFamily="18" charset="0"/>
                                  </a:rPr>
                                  <m:t>𝑡</m:t>
                                </m:r>
                              </m:e>
                              <m:sub>
                                <m:r>
                                  <a:rPr lang="en-CA" sz="2400" i="1">
                                    <a:latin typeface="Cambria Math" panose="02040503050406030204" pitchFamily="18" charset="0"/>
                                  </a:rPr>
                                  <m:t>0</m:t>
                                </m:r>
                              </m:sub>
                            </m:sSub>
                            <m:r>
                              <a:rPr lang="en-CA" sz="2400" i="1">
                                <a:latin typeface="Cambria Math" panose="02040503050406030204" pitchFamily="18" charset="0"/>
                              </a:rPr>
                              <m:t>)</m:t>
                            </m:r>
                          </m:sup>
                        </m:sSup>
                      </m:e>
                    </m:nary>
                  </m:oMath>
                </a14:m>
                <a:r>
                  <a:rPr lang="en-CA" sz="2400" dirty="0"/>
                  <a:t> for t&gt;t</a:t>
                </a:r>
                <a:r>
                  <a:rPr lang="en-CA" sz="2400" baseline="-25000" dirty="0"/>
                  <a:t>0</a:t>
                </a:r>
              </a:p>
              <a:p>
                <a:endParaRPr lang="en-CA" sz="2400" baseline="-25000" dirty="0"/>
              </a:p>
              <a:p>
                <a:endParaRPr lang="en-CA" dirty="0"/>
              </a:p>
            </p:txBody>
          </p:sp>
        </mc:Choice>
        <mc:Fallback xmlns="">
          <p:sp>
            <p:nvSpPr>
              <p:cNvPr id="3" name="TextBox 2">
                <a:extLst>
                  <a:ext uri="{FF2B5EF4-FFF2-40B4-BE49-F238E27FC236}">
                    <a16:creationId xmlns:a16="http://schemas.microsoft.com/office/drawing/2014/main" id="{9C273D59-F68A-4F04-A22E-E55A5C0693F3}"/>
                  </a:ext>
                </a:extLst>
              </p:cNvPr>
              <p:cNvSpPr txBox="1">
                <a:spLocks noRot="1" noChangeAspect="1" noMove="1" noResize="1" noEditPoints="1" noAdjustHandles="1" noChangeArrowheads="1" noChangeShapeType="1" noTextEdit="1"/>
              </p:cNvSpPr>
              <p:nvPr/>
            </p:nvSpPr>
            <p:spPr>
              <a:xfrm>
                <a:off x="1097280" y="3570514"/>
                <a:ext cx="10361363" cy="2734210"/>
              </a:xfrm>
              <a:prstGeom prst="rect">
                <a:avLst/>
              </a:prstGeom>
              <a:blipFill>
                <a:blip r:embed="rId4"/>
                <a:stretch>
                  <a:fillRect l="-882" t="-1786" r="-294"/>
                </a:stretch>
              </a:blipFill>
            </p:spPr>
            <p:txBody>
              <a:bodyPr/>
              <a:lstStyle/>
              <a:p>
                <a:r>
                  <a:rPr lang="en-CA">
                    <a:noFill/>
                  </a:rPr>
                  <a:t> </a:t>
                </a:r>
              </a:p>
            </p:txBody>
          </p:sp>
        </mc:Fallback>
      </mc:AlternateContent>
      <p:sp>
        <p:nvSpPr>
          <p:cNvPr id="5" name="Rectangle 4">
            <a:extLst>
              <a:ext uri="{FF2B5EF4-FFF2-40B4-BE49-F238E27FC236}">
                <a16:creationId xmlns:a16="http://schemas.microsoft.com/office/drawing/2014/main" id="{A3787850-1319-4F04-AA41-92931BD6CF02}"/>
              </a:ext>
            </a:extLst>
          </p:cNvPr>
          <p:cNvSpPr/>
          <p:nvPr/>
        </p:nvSpPr>
        <p:spPr>
          <a:xfrm>
            <a:off x="707571" y="4876800"/>
            <a:ext cx="10874829" cy="1132114"/>
          </a:xfrm>
          <a:prstGeom prst="rect">
            <a:avLst/>
          </a:prstGeom>
          <a:solidFill>
            <a:srgbClr val="EDF303">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70420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7749" y="986264"/>
            <a:ext cx="10058400" cy="569416"/>
          </a:xfrm>
        </p:spPr>
        <p:txBody>
          <a:bodyPr>
            <a:noAutofit/>
          </a:bodyPr>
          <a:lstStyle/>
          <a:p>
            <a:r>
              <a:rPr lang="en-CA" sz="2800" b="1" dirty="0"/>
              <a:t>Lets see how this works by solving for the:</a:t>
            </a:r>
            <a:br>
              <a:rPr lang="en-CA" sz="3200" b="1" dirty="0"/>
            </a:br>
            <a:br>
              <a:rPr lang="en-CA" sz="3200" b="1" dirty="0"/>
            </a:br>
            <a:r>
              <a:rPr lang="en-CA" sz="3600" b="1" dirty="0"/>
              <a:t>Dynamics of an electron in an infinite square well</a:t>
            </a:r>
            <a:endParaRPr lang="en-CA" sz="3200" b="1" dirty="0"/>
          </a:p>
        </p:txBody>
      </p:sp>
      <p:grpSp>
        <p:nvGrpSpPr>
          <p:cNvPr id="4" name="Group 3">
            <a:extLst>
              <a:ext uri="{FF2B5EF4-FFF2-40B4-BE49-F238E27FC236}">
                <a16:creationId xmlns:a16="http://schemas.microsoft.com/office/drawing/2014/main" id="{73CC4025-3C31-4FF3-B03E-A502D7C8D025}"/>
              </a:ext>
            </a:extLst>
          </p:cNvPr>
          <p:cNvGrpSpPr/>
          <p:nvPr/>
        </p:nvGrpSpPr>
        <p:grpSpPr>
          <a:xfrm>
            <a:off x="1269402" y="1979406"/>
            <a:ext cx="9328673" cy="2592594"/>
            <a:chOff x="-10758" y="2054710"/>
            <a:chExt cx="11512476" cy="3527596"/>
          </a:xfrm>
        </p:grpSpPr>
        <p:grpSp>
          <p:nvGrpSpPr>
            <p:cNvPr id="5" name="Group 4">
              <a:extLst>
                <a:ext uri="{FF2B5EF4-FFF2-40B4-BE49-F238E27FC236}">
                  <a16:creationId xmlns:a16="http://schemas.microsoft.com/office/drawing/2014/main" id="{8F007E54-9B82-48AF-AEF1-5D67BB6B3DBF}"/>
                </a:ext>
              </a:extLst>
            </p:cNvPr>
            <p:cNvGrpSpPr/>
            <p:nvPr/>
          </p:nvGrpSpPr>
          <p:grpSpPr>
            <a:xfrm>
              <a:off x="-10758" y="2054711"/>
              <a:ext cx="3948057" cy="2603351"/>
              <a:chOff x="-10758" y="2054711"/>
              <a:chExt cx="3948057" cy="2603351"/>
            </a:xfrm>
          </p:grpSpPr>
          <p:cxnSp>
            <p:nvCxnSpPr>
              <p:cNvPr id="12" name="Straight Connector 11">
                <a:extLst>
                  <a:ext uri="{FF2B5EF4-FFF2-40B4-BE49-F238E27FC236}">
                    <a16:creationId xmlns:a16="http://schemas.microsoft.com/office/drawing/2014/main" id="{77DF696B-8852-4859-BBB4-4293EC80A30E}"/>
                  </a:ext>
                </a:extLst>
              </p:cNvPr>
              <p:cNvCxnSpPr/>
              <p:nvPr/>
            </p:nvCxnSpPr>
            <p:spPr>
              <a:xfrm>
                <a:off x="3937299" y="2054711"/>
                <a:ext cx="0" cy="260335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4C2382FC-164E-45F2-8143-7AAB69B9110C}"/>
                  </a:ext>
                </a:extLst>
              </p:cNvPr>
              <p:cNvSpPr/>
              <p:nvPr/>
            </p:nvSpPr>
            <p:spPr>
              <a:xfrm>
                <a:off x="-10758" y="2054711"/>
                <a:ext cx="3937281" cy="260335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V=infinity</a:t>
                </a:r>
              </a:p>
            </p:txBody>
          </p:sp>
        </p:grpSp>
        <p:grpSp>
          <p:nvGrpSpPr>
            <p:cNvPr id="6" name="Group 5">
              <a:extLst>
                <a:ext uri="{FF2B5EF4-FFF2-40B4-BE49-F238E27FC236}">
                  <a16:creationId xmlns:a16="http://schemas.microsoft.com/office/drawing/2014/main" id="{A96E6E60-D480-4416-93B8-D0E92190D2EE}"/>
                </a:ext>
              </a:extLst>
            </p:cNvPr>
            <p:cNvGrpSpPr/>
            <p:nvPr/>
          </p:nvGrpSpPr>
          <p:grpSpPr>
            <a:xfrm flipH="1">
              <a:off x="7553661" y="2054710"/>
              <a:ext cx="3948057" cy="2603351"/>
              <a:chOff x="-10758" y="2054711"/>
              <a:chExt cx="3948057" cy="2603351"/>
            </a:xfrm>
          </p:grpSpPr>
          <p:cxnSp>
            <p:nvCxnSpPr>
              <p:cNvPr id="10" name="Straight Connector 9">
                <a:extLst>
                  <a:ext uri="{FF2B5EF4-FFF2-40B4-BE49-F238E27FC236}">
                    <a16:creationId xmlns:a16="http://schemas.microsoft.com/office/drawing/2014/main" id="{5E7090A1-E04C-4013-8A58-345A127FCAC4}"/>
                  </a:ext>
                </a:extLst>
              </p:cNvPr>
              <p:cNvCxnSpPr/>
              <p:nvPr/>
            </p:nvCxnSpPr>
            <p:spPr>
              <a:xfrm>
                <a:off x="3937299" y="2054711"/>
                <a:ext cx="0" cy="260335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5DAC6D5-F75B-4370-91C3-378A6B152179}"/>
                  </a:ext>
                </a:extLst>
              </p:cNvPr>
              <p:cNvSpPr/>
              <p:nvPr/>
            </p:nvSpPr>
            <p:spPr>
              <a:xfrm>
                <a:off x="-10758" y="2054711"/>
                <a:ext cx="3937281" cy="260335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V=infinity</a:t>
                </a:r>
              </a:p>
            </p:txBody>
          </p:sp>
        </p:grpSp>
        <p:sp>
          <p:nvSpPr>
            <p:cNvPr id="7" name="TextBox 6">
              <a:extLst>
                <a:ext uri="{FF2B5EF4-FFF2-40B4-BE49-F238E27FC236}">
                  <a16:creationId xmlns:a16="http://schemas.microsoft.com/office/drawing/2014/main" id="{E31F4A54-B519-4739-8AD8-4DC050DFFEB8}"/>
                </a:ext>
              </a:extLst>
            </p:cNvPr>
            <p:cNvSpPr txBox="1"/>
            <p:nvPr/>
          </p:nvSpPr>
          <p:spPr>
            <a:xfrm>
              <a:off x="3612975" y="5120641"/>
              <a:ext cx="627095" cy="461665"/>
            </a:xfrm>
            <a:prstGeom prst="rect">
              <a:avLst/>
            </a:prstGeom>
            <a:noFill/>
          </p:spPr>
          <p:txBody>
            <a:bodyPr wrap="none" rtlCol="0">
              <a:spAutoFit/>
            </a:bodyPr>
            <a:lstStyle/>
            <a:p>
              <a:r>
                <a:rPr lang="en-CA" sz="2400" dirty="0"/>
                <a:t>x=0</a:t>
              </a:r>
            </a:p>
          </p:txBody>
        </p:sp>
        <p:sp>
          <p:nvSpPr>
            <p:cNvPr id="8" name="TextBox 7">
              <a:extLst>
                <a:ext uri="{FF2B5EF4-FFF2-40B4-BE49-F238E27FC236}">
                  <a16:creationId xmlns:a16="http://schemas.microsoft.com/office/drawing/2014/main" id="{49F69AE6-4F80-4AD4-9510-394886F07D6C}"/>
                </a:ext>
              </a:extLst>
            </p:cNvPr>
            <p:cNvSpPr txBox="1"/>
            <p:nvPr/>
          </p:nvSpPr>
          <p:spPr>
            <a:xfrm>
              <a:off x="7240113" y="5120641"/>
              <a:ext cx="619080" cy="461665"/>
            </a:xfrm>
            <a:prstGeom prst="rect">
              <a:avLst/>
            </a:prstGeom>
            <a:noFill/>
          </p:spPr>
          <p:txBody>
            <a:bodyPr wrap="none" rtlCol="0">
              <a:spAutoFit/>
            </a:bodyPr>
            <a:lstStyle/>
            <a:p>
              <a:r>
                <a:rPr lang="en-CA" sz="2400" dirty="0"/>
                <a:t>x=a</a:t>
              </a:r>
            </a:p>
          </p:txBody>
        </p:sp>
        <p:sp>
          <p:nvSpPr>
            <p:cNvPr id="9" name="Rectangle 8">
              <a:extLst>
                <a:ext uri="{FF2B5EF4-FFF2-40B4-BE49-F238E27FC236}">
                  <a16:creationId xmlns:a16="http://schemas.microsoft.com/office/drawing/2014/main" id="{C1167461-1C07-4F78-8DEC-233F7A48D6AA}"/>
                </a:ext>
              </a:extLst>
            </p:cNvPr>
            <p:cNvSpPr/>
            <p:nvPr/>
          </p:nvSpPr>
          <p:spPr>
            <a:xfrm>
              <a:off x="5628134" y="3171719"/>
              <a:ext cx="548548" cy="369332"/>
            </a:xfrm>
            <a:prstGeom prst="rect">
              <a:avLst/>
            </a:prstGeom>
          </p:spPr>
          <p:txBody>
            <a:bodyPr wrap="none">
              <a:spAutoFit/>
            </a:bodyPr>
            <a:lstStyle/>
            <a:p>
              <a:pPr algn="ctr"/>
              <a:r>
                <a:rPr lang="en-CA" dirty="0"/>
                <a:t>V=0</a:t>
              </a:r>
            </a:p>
          </p:txBody>
        </p:sp>
      </p:gr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87E77CD2-7C92-4E99-8245-190DFAD31721}"/>
                  </a:ext>
                </a:extLst>
              </p:cNvPr>
              <p:cNvSpPr/>
              <p:nvPr/>
            </p:nvSpPr>
            <p:spPr>
              <a:xfrm>
                <a:off x="6858393" y="5024799"/>
                <a:ext cx="5333607" cy="72808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l-GR" sz="2000" i="1" smtClean="0">
                          <a:latin typeface="Cambria Math" panose="02040503050406030204" pitchFamily="18" charset="0"/>
                          <a:ea typeface="Cambria Math" panose="02040503050406030204" pitchFamily="18" charset="0"/>
                        </a:rPr>
                        <m:t>Ψ</m:t>
                      </m:r>
                      <m:d>
                        <m:dPr>
                          <m:ctrlPr>
                            <a:rPr lang="en-CA" sz="2000" i="1">
                              <a:latin typeface="Cambria Math" panose="02040503050406030204" pitchFamily="18" charset="0"/>
                              <a:ea typeface="Cambria Math" panose="02040503050406030204" pitchFamily="18" charset="0"/>
                            </a:rPr>
                          </m:ctrlPr>
                        </m:dPr>
                        <m:e>
                          <m:r>
                            <a:rPr lang="en-CA" sz="2000" i="1">
                              <a:latin typeface="Cambria Math" panose="02040503050406030204" pitchFamily="18" charset="0"/>
                              <a:ea typeface="Cambria Math" panose="02040503050406030204" pitchFamily="18" charset="0"/>
                            </a:rPr>
                            <m:t>𝑥</m:t>
                          </m:r>
                          <m:r>
                            <a:rPr lang="en-CA" sz="2000" i="1">
                              <a:latin typeface="Cambria Math" panose="02040503050406030204" pitchFamily="18" charset="0"/>
                              <a:ea typeface="Cambria Math" panose="02040503050406030204" pitchFamily="18" charset="0"/>
                            </a:rPr>
                            <m:t>,</m:t>
                          </m:r>
                          <m:r>
                            <a:rPr lang="en-CA" sz="2000" i="1">
                              <a:latin typeface="Cambria Math" panose="02040503050406030204" pitchFamily="18" charset="0"/>
                              <a:ea typeface="Cambria Math" panose="02040503050406030204" pitchFamily="18" charset="0"/>
                            </a:rPr>
                            <m:t>𝑡</m:t>
                          </m:r>
                          <m:r>
                            <a:rPr lang="en-CA" sz="2000" b="0" i="1" smtClean="0">
                              <a:latin typeface="Cambria Math" panose="02040503050406030204" pitchFamily="18" charset="0"/>
                              <a:ea typeface="Cambria Math" panose="02040503050406030204" pitchFamily="18" charset="0"/>
                            </a:rPr>
                            <m:t>=0</m:t>
                          </m:r>
                        </m:e>
                      </m:d>
                      <m:r>
                        <a:rPr lang="en-CA" sz="2000" i="1">
                          <a:latin typeface="Cambria Math" panose="02040503050406030204" pitchFamily="18" charset="0"/>
                          <a:ea typeface="Cambria Math" panose="02040503050406030204" pitchFamily="18" charset="0"/>
                        </a:rPr>
                        <m:t>=</m:t>
                      </m:r>
                      <m:f>
                        <m:fPr>
                          <m:ctrlPr>
                            <a:rPr lang="en-CA" sz="2000" i="1" smtClean="0">
                              <a:latin typeface="Cambria Math" panose="02040503050406030204" pitchFamily="18" charset="0"/>
                              <a:ea typeface="Cambria Math" panose="02040503050406030204" pitchFamily="18" charset="0"/>
                            </a:rPr>
                          </m:ctrlPr>
                        </m:fPr>
                        <m:num>
                          <m:r>
                            <a:rPr lang="en-CA" sz="2000" b="0" i="1" smtClean="0">
                              <a:latin typeface="Cambria Math" panose="02040503050406030204" pitchFamily="18" charset="0"/>
                              <a:ea typeface="Cambria Math" panose="02040503050406030204" pitchFamily="18" charset="0"/>
                            </a:rPr>
                            <m:t>1</m:t>
                          </m:r>
                        </m:num>
                        <m:den>
                          <m:rad>
                            <m:radPr>
                              <m:degHide m:val="on"/>
                              <m:ctrlPr>
                                <a:rPr lang="en-CA" sz="2000" i="1" smtClean="0">
                                  <a:latin typeface="Cambria Math" panose="02040503050406030204" pitchFamily="18" charset="0"/>
                                  <a:ea typeface="Cambria Math" panose="02040503050406030204" pitchFamily="18" charset="0"/>
                                </a:rPr>
                              </m:ctrlPr>
                            </m:radPr>
                            <m:deg/>
                            <m:e>
                              <m:r>
                                <a:rPr lang="en-CA" sz="2000" b="0" i="1" smtClean="0">
                                  <a:latin typeface="Cambria Math" panose="02040503050406030204" pitchFamily="18" charset="0"/>
                                  <a:ea typeface="Cambria Math" panose="02040503050406030204" pitchFamily="18" charset="0"/>
                                </a:rPr>
                                <m:t>2</m:t>
                              </m:r>
                            </m:e>
                          </m:rad>
                        </m:den>
                      </m:f>
                      <m:r>
                        <a:rPr lang="en-CA" sz="2000" b="0" i="1" smtClean="0">
                          <a:latin typeface="Cambria Math" panose="02040503050406030204" pitchFamily="18" charset="0"/>
                          <a:ea typeface="Cambria Math" panose="02040503050406030204" pitchFamily="18" charset="0"/>
                        </a:rPr>
                        <m:t>(</m:t>
                      </m:r>
                      <m:sSub>
                        <m:sSubPr>
                          <m:ctrlPr>
                            <a:rPr lang="en-CA" sz="2000" i="1">
                              <a:latin typeface="Cambria Math" panose="02040503050406030204" pitchFamily="18" charset="0"/>
                            </a:rPr>
                          </m:ctrlPr>
                        </m:sSubPr>
                        <m:e>
                          <m:r>
                            <a:rPr lang="en-US" sz="2000" i="1">
                              <a:latin typeface="Cambria Math" panose="02040503050406030204" pitchFamily="18" charset="0"/>
                            </a:rPr>
                            <m:t>𝜓</m:t>
                          </m:r>
                        </m:e>
                        <m:sub>
                          <m:r>
                            <a:rPr lang="en-CA" sz="2000" b="0" i="1" smtClean="0">
                              <a:latin typeface="Cambria Math" panose="02040503050406030204" pitchFamily="18" charset="0"/>
                            </a:rPr>
                            <m:t>1</m:t>
                          </m:r>
                        </m:sub>
                      </m:sSub>
                      <m:d>
                        <m:dPr>
                          <m:ctrlPr>
                            <a:rPr lang="en-CA" sz="2000" i="1">
                              <a:latin typeface="Cambria Math" panose="02040503050406030204" pitchFamily="18" charset="0"/>
                            </a:rPr>
                          </m:ctrlPr>
                        </m:dPr>
                        <m:e>
                          <m:r>
                            <a:rPr lang="en-CA" sz="2000" i="1">
                              <a:latin typeface="Cambria Math" panose="02040503050406030204" pitchFamily="18" charset="0"/>
                            </a:rPr>
                            <m:t>𝑥</m:t>
                          </m:r>
                        </m:e>
                      </m:d>
                      <m:r>
                        <a:rPr lang="en-CA" sz="2000" b="0" i="1" smtClean="0">
                          <a:latin typeface="Cambria Math" panose="02040503050406030204" pitchFamily="18" charset="0"/>
                        </a:rPr>
                        <m:t>+</m:t>
                      </m:r>
                      <m:sSub>
                        <m:sSubPr>
                          <m:ctrlPr>
                            <a:rPr lang="en-CA" sz="2000" i="1">
                              <a:latin typeface="Cambria Math" panose="02040503050406030204" pitchFamily="18" charset="0"/>
                            </a:rPr>
                          </m:ctrlPr>
                        </m:sSubPr>
                        <m:e>
                          <m:r>
                            <a:rPr lang="en-US" sz="2000" i="1">
                              <a:latin typeface="Cambria Math" panose="02040503050406030204" pitchFamily="18" charset="0"/>
                            </a:rPr>
                            <m:t>𝜓</m:t>
                          </m:r>
                        </m:e>
                        <m:sub>
                          <m:r>
                            <a:rPr lang="en-CA" sz="2000" b="0" i="1" smtClean="0">
                              <a:latin typeface="Cambria Math" panose="02040503050406030204" pitchFamily="18" charset="0"/>
                            </a:rPr>
                            <m:t>2</m:t>
                          </m:r>
                        </m:sub>
                      </m:sSub>
                      <m:r>
                        <a:rPr lang="en-CA" sz="2000" i="1">
                          <a:latin typeface="Cambria Math" panose="02040503050406030204" pitchFamily="18" charset="0"/>
                        </a:rPr>
                        <m:t>(</m:t>
                      </m:r>
                      <m:r>
                        <a:rPr lang="en-CA" sz="2000" i="1">
                          <a:latin typeface="Cambria Math" panose="02040503050406030204" pitchFamily="18" charset="0"/>
                        </a:rPr>
                        <m:t>𝑥</m:t>
                      </m:r>
                      <m:r>
                        <a:rPr lang="en-CA" sz="2000" b="0" i="1" smtClean="0">
                          <a:latin typeface="Cambria Math" panose="02040503050406030204" pitchFamily="18" charset="0"/>
                        </a:rPr>
                        <m:t>)</m:t>
                      </m:r>
                      <m:r>
                        <a:rPr lang="en-CA" sz="2000" b="0" i="1" smtClean="0">
                          <a:latin typeface="Cambria Math" panose="02040503050406030204" pitchFamily="18" charset="0"/>
                          <a:ea typeface="Cambria Math" panose="02040503050406030204" pitchFamily="18" charset="0"/>
                        </a:rPr>
                        <m:t>)</m:t>
                      </m:r>
                    </m:oMath>
                  </m:oMathPara>
                </a14:m>
                <a:endParaRPr lang="en-CA" sz="2000" dirty="0"/>
              </a:p>
            </p:txBody>
          </p:sp>
        </mc:Choice>
        <mc:Fallback xmlns="">
          <p:sp>
            <p:nvSpPr>
              <p:cNvPr id="14" name="Rectangle 13">
                <a:extLst>
                  <a:ext uri="{FF2B5EF4-FFF2-40B4-BE49-F238E27FC236}">
                    <a16:creationId xmlns:a16="http://schemas.microsoft.com/office/drawing/2014/main" id="{87E77CD2-7C92-4E99-8245-190DFAD31721}"/>
                  </a:ext>
                </a:extLst>
              </p:cNvPr>
              <p:cNvSpPr>
                <a:spLocks noRot="1" noChangeAspect="1" noMove="1" noResize="1" noEditPoints="1" noAdjustHandles="1" noChangeArrowheads="1" noChangeShapeType="1" noTextEdit="1"/>
              </p:cNvSpPr>
              <p:nvPr/>
            </p:nvSpPr>
            <p:spPr>
              <a:xfrm>
                <a:off x="6858393" y="5024799"/>
                <a:ext cx="5333607" cy="728084"/>
              </a:xfrm>
              <a:prstGeom prst="rect">
                <a:avLst/>
              </a:prstGeom>
              <a:blipFill>
                <a:blip r:embed="rId3"/>
                <a:stretch>
                  <a:fillRect/>
                </a:stretch>
              </a:blipFill>
            </p:spPr>
            <p:txBody>
              <a:bodyPr/>
              <a:lstStyle/>
              <a:p>
                <a:r>
                  <a:rPr lang="en-CA">
                    <a:noFill/>
                  </a:rPr>
                  <a:t> </a:t>
                </a:r>
              </a:p>
            </p:txBody>
          </p:sp>
        </mc:Fallback>
      </mc:AlternateContent>
      <p:sp>
        <p:nvSpPr>
          <p:cNvPr id="3" name="Rectangle 2">
            <a:extLst>
              <a:ext uri="{FF2B5EF4-FFF2-40B4-BE49-F238E27FC236}">
                <a16:creationId xmlns:a16="http://schemas.microsoft.com/office/drawing/2014/main" id="{1179E033-F961-476D-8650-4F07E0FA6988}"/>
              </a:ext>
            </a:extLst>
          </p:cNvPr>
          <p:cNvSpPr/>
          <p:nvPr/>
        </p:nvSpPr>
        <p:spPr>
          <a:xfrm>
            <a:off x="1157749" y="5024799"/>
            <a:ext cx="6096000" cy="923330"/>
          </a:xfrm>
          <a:prstGeom prst="rect">
            <a:avLst/>
          </a:prstGeom>
        </p:spPr>
        <p:txBody>
          <a:bodyPr>
            <a:spAutoFit/>
          </a:bodyPr>
          <a:lstStyle/>
          <a:p>
            <a:r>
              <a:rPr lang="en-CA" dirty="0"/>
              <a:t>Take the initial (t</a:t>
            </a:r>
            <a:r>
              <a:rPr lang="en-CA" baseline="-25000" dirty="0"/>
              <a:t>0</a:t>
            </a:r>
            <a:r>
              <a:rPr lang="en-CA" dirty="0"/>
              <a:t>=0) wavefunction of particle in an infinite square well potential to be an equally weighted superposition of the lowest two stationary states:</a:t>
            </a:r>
          </a:p>
        </p:txBody>
      </p:sp>
    </p:spTree>
    <p:extLst>
      <p:ext uri="{BB962C8B-B14F-4D97-AF65-F5344CB8AC3E}">
        <p14:creationId xmlns:p14="http://schemas.microsoft.com/office/powerpoint/2010/main" val="30988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0D7B1-0A8A-489A-AF45-443B6A81DE11}"/>
              </a:ext>
            </a:extLst>
          </p:cNvPr>
          <p:cNvSpPr>
            <a:spLocks noGrp="1"/>
          </p:cNvSpPr>
          <p:nvPr>
            <p:ph type="title"/>
          </p:nvPr>
        </p:nvSpPr>
        <p:spPr/>
        <p:txBody>
          <a:bodyPr/>
          <a:lstStyle/>
          <a:p>
            <a:r>
              <a:rPr lang="en-CA" dirty="0"/>
              <a:t>Lecture 6, Activity 1: (Rapid Response) </a:t>
            </a:r>
          </a:p>
        </p:txBody>
      </p:sp>
      <p:sp>
        <p:nvSpPr>
          <p:cNvPr id="3" name="Content Placeholder 2">
            <a:extLst>
              <a:ext uri="{FF2B5EF4-FFF2-40B4-BE49-F238E27FC236}">
                <a16:creationId xmlns:a16="http://schemas.microsoft.com/office/drawing/2014/main" id="{63D2C38E-A7E2-4E71-AFDF-842BD6746BC5}"/>
              </a:ext>
            </a:extLst>
          </p:cNvPr>
          <p:cNvSpPr>
            <a:spLocks noGrp="1"/>
          </p:cNvSpPr>
          <p:nvPr>
            <p:ph idx="1"/>
          </p:nvPr>
        </p:nvSpPr>
        <p:spPr/>
        <p:txBody>
          <a:bodyPr/>
          <a:lstStyle/>
          <a:p>
            <a:r>
              <a:rPr lang="en-CA" dirty="0"/>
              <a:t>What are the coefficients c</a:t>
            </a:r>
            <a:r>
              <a:rPr lang="en-CA" baseline="-25000" dirty="0"/>
              <a:t>1</a:t>
            </a:r>
            <a:r>
              <a:rPr lang="en-CA" dirty="0"/>
              <a:t> and c</a:t>
            </a:r>
            <a:r>
              <a:rPr lang="en-CA" baseline="-25000" dirty="0"/>
              <a:t>2</a:t>
            </a:r>
            <a:r>
              <a:rPr lang="en-CA" dirty="0"/>
              <a:t> in the general form solution?</a:t>
            </a:r>
          </a:p>
        </p:txBody>
      </p:sp>
      <p:grpSp>
        <p:nvGrpSpPr>
          <p:cNvPr id="9" name="Group 8">
            <a:extLst>
              <a:ext uri="{FF2B5EF4-FFF2-40B4-BE49-F238E27FC236}">
                <a16:creationId xmlns:a16="http://schemas.microsoft.com/office/drawing/2014/main" id="{2843C6C2-2C04-4C5B-985D-A42B324BD452}"/>
              </a:ext>
            </a:extLst>
          </p:cNvPr>
          <p:cNvGrpSpPr/>
          <p:nvPr/>
        </p:nvGrpSpPr>
        <p:grpSpPr>
          <a:xfrm>
            <a:off x="1036320" y="2490309"/>
            <a:ext cx="10507667" cy="2734210"/>
            <a:chOff x="890016" y="2619538"/>
            <a:chExt cx="10507667" cy="273421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0DF9462-254D-4058-BAD4-4FC9EF263AEB}"/>
                    </a:ext>
                  </a:extLst>
                </p:cNvPr>
                <p:cNvSpPr txBox="1"/>
                <p:nvPr/>
              </p:nvSpPr>
              <p:spPr>
                <a:xfrm>
                  <a:off x="1036320" y="2619538"/>
                  <a:ext cx="10361363" cy="2734210"/>
                </a:xfrm>
                <a:prstGeom prst="rect">
                  <a:avLst/>
                </a:prstGeom>
                <a:noFill/>
              </p:spPr>
              <p:txBody>
                <a:bodyPr wrap="none" rtlCol="0">
                  <a:spAutoFit/>
                </a:bodyPr>
                <a:lstStyle/>
                <a:p>
                  <a:r>
                    <a:rPr lang="en-CA" sz="2400" dirty="0"/>
                    <a:t>Using this with our solutions for the infinite well stationary states we then get:</a:t>
                  </a:r>
                </a:p>
                <a:p>
                  <a14:m>
                    <m:oMath xmlns:m="http://schemas.openxmlformats.org/officeDocument/2006/math">
                      <m:r>
                        <m:rPr>
                          <m:sty m:val="p"/>
                        </m:rPr>
                        <a:rPr lang="el-GR" sz="2400" i="1">
                          <a:latin typeface="Cambria Math" panose="02040503050406030204" pitchFamily="18" charset="0"/>
                          <a:ea typeface="Cambria Math" panose="02040503050406030204" pitchFamily="18" charset="0"/>
                        </a:rPr>
                        <m:t>Ψ</m:t>
                      </m:r>
                      <m:d>
                        <m:dPr>
                          <m:ctrlPr>
                            <a:rPr lang="en-CA" sz="2400" i="1">
                              <a:latin typeface="Cambria Math" panose="02040503050406030204" pitchFamily="18" charset="0"/>
                              <a:ea typeface="Cambria Math" panose="02040503050406030204" pitchFamily="18" charset="0"/>
                            </a:rPr>
                          </m:ctrlPr>
                        </m:dPr>
                        <m:e>
                          <m:r>
                            <a:rPr lang="en-CA" sz="2400" i="1">
                              <a:latin typeface="Cambria Math" panose="02040503050406030204" pitchFamily="18" charset="0"/>
                              <a:ea typeface="Cambria Math" panose="02040503050406030204" pitchFamily="18" charset="0"/>
                            </a:rPr>
                            <m:t>𝑥</m:t>
                          </m:r>
                          <m:r>
                            <a:rPr lang="en-CA" sz="2400" i="1">
                              <a:latin typeface="Cambria Math" panose="02040503050406030204" pitchFamily="18" charset="0"/>
                              <a:ea typeface="Cambria Math" panose="02040503050406030204" pitchFamily="18" charset="0"/>
                            </a:rPr>
                            <m:t>,</m:t>
                          </m:r>
                          <m:r>
                            <a:rPr lang="en-CA" sz="2400" i="1">
                              <a:latin typeface="Cambria Math" panose="02040503050406030204" pitchFamily="18" charset="0"/>
                              <a:ea typeface="Cambria Math" panose="02040503050406030204" pitchFamily="18" charset="0"/>
                            </a:rPr>
                            <m:t>𝑡</m:t>
                          </m:r>
                        </m:e>
                      </m:d>
                      <m:r>
                        <a:rPr lang="en-CA" sz="2400" i="1">
                          <a:latin typeface="Cambria Math" panose="02040503050406030204" pitchFamily="18" charset="0"/>
                          <a:ea typeface="Cambria Math" panose="02040503050406030204" pitchFamily="18" charset="0"/>
                        </a:rPr>
                        <m:t>=</m:t>
                      </m:r>
                      <m:nary>
                        <m:naryPr>
                          <m:chr m:val="∑"/>
                          <m:ctrlPr>
                            <a:rPr lang="en-CA" sz="2400" i="1">
                              <a:latin typeface="Cambria Math" panose="02040503050406030204" pitchFamily="18" charset="0"/>
                              <a:ea typeface="Cambria Math" panose="02040503050406030204" pitchFamily="18" charset="0"/>
                            </a:rPr>
                          </m:ctrlPr>
                        </m:naryPr>
                        <m:sub>
                          <m:r>
                            <m:rPr>
                              <m:brk m:alnAt="23"/>
                            </m:rPr>
                            <a:rPr lang="en-CA" sz="2400" i="1">
                              <a:latin typeface="Cambria Math" panose="02040503050406030204" pitchFamily="18" charset="0"/>
                              <a:ea typeface="Cambria Math" panose="02040503050406030204" pitchFamily="18" charset="0"/>
                            </a:rPr>
                            <m:t>𝑛</m:t>
                          </m:r>
                          <m:r>
                            <a:rPr lang="en-CA" sz="2400" i="1">
                              <a:latin typeface="Cambria Math" panose="02040503050406030204" pitchFamily="18" charset="0"/>
                              <a:ea typeface="Cambria Math" panose="02040503050406030204" pitchFamily="18" charset="0"/>
                            </a:rPr>
                            <m:t>=1</m:t>
                          </m:r>
                        </m:sub>
                        <m:sup>
                          <m:r>
                            <a:rPr lang="en-CA" sz="2400" i="1">
                              <a:latin typeface="Cambria Math" panose="02040503050406030204" pitchFamily="18" charset="0"/>
                              <a:ea typeface="Cambria Math" panose="02040503050406030204" pitchFamily="18" charset="0"/>
                            </a:rPr>
                            <m:t>∞</m:t>
                          </m:r>
                        </m:sup>
                        <m:e>
                          <m:sSub>
                            <m:sSubPr>
                              <m:ctrlPr>
                                <a:rPr lang="en-CA" sz="2400" i="1">
                                  <a:latin typeface="Cambria Math" panose="02040503050406030204" pitchFamily="18" charset="0"/>
                                  <a:ea typeface="Cambria Math" panose="02040503050406030204" pitchFamily="18" charset="0"/>
                                </a:rPr>
                              </m:ctrlPr>
                            </m:sSubPr>
                            <m:e>
                              <m:r>
                                <a:rPr lang="en-CA" sz="2400" i="1">
                                  <a:latin typeface="Cambria Math" panose="02040503050406030204" pitchFamily="18" charset="0"/>
                                  <a:ea typeface="Cambria Math" panose="02040503050406030204" pitchFamily="18" charset="0"/>
                                </a:rPr>
                                <m:t>𝑐</m:t>
                              </m:r>
                            </m:e>
                            <m:sub>
                              <m:r>
                                <a:rPr lang="en-CA" sz="2400" i="1">
                                  <a:latin typeface="Cambria Math" panose="02040503050406030204" pitchFamily="18" charset="0"/>
                                  <a:ea typeface="Cambria Math" panose="02040503050406030204" pitchFamily="18" charset="0"/>
                                </a:rPr>
                                <m:t>𝑛</m:t>
                              </m:r>
                            </m:sub>
                          </m:sSub>
                          <m:rad>
                            <m:radPr>
                              <m:degHide m:val="on"/>
                              <m:ctrlPr>
                                <a:rPr lang="en-CA" sz="2400" i="1">
                                  <a:latin typeface="Cambria Math" panose="02040503050406030204" pitchFamily="18" charset="0"/>
                                </a:rPr>
                              </m:ctrlPr>
                            </m:radPr>
                            <m:deg/>
                            <m:e>
                              <m:f>
                                <m:fPr>
                                  <m:ctrlPr>
                                    <a:rPr lang="en-CA" sz="2400" i="1">
                                      <a:latin typeface="Cambria Math" panose="02040503050406030204" pitchFamily="18" charset="0"/>
                                    </a:rPr>
                                  </m:ctrlPr>
                                </m:fPr>
                                <m:num>
                                  <m:r>
                                    <a:rPr lang="en-US" sz="2400" i="1">
                                      <a:latin typeface="Cambria Math" panose="02040503050406030204" pitchFamily="18" charset="0"/>
                                    </a:rPr>
                                    <m:t>2</m:t>
                                  </m:r>
                                </m:num>
                                <m:den>
                                  <m:r>
                                    <a:rPr lang="en-US" sz="2400" i="1">
                                      <a:latin typeface="Cambria Math" panose="02040503050406030204" pitchFamily="18" charset="0"/>
                                    </a:rPr>
                                    <m:t>𝑎</m:t>
                                  </m:r>
                                </m:den>
                              </m:f>
                            </m:e>
                          </m:rad>
                          <m:r>
                            <a:rPr lang="en-US" sz="2400" i="1">
                              <a:latin typeface="Cambria Math" panose="02040503050406030204" pitchFamily="18" charset="0"/>
                            </a:rPr>
                            <m:t> </m:t>
                          </m:r>
                          <m:r>
                            <m:rPr>
                              <m:sty m:val="p"/>
                            </m:rPr>
                            <a:rPr lang="en-US" sz="2400">
                              <a:latin typeface="Cambria Math" panose="02040503050406030204" pitchFamily="18" charset="0"/>
                            </a:rPr>
                            <m:t>sin</m:t>
                          </m:r>
                          <m:r>
                            <a:rPr lang="en-US" sz="2400" i="1">
                              <a:latin typeface="Cambria Math" panose="02040503050406030204" pitchFamily="18" charset="0"/>
                            </a:rPr>
                            <m:t>(</m:t>
                          </m:r>
                          <m:f>
                            <m:fPr>
                              <m:ctrlPr>
                                <a:rPr lang="en-CA" sz="2400" i="1">
                                  <a:latin typeface="Cambria Math" panose="02040503050406030204" pitchFamily="18" charset="0"/>
                                </a:rPr>
                              </m:ctrlPr>
                            </m:fPr>
                            <m:num>
                              <m:r>
                                <a:rPr lang="en-US" sz="2400" i="1">
                                  <a:latin typeface="Cambria Math" panose="02040503050406030204" pitchFamily="18" charset="0"/>
                                </a:rPr>
                                <m:t>𝑛</m:t>
                              </m:r>
                              <m:r>
                                <a:rPr lang="en-US" sz="2400" i="1">
                                  <a:latin typeface="Cambria Math" panose="02040503050406030204" pitchFamily="18" charset="0"/>
                                </a:rPr>
                                <m:t>𝜋</m:t>
                              </m:r>
                            </m:num>
                            <m:den>
                              <m:r>
                                <a:rPr lang="en-US" sz="2400" i="1">
                                  <a:latin typeface="Cambria Math" panose="02040503050406030204" pitchFamily="18" charset="0"/>
                                </a:rPr>
                                <m:t>𝑎</m:t>
                              </m:r>
                            </m:den>
                          </m:f>
                          <m:r>
                            <a:rPr lang="en-US" sz="2400" i="1">
                              <a:latin typeface="Cambria Math" panose="02040503050406030204" pitchFamily="18" charset="0"/>
                            </a:rPr>
                            <m:t>𝑥</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CA" sz="2400" i="1">
                                  <a:latin typeface="Cambria Math" panose="02040503050406030204" pitchFamily="18" charset="0"/>
                                </a:rPr>
                                <m:t>𝑒</m:t>
                              </m:r>
                            </m:e>
                            <m:sup>
                              <m:r>
                                <a:rPr lang="en-CA" sz="2400" i="1">
                                  <a:latin typeface="Cambria Math" panose="02040503050406030204" pitchFamily="18" charset="0"/>
                                </a:rPr>
                                <m:t>−</m:t>
                              </m:r>
                              <m:r>
                                <a:rPr lang="en-CA" sz="2400" i="1">
                                  <a:latin typeface="Cambria Math" panose="02040503050406030204" pitchFamily="18" charset="0"/>
                                </a:rPr>
                                <m:t>𝑖</m:t>
                              </m:r>
                              <m:r>
                                <a:rPr lang="en-CA" sz="2400" i="1">
                                  <a:latin typeface="Cambria Math" panose="02040503050406030204" pitchFamily="18" charset="0"/>
                                </a:rPr>
                                <m:t>(</m:t>
                              </m:r>
                              <m:sSup>
                                <m:sSupPr>
                                  <m:ctrlPr>
                                    <a:rPr lang="en-CA" sz="2400" i="1">
                                      <a:latin typeface="Cambria Math" panose="02040503050406030204" pitchFamily="18" charset="0"/>
                                    </a:rPr>
                                  </m:ctrlPr>
                                </m:sSupPr>
                                <m:e>
                                  <m:r>
                                    <a:rPr lang="en-CA" sz="2400" i="1">
                                      <a:latin typeface="Cambria Math" panose="02040503050406030204" pitchFamily="18" charset="0"/>
                                    </a:rPr>
                                    <m:t>𝑛</m:t>
                                  </m:r>
                                </m:e>
                                <m:sup>
                                  <m:r>
                                    <a:rPr lang="en-CA" sz="2400" i="1">
                                      <a:latin typeface="Cambria Math" panose="02040503050406030204" pitchFamily="18" charset="0"/>
                                    </a:rPr>
                                    <m:t>2</m:t>
                                  </m:r>
                                </m:sup>
                              </m:sSup>
                              <m:sSup>
                                <m:sSupPr>
                                  <m:ctrlPr>
                                    <a:rPr lang="en-CA" sz="2400" i="1">
                                      <a:latin typeface="Cambria Math" panose="02040503050406030204" pitchFamily="18" charset="0"/>
                                    </a:rPr>
                                  </m:ctrlPr>
                                </m:sSupPr>
                                <m:e>
                                  <m:r>
                                    <a:rPr lang="en-CA" sz="2400" i="1">
                                      <a:latin typeface="Cambria Math" panose="02040503050406030204" pitchFamily="18" charset="0"/>
                                      <a:ea typeface="Cambria Math" panose="02040503050406030204" pitchFamily="18" charset="0"/>
                                    </a:rPr>
                                    <m:t>𝜋</m:t>
                                  </m:r>
                                </m:e>
                                <m:sup>
                                  <m:r>
                                    <a:rPr lang="en-CA" sz="2400" i="1">
                                      <a:latin typeface="Cambria Math" panose="02040503050406030204" pitchFamily="18" charset="0"/>
                                    </a:rPr>
                                    <m:t>2</m:t>
                                  </m:r>
                                </m:sup>
                              </m:sSup>
                              <m:r>
                                <a:rPr lang="en-CA" sz="2400" i="1">
                                  <a:latin typeface="Cambria Math" panose="02040503050406030204" pitchFamily="18" charset="0"/>
                                  <a:ea typeface="Cambria Math" panose="02040503050406030204" pitchFamily="18" charset="0"/>
                                </a:rPr>
                                <m:t>ℏ</m:t>
                              </m:r>
                              <m:r>
                                <a:rPr lang="en-CA" sz="2400" i="1">
                                  <a:latin typeface="Cambria Math" panose="02040503050406030204" pitchFamily="18" charset="0"/>
                                </a:rPr>
                                <m:t>)/2</m:t>
                              </m:r>
                              <m:r>
                                <a:rPr lang="en-CA" sz="2400" i="1">
                                  <a:latin typeface="Cambria Math" panose="02040503050406030204" pitchFamily="18" charset="0"/>
                                </a:rPr>
                                <m:t>𝑚</m:t>
                              </m:r>
                              <m:sSup>
                                <m:sSupPr>
                                  <m:ctrlPr>
                                    <a:rPr lang="en-CA" sz="2400" i="1">
                                      <a:latin typeface="Cambria Math" panose="02040503050406030204" pitchFamily="18" charset="0"/>
                                    </a:rPr>
                                  </m:ctrlPr>
                                </m:sSupPr>
                                <m:e>
                                  <m:r>
                                    <a:rPr lang="en-CA" sz="2400" i="1">
                                      <a:latin typeface="Cambria Math" panose="02040503050406030204" pitchFamily="18" charset="0"/>
                                    </a:rPr>
                                    <m:t>𝑎</m:t>
                                  </m:r>
                                </m:e>
                                <m:sup>
                                  <m:r>
                                    <a:rPr lang="en-CA" sz="2400" i="1">
                                      <a:latin typeface="Cambria Math" panose="02040503050406030204" pitchFamily="18" charset="0"/>
                                    </a:rPr>
                                    <m:t>2</m:t>
                                  </m:r>
                                </m:sup>
                              </m:sSup>
                              <m:r>
                                <a:rPr lang="en-CA" sz="2400" i="1">
                                  <a:latin typeface="Cambria Math" panose="02040503050406030204" pitchFamily="18" charset="0"/>
                                </a:rPr>
                                <m:t>)(</m:t>
                              </m:r>
                              <m:r>
                                <a:rPr lang="en-CA" sz="2400" i="1">
                                  <a:latin typeface="Cambria Math" panose="02040503050406030204" pitchFamily="18" charset="0"/>
                                </a:rPr>
                                <m:t>𝑡</m:t>
                              </m:r>
                              <m:r>
                                <a:rPr lang="en-CA" sz="2400" i="1">
                                  <a:latin typeface="Cambria Math" panose="02040503050406030204" pitchFamily="18" charset="0"/>
                                </a:rPr>
                                <m:t>−</m:t>
                              </m:r>
                              <m:sSub>
                                <m:sSubPr>
                                  <m:ctrlPr>
                                    <a:rPr lang="en-CA" sz="2400" i="1">
                                      <a:latin typeface="Cambria Math" panose="02040503050406030204" pitchFamily="18" charset="0"/>
                                    </a:rPr>
                                  </m:ctrlPr>
                                </m:sSubPr>
                                <m:e>
                                  <m:r>
                                    <a:rPr lang="en-CA" sz="2400" i="1">
                                      <a:latin typeface="Cambria Math" panose="02040503050406030204" pitchFamily="18" charset="0"/>
                                    </a:rPr>
                                    <m:t>𝑡</m:t>
                                  </m:r>
                                </m:e>
                                <m:sub>
                                  <m:r>
                                    <a:rPr lang="en-CA" sz="2400" i="1">
                                      <a:latin typeface="Cambria Math" panose="02040503050406030204" pitchFamily="18" charset="0"/>
                                    </a:rPr>
                                    <m:t>0</m:t>
                                  </m:r>
                                </m:sub>
                              </m:sSub>
                              <m:r>
                                <a:rPr lang="en-CA" sz="2400" i="1">
                                  <a:latin typeface="Cambria Math" panose="02040503050406030204" pitchFamily="18" charset="0"/>
                                </a:rPr>
                                <m:t>)</m:t>
                              </m:r>
                            </m:sup>
                          </m:sSup>
                        </m:e>
                      </m:nary>
                    </m:oMath>
                  </a14:m>
                  <a:r>
                    <a:rPr lang="en-CA" sz="2400" dirty="0"/>
                    <a:t> for t&gt;t</a:t>
                  </a:r>
                  <a:r>
                    <a:rPr lang="en-CA" sz="2400" baseline="-25000" dirty="0"/>
                    <a:t>0</a:t>
                  </a:r>
                </a:p>
                <a:p>
                  <a:endParaRPr lang="en-CA" sz="2400" baseline="-25000" dirty="0"/>
                </a:p>
                <a:p>
                  <a14:m>
                    <m:oMath xmlns:m="http://schemas.openxmlformats.org/officeDocument/2006/math">
                      <m:r>
                        <m:rPr>
                          <m:sty m:val="p"/>
                        </m:rPr>
                        <a:rPr lang="el-GR" sz="2400" i="1">
                          <a:latin typeface="Cambria Math" panose="02040503050406030204" pitchFamily="18" charset="0"/>
                          <a:ea typeface="Cambria Math" panose="02040503050406030204" pitchFamily="18" charset="0"/>
                        </a:rPr>
                        <m:t>Ψ</m:t>
                      </m:r>
                      <m:d>
                        <m:dPr>
                          <m:ctrlPr>
                            <a:rPr lang="en-CA" sz="2400" i="1">
                              <a:latin typeface="Cambria Math" panose="02040503050406030204" pitchFamily="18" charset="0"/>
                              <a:ea typeface="Cambria Math" panose="02040503050406030204" pitchFamily="18" charset="0"/>
                            </a:rPr>
                          </m:ctrlPr>
                        </m:dPr>
                        <m:e>
                          <m:r>
                            <a:rPr lang="en-CA" sz="2400" i="1">
                              <a:latin typeface="Cambria Math" panose="02040503050406030204" pitchFamily="18" charset="0"/>
                              <a:ea typeface="Cambria Math" panose="02040503050406030204" pitchFamily="18" charset="0"/>
                            </a:rPr>
                            <m:t>𝑥</m:t>
                          </m:r>
                          <m:r>
                            <a:rPr lang="en-CA" sz="2400" i="1">
                              <a:latin typeface="Cambria Math" panose="02040503050406030204" pitchFamily="18" charset="0"/>
                              <a:ea typeface="Cambria Math" panose="02040503050406030204" pitchFamily="18" charset="0"/>
                            </a:rPr>
                            <m:t>,</m:t>
                          </m:r>
                          <m:r>
                            <a:rPr lang="en-CA" sz="2400" i="1">
                              <a:latin typeface="Cambria Math" panose="02040503050406030204" pitchFamily="18" charset="0"/>
                              <a:ea typeface="Cambria Math" panose="02040503050406030204" pitchFamily="18" charset="0"/>
                            </a:rPr>
                            <m:t>𝑡</m:t>
                          </m:r>
                        </m:e>
                      </m:d>
                      <m:r>
                        <a:rPr lang="en-CA" sz="2400" i="1">
                          <a:latin typeface="Cambria Math" panose="02040503050406030204" pitchFamily="18" charset="0"/>
                          <a:ea typeface="Cambria Math" panose="02040503050406030204" pitchFamily="18" charset="0"/>
                        </a:rPr>
                        <m:t>=</m:t>
                      </m:r>
                      <m:nary>
                        <m:naryPr>
                          <m:chr m:val="∑"/>
                          <m:ctrlPr>
                            <a:rPr lang="en-CA" sz="2400" i="1">
                              <a:latin typeface="Cambria Math" panose="02040503050406030204" pitchFamily="18" charset="0"/>
                              <a:ea typeface="Cambria Math" panose="02040503050406030204" pitchFamily="18" charset="0"/>
                            </a:rPr>
                          </m:ctrlPr>
                        </m:naryPr>
                        <m:sub>
                          <m:r>
                            <m:rPr>
                              <m:brk m:alnAt="23"/>
                            </m:rPr>
                            <a:rPr lang="en-CA" sz="2400" i="1">
                              <a:latin typeface="Cambria Math" panose="02040503050406030204" pitchFamily="18" charset="0"/>
                              <a:ea typeface="Cambria Math" panose="02040503050406030204" pitchFamily="18" charset="0"/>
                            </a:rPr>
                            <m:t>𝑛</m:t>
                          </m:r>
                          <m:r>
                            <a:rPr lang="en-CA" sz="2400" i="1">
                              <a:latin typeface="Cambria Math" panose="02040503050406030204" pitchFamily="18" charset="0"/>
                              <a:ea typeface="Cambria Math" panose="02040503050406030204" pitchFamily="18" charset="0"/>
                            </a:rPr>
                            <m:t>=1</m:t>
                          </m:r>
                        </m:sub>
                        <m:sup>
                          <m:r>
                            <a:rPr lang="en-CA" sz="2400" i="1">
                              <a:latin typeface="Cambria Math" panose="02040503050406030204" pitchFamily="18" charset="0"/>
                              <a:ea typeface="Cambria Math" panose="02040503050406030204" pitchFamily="18" charset="0"/>
                            </a:rPr>
                            <m:t>∞</m:t>
                          </m:r>
                        </m:sup>
                        <m:e>
                          <m:r>
                            <a:rPr lang="en-CA" sz="2400" b="0" i="1" smtClean="0">
                              <a:latin typeface="Cambria Math" panose="02040503050406030204" pitchFamily="18" charset="0"/>
                              <a:ea typeface="Cambria Math" panose="02040503050406030204" pitchFamily="18" charset="0"/>
                            </a:rPr>
                            <m:t>[</m:t>
                          </m:r>
                          <m:nary>
                            <m:naryPr>
                              <m:ctrlPr>
                                <a:rPr lang="en-CA" sz="2400" i="1">
                                  <a:latin typeface="Cambria Math" panose="02040503050406030204" pitchFamily="18" charset="0"/>
                                </a:rPr>
                              </m:ctrlPr>
                            </m:naryPr>
                            <m:sub>
                              <m:r>
                                <m:rPr>
                                  <m:brk m:alnAt="23"/>
                                </m:rPr>
                                <a:rPr lang="en-CA" sz="2400" i="1">
                                  <a:latin typeface="Cambria Math" panose="02040503050406030204" pitchFamily="18" charset="0"/>
                                </a:rPr>
                                <m:t>0</m:t>
                              </m:r>
                            </m:sub>
                            <m:sup>
                              <m:r>
                                <a:rPr lang="en-CA" sz="2400" i="1">
                                  <a:latin typeface="Cambria Math" panose="02040503050406030204" pitchFamily="18" charset="0"/>
                                </a:rPr>
                                <m:t>𝑎</m:t>
                              </m:r>
                            </m:sup>
                            <m:e>
                              <m:sSubSup>
                                <m:sSubSupPr>
                                  <m:ctrlPr>
                                    <a:rPr lang="en-CA" sz="2400" i="1">
                                      <a:latin typeface="Cambria Math" panose="02040503050406030204" pitchFamily="18" charset="0"/>
                                    </a:rPr>
                                  </m:ctrlPr>
                                </m:sSubSupPr>
                                <m:e>
                                  <m:r>
                                    <a:rPr lang="en-CA" sz="2400" i="1">
                                      <a:latin typeface="Cambria Math" panose="02040503050406030204" pitchFamily="18" charset="0"/>
                                      <a:ea typeface="Cambria Math" panose="02040503050406030204" pitchFamily="18" charset="0"/>
                                    </a:rPr>
                                    <m:t>𝜓</m:t>
                                  </m:r>
                                </m:e>
                                <m:sub>
                                  <m:r>
                                    <a:rPr lang="en-CA" sz="2400" i="1">
                                      <a:latin typeface="Cambria Math" panose="02040503050406030204" pitchFamily="18" charset="0"/>
                                    </a:rPr>
                                    <m:t>𝑛</m:t>
                                  </m:r>
                                </m:sub>
                                <m:sup>
                                  <m:r>
                                    <a:rPr lang="en-CA" sz="2400" i="1">
                                      <a:latin typeface="Cambria Math" panose="02040503050406030204" pitchFamily="18" charset="0"/>
                                    </a:rPr>
                                    <m:t>∗</m:t>
                                  </m:r>
                                </m:sup>
                              </m:sSubSup>
                              <m:r>
                                <a:rPr lang="en-CA" sz="2400" i="1">
                                  <a:latin typeface="Cambria Math" panose="02040503050406030204" pitchFamily="18" charset="0"/>
                                </a:rPr>
                                <m:t> </m:t>
                              </m:r>
                              <m:d>
                                <m:dPr>
                                  <m:ctrlPr>
                                    <a:rPr lang="en-CA" sz="2400" i="1">
                                      <a:latin typeface="Cambria Math" panose="02040503050406030204" pitchFamily="18" charset="0"/>
                                    </a:rPr>
                                  </m:ctrlPr>
                                </m:dPr>
                                <m:e>
                                  <m:r>
                                    <a:rPr lang="en-CA" sz="2400" i="1">
                                      <a:latin typeface="Cambria Math" panose="02040503050406030204" pitchFamily="18" charset="0"/>
                                    </a:rPr>
                                    <m:t>𝑥</m:t>
                                  </m:r>
                                </m:e>
                              </m:d>
                              <m:r>
                                <m:rPr>
                                  <m:sty m:val="p"/>
                                </m:rPr>
                                <a:rPr lang="el-GR" sz="2400" i="1">
                                  <a:latin typeface="Cambria Math" panose="02040503050406030204" pitchFamily="18" charset="0"/>
                                  <a:ea typeface="Cambria Math" panose="02040503050406030204" pitchFamily="18" charset="0"/>
                                </a:rPr>
                                <m:t>Ψ</m:t>
                              </m:r>
                              <m:d>
                                <m:dPr>
                                  <m:ctrlPr>
                                    <a:rPr lang="en-CA" sz="2400" i="1">
                                      <a:latin typeface="Cambria Math" panose="02040503050406030204" pitchFamily="18" charset="0"/>
                                      <a:ea typeface="Cambria Math" panose="02040503050406030204" pitchFamily="18" charset="0"/>
                                    </a:rPr>
                                  </m:ctrlPr>
                                </m:dPr>
                                <m:e>
                                  <m:r>
                                    <a:rPr lang="en-CA" sz="2400" i="1">
                                      <a:latin typeface="Cambria Math" panose="02040503050406030204" pitchFamily="18" charset="0"/>
                                      <a:ea typeface="Cambria Math" panose="02040503050406030204" pitchFamily="18" charset="0"/>
                                    </a:rPr>
                                    <m:t>𝑥</m:t>
                                  </m:r>
                                  <m:r>
                                    <a:rPr lang="en-CA" sz="2400" i="1">
                                      <a:latin typeface="Cambria Math" panose="02040503050406030204" pitchFamily="18" charset="0"/>
                                      <a:ea typeface="Cambria Math" panose="02040503050406030204" pitchFamily="18" charset="0"/>
                                    </a:rPr>
                                    <m:t>,</m:t>
                                  </m:r>
                                  <m:sSub>
                                    <m:sSubPr>
                                      <m:ctrlPr>
                                        <a:rPr lang="en-CA" sz="2400" i="1">
                                          <a:latin typeface="Cambria Math" panose="02040503050406030204" pitchFamily="18" charset="0"/>
                                          <a:ea typeface="Cambria Math" panose="02040503050406030204" pitchFamily="18" charset="0"/>
                                        </a:rPr>
                                      </m:ctrlPr>
                                    </m:sSubPr>
                                    <m:e>
                                      <m:r>
                                        <a:rPr lang="en-CA" sz="2400" i="1">
                                          <a:latin typeface="Cambria Math" panose="02040503050406030204" pitchFamily="18" charset="0"/>
                                          <a:ea typeface="Cambria Math" panose="02040503050406030204" pitchFamily="18" charset="0"/>
                                        </a:rPr>
                                        <m:t>𝑡</m:t>
                                      </m:r>
                                    </m:e>
                                    <m:sub>
                                      <m:r>
                                        <a:rPr lang="en-CA" sz="2400" i="1">
                                          <a:latin typeface="Cambria Math" panose="02040503050406030204" pitchFamily="18" charset="0"/>
                                          <a:ea typeface="Cambria Math" panose="02040503050406030204" pitchFamily="18" charset="0"/>
                                        </a:rPr>
                                        <m:t>0</m:t>
                                      </m:r>
                                    </m:sub>
                                  </m:sSub>
                                </m:e>
                              </m:d>
                              <m:r>
                                <a:rPr lang="en-CA" sz="2400" i="1">
                                  <a:latin typeface="Cambria Math" panose="02040503050406030204" pitchFamily="18" charset="0"/>
                                  <a:ea typeface="Cambria Math" panose="02040503050406030204" pitchFamily="18" charset="0"/>
                                </a:rPr>
                                <m:t>𝑑𝑥</m:t>
                              </m:r>
                              <m:r>
                                <a:rPr lang="en-CA" sz="2400" b="0" i="1" smtClean="0">
                                  <a:latin typeface="Cambria Math" panose="02040503050406030204" pitchFamily="18" charset="0"/>
                                  <a:ea typeface="Cambria Math" panose="02040503050406030204" pitchFamily="18" charset="0"/>
                                </a:rPr>
                                <m:t>]</m:t>
                              </m:r>
                            </m:e>
                          </m:nary>
                          <m:rad>
                            <m:radPr>
                              <m:degHide m:val="on"/>
                              <m:ctrlPr>
                                <a:rPr lang="en-CA" sz="2400" i="1">
                                  <a:latin typeface="Cambria Math" panose="02040503050406030204" pitchFamily="18" charset="0"/>
                                </a:rPr>
                              </m:ctrlPr>
                            </m:radPr>
                            <m:deg/>
                            <m:e>
                              <m:f>
                                <m:fPr>
                                  <m:ctrlPr>
                                    <a:rPr lang="en-CA" sz="2400" i="1">
                                      <a:latin typeface="Cambria Math" panose="02040503050406030204" pitchFamily="18" charset="0"/>
                                    </a:rPr>
                                  </m:ctrlPr>
                                </m:fPr>
                                <m:num>
                                  <m:r>
                                    <a:rPr lang="en-US" sz="2400" i="1">
                                      <a:latin typeface="Cambria Math" panose="02040503050406030204" pitchFamily="18" charset="0"/>
                                    </a:rPr>
                                    <m:t>2</m:t>
                                  </m:r>
                                </m:num>
                                <m:den>
                                  <m:r>
                                    <a:rPr lang="en-US" sz="2400" i="1">
                                      <a:latin typeface="Cambria Math" panose="02040503050406030204" pitchFamily="18" charset="0"/>
                                    </a:rPr>
                                    <m:t>𝑎</m:t>
                                  </m:r>
                                </m:den>
                              </m:f>
                            </m:e>
                          </m:rad>
                          <m:r>
                            <a:rPr lang="en-US" sz="2400" i="1">
                              <a:latin typeface="Cambria Math" panose="02040503050406030204" pitchFamily="18" charset="0"/>
                            </a:rPr>
                            <m:t> </m:t>
                          </m:r>
                          <m:r>
                            <m:rPr>
                              <m:sty m:val="p"/>
                            </m:rPr>
                            <a:rPr lang="en-US" sz="2400">
                              <a:latin typeface="Cambria Math" panose="02040503050406030204" pitchFamily="18" charset="0"/>
                            </a:rPr>
                            <m:t>sin</m:t>
                          </m:r>
                          <m:r>
                            <a:rPr lang="en-US" sz="2400" i="1">
                              <a:latin typeface="Cambria Math" panose="02040503050406030204" pitchFamily="18" charset="0"/>
                            </a:rPr>
                            <m:t>(</m:t>
                          </m:r>
                          <m:f>
                            <m:fPr>
                              <m:ctrlPr>
                                <a:rPr lang="en-CA" sz="2400" i="1">
                                  <a:latin typeface="Cambria Math" panose="02040503050406030204" pitchFamily="18" charset="0"/>
                                </a:rPr>
                              </m:ctrlPr>
                            </m:fPr>
                            <m:num>
                              <m:r>
                                <a:rPr lang="en-US" sz="2400" i="1">
                                  <a:latin typeface="Cambria Math" panose="02040503050406030204" pitchFamily="18" charset="0"/>
                                </a:rPr>
                                <m:t>𝑛</m:t>
                              </m:r>
                              <m:r>
                                <a:rPr lang="en-US" sz="2400" i="1">
                                  <a:latin typeface="Cambria Math" panose="02040503050406030204" pitchFamily="18" charset="0"/>
                                </a:rPr>
                                <m:t>𝜋</m:t>
                              </m:r>
                            </m:num>
                            <m:den>
                              <m:r>
                                <a:rPr lang="en-US" sz="2400" i="1">
                                  <a:latin typeface="Cambria Math" panose="02040503050406030204" pitchFamily="18" charset="0"/>
                                </a:rPr>
                                <m:t>𝑎</m:t>
                              </m:r>
                            </m:den>
                          </m:f>
                          <m:r>
                            <a:rPr lang="en-US" sz="2400" i="1">
                              <a:latin typeface="Cambria Math" panose="02040503050406030204" pitchFamily="18" charset="0"/>
                            </a:rPr>
                            <m:t>𝑥</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CA" sz="2400" i="1">
                                  <a:latin typeface="Cambria Math" panose="02040503050406030204" pitchFamily="18" charset="0"/>
                                </a:rPr>
                                <m:t>𝑒</m:t>
                              </m:r>
                            </m:e>
                            <m:sup>
                              <m:r>
                                <a:rPr lang="en-CA" sz="2400" i="1">
                                  <a:latin typeface="Cambria Math" panose="02040503050406030204" pitchFamily="18" charset="0"/>
                                </a:rPr>
                                <m:t>−</m:t>
                              </m:r>
                              <m:r>
                                <a:rPr lang="en-CA" sz="2400" i="1">
                                  <a:latin typeface="Cambria Math" panose="02040503050406030204" pitchFamily="18" charset="0"/>
                                </a:rPr>
                                <m:t>𝑖</m:t>
                              </m:r>
                              <m:r>
                                <a:rPr lang="en-CA" sz="2400" i="1">
                                  <a:latin typeface="Cambria Math" panose="02040503050406030204" pitchFamily="18" charset="0"/>
                                </a:rPr>
                                <m:t>(</m:t>
                              </m:r>
                              <m:sSup>
                                <m:sSupPr>
                                  <m:ctrlPr>
                                    <a:rPr lang="en-CA" sz="2400" i="1">
                                      <a:latin typeface="Cambria Math" panose="02040503050406030204" pitchFamily="18" charset="0"/>
                                    </a:rPr>
                                  </m:ctrlPr>
                                </m:sSupPr>
                                <m:e>
                                  <m:r>
                                    <a:rPr lang="en-CA" sz="2400" i="1">
                                      <a:latin typeface="Cambria Math" panose="02040503050406030204" pitchFamily="18" charset="0"/>
                                    </a:rPr>
                                    <m:t>𝑛</m:t>
                                  </m:r>
                                </m:e>
                                <m:sup>
                                  <m:r>
                                    <a:rPr lang="en-CA" sz="2400" i="1">
                                      <a:latin typeface="Cambria Math" panose="02040503050406030204" pitchFamily="18" charset="0"/>
                                    </a:rPr>
                                    <m:t>2</m:t>
                                  </m:r>
                                </m:sup>
                              </m:sSup>
                              <m:sSup>
                                <m:sSupPr>
                                  <m:ctrlPr>
                                    <a:rPr lang="en-CA" sz="2400" i="1">
                                      <a:latin typeface="Cambria Math" panose="02040503050406030204" pitchFamily="18" charset="0"/>
                                    </a:rPr>
                                  </m:ctrlPr>
                                </m:sSupPr>
                                <m:e>
                                  <m:r>
                                    <a:rPr lang="en-CA" sz="2400" i="1">
                                      <a:latin typeface="Cambria Math" panose="02040503050406030204" pitchFamily="18" charset="0"/>
                                      <a:ea typeface="Cambria Math" panose="02040503050406030204" pitchFamily="18" charset="0"/>
                                    </a:rPr>
                                    <m:t>𝜋</m:t>
                                  </m:r>
                                </m:e>
                                <m:sup>
                                  <m:r>
                                    <a:rPr lang="en-CA" sz="2400" i="1">
                                      <a:latin typeface="Cambria Math" panose="02040503050406030204" pitchFamily="18" charset="0"/>
                                    </a:rPr>
                                    <m:t>2</m:t>
                                  </m:r>
                                </m:sup>
                              </m:sSup>
                              <m:r>
                                <a:rPr lang="en-CA" sz="2400" i="1">
                                  <a:latin typeface="Cambria Math" panose="02040503050406030204" pitchFamily="18" charset="0"/>
                                  <a:ea typeface="Cambria Math" panose="02040503050406030204" pitchFamily="18" charset="0"/>
                                </a:rPr>
                                <m:t>ℏ</m:t>
                              </m:r>
                              <m:r>
                                <a:rPr lang="en-CA" sz="2400" i="1">
                                  <a:latin typeface="Cambria Math" panose="02040503050406030204" pitchFamily="18" charset="0"/>
                                </a:rPr>
                                <m:t>)/2</m:t>
                              </m:r>
                              <m:r>
                                <a:rPr lang="en-CA" sz="2400" i="1">
                                  <a:latin typeface="Cambria Math" panose="02040503050406030204" pitchFamily="18" charset="0"/>
                                </a:rPr>
                                <m:t>𝑚</m:t>
                              </m:r>
                              <m:sSup>
                                <m:sSupPr>
                                  <m:ctrlPr>
                                    <a:rPr lang="en-CA" sz="2400" i="1">
                                      <a:latin typeface="Cambria Math" panose="02040503050406030204" pitchFamily="18" charset="0"/>
                                    </a:rPr>
                                  </m:ctrlPr>
                                </m:sSupPr>
                                <m:e>
                                  <m:r>
                                    <a:rPr lang="en-CA" sz="2400" i="1">
                                      <a:latin typeface="Cambria Math" panose="02040503050406030204" pitchFamily="18" charset="0"/>
                                    </a:rPr>
                                    <m:t>𝑎</m:t>
                                  </m:r>
                                </m:e>
                                <m:sup>
                                  <m:r>
                                    <a:rPr lang="en-CA" sz="2400" i="1">
                                      <a:latin typeface="Cambria Math" panose="02040503050406030204" pitchFamily="18" charset="0"/>
                                    </a:rPr>
                                    <m:t>2</m:t>
                                  </m:r>
                                </m:sup>
                              </m:sSup>
                              <m:r>
                                <a:rPr lang="en-CA" sz="2400" i="1">
                                  <a:latin typeface="Cambria Math" panose="02040503050406030204" pitchFamily="18" charset="0"/>
                                </a:rPr>
                                <m:t>)(</m:t>
                              </m:r>
                              <m:r>
                                <a:rPr lang="en-CA" sz="2400" i="1">
                                  <a:latin typeface="Cambria Math" panose="02040503050406030204" pitchFamily="18" charset="0"/>
                                </a:rPr>
                                <m:t>𝑡</m:t>
                              </m:r>
                              <m:r>
                                <a:rPr lang="en-CA" sz="2400" i="1">
                                  <a:latin typeface="Cambria Math" panose="02040503050406030204" pitchFamily="18" charset="0"/>
                                </a:rPr>
                                <m:t>−</m:t>
                              </m:r>
                              <m:sSub>
                                <m:sSubPr>
                                  <m:ctrlPr>
                                    <a:rPr lang="en-CA" sz="2400" i="1">
                                      <a:latin typeface="Cambria Math" panose="02040503050406030204" pitchFamily="18" charset="0"/>
                                    </a:rPr>
                                  </m:ctrlPr>
                                </m:sSubPr>
                                <m:e>
                                  <m:r>
                                    <a:rPr lang="en-CA" sz="2400" i="1">
                                      <a:latin typeface="Cambria Math" panose="02040503050406030204" pitchFamily="18" charset="0"/>
                                    </a:rPr>
                                    <m:t>𝑡</m:t>
                                  </m:r>
                                </m:e>
                                <m:sub>
                                  <m:r>
                                    <a:rPr lang="en-CA" sz="2400" i="1">
                                      <a:latin typeface="Cambria Math" panose="02040503050406030204" pitchFamily="18" charset="0"/>
                                    </a:rPr>
                                    <m:t>0</m:t>
                                  </m:r>
                                </m:sub>
                              </m:sSub>
                              <m:r>
                                <a:rPr lang="en-CA" sz="2400" i="1">
                                  <a:latin typeface="Cambria Math" panose="02040503050406030204" pitchFamily="18" charset="0"/>
                                </a:rPr>
                                <m:t>)</m:t>
                              </m:r>
                            </m:sup>
                          </m:sSup>
                        </m:e>
                      </m:nary>
                    </m:oMath>
                  </a14:m>
                  <a:r>
                    <a:rPr lang="en-CA" sz="2400" dirty="0"/>
                    <a:t> for t&gt;t</a:t>
                  </a:r>
                  <a:r>
                    <a:rPr lang="en-CA" sz="2400" baseline="-25000" dirty="0"/>
                    <a:t>0</a:t>
                  </a:r>
                </a:p>
                <a:p>
                  <a:endParaRPr lang="en-CA" sz="2400" baseline="-25000" dirty="0"/>
                </a:p>
                <a:p>
                  <a:endParaRPr lang="en-CA" dirty="0"/>
                </a:p>
              </p:txBody>
            </p:sp>
          </mc:Choice>
          <mc:Fallback xmlns="">
            <p:sp>
              <p:nvSpPr>
                <p:cNvPr id="4" name="TextBox 3">
                  <a:extLst>
                    <a:ext uri="{FF2B5EF4-FFF2-40B4-BE49-F238E27FC236}">
                      <a16:creationId xmlns:a16="http://schemas.microsoft.com/office/drawing/2014/main" id="{F0DF9462-254D-4058-BAD4-4FC9EF263AEB}"/>
                    </a:ext>
                  </a:extLst>
                </p:cNvPr>
                <p:cNvSpPr txBox="1">
                  <a:spLocks noRot="1" noChangeAspect="1" noMove="1" noResize="1" noEditPoints="1" noAdjustHandles="1" noChangeArrowheads="1" noChangeShapeType="1" noTextEdit="1"/>
                </p:cNvSpPr>
                <p:nvPr/>
              </p:nvSpPr>
              <p:spPr>
                <a:xfrm>
                  <a:off x="1036320" y="2619538"/>
                  <a:ext cx="10361363" cy="2734210"/>
                </a:xfrm>
                <a:prstGeom prst="rect">
                  <a:avLst/>
                </a:prstGeom>
                <a:blipFill>
                  <a:blip r:embed="rId2"/>
                  <a:stretch>
                    <a:fillRect l="-882" t="-1786" r="-294"/>
                  </a:stretch>
                </a:blipFill>
              </p:spPr>
              <p:txBody>
                <a:bodyPr/>
                <a:lstStyle/>
                <a:p>
                  <a:r>
                    <a:rPr lang="en-CA">
                      <a:noFill/>
                    </a:rPr>
                    <a:t> </a:t>
                  </a:r>
                </a:p>
              </p:txBody>
            </p:sp>
          </mc:Fallback>
        </mc:AlternateContent>
        <p:sp>
          <p:nvSpPr>
            <p:cNvPr id="6" name="Rectangle 5">
              <a:extLst>
                <a:ext uri="{FF2B5EF4-FFF2-40B4-BE49-F238E27FC236}">
                  <a16:creationId xmlns:a16="http://schemas.microsoft.com/office/drawing/2014/main" id="{89E77731-7D74-4BE7-B19C-75C45F79A2A7}"/>
                </a:ext>
              </a:extLst>
            </p:cNvPr>
            <p:cNvSpPr/>
            <p:nvPr/>
          </p:nvSpPr>
          <p:spPr>
            <a:xfrm>
              <a:off x="890016" y="2619538"/>
              <a:ext cx="10168128" cy="489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9E452F80-5A67-4BAF-B053-AF4CAC06AF40}"/>
                </a:ext>
              </a:extLst>
            </p:cNvPr>
            <p:cNvSpPr/>
            <p:nvPr/>
          </p:nvSpPr>
          <p:spPr>
            <a:xfrm>
              <a:off x="1133856" y="3882764"/>
              <a:ext cx="10168128" cy="10428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161471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See Special Lecture Notes</a:t>
            </a:r>
            <a:endParaRPr lang="en-CA" b="1" i="1" dirty="0">
              <a:solidFill>
                <a:srgbClr val="FF0000"/>
              </a:solidFill>
            </a:endParaRPr>
          </a:p>
        </p:txBody>
      </p:sp>
      <p:sp>
        <p:nvSpPr>
          <p:cNvPr id="5" name="TextBox 4">
            <a:extLst>
              <a:ext uri="{FF2B5EF4-FFF2-40B4-BE49-F238E27FC236}">
                <a16:creationId xmlns:a16="http://schemas.microsoft.com/office/drawing/2014/main" id="{CDB8BF97-9960-40D0-A190-04E3E9F25F4F}"/>
              </a:ext>
            </a:extLst>
          </p:cNvPr>
          <p:cNvSpPr txBox="1"/>
          <p:nvPr/>
        </p:nvSpPr>
        <p:spPr>
          <a:xfrm>
            <a:off x="1097280" y="2376950"/>
            <a:ext cx="6096000" cy="369332"/>
          </a:xfrm>
          <a:prstGeom prst="rect">
            <a:avLst/>
          </a:prstGeom>
          <a:noFill/>
        </p:spPr>
        <p:txBody>
          <a:bodyPr wrap="square">
            <a:spAutoFit/>
          </a:bodyPr>
          <a:lstStyle/>
          <a:p>
            <a:r>
              <a:rPr lang="en-US" dirty="0"/>
              <a:t>Infinite_well_dynamics_2021.pdf</a:t>
            </a:r>
          </a:p>
        </p:txBody>
      </p:sp>
    </p:spTree>
    <p:extLst>
      <p:ext uri="{BB962C8B-B14F-4D97-AF65-F5344CB8AC3E}">
        <p14:creationId xmlns:p14="http://schemas.microsoft.com/office/powerpoint/2010/main" val="3259395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Sanity Check </a:t>
            </a:r>
            <a:endParaRPr lang="en-CA" b="1" i="1" dirty="0">
              <a:solidFill>
                <a:srgbClr val="FF0000"/>
              </a:solidFill>
            </a:endParaRPr>
          </a:p>
        </p:txBody>
      </p:sp>
      <p:sp>
        <p:nvSpPr>
          <p:cNvPr id="4" name="Rectangle 3">
            <a:extLst>
              <a:ext uri="{FF2B5EF4-FFF2-40B4-BE49-F238E27FC236}">
                <a16:creationId xmlns:a16="http://schemas.microsoft.com/office/drawing/2014/main" id="{5650C972-0BFF-47B1-A041-B20045A3E3EE}"/>
              </a:ext>
            </a:extLst>
          </p:cNvPr>
          <p:cNvSpPr/>
          <p:nvPr/>
        </p:nvSpPr>
        <p:spPr>
          <a:xfrm>
            <a:off x="1097280" y="1770753"/>
            <a:ext cx="10143149" cy="369332"/>
          </a:xfrm>
          <a:prstGeom prst="rect">
            <a:avLst/>
          </a:prstGeom>
        </p:spPr>
        <p:txBody>
          <a:bodyPr wrap="square">
            <a:spAutoFit/>
          </a:bodyPr>
          <a:lstStyle/>
          <a:p>
            <a:pPr lvl="0"/>
            <a:r>
              <a:rPr lang="en-US" dirty="0"/>
              <a:t>Is our answer for the effective distance the particle travels from left to right reasonable? </a:t>
            </a:r>
            <a:endParaRPr lang="en-CA" dirty="0"/>
          </a:p>
        </p:txBody>
      </p:sp>
      <p:pic>
        <p:nvPicPr>
          <p:cNvPr id="5" name="Picture 4" descr="Chart, histogram&#10;&#10;Description automatically generated">
            <a:extLst>
              <a:ext uri="{FF2B5EF4-FFF2-40B4-BE49-F238E27FC236}">
                <a16:creationId xmlns:a16="http://schemas.microsoft.com/office/drawing/2014/main" id="{C98A4FE2-D0E0-4D10-BC7C-F9B228F7B3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8827" y="2250332"/>
            <a:ext cx="5369667" cy="4027250"/>
          </a:xfrm>
          <a:prstGeom prst="rect">
            <a:avLst/>
          </a:prstGeom>
        </p:spPr>
      </p:pic>
    </p:spTree>
    <p:extLst>
      <p:ext uri="{BB962C8B-B14F-4D97-AF65-F5344CB8AC3E}">
        <p14:creationId xmlns:p14="http://schemas.microsoft.com/office/powerpoint/2010/main" val="1642544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3881</TotalTime>
  <Words>623</Words>
  <Application>Microsoft Office PowerPoint</Application>
  <PresentationFormat>Widescreen</PresentationFormat>
  <Paragraphs>58</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Calibri Light</vt:lpstr>
      <vt:lpstr>Cambria Math</vt:lpstr>
      <vt:lpstr>Symbol</vt:lpstr>
      <vt:lpstr>Retrospect</vt:lpstr>
      <vt:lpstr>PHYS 304: Lecture 6 (Intro to) Quantum Mechanics</vt:lpstr>
      <vt:lpstr>Review of key point from last day</vt:lpstr>
      <vt:lpstr>Today</vt:lpstr>
      <vt:lpstr>Recall</vt:lpstr>
      <vt:lpstr>Complete the story for the infinite square well potential</vt:lpstr>
      <vt:lpstr>Lets see how this works by solving for the:  Dynamics of an electron in an infinite square well</vt:lpstr>
      <vt:lpstr>Lecture 6, Activity 1: (Rapid Response) </vt:lpstr>
      <vt:lpstr>See Special Lecture Notes</vt:lpstr>
      <vt:lpstr>Sanity Check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Young</dc:creator>
  <cp:lastModifiedBy>Jeff Young</cp:lastModifiedBy>
  <cp:revision>165</cp:revision>
  <dcterms:created xsi:type="dcterms:W3CDTF">2015-12-24T20:40:29Z</dcterms:created>
  <dcterms:modified xsi:type="dcterms:W3CDTF">2021-09-29T00:10:16Z</dcterms:modified>
</cp:coreProperties>
</file>