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2" r:id="rId3"/>
    <p:sldId id="364" r:id="rId4"/>
    <p:sldId id="363" r:id="rId5"/>
    <p:sldId id="366" r:id="rId6"/>
    <p:sldId id="367" r:id="rId7"/>
    <p:sldId id="368" r:id="rId8"/>
    <p:sldId id="370" r:id="rId9"/>
    <p:sldId id="371" r:id="rId10"/>
    <p:sldId id="369" r:id="rId11"/>
    <p:sldId id="372" r:id="rId12"/>
    <p:sldId id="373" r:id="rId13"/>
    <p:sldId id="374" r:id="rId14"/>
    <p:sldId id="375" r:id="rId15"/>
    <p:sldId id="325" r:id="rId16"/>
    <p:sldId id="376" r:id="rId17"/>
    <p:sldId id="377" r:id="rId18"/>
    <p:sldId id="348" r:id="rId19"/>
    <p:sldId id="350" r:id="rId20"/>
    <p:sldId id="378" r:id="rId21"/>
    <p:sldId id="379" r:id="rId22"/>
    <p:sldId id="3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6955E-00B8-4B18-B064-C93ED5058D32}" v="329" dt="2021-11-05T00:04:30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170" y="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Young" userId="0c20932148f593a9" providerId="LiveId" clId="{0266955E-00B8-4B18-B064-C93ED5058D32}"/>
    <pc:docChg chg="custSel modSld">
      <pc:chgData name="Jeff Young" userId="0c20932148f593a9" providerId="LiveId" clId="{0266955E-00B8-4B18-B064-C93ED5058D32}" dt="2021-11-05T00:04:50.156" v="439" actId="14100"/>
      <pc:docMkLst>
        <pc:docMk/>
      </pc:docMkLst>
      <pc:sldChg chg="modSp">
        <pc:chgData name="Jeff Young" userId="0c20932148f593a9" providerId="LiveId" clId="{0266955E-00B8-4B18-B064-C93ED5058D32}" dt="2021-11-04T16:04:13.344" v="154" actId="20577"/>
        <pc:sldMkLst>
          <pc:docMk/>
          <pc:sldMk cId="2493130491" sldId="325"/>
        </pc:sldMkLst>
        <pc:spChg chg="mod">
          <ac:chgData name="Jeff Young" userId="0c20932148f593a9" providerId="LiveId" clId="{0266955E-00B8-4B18-B064-C93ED5058D32}" dt="2021-11-04T16:04:13.344" v="154" actId="20577"/>
          <ac:spMkLst>
            <pc:docMk/>
            <pc:sldMk cId="2493130491" sldId="325"/>
            <ac:spMk id="4" creationId="{F0043278-626E-4D90-9C0B-095785F3A12A}"/>
          </ac:spMkLst>
        </pc:spChg>
      </pc:sldChg>
      <pc:sldChg chg="modNotesTx">
        <pc:chgData name="Jeff Young" userId="0c20932148f593a9" providerId="LiveId" clId="{0266955E-00B8-4B18-B064-C93ED5058D32}" dt="2021-11-04T16:24:46.615" v="176" actId="20577"/>
        <pc:sldMkLst>
          <pc:docMk/>
          <pc:sldMk cId="1839994547" sldId="348"/>
        </pc:sldMkLst>
      </pc:sldChg>
      <pc:sldChg chg="modSp mod">
        <pc:chgData name="Jeff Young" userId="0c20932148f593a9" providerId="LiveId" clId="{0266955E-00B8-4B18-B064-C93ED5058D32}" dt="2021-11-04T15:45:11.913" v="20" actId="20577"/>
        <pc:sldMkLst>
          <pc:docMk/>
          <pc:sldMk cId="916644965" sldId="366"/>
        </pc:sldMkLst>
        <pc:spChg chg="mod">
          <ac:chgData name="Jeff Young" userId="0c20932148f593a9" providerId="LiveId" clId="{0266955E-00B8-4B18-B064-C93ED5058D32}" dt="2021-11-04T15:45:11.913" v="20" actId="20577"/>
          <ac:spMkLst>
            <pc:docMk/>
            <pc:sldMk cId="916644965" sldId="366"/>
            <ac:spMk id="2" creationId="{89567357-9711-462D-AF4D-9F41AA3FB69D}"/>
          </ac:spMkLst>
        </pc:spChg>
      </pc:sldChg>
      <pc:sldChg chg="modSp mod">
        <pc:chgData name="Jeff Young" userId="0c20932148f593a9" providerId="LiveId" clId="{0266955E-00B8-4B18-B064-C93ED5058D32}" dt="2021-11-04T15:45:25.779" v="25" actId="20577"/>
        <pc:sldMkLst>
          <pc:docMk/>
          <pc:sldMk cId="1615077657" sldId="367"/>
        </pc:sldMkLst>
        <pc:spChg chg="mod">
          <ac:chgData name="Jeff Young" userId="0c20932148f593a9" providerId="LiveId" clId="{0266955E-00B8-4B18-B064-C93ED5058D32}" dt="2021-11-04T15:45:25.779" v="25" actId="20577"/>
          <ac:spMkLst>
            <pc:docMk/>
            <pc:sldMk cId="1615077657" sldId="367"/>
            <ac:spMk id="2" creationId="{89567357-9711-462D-AF4D-9F41AA3FB69D}"/>
          </ac:spMkLst>
        </pc:spChg>
      </pc:sldChg>
      <pc:sldChg chg="addSp delSp modSp mod">
        <pc:chgData name="Jeff Young" userId="0c20932148f593a9" providerId="LiveId" clId="{0266955E-00B8-4B18-B064-C93ED5058D32}" dt="2021-11-05T00:02:27.534" v="425" actId="20577"/>
        <pc:sldMkLst>
          <pc:docMk/>
          <pc:sldMk cId="1118212397" sldId="368"/>
        </pc:sldMkLst>
        <pc:spChg chg="mod">
          <ac:chgData name="Jeff Young" userId="0c20932148f593a9" providerId="LiveId" clId="{0266955E-00B8-4B18-B064-C93ED5058D32}" dt="2021-11-04T15:47:19.282" v="30" actId="20577"/>
          <ac:spMkLst>
            <pc:docMk/>
            <pc:sldMk cId="1118212397" sldId="368"/>
            <ac:spMk id="2" creationId="{89567357-9711-462D-AF4D-9F41AA3FB69D}"/>
          </ac:spMkLst>
        </pc:spChg>
        <pc:spChg chg="mod">
          <ac:chgData name="Jeff Young" userId="0c20932148f593a9" providerId="LiveId" clId="{0266955E-00B8-4B18-B064-C93ED5058D32}" dt="2021-11-04T18:06:52.399" v="378" actId="6549"/>
          <ac:spMkLst>
            <pc:docMk/>
            <pc:sldMk cId="1118212397" sldId="368"/>
            <ac:spMk id="4" creationId="{7B02DED8-3568-49A5-836F-7B90B19BFE2B}"/>
          </ac:spMkLst>
        </pc:spChg>
        <pc:spChg chg="mod">
          <ac:chgData name="Jeff Young" userId="0c20932148f593a9" providerId="LiveId" clId="{0266955E-00B8-4B18-B064-C93ED5058D32}" dt="2021-11-05T00:02:27.534" v="425" actId="20577"/>
          <ac:spMkLst>
            <pc:docMk/>
            <pc:sldMk cId="1118212397" sldId="368"/>
            <ac:spMk id="7" creationId="{AF6F6567-5705-46F4-B229-B5A306CC2783}"/>
          </ac:spMkLst>
        </pc:spChg>
        <pc:inkChg chg="add del">
          <ac:chgData name="Jeff Young" userId="0c20932148f593a9" providerId="LiveId" clId="{0266955E-00B8-4B18-B064-C93ED5058D32}" dt="2021-11-05T00:02:21.470" v="423" actId="478"/>
          <ac:inkMkLst>
            <pc:docMk/>
            <pc:sldMk cId="1118212397" sldId="368"/>
            <ac:inkMk id="5" creationId="{7EB32398-56AC-45F6-99F0-0A07A79D6AEB}"/>
          </ac:inkMkLst>
        </pc:inkChg>
      </pc:sldChg>
      <pc:sldChg chg="addSp delSp modSp mod">
        <pc:chgData name="Jeff Young" userId="0c20932148f593a9" providerId="LiveId" clId="{0266955E-00B8-4B18-B064-C93ED5058D32}" dt="2021-11-05T00:03:55.295" v="431" actId="478"/>
        <pc:sldMkLst>
          <pc:docMk/>
          <pc:sldMk cId="3989369698" sldId="369"/>
        </pc:sldMkLst>
        <pc:spChg chg="mod">
          <ac:chgData name="Jeff Young" userId="0c20932148f593a9" providerId="LiveId" clId="{0266955E-00B8-4B18-B064-C93ED5058D32}" dt="2021-11-04T15:49:51.147" v="47" actId="20577"/>
          <ac:spMkLst>
            <pc:docMk/>
            <pc:sldMk cId="3989369698" sldId="369"/>
            <ac:spMk id="2" creationId="{89567357-9711-462D-AF4D-9F41AA3FB69D}"/>
          </ac:spMkLst>
        </pc:spChg>
        <pc:spChg chg="mod">
          <ac:chgData name="Jeff Young" userId="0c20932148f593a9" providerId="LiveId" clId="{0266955E-00B8-4B18-B064-C93ED5058D32}" dt="2021-11-04T23:05:02.584" v="421" actId="20577"/>
          <ac:spMkLst>
            <pc:docMk/>
            <pc:sldMk cId="3989369698" sldId="369"/>
            <ac:spMk id="4" creationId="{7B02DED8-3568-49A5-836F-7B90B19BFE2B}"/>
          </ac:spMkLst>
        </pc:spChg>
        <pc:inkChg chg="add del">
          <ac:chgData name="Jeff Young" userId="0c20932148f593a9" providerId="LiveId" clId="{0266955E-00B8-4B18-B064-C93ED5058D32}" dt="2021-11-05T00:03:55.295" v="431" actId="478"/>
          <ac:inkMkLst>
            <pc:docMk/>
            <pc:sldMk cId="3989369698" sldId="369"/>
            <ac:inkMk id="5" creationId="{98D9F089-3D30-4789-B560-6002AB0F0EC4}"/>
          </ac:inkMkLst>
        </pc:inkChg>
      </pc:sldChg>
      <pc:sldChg chg="addSp delSp modSp mod">
        <pc:chgData name="Jeff Young" userId="0c20932148f593a9" providerId="LiveId" clId="{0266955E-00B8-4B18-B064-C93ED5058D32}" dt="2021-11-05T00:02:37.231" v="426" actId="478"/>
        <pc:sldMkLst>
          <pc:docMk/>
          <pc:sldMk cId="2224318268" sldId="370"/>
        </pc:sldMkLst>
        <pc:spChg chg="mod">
          <ac:chgData name="Jeff Young" userId="0c20932148f593a9" providerId="LiveId" clId="{0266955E-00B8-4B18-B064-C93ED5058D32}" dt="2021-11-04T15:47:49.001" v="35" actId="20577"/>
          <ac:spMkLst>
            <pc:docMk/>
            <pc:sldMk cId="2224318268" sldId="370"/>
            <ac:spMk id="2" creationId="{807F0503-8E70-4321-A68D-373C21EDD47B}"/>
          </ac:spMkLst>
        </pc:spChg>
        <pc:inkChg chg="add del">
          <ac:chgData name="Jeff Young" userId="0c20932148f593a9" providerId="LiveId" clId="{0266955E-00B8-4B18-B064-C93ED5058D32}" dt="2021-11-05T00:02:37.231" v="426" actId="478"/>
          <ac:inkMkLst>
            <pc:docMk/>
            <pc:sldMk cId="2224318268" sldId="370"/>
            <ac:inkMk id="3" creationId="{EE2590FC-B494-4A4D-A121-C12EB3558DAA}"/>
          </ac:inkMkLst>
        </pc:inkChg>
      </pc:sldChg>
      <pc:sldChg chg="addSp delSp modSp mod">
        <pc:chgData name="Jeff Young" userId="0c20932148f593a9" providerId="LiveId" clId="{0266955E-00B8-4B18-B064-C93ED5058D32}" dt="2021-11-05T00:03:11.290" v="430"/>
        <pc:sldMkLst>
          <pc:docMk/>
          <pc:sldMk cId="2382269119" sldId="371"/>
        </pc:sldMkLst>
        <pc:spChg chg="mod">
          <ac:chgData name="Jeff Young" userId="0c20932148f593a9" providerId="LiveId" clId="{0266955E-00B8-4B18-B064-C93ED5058D32}" dt="2021-11-04T15:48:57.299" v="40" actId="20577"/>
          <ac:spMkLst>
            <pc:docMk/>
            <pc:sldMk cId="2382269119" sldId="371"/>
            <ac:spMk id="2" creationId="{807F0503-8E70-4321-A68D-373C21EDD47B}"/>
          </ac:spMkLst>
        </pc:spChg>
        <pc:spChg chg="mod">
          <ac:chgData name="Jeff Young" userId="0c20932148f593a9" providerId="LiveId" clId="{0266955E-00B8-4B18-B064-C93ED5058D32}" dt="2021-11-05T00:03:11.290" v="430"/>
          <ac:spMkLst>
            <pc:docMk/>
            <pc:sldMk cId="2382269119" sldId="371"/>
            <ac:spMk id="9" creationId="{F7AEA460-74BD-4C98-96B5-514F268D0861}"/>
          </ac:spMkLst>
        </pc:spChg>
        <pc:inkChg chg="add del">
          <ac:chgData name="Jeff Young" userId="0c20932148f593a9" providerId="LiveId" clId="{0266955E-00B8-4B18-B064-C93ED5058D32}" dt="2021-11-05T00:02:46.752" v="427" actId="478"/>
          <ac:inkMkLst>
            <pc:docMk/>
            <pc:sldMk cId="2382269119" sldId="371"/>
            <ac:inkMk id="3" creationId="{44D88091-B755-4B86-A542-632A6D680D2D}"/>
          </ac:inkMkLst>
        </pc:inkChg>
      </pc:sldChg>
      <pc:sldChg chg="addSp delSp modSp mod">
        <pc:chgData name="Jeff Young" userId="0c20932148f593a9" providerId="LiveId" clId="{0266955E-00B8-4B18-B064-C93ED5058D32}" dt="2021-11-05T00:04:00.416" v="432" actId="478"/>
        <pc:sldMkLst>
          <pc:docMk/>
          <pc:sldMk cId="3615354695" sldId="372"/>
        </pc:sldMkLst>
        <pc:spChg chg="mod">
          <ac:chgData name="Jeff Young" userId="0c20932148f593a9" providerId="LiveId" clId="{0266955E-00B8-4B18-B064-C93ED5058D32}" dt="2021-11-04T15:50:34.491" v="52" actId="20577"/>
          <ac:spMkLst>
            <pc:docMk/>
            <pc:sldMk cId="3615354695" sldId="372"/>
            <ac:spMk id="2" creationId="{807F0503-8E70-4321-A68D-373C21EDD47B}"/>
          </ac:spMkLst>
        </pc:spChg>
        <pc:inkChg chg="add del">
          <ac:chgData name="Jeff Young" userId="0c20932148f593a9" providerId="LiveId" clId="{0266955E-00B8-4B18-B064-C93ED5058D32}" dt="2021-11-05T00:04:00.416" v="432" actId="478"/>
          <ac:inkMkLst>
            <pc:docMk/>
            <pc:sldMk cId="3615354695" sldId="372"/>
            <ac:inkMk id="3" creationId="{4F35E302-7CDA-4889-8624-9753266E7E1D}"/>
          </ac:inkMkLst>
        </pc:inkChg>
      </pc:sldChg>
      <pc:sldChg chg="addSp delSp modSp mod modNotesTx">
        <pc:chgData name="Jeff Young" userId="0c20932148f593a9" providerId="LiveId" clId="{0266955E-00B8-4B18-B064-C93ED5058D32}" dt="2021-11-05T00:04:50.156" v="439" actId="14100"/>
        <pc:sldMkLst>
          <pc:docMk/>
          <pc:sldMk cId="3994846229" sldId="373"/>
        </pc:sldMkLst>
        <pc:spChg chg="mod">
          <ac:chgData name="Jeff Young" userId="0c20932148f593a9" providerId="LiveId" clId="{0266955E-00B8-4B18-B064-C93ED5058D32}" dt="2021-11-04T15:50:41.001" v="57" actId="20577"/>
          <ac:spMkLst>
            <pc:docMk/>
            <pc:sldMk cId="3994846229" sldId="373"/>
            <ac:spMk id="2" creationId="{807F0503-8E70-4321-A68D-373C21EDD47B}"/>
          </ac:spMkLst>
        </pc:spChg>
        <pc:spChg chg="mod">
          <ac:chgData name="Jeff Young" userId="0c20932148f593a9" providerId="LiveId" clId="{0266955E-00B8-4B18-B064-C93ED5058D32}" dt="2021-11-05T00:04:38.646" v="437" actId="1076"/>
          <ac:spMkLst>
            <pc:docMk/>
            <pc:sldMk cId="3994846229" sldId="373"/>
            <ac:spMk id="4" creationId="{D12F7987-D784-48AC-A7D0-0B394E9E451C}"/>
          </ac:spMkLst>
        </pc:spChg>
        <pc:spChg chg="mod">
          <ac:chgData name="Jeff Young" userId="0c20932148f593a9" providerId="LiveId" clId="{0266955E-00B8-4B18-B064-C93ED5058D32}" dt="2021-11-05T00:04:50.156" v="439" actId="14100"/>
          <ac:spMkLst>
            <pc:docMk/>
            <pc:sldMk cId="3994846229" sldId="373"/>
            <ac:spMk id="9" creationId="{F7AEA460-74BD-4C98-96B5-514F268D0861}"/>
          </ac:spMkLst>
        </pc:spChg>
        <pc:spChg chg="mod">
          <ac:chgData name="Jeff Young" userId="0c20932148f593a9" providerId="LiveId" clId="{0266955E-00B8-4B18-B064-C93ED5058D32}" dt="2021-11-05T00:04:41.170" v="438" actId="1076"/>
          <ac:spMkLst>
            <pc:docMk/>
            <pc:sldMk cId="3994846229" sldId="373"/>
            <ac:spMk id="13" creationId="{15AD8EB6-27D4-4FD0-B99B-ADE8CE906BCA}"/>
          </ac:spMkLst>
        </pc:spChg>
        <pc:inkChg chg="add del">
          <ac:chgData name="Jeff Young" userId="0c20932148f593a9" providerId="LiveId" clId="{0266955E-00B8-4B18-B064-C93ED5058D32}" dt="2021-11-05T00:04:07.880" v="433" actId="478"/>
          <ac:inkMkLst>
            <pc:docMk/>
            <pc:sldMk cId="3994846229" sldId="373"/>
            <ac:inkMk id="8" creationId="{D0D6A61D-7772-4FC2-8375-7C8B4DB22DD5}"/>
          </ac:inkMkLst>
        </pc:inkChg>
      </pc:sldChg>
      <pc:sldChg chg="modSp">
        <pc:chgData name="Jeff Young" userId="0c20932148f593a9" providerId="LiveId" clId="{0266955E-00B8-4B18-B064-C93ED5058D32}" dt="2021-11-04T16:00:53.454" v="121" actId="20577"/>
        <pc:sldMkLst>
          <pc:docMk/>
          <pc:sldMk cId="2344141216" sldId="374"/>
        </pc:sldMkLst>
        <pc:spChg chg="mod">
          <ac:chgData name="Jeff Young" userId="0c20932148f593a9" providerId="LiveId" clId="{0266955E-00B8-4B18-B064-C93ED5058D32}" dt="2021-11-04T16:00:53.454" v="121" actId="20577"/>
          <ac:spMkLst>
            <pc:docMk/>
            <pc:sldMk cId="2344141216" sldId="374"/>
            <ac:spMk id="6" creationId="{1B508487-16E2-4061-9AB2-F4D5D5FABD82}"/>
          </ac:spMkLst>
        </pc:spChg>
      </pc:sldChg>
      <pc:sldChg chg="modAnim">
        <pc:chgData name="Jeff Young" userId="0c20932148f593a9" providerId="LiveId" clId="{0266955E-00B8-4B18-B064-C93ED5058D32}" dt="2021-11-04T18:12:06.461" v="404"/>
        <pc:sldMkLst>
          <pc:docMk/>
          <pc:sldMk cId="1601046038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B769-CA9B-4DB4-97D4-7FC67B1E5392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6E6A-780E-46C8-97BA-9F3C208C7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81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name would you logically associate with the quantity |&lt;</a:t>
            </a:r>
            <a:r>
              <a:rPr lang="en-CA" dirty="0" err="1"/>
              <a:t>q_n|S</a:t>
            </a:r>
            <a:r>
              <a:rPr lang="en-CA" dirty="0"/>
              <a:t>(t)&gt;|^2 considered as a function of </a:t>
            </a:r>
            <a:r>
              <a:rPr lang="en-CA" dirty="0" err="1"/>
              <a:t>q_n</a:t>
            </a:r>
            <a:r>
              <a:rPr lang="en-CA" dirty="0"/>
              <a:t>?</a:t>
            </a:r>
          </a:p>
          <a:p>
            <a:r>
              <a:rPr lang="en-CA" dirty="0"/>
              <a:t>Ans:  the state’s probability distribution in </a:t>
            </a:r>
            <a:r>
              <a:rPr lang="en-CA" dirty="0" err="1"/>
              <a:t>q_n</a:t>
            </a:r>
            <a:r>
              <a:rPr lang="en-CA" dirty="0"/>
              <a:t>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92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name would you logically associate with the quantity |&lt;</a:t>
            </a:r>
            <a:r>
              <a:rPr lang="en-CA" dirty="0" err="1"/>
              <a:t>q_n|S</a:t>
            </a:r>
            <a:r>
              <a:rPr lang="en-CA" dirty="0"/>
              <a:t>(t)&gt;|^2 considered as a function of </a:t>
            </a:r>
            <a:r>
              <a:rPr lang="en-CA" dirty="0" err="1"/>
              <a:t>q_n</a:t>
            </a:r>
            <a:r>
              <a:rPr lang="en-CA" dirty="0"/>
              <a:t>?</a:t>
            </a:r>
          </a:p>
          <a:p>
            <a:r>
              <a:rPr lang="en-CA" dirty="0"/>
              <a:t>Ans:  the state’s probability distribution in </a:t>
            </a:r>
            <a:r>
              <a:rPr lang="en-CA" dirty="0" err="1"/>
              <a:t>q_n</a:t>
            </a:r>
            <a:r>
              <a:rPr lang="en-CA"/>
              <a:t> space.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24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11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 through answers to this question, then get them to work on next question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7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Immutable statements of the eigen value problem in general terms, but to actually solve the eigen value problem, need to translate these into a specific representation of the states and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78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&lt;p’|</a:t>
            </a:r>
            <a:r>
              <a:rPr lang="en-CA" dirty="0" err="1"/>
              <a:t>E_n</a:t>
            </a:r>
            <a:r>
              <a:rPr lang="en-CA" dirty="0"/>
              <a:t>&gt;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13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deal with the normalization in tutorial tomorrow.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2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2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name would you logically associate with the quantity |&lt;</a:t>
            </a:r>
            <a:r>
              <a:rPr lang="en-CA" dirty="0" err="1"/>
              <a:t>q_n|S</a:t>
            </a:r>
            <a:r>
              <a:rPr lang="en-CA" dirty="0"/>
              <a:t>(t)&gt;|^2 considered as a function of </a:t>
            </a:r>
            <a:r>
              <a:rPr lang="en-CA" dirty="0" err="1"/>
              <a:t>q_n</a:t>
            </a:r>
            <a:r>
              <a:rPr lang="en-CA" dirty="0"/>
              <a:t>?</a:t>
            </a:r>
          </a:p>
          <a:p>
            <a:r>
              <a:rPr lang="en-CA" dirty="0"/>
              <a:t>Ans:  the state’s probability distribution in </a:t>
            </a:r>
            <a:r>
              <a:rPr lang="en-CA" dirty="0" err="1"/>
              <a:t>q_n</a:t>
            </a:r>
            <a:r>
              <a:rPr lang="en-CA"/>
              <a:t> space.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38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name would you logically associate with the quantity |&lt;</a:t>
            </a:r>
            <a:r>
              <a:rPr lang="en-CA" dirty="0" err="1"/>
              <a:t>q_n|S</a:t>
            </a:r>
            <a:r>
              <a:rPr lang="en-CA" dirty="0"/>
              <a:t>(t)&gt;|^2 considered as a function of </a:t>
            </a:r>
            <a:r>
              <a:rPr lang="en-CA" dirty="0" err="1"/>
              <a:t>q_n</a:t>
            </a:r>
            <a:r>
              <a:rPr lang="en-CA" dirty="0"/>
              <a:t>?</a:t>
            </a:r>
          </a:p>
          <a:p>
            <a:r>
              <a:rPr lang="en-CA" dirty="0"/>
              <a:t>Ans:  the state’s probability distribution in </a:t>
            </a:r>
            <a:r>
              <a:rPr lang="en-CA" dirty="0" err="1"/>
              <a:t>q_n</a:t>
            </a:r>
            <a:r>
              <a:rPr lang="en-CA"/>
              <a:t> space.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75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2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060408-1678-4E0A-9571-142E66E6CF7E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758952"/>
            <a:ext cx="10898909" cy="3566160"/>
          </a:xfrm>
        </p:spPr>
        <p:txBody>
          <a:bodyPr>
            <a:normAutofit/>
          </a:bodyPr>
          <a:lstStyle/>
          <a:p>
            <a:r>
              <a:rPr lang="en-CA" sz="7200" dirty="0"/>
              <a:t>PHYS 304: Lecture 15</a:t>
            </a:r>
            <a:br>
              <a:rPr lang="en-CA" sz="7200" dirty="0"/>
            </a:br>
            <a:r>
              <a:rPr lang="en-CA" sz="4800" dirty="0"/>
              <a:t>(Intro to) </a:t>
            </a:r>
            <a:r>
              <a:rPr lang="en-CA" sz="7200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Sept-Dec 2021 Edition</a:t>
            </a:r>
          </a:p>
          <a:p>
            <a:r>
              <a:rPr lang="en-CA" dirty="0"/>
              <a:t>Jeff Young</a:t>
            </a:r>
          </a:p>
          <a:p>
            <a:r>
              <a:rPr lang="en-CA" dirty="0" err="1"/>
              <a:t>brimacombe</a:t>
            </a:r>
            <a:r>
              <a:rPr lang="en-CA" dirty="0"/>
              <a:t> Rm 278, young@phas.ubc.ca</a:t>
            </a:r>
          </a:p>
        </p:txBody>
      </p:sp>
    </p:spTree>
    <p:extLst>
      <p:ext uri="{BB962C8B-B14F-4D97-AF65-F5344CB8AC3E}">
        <p14:creationId xmlns:p14="http://schemas.microsoft.com/office/powerpoint/2010/main" val="3744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357-9711-462D-AF4D-9F41AA3F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CA" dirty="0"/>
                  <a:t>Interpret the equations that result from projecting </a:t>
                </a:r>
                <a:r>
                  <a:rPr lang="en-CA"/>
                  <a:t>a momentum </a:t>
                </a:r>
                <a:r>
                  <a:rPr lang="en-CA" dirty="0"/>
                  <a:t>basis eigen state,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′⟩</m:t>
                    </m:r>
                  </m:oMath>
                </a14:m>
                <a:r>
                  <a:rPr lang="en-CA" dirty="0"/>
                  <a:t>, onto the three expansion equations, after you have rendered all bras and </a:t>
                </a:r>
                <a:r>
                  <a:rPr lang="en-CA" dirty="0" err="1"/>
                  <a:t>kets</a:t>
                </a:r>
                <a:r>
                  <a:rPr lang="en-CA" dirty="0"/>
                  <a:t> as explicit functions of the relevant eigen values. </a:t>
                </a:r>
              </a:p>
              <a:p>
                <a:pPr lvl="0"/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  <a:blipFill>
                <a:blip r:embed="rId2"/>
                <a:stretch>
                  <a:fillRect l="-606" t="-6044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0D65F6-AE1B-467A-9ED6-6636A4BF061E}"/>
                  </a:ext>
                </a:extLst>
              </p:cNvPr>
              <p:cNvSpPr txBox="1"/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0D65F6-AE1B-467A-9ED6-6636A4BF0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12995-FC1B-47EE-AE87-AD669385DABE}"/>
                  </a:ext>
                </a:extLst>
              </p:cNvPr>
              <p:cNvSpPr txBox="1"/>
              <p:nvPr/>
            </p:nvSpPr>
            <p:spPr>
              <a:xfrm>
                <a:off x="3047189" y="3787230"/>
                <a:ext cx="6094378" cy="8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′,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12995-FC1B-47EE-AE87-AD669385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787230"/>
                <a:ext cx="6094378" cy="86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0503-8E70-4321-A68D-373C21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2F6B8-62CE-4CB0-A175-81CCF4EF9D39}"/>
                  </a:ext>
                </a:extLst>
              </p:cNvPr>
              <p:cNvSpPr txBox="1"/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2F6B8-62CE-4CB0-A175-81CCF4EF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74DE2-0155-4586-AB5D-DDA6382C7483}"/>
                  </a:ext>
                </a:extLst>
              </p:cNvPr>
              <p:cNvSpPr txBox="1"/>
              <p:nvPr/>
            </p:nvSpPr>
            <p:spPr>
              <a:xfrm>
                <a:off x="3047189" y="3787230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?1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?2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74DE2-0155-4586-AB5D-DDA6382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787230"/>
                <a:ext cx="6094378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3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0503-8E70-4321-A68D-373C21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EA460-74BD-4C98-96B5-514F268D0861}"/>
                  </a:ext>
                </a:extLst>
              </p:cNvPr>
              <p:cNvSpPr txBox="1"/>
              <p:nvPr/>
            </p:nvSpPr>
            <p:spPr>
              <a:xfrm>
                <a:off x="650740" y="3706739"/>
                <a:ext cx="11256198" cy="1176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dirty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en-CA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CA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sSup>
                            <m:sSup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p>
                                    <m:sSup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EA460-74BD-4C98-96B5-514F268D0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0" y="3706739"/>
                <a:ext cx="11256198" cy="1176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AD8EB6-27D4-4FD0-B99B-ADE8CE906BCA}"/>
                  </a:ext>
                </a:extLst>
              </p:cNvPr>
              <p:cNvSpPr txBox="1"/>
              <p:nvPr/>
            </p:nvSpPr>
            <p:spPr>
              <a:xfrm>
                <a:off x="2084439" y="1837380"/>
                <a:ext cx="7733881" cy="11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AD8EB6-27D4-4FD0-B99B-ADE8CE90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39" y="1837380"/>
                <a:ext cx="7733881" cy="1100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4AB699-32CA-49C1-944B-926DC6F84F1B}"/>
              </a:ext>
            </a:extLst>
          </p:cNvPr>
          <p:cNvGrpSpPr/>
          <p:nvPr/>
        </p:nvGrpSpPr>
        <p:grpSpPr>
          <a:xfrm>
            <a:off x="2084439" y="2952220"/>
            <a:ext cx="3274679" cy="461665"/>
            <a:chOff x="2084439" y="3618271"/>
            <a:chExt cx="3274679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FE275A-0A5B-465B-A48F-998C857CCFF7}"/>
                </a:ext>
              </a:extLst>
            </p:cNvPr>
            <p:cNvSpPr txBox="1"/>
            <p:nvPr/>
          </p:nvSpPr>
          <p:spPr>
            <a:xfrm>
              <a:off x="2084439" y="3618271"/>
              <a:ext cx="3274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How evaluate                 ?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DEC50F-773F-472C-9B82-F9B9C1C3D42E}"/>
                    </a:ext>
                  </a:extLst>
                </p:cNvPr>
                <p:cNvSpPr txBox="1"/>
                <p:nvPr/>
              </p:nvSpPr>
              <p:spPr>
                <a:xfrm>
                  <a:off x="3696928" y="3618271"/>
                  <a:ext cx="158889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DEC50F-773F-472C-9B82-F9B9C1C3D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928" y="3618271"/>
                  <a:ext cx="158889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2F7987-D784-48AC-A7D0-0B394E9E451C}"/>
              </a:ext>
            </a:extLst>
          </p:cNvPr>
          <p:cNvSpPr txBox="1"/>
          <p:nvPr/>
        </p:nvSpPr>
        <p:spPr>
          <a:xfrm>
            <a:off x="1393288" y="5243698"/>
            <a:ext cx="465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What do all of these equations represent?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992401-6F0E-4260-8E94-56399D1F45D9}"/>
                  </a:ext>
                </a:extLst>
              </p:cNvPr>
              <p:cNvSpPr txBox="1"/>
              <p:nvPr/>
            </p:nvSpPr>
            <p:spPr>
              <a:xfrm>
                <a:off x="1437082" y="5746045"/>
                <a:ext cx="7889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FF0000"/>
                    </a:solidFill>
                  </a:rPr>
                  <a:t>Bases transformations of wavefunction representations of the state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992401-6F0E-4260-8E94-56399D1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82" y="5746045"/>
                <a:ext cx="7889852" cy="400110"/>
              </a:xfrm>
              <a:prstGeom prst="rect">
                <a:avLst/>
              </a:prstGeom>
              <a:blipFill>
                <a:blip r:embed="rId6"/>
                <a:stretch>
                  <a:fillRect l="-850" t="-9231" r="-618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8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8937" cy="1450757"/>
          </a:xfrm>
        </p:spPr>
        <p:txBody>
          <a:bodyPr/>
          <a:lstStyle/>
          <a:p>
            <a:r>
              <a:rPr lang="en-CA" dirty="0"/>
              <a:t>II) Rigorous treatment of operators with continuous eigen spectra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508487-16E2-4061-9AB2-F4D5D5FABD82}"/>
                  </a:ext>
                </a:extLst>
              </p:cNvPr>
              <p:cNvSpPr/>
              <p:nvPr/>
            </p:nvSpPr>
            <p:spPr>
              <a:xfrm>
                <a:off x="1097280" y="1857993"/>
                <a:ext cx="10438938" cy="1405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case where a Hermitian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possesses a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discrete spectrum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eigen states,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we know that an arbitrary state at a given time can be expressed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)&gt;=</m:t>
                    </m:r>
                    <m:nary>
                      <m:naryPr>
                        <m:chr m:val="∑"/>
                        <m:limLoc m:val="undOvr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lets review what are the two crucial properties of the eigen states that allow us to write the state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)&gt;=</m:t>
                    </m:r>
                    <m:nary>
                      <m:naryPr>
                        <m:chr m:val="∑"/>
                        <m:limLoc m:val="undOvr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therefore uniquely find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  </a:t>
                </a:r>
                <a:endParaRPr lang="en-CA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508487-16E2-4061-9AB2-F4D5D5FA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57993"/>
                <a:ext cx="10438938" cy="1405256"/>
              </a:xfrm>
              <a:prstGeom prst="rect">
                <a:avLst/>
              </a:prstGeom>
              <a:blipFill>
                <a:blip r:embed="rId2"/>
                <a:stretch>
                  <a:fillRect l="-584" t="-34348" b="-5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0D7F5-28D8-4056-AD8D-B6D5E4BBB16C}"/>
                  </a:ext>
                </a:extLst>
              </p:cNvPr>
              <p:cNvSpPr txBox="1"/>
              <p:nvPr/>
            </p:nvSpPr>
            <p:spPr>
              <a:xfrm>
                <a:off x="3339735" y="3429000"/>
                <a:ext cx="54559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Postulate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)&gt;=</m:t>
                    </m:r>
                    <m:nary>
                      <m:naryPr>
                        <m:chr m:val="∑"/>
                        <m:limLoc m:val="undOvr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CA" sz="2000" dirty="0"/>
                  <a:t> for some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0D7F5-28D8-4056-AD8D-B6D5E4BB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35" y="3429000"/>
                <a:ext cx="5455922" cy="400110"/>
              </a:xfrm>
              <a:prstGeom prst="rect">
                <a:avLst/>
              </a:prstGeom>
              <a:blipFill>
                <a:blip r:embed="rId3"/>
                <a:stretch>
                  <a:fillRect l="-1229" t="-124615" b="-18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AF98C4-D027-4AD8-A267-992899FC07A3}"/>
                  </a:ext>
                </a:extLst>
              </p:cNvPr>
              <p:cNvSpPr txBox="1"/>
              <p:nvPr/>
            </p:nvSpPr>
            <p:spPr>
              <a:xfrm>
                <a:off x="3339736" y="3957833"/>
                <a:ext cx="7175864" cy="1854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inner product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is well-defined,</a:t>
                </a:r>
              </a:p>
              <a:p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)&gt;=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AF98C4-D027-4AD8-A267-992899FC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36" y="3957833"/>
                <a:ext cx="7175864" cy="1854867"/>
              </a:xfrm>
              <a:prstGeom prst="rect">
                <a:avLst/>
              </a:prstGeom>
              <a:blipFill>
                <a:blip r:embed="rId4"/>
                <a:stretch>
                  <a:fillRect l="-935" t="-2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1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8937" cy="1450757"/>
          </a:xfrm>
        </p:spPr>
        <p:txBody>
          <a:bodyPr/>
          <a:lstStyle/>
          <a:p>
            <a:r>
              <a:rPr lang="en-CA" dirty="0"/>
              <a:t>II) Rigorous treatment of operators with continuous eigen spectra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508487-16E2-4061-9AB2-F4D5D5FABD82}"/>
                  </a:ext>
                </a:extLst>
              </p:cNvPr>
              <p:cNvSpPr/>
              <p:nvPr/>
            </p:nvSpPr>
            <p:spPr>
              <a:xfrm>
                <a:off x="1097280" y="1857993"/>
                <a:ext cx="10438938" cy="735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do these properties imply about the wavefunctions in any given basis that might be used to actually evaluate the inner product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CA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508487-16E2-4061-9AB2-F4D5D5FA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57993"/>
                <a:ext cx="10438938" cy="735586"/>
              </a:xfrm>
              <a:prstGeom prst="rect">
                <a:avLst/>
              </a:prstGeom>
              <a:blipFill>
                <a:blip r:embed="rId2"/>
                <a:stretch>
                  <a:fillRect l="-584" t="-21667" b="-1008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0D7F5-28D8-4056-AD8D-B6D5E4BBB16C}"/>
                  </a:ext>
                </a:extLst>
              </p:cNvPr>
              <p:cNvSpPr txBox="1"/>
              <p:nvPr/>
            </p:nvSpPr>
            <p:spPr>
              <a:xfrm>
                <a:off x="3270067" y="2741078"/>
                <a:ext cx="7376162" cy="4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0D7F5-28D8-4056-AD8D-B6D5E4BB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67" y="2741078"/>
                <a:ext cx="7376162" cy="446917"/>
              </a:xfrm>
              <a:prstGeom prst="rect">
                <a:avLst/>
              </a:prstGeom>
              <a:blipFill>
                <a:blip r:embed="rId3"/>
                <a:stretch>
                  <a:fillRect l="-331" t="-105479" b="-160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AF98C4-D027-4AD8-A267-992899FC07A3}"/>
                  </a:ext>
                </a:extLst>
              </p:cNvPr>
              <p:cNvSpPr txBox="1"/>
              <p:nvPr/>
            </p:nvSpPr>
            <p:spPr>
              <a:xfrm>
                <a:off x="1822266" y="3438330"/>
                <a:ext cx="8547465" cy="196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This requires that the wavefunctions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 be bounded and square integrable (</a:t>
                </a:r>
                <a:r>
                  <a:rPr lang="en-CA" sz="2000" dirty="0" err="1"/>
                  <a:t>normalizable</a:t>
                </a:r>
                <a:r>
                  <a:rPr lang="en-CA" sz="2000" dirty="0"/>
                  <a:t>).</a:t>
                </a:r>
              </a:p>
              <a:p>
                <a:endParaRPr lang="en-CA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But we have already encountered the fact that the eigen functions of the total energy operator for the free particle, or the momentum operator more generally, are not </a:t>
                </a:r>
                <a:r>
                  <a:rPr lang="en-CA" sz="20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normalizable</a:t>
                </a:r>
                <a:r>
                  <a:rPr lang="en-CA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 They also have continuous eigen spectra …. </a:t>
                </a:r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AF98C4-D027-4AD8-A267-992899FC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66" y="3438330"/>
                <a:ext cx="8547465" cy="1966949"/>
              </a:xfrm>
              <a:prstGeom prst="rect">
                <a:avLst/>
              </a:prstGeom>
              <a:blipFill>
                <a:blip r:embed="rId4"/>
                <a:stretch>
                  <a:fillRect l="-785" t="-1238" b="-4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II) Rigorous treatment of operators with continuous eigen spectra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043278-626E-4D90-9C0B-095785F3A12A}"/>
                  </a:ext>
                </a:extLst>
              </p:cNvPr>
              <p:cNvSpPr/>
              <p:nvPr/>
            </p:nvSpPr>
            <p:spPr>
              <a:xfrm>
                <a:off x="1097280" y="1930399"/>
                <a:ext cx="10464800" cy="3674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case where a Hermitian operator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acc>
                  </m:oMath>
                </a14:m>
                <a:r>
                  <a:rPr lang="en-CA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continuum of eigen states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the eigen values,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not necessarily real, and the eigen functions are not square integrable (not part of Hilbert space) - for instance the stationary states of the free particle, or the eigen states of the momentum operator - we saw that if you form a </a:t>
                </a:r>
                <a:r>
                  <a:rPr lang="en-US" sz="20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wavepacket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by superimposing a continuous distribution of the eigen functions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do have real eigen values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you can mathematically realize square-integrable functions that are solutions of the Schrödinger equation.  </a:t>
                </a: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implication is that an arbitrary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expanded in eigen states of such operators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)&gt;=</m:t>
                    </m:r>
                    <m:nary>
                      <m:naryPr>
                        <m:limLoc m:val="subSup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the integral is along the real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axis.  </a:t>
                </a: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generalized property of the eigen states, similar to the discrete case above, is required in order to evaluate a unique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  </a:t>
                </a:r>
                <a:endParaRPr lang="en-CA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043278-626E-4D90-9C0B-095785F3A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0399"/>
                <a:ext cx="10464800" cy="3674724"/>
              </a:xfrm>
              <a:prstGeom prst="rect">
                <a:avLst/>
              </a:prstGeom>
              <a:blipFill>
                <a:blip r:embed="rId2"/>
                <a:stretch>
                  <a:fillRect l="-582" t="-49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II) Rigorous treatment of operators with continuous eigen spectra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ACB35D-C1EC-455E-A18F-A3D3A2B49A0F}"/>
                  </a:ext>
                </a:extLst>
              </p:cNvPr>
              <p:cNvSpPr txBox="1"/>
              <p:nvPr/>
            </p:nvSpPr>
            <p:spPr>
              <a:xfrm>
                <a:off x="2871648" y="2124032"/>
                <a:ext cx="7317379" cy="482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Postulate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)&gt;=</m:t>
                    </m:r>
                    <m:nary>
                      <m:naryPr>
                        <m:limLoc m:val="subSup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nary>
                  </m:oMath>
                </a14:m>
                <a:r>
                  <a:rPr lang="en-CA" sz="2000" dirty="0"/>
                  <a:t> for some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ACB35D-C1EC-455E-A18F-A3D3A2B4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8" y="2124032"/>
                <a:ext cx="7317379" cy="482376"/>
              </a:xfrm>
              <a:prstGeom prst="rect">
                <a:avLst/>
              </a:prstGeom>
              <a:blipFill>
                <a:blip r:embed="rId2"/>
                <a:stretch>
                  <a:fillRect l="-833" t="-122500" b="-18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3FDA89-C421-412D-8CEE-0A450A179435}"/>
                  </a:ext>
                </a:extLst>
              </p:cNvPr>
              <p:cNvSpPr txBox="1"/>
              <p:nvPr/>
            </p:nvSpPr>
            <p:spPr>
              <a:xfrm>
                <a:off x="2871648" y="2993080"/>
                <a:ext cx="7175864" cy="239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inner product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is well-defined,</a:t>
                </a:r>
              </a:p>
              <a:p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CA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𝜁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)&gt;=</m:t>
                      </m:r>
                      <m:nary>
                        <m:naryPr>
                          <m:limLoc m:val="subSup"/>
                          <m:ctrlP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p>
                                <m:sSup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𝜁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3FDA89-C421-412D-8CEE-0A450A17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8" y="2993080"/>
                <a:ext cx="7175864" cy="2394053"/>
              </a:xfrm>
              <a:prstGeom prst="rect">
                <a:avLst/>
              </a:prstGeom>
              <a:blipFill>
                <a:blip r:embed="rId3"/>
                <a:stretch>
                  <a:fillRect l="-850" t="-15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0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II) Rigorous treatment of operators with continuous eigen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CB35D-C1EC-455E-A18F-A3D3A2B49A0F}"/>
              </a:ext>
            </a:extLst>
          </p:cNvPr>
          <p:cNvSpPr txBox="1"/>
          <p:nvPr/>
        </p:nvSpPr>
        <p:spPr>
          <a:xfrm>
            <a:off x="1230087" y="1938975"/>
            <a:ext cx="1005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a typeface="Calibri" panose="020F0502020204030204" pitchFamily="34" charset="0"/>
                <a:cs typeface="Times New Roman" panose="02020603050405020304" pitchFamily="18" charset="0"/>
              </a:rPr>
              <a:t>Can finally resolve, or put to rest our fudging around the non-normalizability issue with the free particle eigen states, and having to invoke an artificial discretization of space to gain a conceptual understanding of the position operator’s eigen functions.  </a:t>
            </a:r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3FDA89-C421-412D-8CEE-0A450A179435}"/>
                  </a:ext>
                </a:extLst>
              </p:cNvPr>
              <p:cNvSpPr txBox="1"/>
              <p:nvPr/>
            </p:nvSpPr>
            <p:spPr>
              <a:xfrm>
                <a:off x="1739533" y="3069280"/>
                <a:ext cx="9244153" cy="307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Recall our problematic normalization issue with the eigen functions of the time independent SE for a free particle:</a:t>
                </a:r>
              </a:p>
              <a:p>
                <a:endParaRPr lang="en-CA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CA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CA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r>
                  <a:rPr lang="en-CA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hence we have a normalization issue.</a:t>
                </a:r>
              </a:p>
              <a:p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000" dirty="0"/>
                  <a:t>But note that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CA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rad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𝐹𝑇</m:t>
                    </m:r>
                    <m:d>
                      <m:dPr>
                        <m:begChr m:val="{"/>
                        <m:endChr m:val="}"/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, and therefore the set of functions of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000" dirty="0"/>
                  <a:t> do satisfy the crucial requirements to form a continuous basis for expanding an arbitrary, well-behaved function of x, </a:t>
                </a:r>
                <a:r>
                  <a:rPr lang="en-CA" sz="2000" i="1" dirty="0"/>
                  <a:t>despite the fact that they themselves aren’t </a:t>
                </a:r>
                <a:r>
                  <a:rPr lang="en-CA" sz="2000" i="1" dirty="0" err="1"/>
                  <a:t>normalizable</a:t>
                </a:r>
                <a:r>
                  <a:rPr lang="en-CA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3FDA89-C421-412D-8CEE-0A450A17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3" y="3069280"/>
                <a:ext cx="9244153" cy="3073405"/>
              </a:xfrm>
              <a:prstGeom prst="rect">
                <a:avLst/>
              </a:prstGeom>
              <a:blipFill>
                <a:blip r:embed="rId3"/>
                <a:stretch>
                  <a:fillRect l="-5076" t="-990" b="-2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0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III) Relevance of wavefunctions in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0F00A4-3A45-4D10-B271-DF2FED98C496}"/>
                  </a:ext>
                </a:extLst>
              </p:cNvPr>
              <p:cNvSpPr/>
              <p:nvPr/>
            </p:nvSpPr>
            <p:spPr>
              <a:xfrm>
                <a:off x="1097280" y="1967879"/>
                <a:ext cx="10058400" cy="1084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the expression for the expectation value of any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 a particle in an arbitrary state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working in an arbitrary basis defined by some Hermitian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 eigen states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corresponding eigen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endParaRPr lang="en-CA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0F00A4-3A45-4D10-B271-DF2FED98C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67879"/>
                <a:ext cx="10058400" cy="1084849"/>
              </a:xfrm>
              <a:prstGeom prst="rect">
                <a:avLst/>
              </a:prstGeom>
              <a:blipFill>
                <a:blip r:embed="rId3"/>
                <a:stretch>
                  <a:fillRect l="-606" t="-3371" b="-89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E0B3A-9869-48DE-BA8A-95484BFE4A00}"/>
                  </a:ext>
                </a:extLst>
              </p:cNvPr>
              <p:cNvSpPr txBox="1"/>
              <p:nvPr/>
            </p:nvSpPr>
            <p:spPr>
              <a:xfrm>
                <a:off x="2329543" y="3465340"/>
                <a:ext cx="7057429" cy="1378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E0B3A-9869-48DE-BA8A-95484BFE4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43" y="3465340"/>
                <a:ext cx="7057429" cy="1378839"/>
              </a:xfrm>
              <a:prstGeom prst="rect">
                <a:avLst/>
              </a:prstGeom>
              <a:blipFill>
                <a:blip r:embed="rId4"/>
                <a:stretch>
                  <a:fillRect t="-72687" b="-374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III) Relevance of wavefunctions in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D78C0-C60B-46AC-9CD7-D767A191403B}"/>
                  </a:ext>
                </a:extLst>
              </p:cNvPr>
              <p:cNvSpPr/>
              <p:nvPr/>
            </p:nvSpPr>
            <p:spPr>
              <a:xfrm>
                <a:off x="1097280" y="1877278"/>
                <a:ext cx="10058400" cy="381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D78C0-C60B-46AC-9CD7-D767A1914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77278"/>
                <a:ext cx="10058400" cy="381066"/>
              </a:xfrm>
              <a:prstGeom prst="rect">
                <a:avLst/>
              </a:prstGeom>
              <a:blipFill>
                <a:blip r:embed="rId3"/>
                <a:stretch>
                  <a:fillRect l="-485" t="-6452" b="-25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9FED8C-BBFF-4A51-9400-CE6E653700C1}"/>
                  </a:ext>
                </a:extLst>
              </p:cNvPr>
              <p:cNvSpPr txBox="1"/>
              <p:nvPr/>
            </p:nvSpPr>
            <p:spPr>
              <a:xfrm>
                <a:off x="2405742" y="2349465"/>
                <a:ext cx="7598229" cy="3118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9FED8C-BBFF-4A51-9400-CE6E6537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42" y="2349465"/>
                <a:ext cx="7598229" cy="3118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89643"/>
            <a:ext cx="10058400" cy="7057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Saw several examples of how to understand and transform various quantum mechanical expressions (expansions in different bases, expectation values of observable operators), in three different representations: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i)	</a:t>
            </a: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Dirac (bras and </a:t>
            </a:r>
            <a:r>
              <a:rPr lang="en-CA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kets</a:t>
            </a: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states and operators are “immutable”, meaning their properties exist, and the equations are independent of any basis choice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 	</a:t>
            </a: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Wavefunctions and differential operators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any given state/operator, their representation as wavefunctions/differential operators varies, depending on a chosen basis that is defined by the eigen states and eigen values of any valid physical observable (classical dynamical variable) in the system’s abstract Hilbert space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	</a:t>
            </a: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 representations of states and matrix representations of operators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any given state/operator, their representation as vectors/matrices varies, depending on a chosen basis that is defined by the eigen states and eigen values of any valid physical observable (classical dynamical variable) in the system’s abstract Hilbert space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4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III) Relevance of wavefunctions in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D78C0-C60B-46AC-9CD7-D767A191403B}"/>
                  </a:ext>
                </a:extLst>
              </p:cNvPr>
              <p:cNvSpPr/>
              <p:nvPr/>
            </p:nvSpPr>
            <p:spPr>
              <a:xfrm>
                <a:off x="1097280" y="1877278"/>
                <a:ext cx="10058400" cy="37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D78C0-C60B-46AC-9CD7-D767A1914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77278"/>
                <a:ext cx="10058400" cy="379591"/>
              </a:xfrm>
              <a:prstGeom prst="rect">
                <a:avLst/>
              </a:prstGeom>
              <a:blipFill>
                <a:blip r:embed="rId3"/>
                <a:stretch>
                  <a:fillRect l="-485" t="-6452" b="-25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8C26D3-D24B-48F9-B8C8-489C36F12CF8}"/>
                  </a:ext>
                </a:extLst>
              </p:cNvPr>
              <p:cNvSpPr txBox="1"/>
              <p:nvPr/>
            </p:nvSpPr>
            <p:spPr>
              <a:xfrm>
                <a:off x="1230087" y="2067073"/>
                <a:ext cx="8156886" cy="1033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8C26D3-D24B-48F9-B8C8-489C36F12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7" y="2067073"/>
                <a:ext cx="8156886" cy="1033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6A151-5AD8-496E-9F1B-5B0874410D8C}"/>
                  </a:ext>
                </a:extLst>
              </p:cNvPr>
              <p:cNvSpPr txBox="1"/>
              <p:nvPr/>
            </p:nvSpPr>
            <p:spPr>
              <a:xfrm>
                <a:off x="2380273" y="3291062"/>
                <a:ext cx="6096000" cy="93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6A151-5AD8-496E-9F1B-5B087441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273" y="3291062"/>
                <a:ext cx="6096000" cy="932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/>
              <p:nvPr/>
            </p:nvSpPr>
            <p:spPr>
              <a:xfrm>
                <a:off x="1023701" y="4414511"/>
                <a:ext cx="1020555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From the outset of the class, we interpreted, for good reason,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sz="20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0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/>
                  <a:t>as the probability distribution function of finding the particle at some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000" dirty="0"/>
                  <a:t>, when that particle is  “in some state” 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𝛹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that is a solution of the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Schrödinger equation</a:t>
                </a:r>
                <a:r>
                  <a:rPr lang="en-CA" sz="2000" dirty="0"/>
                  <a:t>.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How should we now first i) make more precise the terminology, and then ii), generalize this notion?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01" y="4414511"/>
                <a:ext cx="10205558" cy="1938992"/>
              </a:xfrm>
              <a:prstGeom prst="rect">
                <a:avLst/>
              </a:prstGeom>
              <a:blipFill>
                <a:blip r:embed="rId6"/>
                <a:stretch>
                  <a:fillRect l="-657" t="-1572" b="-4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69E214-CEB6-4EAD-9B9D-4CB847F1A984}"/>
              </a:ext>
            </a:extLst>
          </p:cNvPr>
          <p:cNvSpPr txBox="1"/>
          <p:nvPr/>
        </p:nvSpPr>
        <p:spPr>
          <a:xfrm>
            <a:off x="7707086" y="2569029"/>
            <a:ext cx="112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becomes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9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III) Relevance of wavefunctions in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6A151-5AD8-496E-9F1B-5B0874410D8C}"/>
                  </a:ext>
                </a:extLst>
              </p:cNvPr>
              <p:cNvSpPr txBox="1"/>
              <p:nvPr/>
            </p:nvSpPr>
            <p:spPr>
              <a:xfrm>
                <a:off x="2902786" y="5269737"/>
                <a:ext cx="6096000" cy="93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sz="20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6A151-5AD8-496E-9F1B-5B087441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86" y="5269737"/>
                <a:ext cx="6096000" cy="932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/>
              <p:nvPr/>
            </p:nvSpPr>
            <p:spPr>
              <a:xfrm>
                <a:off x="1219200" y="1737360"/>
                <a:ext cx="9753600" cy="353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i) From the outset of the class, we interpreted, for good reason,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/>
                  <a:t>as the probability distribution function of finding the particle at some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000" dirty="0"/>
                  <a:t>, when that particle is  “in some state”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that is a solution of the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Schrödinger equation</a:t>
                </a:r>
                <a:r>
                  <a:rPr lang="en-CA" sz="2000" dirty="0"/>
                  <a:t> should read, more precisely,</a:t>
                </a:r>
              </a:p>
              <a:p>
                <a:endParaRPr lang="en-CA" dirty="0"/>
              </a:p>
              <a:p>
                <a:r>
                  <a:rPr lang="en-CA" sz="2000" b="1" dirty="0"/>
                  <a:t>… we interpret, for good reason,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1" i="0" smtClean="0">
                                    <a:latin typeface="Cambria Math" panose="02040503050406030204" pitchFamily="18" charset="0"/>
                                  </a:rPr>
                                  <m:t>𝚿</m:t>
                                </m:r>
                              </m:e>
                              <m:sub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sz="2000" b="1" dirty="0"/>
                  <a:t>as the probability distribution function of finding the particle at some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sz="2000" b="1" dirty="0"/>
                  <a:t>, when that particle is in the state </a:t>
                </a:r>
                <a14:m>
                  <m:oMath xmlns:m="http://schemas.openxmlformats.org/officeDocument/2006/math">
                    <m:r>
                      <a:rPr lang="en-CA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CA" sz="2000" b="1" dirty="0"/>
                  <a:t>that is a solution of the </a:t>
                </a:r>
                <a:r>
                  <a:rPr lang="en-US" sz="2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Schrödinger equation.  Explicitly,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𝜳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</m:sSub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b="1" dirty="0"/>
                  <a:t>, where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b="1" dirty="0"/>
                  <a:t> is an eigen state of the position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CA" sz="2000" b="1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000" b="1" dirty="0"/>
                  <a:t> with eigen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sz="2000" b="1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37360"/>
                <a:ext cx="9753600" cy="3532377"/>
              </a:xfrm>
              <a:prstGeom prst="rect">
                <a:avLst/>
              </a:prstGeom>
              <a:blipFill>
                <a:blip r:embed="rId4"/>
                <a:stretch>
                  <a:fillRect l="-625" t="-864" r="-1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4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III) Relevance of wavefunctions in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/>
              <p:nvPr/>
            </p:nvSpPr>
            <p:spPr>
              <a:xfrm>
                <a:off x="1402080" y="3676566"/>
                <a:ext cx="9753600" cy="2894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ii) GENERALIZE </a:t>
                </a:r>
              </a:p>
              <a:p>
                <a:r>
                  <a:rPr lang="en-CA" sz="2000" b="1" dirty="0"/>
                  <a:t>… we interpret, for good reason,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1" i="0" smtClean="0">
                                    <a:latin typeface="Cambria Math" panose="02040503050406030204" pitchFamily="18" charset="0"/>
                                  </a:rPr>
                                  <m:t>𝚿</m:t>
                                </m:r>
                              </m:e>
                              <m:sub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CA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sz="2000" b="1" dirty="0"/>
                  <a:t>as the probability distribution function of finding the particle with some eigen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sz="2000" b="1" dirty="0"/>
                  <a:t>, of the observable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r>
                      <a:rPr lang="en-CA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b="1" dirty="0"/>
                  <a:t>, when that particle is in the state </a:t>
                </a:r>
                <a14:m>
                  <m:oMath xmlns:m="http://schemas.openxmlformats.org/officeDocument/2006/math">
                    <m:r>
                      <a:rPr lang="en-CA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CA" sz="2000" b="1" dirty="0"/>
                  <a:t>that is a solution of the </a:t>
                </a:r>
                <a:r>
                  <a:rPr lang="en-US" sz="2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Schrödinger equation.  Explicitly,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𝜳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</m:sSub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b="1" dirty="0"/>
                  <a:t>, where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b="1" dirty="0"/>
                  <a:t> is an eigen state of the observable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CA" sz="2000" b="1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000" b="1" dirty="0"/>
                  <a:t> with eigen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CA" sz="2000" b="1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6CCB7-4907-4719-BF16-EED266C8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3676566"/>
                <a:ext cx="9753600" cy="2894831"/>
              </a:xfrm>
              <a:prstGeom prst="rect">
                <a:avLst/>
              </a:prstGeom>
              <a:blipFill>
                <a:blip r:embed="rId3"/>
                <a:stretch>
                  <a:fillRect l="-625" t="-1053" r="-1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0782DD-F787-48C4-B037-C813B2ACC4F6}"/>
                  </a:ext>
                </a:extLst>
              </p:cNvPr>
              <p:cNvSpPr txBox="1"/>
              <p:nvPr/>
            </p:nvSpPr>
            <p:spPr>
              <a:xfrm>
                <a:off x="2775857" y="2096588"/>
                <a:ext cx="6096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0782DD-F787-48C4-B037-C813B2AC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096588"/>
                <a:ext cx="6096000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10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49680" y="3864358"/>
                <a:ext cx="10058400" cy="7057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recognizing that the wavefunction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CA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=⟨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3) recognizing that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3864358"/>
                <a:ext cx="10058400" cy="705776"/>
              </a:xfrm>
              <a:prstGeom prst="rect">
                <a:avLst/>
              </a:prstGeom>
              <a:blipFill>
                <a:blip r:embed="rId3"/>
                <a:stretch>
                  <a:fillRect l="-606" t="-9483" b="-310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E18F121-1C0C-4A80-9E83-5D1E3B139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680" y="2042043"/>
                <a:ext cx="10058400" cy="7057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important/useful techniques used in manipulating these equations included:</a:t>
                </a:r>
              </a:p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 insertion of the unity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CA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⟩⟨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expanded in terms of the complete set of eigen states of any physical observable,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lvl="1"/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 to decompose a state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into a specific basis associated with a dynamical variable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hence determine the wavefunction of the state in that particular basis,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CA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E18F121-1C0C-4A80-9E83-5D1E3B13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2042043"/>
                <a:ext cx="10058400" cy="705776"/>
              </a:xfrm>
              <a:prstGeom prst="rect">
                <a:avLst/>
              </a:prstGeom>
              <a:blipFill>
                <a:blip r:embed="rId4"/>
                <a:stretch>
                  <a:fillRect l="-606" t="-9483" r="-1818" b="-1465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1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61CA-B23D-4649-BC04-49936415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619B-CCFB-4E49-82EB-77E44A3F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romanUcPeriod"/>
            </a:pPr>
            <a:r>
              <a:rPr lang="en-CA" dirty="0"/>
              <a:t>A few more examples of different wavefunctions; how to find explicit expressions for them, and how the wavefunctions in different bases can be transformed from one to another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CA" dirty="0"/>
              <a:t>A more rigorous treatment of eigen states, and expansions of arbitrary states in eigen state bases, associated with operators that have a continuous eigen spectrum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CA" dirty="0"/>
              <a:t>Motivation for why one might want to “work in a basis other than the position basis”.  Note this is equivalent to saying “know the wavefunction of a state in some basis other than the position basis”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2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357-9711-462D-AF4D-9F41AA3F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(#1) </a:t>
            </a:r>
            <a:br>
              <a:rPr lang="en-CA" dirty="0"/>
            </a:br>
            <a:r>
              <a:rPr lang="en-CA" dirty="0"/>
              <a:t>	</a:t>
            </a:r>
            <a:r>
              <a:rPr lang="en-CA" sz="4400" dirty="0"/>
              <a:t>TPS (2 mins)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CA" dirty="0"/>
                  <a:t>Use Dirac notation to express the expansion of an arbitrary state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/>
                  <a:t> in terms of the eigen states of i) the position operator,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ii), the momentum operator,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and iii), the total energy operator,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CA" dirty="0"/>
                  <a:t>.  Assume that our 1D particle is in a harmonic potential characterized by a natural frequency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/>
                  <a:t>.</a:t>
                </a:r>
              </a:p>
              <a:p>
                <a:pPr lvl="0"/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  <a:blipFill>
                <a:blip r:embed="rId2"/>
                <a:stretch>
                  <a:fillRect l="-606" t="-8242" r="-1455" b="-6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3A554-F88F-4A75-87B6-6074A650E598}"/>
                  </a:ext>
                </a:extLst>
              </p:cNvPr>
              <p:cNvSpPr txBox="1"/>
              <p:nvPr/>
            </p:nvSpPr>
            <p:spPr>
              <a:xfrm>
                <a:off x="3047189" y="3019561"/>
                <a:ext cx="6094378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|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3A554-F88F-4A75-87B6-6074A650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019561"/>
                <a:ext cx="6094378" cy="721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EF7D2-625F-487C-B5E2-DE17AE3CAB52}"/>
                  </a:ext>
                </a:extLst>
              </p:cNvPr>
              <p:cNvSpPr txBox="1"/>
              <p:nvPr/>
            </p:nvSpPr>
            <p:spPr>
              <a:xfrm>
                <a:off x="3047189" y="3789667"/>
                <a:ext cx="6094378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|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EF7D2-625F-487C-B5E2-DE17AE3C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789667"/>
                <a:ext cx="6094378" cy="72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DBFE8-00CD-4E70-BDCB-2151C1CFCE89}"/>
                  </a:ext>
                </a:extLst>
              </p:cNvPr>
              <p:cNvSpPr txBox="1"/>
              <p:nvPr/>
            </p:nvSpPr>
            <p:spPr>
              <a:xfrm>
                <a:off x="3047189" y="4640980"/>
                <a:ext cx="6094378" cy="93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CA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DBFE8-00CD-4E70-BDCB-2151C1CFC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4640980"/>
                <a:ext cx="6094378" cy="932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357-9711-462D-AF4D-9F41AA3F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02DED8-3568-49A5-836F-7B90B19B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11475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For each of the 3 cases, what Dirac equation defines the eigen states and their respective eigen values?</a:t>
            </a:r>
          </a:p>
          <a:p>
            <a:pPr lvl="0"/>
            <a:endParaRPr lang="en-US" dirty="0"/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13996-763D-41C7-99CF-53837FD76A48}"/>
                  </a:ext>
                </a:extLst>
              </p:cNvPr>
              <p:cNvSpPr txBox="1"/>
              <p:nvPr/>
            </p:nvSpPr>
            <p:spPr>
              <a:xfrm>
                <a:off x="3047189" y="3244334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13996-763D-41C7-99CF-53837FD76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244334"/>
                <a:ext cx="6094378" cy="400110"/>
              </a:xfrm>
              <a:prstGeom prst="rect">
                <a:avLst/>
              </a:prstGeom>
              <a:blipFill>
                <a:blip r:embed="rId3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AADA4-9804-4BC0-8980-C9DDBBDD0D16}"/>
                  </a:ext>
                </a:extLst>
              </p:cNvPr>
              <p:cNvSpPr txBox="1"/>
              <p:nvPr/>
            </p:nvSpPr>
            <p:spPr>
              <a:xfrm>
                <a:off x="3047189" y="3931569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AADA4-9804-4BC0-8980-C9DDBBDD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931569"/>
                <a:ext cx="6094378" cy="400110"/>
              </a:xfrm>
              <a:prstGeom prst="rect">
                <a:avLst/>
              </a:prstGeom>
              <a:blipFill>
                <a:blip r:embed="rId4"/>
                <a:stretch>
                  <a:fillRect t="-6061" b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A9FF9-03A5-440B-A55E-BACD68E3B48C}"/>
                  </a:ext>
                </a:extLst>
              </p:cNvPr>
              <p:cNvSpPr txBox="1"/>
              <p:nvPr/>
            </p:nvSpPr>
            <p:spPr>
              <a:xfrm>
                <a:off x="3047189" y="4696998"/>
                <a:ext cx="6094378" cy="40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A9FF9-03A5-440B-A55E-BACD68E3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4696998"/>
                <a:ext cx="6094378" cy="408445"/>
              </a:xfrm>
              <a:prstGeom prst="rect">
                <a:avLst/>
              </a:prstGeom>
              <a:blipFill>
                <a:blip r:embed="rId5"/>
                <a:stretch>
                  <a:fillRect t="-8955" b="-149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357-9711-462D-AF4D-9F41AA3F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CA" dirty="0"/>
                  <a:t>Interpret the equations that result from projecting a position basis eigen state,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′⟩</m:t>
                    </m:r>
                  </m:oMath>
                </a14:m>
                <a:r>
                  <a:rPr lang="en-CA" dirty="0"/>
                  <a:t>, onto the three expansion equations, after you have rendered all bras and </a:t>
                </a:r>
                <a:r>
                  <a:rPr lang="en-CA" dirty="0" err="1"/>
                  <a:t>kets</a:t>
                </a:r>
                <a:r>
                  <a:rPr lang="en-CA" dirty="0"/>
                  <a:t> as explicit functions of the relevant eigen values. </a:t>
                </a:r>
              </a:p>
              <a:p>
                <a:pPr lvl="0"/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02DED8-3568-49A5-836F-7B90B19B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11475"/>
              </a:xfrm>
              <a:blipFill>
                <a:blip r:embed="rId2"/>
                <a:stretch>
                  <a:fillRect l="-606" t="-6044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5EF3C-610A-4E90-A0AC-679A38014E22}"/>
                  </a:ext>
                </a:extLst>
              </p:cNvPr>
              <p:cNvSpPr txBox="1"/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5EF3C-610A-4E90-A0AC-679A3801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F6567-5705-46F4-B229-B5A306CC2783}"/>
                  </a:ext>
                </a:extLst>
              </p:cNvPr>
              <p:cNvSpPr txBox="1"/>
              <p:nvPr/>
            </p:nvSpPr>
            <p:spPr>
              <a:xfrm>
                <a:off x="3047189" y="3787230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F6567-5705-46F4-B229-B5A306CC2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787230"/>
                <a:ext cx="6094378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0503-8E70-4321-A68D-373C21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2F6B8-62CE-4CB0-A175-81CCF4EF9D39}"/>
                  </a:ext>
                </a:extLst>
              </p:cNvPr>
              <p:cNvSpPr txBox="1"/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2F6B8-62CE-4CB0-A175-81CCF4EF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019561"/>
                <a:ext cx="6094378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74DE2-0155-4586-AB5D-DDA6382C7483}"/>
                  </a:ext>
                </a:extLst>
              </p:cNvPr>
              <p:cNvSpPr txBox="1"/>
              <p:nvPr/>
            </p:nvSpPr>
            <p:spPr>
              <a:xfrm>
                <a:off x="3047189" y="3787230"/>
                <a:ext cx="6094378" cy="8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?1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 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?2 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74DE2-0155-4586-AB5D-DDA6382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3787230"/>
                <a:ext cx="6094378" cy="869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3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0503-8E70-4321-A68D-373C21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I) More manipulation exercise (#2)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EA460-74BD-4C98-96B5-514F268D0861}"/>
                  </a:ext>
                </a:extLst>
              </p:cNvPr>
              <p:cNvSpPr txBox="1"/>
              <p:nvPr/>
            </p:nvSpPr>
            <p:spPr>
              <a:xfrm>
                <a:off x="2230747" y="4140200"/>
                <a:ext cx="9012986" cy="1127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dirty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en-CA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CA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sSup>
                            <m:sSup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p>
                                    <m:sSupPr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CA" sz="24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EA460-74BD-4C98-96B5-514F268D0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47" y="4140200"/>
                <a:ext cx="9012986" cy="1127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AD8EB6-27D4-4FD0-B99B-ADE8CE906BCA}"/>
                  </a:ext>
                </a:extLst>
              </p:cNvPr>
              <p:cNvSpPr txBox="1"/>
              <p:nvPr/>
            </p:nvSpPr>
            <p:spPr>
              <a:xfrm>
                <a:off x="2904622" y="2647044"/>
                <a:ext cx="6094378" cy="11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⟨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AD8EB6-27D4-4FD0-B99B-ADE8CE90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22" y="2647044"/>
                <a:ext cx="6094378" cy="1100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2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6658</TotalTime>
  <Words>2118</Words>
  <Application>Microsoft Office PowerPoint</Application>
  <PresentationFormat>Widescreen</PresentationFormat>
  <Paragraphs>137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Cambria Math</vt:lpstr>
      <vt:lpstr>Retrospect</vt:lpstr>
      <vt:lpstr>PHYS 304: Lecture 15 (Intro to) Quantum Mechanics</vt:lpstr>
      <vt:lpstr>Review of key points from last lecture</vt:lpstr>
      <vt:lpstr>Review of key points from last lecture</vt:lpstr>
      <vt:lpstr>Today: </vt:lpstr>
      <vt:lpstr>I) More manipulation exercise (#1)   TPS (2 mins)</vt:lpstr>
      <vt:lpstr>I) More manipulation exercise (#1)</vt:lpstr>
      <vt:lpstr>I) More manipulation exercise (#2)</vt:lpstr>
      <vt:lpstr>I) More Manipulation exercise (#2)</vt:lpstr>
      <vt:lpstr>I) More manipulation exercise (#2)</vt:lpstr>
      <vt:lpstr>I) More manipulation exercise (#3)</vt:lpstr>
      <vt:lpstr>I) More Manipulation exercise (#3)</vt:lpstr>
      <vt:lpstr>I) More manipulation exercise (#3)</vt:lpstr>
      <vt:lpstr>II) Rigorous treatment of operators with continuous eigen spectra</vt:lpstr>
      <vt:lpstr>II) Rigorous treatment of operators with continuous eigen spectra</vt:lpstr>
      <vt:lpstr>II) Rigorous treatment of operators with continuous eigen spectra</vt:lpstr>
      <vt:lpstr>II) Rigorous treatment of operators with continuous eigen spectra</vt:lpstr>
      <vt:lpstr>II) Rigorous treatment of operators with continuous eigen spectra</vt:lpstr>
      <vt:lpstr>III) Relevance of wavefunctions in different bases</vt:lpstr>
      <vt:lpstr>III) Relevance of wavefunctions in different bases</vt:lpstr>
      <vt:lpstr>III) Relevance of wavefunctions in different bases</vt:lpstr>
      <vt:lpstr>III) Relevance of wavefunctions in different bases</vt:lpstr>
      <vt:lpstr>III) Relevance of wavefunctions in different 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Young</dc:creator>
  <cp:lastModifiedBy>Jeff Young</cp:lastModifiedBy>
  <cp:revision>412</cp:revision>
  <dcterms:created xsi:type="dcterms:W3CDTF">2015-12-24T20:40:29Z</dcterms:created>
  <dcterms:modified xsi:type="dcterms:W3CDTF">2021-11-05T00:04:53Z</dcterms:modified>
</cp:coreProperties>
</file>