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22" r:id="rId3"/>
    <p:sldId id="364" r:id="rId4"/>
    <p:sldId id="365" r:id="rId5"/>
    <p:sldId id="371" r:id="rId6"/>
    <p:sldId id="373" r:id="rId7"/>
    <p:sldId id="352" r:id="rId8"/>
    <p:sldId id="377" r:id="rId9"/>
    <p:sldId id="363" r:id="rId10"/>
    <p:sldId id="349" r:id="rId11"/>
    <p:sldId id="325" r:id="rId12"/>
    <p:sldId id="361" r:id="rId13"/>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B8446-F84C-4730-9DD9-558875BCC469}" v="91" dt="2021-11-18T17:49:56.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763" autoAdjust="0"/>
  </p:normalViewPr>
  <p:slideViewPr>
    <p:cSldViewPr snapToGrid="0">
      <p:cViewPr varScale="1">
        <p:scale>
          <a:sx n="62" d="100"/>
          <a:sy n="62" d="100"/>
        </p:scale>
        <p:origin x="305" y="1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57FB8446-F84C-4730-9DD9-558875BCC469}"/>
    <pc:docChg chg="custSel delSld modSld">
      <pc:chgData name="Jeff Young" userId="0c20932148f593a9" providerId="LiveId" clId="{57FB8446-F84C-4730-9DD9-558875BCC469}" dt="2021-11-18T17:49:56.574" v="793"/>
      <pc:docMkLst>
        <pc:docMk/>
      </pc:docMkLst>
      <pc:sldChg chg="modSp mod">
        <pc:chgData name="Jeff Young" userId="0c20932148f593a9" providerId="LiveId" clId="{57FB8446-F84C-4730-9DD9-558875BCC469}" dt="2021-11-17T19:12:08.644" v="1" actId="20577"/>
        <pc:sldMkLst>
          <pc:docMk/>
          <pc:sldMk cId="374400776" sldId="256"/>
        </pc:sldMkLst>
        <pc:spChg chg="mod">
          <ac:chgData name="Jeff Young" userId="0c20932148f593a9" providerId="LiveId" clId="{57FB8446-F84C-4730-9DD9-558875BCC469}" dt="2021-11-17T19:12:08.644" v="1" actId="20577"/>
          <ac:spMkLst>
            <pc:docMk/>
            <pc:sldMk cId="374400776" sldId="256"/>
            <ac:spMk id="3" creationId="{00000000-0000-0000-0000-000000000000}"/>
          </ac:spMkLst>
        </pc:spChg>
      </pc:sldChg>
      <pc:sldChg chg="modSp mod">
        <pc:chgData name="Jeff Young" userId="0c20932148f593a9" providerId="LiveId" clId="{57FB8446-F84C-4730-9DD9-558875BCC469}" dt="2021-11-18T16:57:56.822" v="617" actId="1076"/>
        <pc:sldMkLst>
          <pc:docMk/>
          <pc:sldMk cId="2844453787" sldId="322"/>
        </pc:sldMkLst>
        <pc:spChg chg="mod">
          <ac:chgData name="Jeff Young" userId="0c20932148f593a9" providerId="LiveId" clId="{57FB8446-F84C-4730-9DD9-558875BCC469}" dt="2021-11-18T16:57:43.017" v="616" actId="20577"/>
          <ac:spMkLst>
            <pc:docMk/>
            <pc:sldMk cId="2844453787" sldId="322"/>
            <ac:spMk id="4" creationId="{9F70150E-FEBE-451B-8A24-E64759E35BFC}"/>
          </ac:spMkLst>
        </pc:spChg>
        <pc:spChg chg="mod">
          <ac:chgData name="Jeff Young" userId="0c20932148f593a9" providerId="LiveId" clId="{57FB8446-F84C-4730-9DD9-558875BCC469}" dt="2021-11-18T16:57:56.822" v="617" actId="1076"/>
          <ac:spMkLst>
            <pc:docMk/>
            <pc:sldMk cId="2844453787" sldId="322"/>
            <ac:spMk id="6" creationId="{CC20FB42-38B4-4019-967C-EE850118EB9F}"/>
          </ac:spMkLst>
        </pc:spChg>
      </pc:sldChg>
      <pc:sldChg chg="delSp mod">
        <pc:chgData name="Jeff Young" userId="0c20932148f593a9" providerId="LiveId" clId="{57FB8446-F84C-4730-9DD9-558875BCC469}" dt="2021-11-18T17:06:22.950" v="677" actId="478"/>
        <pc:sldMkLst>
          <pc:docMk/>
          <pc:sldMk cId="2493130491" sldId="325"/>
        </pc:sldMkLst>
        <pc:inkChg chg="del">
          <ac:chgData name="Jeff Young" userId="0c20932148f593a9" providerId="LiveId" clId="{57FB8446-F84C-4730-9DD9-558875BCC469}" dt="2021-11-18T17:06:22.950" v="677" actId="478"/>
          <ac:inkMkLst>
            <pc:docMk/>
            <pc:sldMk cId="2493130491" sldId="325"/>
            <ac:inkMk id="4" creationId="{A6F6C604-D38C-4E7F-9542-5642BB215EC2}"/>
          </ac:inkMkLst>
        </pc:inkChg>
      </pc:sldChg>
      <pc:sldChg chg="delSp modSp mod">
        <pc:chgData name="Jeff Young" userId="0c20932148f593a9" providerId="LiveId" clId="{57FB8446-F84C-4730-9DD9-558875BCC469}" dt="2021-11-18T17:05:53.071" v="676" actId="478"/>
        <pc:sldMkLst>
          <pc:docMk/>
          <pc:sldMk cId="2052336435" sldId="349"/>
        </pc:sldMkLst>
        <pc:spChg chg="mod">
          <ac:chgData name="Jeff Young" userId="0c20932148f593a9" providerId="LiveId" clId="{57FB8446-F84C-4730-9DD9-558875BCC469}" dt="2021-11-18T17:05:06.322" v="675" actId="20577"/>
          <ac:spMkLst>
            <pc:docMk/>
            <pc:sldMk cId="2052336435" sldId="349"/>
            <ac:spMk id="4" creationId="{B16AE14C-53D7-4269-97B6-DA9B2E90D2F8}"/>
          </ac:spMkLst>
        </pc:spChg>
        <pc:inkChg chg="del">
          <ac:chgData name="Jeff Young" userId="0c20932148f593a9" providerId="LiveId" clId="{57FB8446-F84C-4730-9DD9-558875BCC469}" dt="2021-11-18T17:05:53.071" v="676" actId="478"/>
          <ac:inkMkLst>
            <pc:docMk/>
            <pc:sldMk cId="2052336435" sldId="349"/>
            <ac:inkMk id="6" creationId="{8E190EC5-0BEA-4708-AFE1-4AA1BEFB816D}"/>
          </ac:inkMkLst>
        </pc:inkChg>
      </pc:sldChg>
      <pc:sldChg chg="modSp">
        <pc:chgData name="Jeff Young" userId="0c20932148f593a9" providerId="LiveId" clId="{57FB8446-F84C-4730-9DD9-558875BCC469}" dt="2021-11-18T17:01:19.366" v="670" actId="6549"/>
        <pc:sldMkLst>
          <pc:docMk/>
          <pc:sldMk cId="3478698973" sldId="352"/>
        </pc:sldMkLst>
        <pc:spChg chg="mod">
          <ac:chgData name="Jeff Young" userId="0c20932148f593a9" providerId="LiveId" clId="{57FB8446-F84C-4730-9DD9-558875BCC469}" dt="2021-11-18T17:00:31.148" v="668" actId="20577"/>
          <ac:spMkLst>
            <pc:docMk/>
            <pc:sldMk cId="3478698973" sldId="352"/>
            <ac:spMk id="5" creationId="{D9EA6933-FD94-403D-9E5F-41913300AC0C}"/>
          </ac:spMkLst>
        </pc:spChg>
        <pc:spChg chg="mod">
          <ac:chgData name="Jeff Young" userId="0c20932148f593a9" providerId="LiveId" clId="{57FB8446-F84C-4730-9DD9-558875BCC469}" dt="2021-11-18T17:01:19.366" v="670" actId="6549"/>
          <ac:spMkLst>
            <pc:docMk/>
            <pc:sldMk cId="3478698973" sldId="352"/>
            <ac:spMk id="6" creationId="{32917487-7BFD-4E3A-BA80-397BDE63981E}"/>
          </ac:spMkLst>
        </pc:spChg>
      </pc:sldChg>
      <pc:sldChg chg="delSp mod">
        <pc:chgData name="Jeff Young" userId="0c20932148f593a9" providerId="LiveId" clId="{57FB8446-F84C-4730-9DD9-558875BCC469}" dt="2021-11-18T17:07:50.490" v="678" actId="478"/>
        <pc:sldMkLst>
          <pc:docMk/>
          <pc:sldMk cId="3098691810" sldId="361"/>
        </pc:sldMkLst>
        <pc:inkChg chg="del">
          <ac:chgData name="Jeff Young" userId="0c20932148f593a9" providerId="LiveId" clId="{57FB8446-F84C-4730-9DD9-558875BCC469}" dt="2021-11-18T17:07:50.490" v="678" actId="478"/>
          <ac:inkMkLst>
            <pc:docMk/>
            <pc:sldMk cId="3098691810" sldId="361"/>
            <ac:inkMk id="3" creationId="{AA907252-8CCA-4CA3-A11B-8425D0754706}"/>
          </ac:inkMkLst>
        </pc:inkChg>
      </pc:sldChg>
      <pc:sldChg chg="delSp mod">
        <pc:chgData name="Jeff Young" userId="0c20932148f593a9" providerId="LiveId" clId="{57FB8446-F84C-4730-9DD9-558875BCC469}" dt="2021-11-18T17:03:59.508" v="671" actId="478"/>
        <pc:sldMkLst>
          <pc:docMk/>
          <pc:sldMk cId="2075288802" sldId="363"/>
        </pc:sldMkLst>
        <pc:inkChg chg="del">
          <ac:chgData name="Jeff Young" userId="0c20932148f593a9" providerId="LiveId" clId="{57FB8446-F84C-4730-9DD9-558875BCC469}" dt="2021-11-18T17:03:59.508" v="671" actId="478"/>
          <ac:inkMkLst>
            <pc:docMk/>
            <pc:sldMk cId="2075288802" sldId="363"/>
            <ac:inkMk id="3" creationId="{C598F827-6014-4A22-9C8A-DC7E26BE96BB}"/>
          </ac:inkMkLst>
        </pc:inkChg>
      </pc:sldChg>
      <pc:sldChg chg="modSp">
        <pc:chgData name="Jeff Young" userId="0c20932148f593a9" providerId="LiveId" clId="{57FB8446-F84C-4730-9DD9-558875BCC469}" dt="2021-11-18T16:59:37.108" v="638" actId="20577"/>
        <pc:sldMkLst>
          <pc:docMk/>
          <pc:sldMk cId="2592369154" sldId="373"/>
        </pc:sldMkLst>
        <pc:spChg chg="mod">
          <ac:chgData name="Jeff Young" userId="0c20932148f593a9" providerId="LiveId" clId="{57FB8446-F84C-4730-9DD9-558875BCC469}" dt="2021-11-18T16:59:37.108" v="638" actId="20577"/>
          <ac:spMkLst>
            <pc:docMk/>
            <pc:sldMk cId="2592369154" sldId="373"/>
            <ac:spMk id="5" creationId="{1B9F649B-602C-48A8-81B7-940644557BC9}"/>
          </ac:spMkLst>
        </pc:spChg>
      </pc:sldChg>
      <pc:sldChg chg="del">
        <pc:chgData name="Jeff Young" userId="0c20932148f593a9" providerId="LiveId" clId="{57FB8446-F84C-4730-9DD9-558875BCC469}" dt="2021-11-17T20:25:35.671" v="591" actId="2696"/>
        <pc:sldMkLst>
          <pc:docMk/>
          <pc:sldMk cId="1113378728" sldId="376"/>
        </pc:sldMkLst>
      </pc:sldChg>
      <pc:sldChg chg="addSp delSp modSp mod modAnim modNotesTx">
        <pc:chgData name="Jeff Young" userId="0c20932148f593a9" providerId="LiveId" clId="{57FB8446-F84C-4730-9DD9-558875BCC469}" dt="2021-11-18T17:49:56.574" v="793"/>
        <pc:sldMkLst>
          <pc:docMk/>
          <pc:sldMk cId="4273725249" sldId="377"/>
        </pc:sldMkLst>
        <pc:spChg chg="add mod">
          <ac:chgData name="Jeff Young" userId="0c20932148f593a9" providerId="LiveId" clId="{57FB8446-F84C-4730-9DD9-558875BCC469}" dt="2021-11-18T17:48:57.651" v="789" actId="2085"/>
          <ac:spMkLst>
            <pc:docMk/>
            <pc:sldMk cId="4273725249" sldId="377"/>
            <ac:spMk id="4" creationId="{1F3648CA-BF19-48B2-AE56-09944D9CC3B9}"/>
          </ac:spMkLst>
        </pc:spChg>
        <pc:spChg chg="add mod">
          <ac:chgData name="Jeff Young" userId="0c20932148f593a9" providerId="LiveId" clId="{57FB8446-F84C-4730-9DD9-558875BCC469}" dt="2021-11-18T17:48:57.651" v="789" actId="2085"/>
          <ac:spMkLst>
            <pc:docMk/>
            <pc:sldMk cId="4273725249" sldId="377"/>
            <ac:spMk id="8" creationId="{30A80231-10F3-4AD0-A0C8-4D4668647087}"/>
          </ac:spMkLst>
        </pc:spChg>
        <pc:spChg chg="add mod">
          <ac:chgData name="Jeff Young" userId="0c20932148f593a9" providerId="LiveId" clId="{57FB8446-F84C-4730-9DD9-558875BCC469}" dt="2021-11-18T17:48:57.651" v="789" actId="2085"/>
          <ac:spMkLst>
            <pc:docMk/>
            <pc:sldMk cId="4273725249" sldId="377"/>
            <ac:spMk id="9" creationId="{5004E40F-2046-4163-929C-33EAB1E9561A}"/>
          </ac:spMkLst>
        </pc:spChg>
        <pc:spChg chg="add mod">
          <ac:chgData name="Jeff Young" userId="0c20932148f593a9" providerId="LiveId" clId="{57FB8446-F84C-4730-9DD9-558875BCC469}" dt="2021-11-18T17:48:57.651" v="789" actId="2085"/>
          <ac:spMkLst>
            <pc:docMk/>
            <pc:sldMk cId="4273725249" sldId="377"/>
            <ac:spMk id="10" creationId="{E37D7387-6152-4223-987A-90003D302FAC}"/>
          </ac:spMkLst>
        </pc:spChg>
        <pc:spChg chg="add mod">
          <ac:chgData name="Jeff Young" userId="0c20932148f593a9" providerId="LiveId" clId="{57FB8446-F84C-4730-9DD9-558875BCC469}" dt="2021-11-18T17:48:57.651" v="789" actId="2085"/>
          <ac:spMkLst>
            <pc:docMk/>
            <pc:sldMk cId="4273725249" sldId="377"/>
            <ac:spMk id="11" creationId="{2E3D4E46-91EE-4B61-8340-45DAC03170EF}"/>
          </ac:spMkLst>
        </pc:spChg>
        <pc:inkChg chg="del">
          <ac:chgData name="Jeff Young" userId="0c20932148f593a9" providerId="LiveId" clId="{57FB8446-F84C-4730-9DD9-558875BCC469}" dt="2021-11-17T20:05:23.483" v="2" actId="478"/>
          <ac:inkMkLst>
            <pc:docMk/>
            <pc:sldMk cId="4273725249" sldId="377"/>
            <ac:inkMk id="8" creationId="{1BA07753-5078-4E88-A199-8CB40BA02CBE}"/>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18-10-19T23:51:36.161"/>
    </inkml:context>
    <inkml:brush xml:id="br0">
      <inkml:brushProperty name="width" value="0.025" units="cm"/>
      <inkml:brushProperty name="height" value="0.025" units="cm"/>
      <inkml:brushProperty name="fitToCurve" value="1"/>
    </inkml:brush>
  </inkml:definitions>
  <inkml:trace contextRef="#ctx0" brushRef="#br0">42 75 398 0,'-18'-32'187'0,"8"10"-13"16,-4 1-125-16,14 21-41 15,0 0-49-15,0 0-64 0,24 21-49 16,-4-2-28-16,12 4-1 15,-10-23 32-15,10 4 151 16</inkml:trace>
</inkml:ink>
</file>

<file path=ppt/ink/ink2.xml><?xml version="1.0" encoding="utf-8"?>
<inkml:ink xmlns:inkml="http://www.w3.org/2003/InkML">
  <inkml:definitions>
    <inkml:context xml:id="ctx0">
      <inkml:inkSource xml:id="inkSrc0">
        <inkml:traceFormat>
          <inkml:channel name="X" type="integer" min="-1680" max="1920" units="cm"/>
          <inkml:channel name="Y" type="integer" min="-590" max="1080" units="cm"/>
          <inkml:channel name="T" type="integer" max="2.14748E9" units="dev"/>
        </inkml:traceFormat>
        <inkml:channelProperties>
          <inkml:channelProperty channel="X" name="resolution" value="130.43478" units="1/cm"/>
          <inkml:channelProperty channel="Y" name="resolution" value="107.05128" units="1/cm"/>
          <inkml:channelProperty channel="T" name="resolution" value="1" units="1/dev"/>
        </inkml:channelProperties>
      </inkml:inkSource>
      <inkml:timestamp xml:id="ts0" timeString="2018-10-23T21:49:06.114"/>
    </inkml:context>
    <inkml:brush xml:id="br0">
      <inkml:brushProperty name="width" value="0.025" units="cm"/>
      <inkml:brushProperty name="height" value="0.02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CA"/>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E5CEB769-CA9B-4DB4-97D4-7FC67B1E5392}" type="datetimeFigureOut">
              <a:rPr lang="en-CA" smtClean="0"/>
              <a:t>2021-11-18</a:t>
            </a:fld>
            <a:endParaRPr lang="en-CA"/>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CA"/>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CA"/>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1</a:t>
            </a:fld>
            <a:endParaRPr lang="en-CA"/>
          </a:p>
        </p:txBody>
      </p:sp>
    </p:spTree>
    <p:extLst>
      <p:ext uri="{BB962C8B-B14F-4D97-AF65-F5344CB8AC3E}">
        <p14:creationId xmlns:p14="http://schemas.microsoft.com/office/powerpoint/2010/main" val="228726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96" indent="-174296">
              <a:buFontTx/>
              <a:buChar char="-"/>
            </a:pPr>
            <a:r>
              <a:rPr lang="en-CA" dirty="0"/>
              <a:t>Write correct time-independent SE (- \del^2 \psi = E\psi)</a:t>
            </a:r>
          </a:p>
          <a:p>
            <a:pPr marL="174296" indent="-174296">
              <a:buFontTx/>
              <a:buChar char="-"/>
            </a:pPr>
            <a:r>
              <a:rPr lang="en-CA" dirty="0"/>
              <a:t>Show e^{i \</a:t>
            </a:r>
            <a:r>
              <a:rPr lang="en-CA" dirty="0" err="1"/>
              <a:t>vec</a:t>
            </a:r>
            <a:r>
              <a:rPr lang="en-CA" dirty="0"/>
              <a:t> k \</a:t>
            </a:r>
            <a:r>
              <a:rPr lang="en-CA" dirty="0" err="1"/>
              <a:t>cdot</a:t>
            </a:r>
            <a:r>
              <a:rPr lang="en-CA" dirty="0"/>
              <a:t> \</a:t>
            </a:r>
            <a:r>
              <a:rPr lang="en-CA" dirty="0" err="1"/>
              <a:t>vec</a:t>
            </a:r>
            <a:r>
              <a:rPr lang="en-CA" dirty="0"/>
              <a:t> r} is a valid form of the general solution before using BCs</a:t>
            </a:r>
          </a:p>
          <a:p>
            <a:pPr marL="174296" indent="-174296">
              <a:buFontTx/>
              <a:buChar char="-"/>
            </a:pPr>
            <a:r>
              <a:rPr lang="en-CA" dirty="0"/>
              <a:t>Write out as product of 3 functions of x, y, and z</a:t>
            </a:r>
          </a:p>
          <a:p>
            <a:pPr marL="174296" indent="-174296">
              <a:buFontTx/>
              <a:buChar char="-"/>
            </a:pPr>
            <a:r>
              <a:rPr lang="en-CA" dirty="0"/>
              <a:t>Note that BCs are such that can easily use them with this form of the general solution (what would be the issue if it were a sphere rather than a cube?</a:t>
            </a:r>
          </a:p>
        </p:txBody>
      </p:sp>
      <p:sp>
        <p:nvSpPr>
          <p:cNvPr id="4" name="Slide Number Placeholder 3"/>
          <p:cNvSpPr>
            <a:spLocks noGrp="1"/>
          </p:cNvSpPr>
          <p:nvPr>
            <p:ph type="sldNum" sz="quarter" idx="5"/>
          </p:nvPr>
        </p:nvSpPr>
        <p:spPr/>
        <p:txBody>
          <a:bodyPr/>
          <a:lstStyle/>
          <a:p>
            <a:fld id="{5DED6E6A-780E-46C8-97BA-9F3C208C7F07}" type="slidenum">
              <a:rPr lang="en-CA" smtClean="0"/>
              <a:t>12</a:t>
            </a:fld>
            <a:endParaRPr lang="en-CA"/>
          </a:p>
        </p:txBody>
      </p:sp>
    </p:spTree>
    <p:extLst>
      <p:ext uri="{BB962C8B-B14F-4D97-AF65-F5344CB8AC3E}">
        <p14:creationId xmlns:p14="http://schemas.microsoft.com/office/powerpoint/2010/main" val="169911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254081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330323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points are that is </a:t>
            </a:r>
          </a:p>
          <a:p>
            <a:pPr marL="236253" indent="-236253">
              <a:buAutoNum type="alphaLcParenR"/>
            </a:pPr>
            <a:r>
              <a:rPr lang="en-CA" dirty="0"/>
              <a:t>state dependent, and therefore in general time-dependent</a:t>
            </a:r>
          </a:p>
          <a:p>
            <a:pPr marL="236253" indent="-236253">
              <a:buAutoNum type="alphaLcParenR"/>
            </a:pPr>
            <a:r>
              <a:rPr lang="en-CA" dirty="0"/>
              <a:t>in general not equal to zero (consistent with not sharing common eigen states)</a:t>
            </a:r>
          </a:p>
          <a:p>
            <a:pPr marL="236253" indent="-236253">
              <a:buAutoNum type="alphaLcParenR"/>
            </a:pPr>
            <a:r>
              <a:rPr lang="en-CA" dirty="0"/>
              <a:t>Beyond this, not so easy to interpret</a:t>
            </a:r>
          </a:p>
          <a:p>
            <a:endParaRPr lang="en-CA" dirty="0"/>
          </a:p>
        </p:txBody>
      </p:sp>
      <p:sp>
        <p:nvSpPr>
          <p:cNvPr id="4" name="Slide Number Placeholder 3"/>
          <p:cNvSpPr>
            <a:spLocks noGrp="1"/>
          </p:cNvSpPr>
          <p:nvPr>
            <p:ph type="sldNum" sz="quarter" idx="5"/>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283145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momentum is changing rapidly (relative to variance of momentum), then this implies that there must be quite a bit of uncertainty in measurements of the energy at that time.  </a:t>
            </a:r>
          </a:p>
          <a:p>
            <a:endParaRPr lang="en-CA" dirty="0"/>
          </a:p>
          <a:p>
            <a:r>
              <a:rPr lang="en-CA" dirty="0"/>
              <a:t>Think through for a </a:t>
            </a:r>
            <a:r>
              <a:rPr lang="en-CA" dirty="0" err="1"/>
              <a:t>wavepacket</a:t>
            </a:r>
            <a:r>
              <a:rPr lang="en-CA" dirty="0"/>
              <a:t> that mimics the classical motion of a particle in a harmonic </a:t>
            </a:r>
            <a:r>
              <a:rPr lang="en-CA" dirty="0" err="1"/>
              <a:t>potenital</a:t>
            </a:r>
            <a:r>
              <a:rPr lang="en-CA" dirty="0"/>
              <a:t>…(momentum zero when probability density close to classical turning points, and a maximum in centre, when probability distribution is symmetric).  So rate of change of momentum large at extremes, and zero in middle…is this consistent with our formula?</a:t>
            </a:r>
          </a:p>
        </p:txBody>
      </p:sp>
      <p:sp>
        <p:nvSpPr>
          <p:cNvPr id="4" name="Slide Number Placeholder 3"/>
          <p:cNvSpPr>
            <a:spLocks noGrp="1"/>
          </p:cNvSpPr>
          <p:nvPr>
            <p:ph type="sldNum" sz="quarter" idx="5"/>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3367686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False, stationary states the expectation value of any observable is independent of time</a:t>
            </a:r>
          </a:p>
          <a:p>
            <a:pPr marL="228600" indent="-228600">
              <a:buAutoNum type="arabicPeriod"/>
            </a:pPr>
            <a:r>
              <a:rPr lang="en-CA" dirty="0"/>
              <a:t>True, since all stationary states have expectation value of x of zero (square of an even or odd function is even)</a:t>
            </a:r>
          </a:p>
          <a:p>
            <a:pPr marL="228600" indent="-228600">
              <a:buAutoNum type="arabicPeriod"/>
            </a:pPr>
            <a:r>
              <a:rPr lang="en-CA" dirty="0"/>
              <a:t>True, since the variance of E in discrete eigen spectrum observable’s eigen states is zero</a:t>
            </a:r>
          </a:p>
          <a:p>
            <a:pPr marL="228600" indent="-228600">
              <a:buAutoNum type="arabicPeriod"/>
            </a:pPr>
            <a:r>
              <a:rPr lang="en-CA" dirty="0"/>
              <a:t>True</a:t>
            </a:r>
          </a:p>
          <a:p>
            <a:pPr marL="228600" indent="-228600">
              <a:buAutoNum type="arabicPeriod"/>
            </a:pPr>
            <a:r>
              <a:rPr lang="en-CA" dirty="0"/>
              <a:t>True, can formulate by estimating \Delta p~ \Delta </a:t>
            </a:r>
            <a:r>
              <a:rPr lang="en-CA" dirty="0" err="1"/>
              <a:t>t_E</a:t>
            </a:r>
            <a:r>
              <a:rPr lang="en-CA" dirty="0"/>
              <a:t> Force, where \Delta </a:t>
            </a:r>
            <a:r>
              <a:rPr lang="en-CA" dirty="0" err="1"/>
              <a:t>t_E</a:t>
            </a:r>
            <a:r>
              <a:rPr lang="en-CA" dirty="0"/>
              <a:t> is approx. \</a:t>
            </a:r>
            <a:r>
              <a:rPr lang="en-CA" dirty="0" err="1"/>
              <a:t>hbar</a:t>
            </a:r>
            <a:r>
              <a:rPr lang="en-CA" dirty="0"/>
              <a:t>/2/\</a:t>
            </a:r>
            <a:r>
              <a:rPr lang="en-CA" dirty="0" err="1"/>
              <a:t>sigma_E</a:t>
            </a:r>
            <a:r>
              <a:rPr lang="en-CA" dirty="0"/>
              <a:t>, motivated by “characteristic frequency” in quantum problems roughly goes as the difference in energy (</a:t>
            </a:r>
            <a:r>
              <a:rPr lang="en-CA" dirty="0" err="1"/>
              <a:t>cf</a:t>
            </a:r>
            <a:r>
              <a:rPr lang="en-CA" dirty="0"/>
              <a:t> 2 state dynamics)</a:t>
            </a:r>
            <a:endParaRPr lang="en-US" dirty="0"/>
          </a:p>
        </p:txBody>
      </p:sp>
      <p:sp>
        <p:nvSpPr>
          <p:cNvPr id="4" name="Slide Number Placeholder 3"/>
          <p:cNvSpPr>
            <a:spLocks noGrp="1"/>
          </p:cNvSpPr>
          <p:nvPr>
            <p:ph type="sldNum" sz="quarter" idx="5"/>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186905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X -&gt; \</a:t>
            </a:r>
            <a:r>
              <a:rPr lang="en-CA" dirty="0" err="1"/>
              <a:t>vec</a:t>
            </a:r>
            <a:r>
              <a:rPr lang="en-CA" dirty="0"/>
              <a:t> r, p -&gt; \</a:t>
            </a:r>
            <a:r>
              <a:rPr lang="en-CA" dirty="0" err="1"/>
              <a:t>vec</a:t>
            </a:r>
            <a:r>
              <a:rPr lang="en-CA" dirty="0"/>
              <a:t> p</a:t>
            </a:r>
          </a:p>
          <a:p>
            <a:endParaRPr lang="en-CA" dirty="0"/>
          </a:p>
          <a:p>
            <a:r>
              <a:rPr lang="en-CA" dirty="0"/>
              <a:t>More degrees of freedom, and more symmetries: e.g. rotation, angular momentum as observables, and, related, rotational symmetries.  </a:t>
            </a:r>
          </a:p>
        </p:txBody>
      </p:sp>
      <p:sp>
        <p:nvSpPr>
          <p:cNvPr id="4" name="Slide Number Placeholder 3"/>
          <p:cNvSpPr>
            <a:spLocks noGrp="1"/>
          </p:cNvSpPr>
          <p:nvPr>
            <p:ph type="sldNum" sz="quarter" idx="5"/>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408432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Put hats on p and r</a:t>
            </a:r>
          </a:p>
          <a:p>
            <a:endParaRPr lang="en-CA" dirty="0"/>
          </a:p>
          <a:p>
            <a:r>
              <a:rPr lang="en-CA" dirty="0"/>
              <a:t>divergence, dot divergence, = del^2, can get rid of \hat on r in V(\</a:t>
            </a:r>
            <a:r>
              <a:rPr lang="en-CA" dirty="0" err="1"/>
              <a:t>vec</a:t>
            </a:r>
            <a:r>
              <a:rPr lang="en-CA" dirty="0"/>
              <a:t> r).  To go any further, now must choose a 3D vector basis (distinct from QM basis!!).  What was our only choice in 1D?  (origin and direction/sense of x).</a:t>
            </a:r>
          </a:p>
          <a:p>
            <a:endParaRPr lang="en-CA" dirty="0"/>
          </a:p>
          <a:p>
            <a:r>
              <a:rPr lang="en-CA" dirty="0"/>
              <a:t>Choices in 3D: </a:t>
            </a:r>
            <a:r>
              <a:rPr lang="en-CA" dirty="0" err="1"/>
              <a:t>cartesean</a:t>
            </a:r>
            <a:r>
              <a:rPr lang="en-CA" dirty="0"/>
              <a:t>, cylindrical, spherical…</a:t>
            </a:r>
          </a:p>
        </p:txBody>
      </p:sp>
      <p:sp>
        <p:nvSpPr>
          <p:cNvPr id="4" name="Slide Number Placeholder 3"/>
          <p:cNvSpPr>
            <a:spLocks noGrp="1"/>
          </p:cNvSpPr>
          <p:nvPr>
            <p:ph type="sldNum" sz="quarter" idx="5"/>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1029686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None….get them to repeat the algorithm:</a:t>
            </a:r>
          </a:p>
          <a:p>
            <a:r>
              <a:rPr lang="en-CA" dirty="0"/>
              <a:t>Solve time-independent SE for bounded solutions consistent with BCs…these are the 3D stationary states \</a:t>
            </a:r>
            <a:r>
              <a:rPr lang="en-CA" dirty="0" err="1"/>
              <a:t>psi_n</a:t>
            </a:r>
            <a:r>
              <a:rPr lang="en-CA" dirty="0"/>
              <a:t>, usually with some constraint on the values of </a:t>
            </a:r>
            <a:r>
              <a:rPr lang="en-CA" dirty="0" err="1"/>
              <a:t>E_n</a:t>
            </a:r>
            <a:r>
              <a:rPr lang="en-CA" dirty="0"/>
              <a:t> (note that in general need more than one label due to degeneracies: more about that later).  They form a complete </a:t>
            </a:r>
            <a:r>
              <a:rPr lang="en-CA" dirty="0" err="1"/>
              <a:t>othonormal</a:t>
            </a:r>
            <a:r>
              <a:rPr lang="en-CA" dirty="0"/>
              <a:t> set, so can expand the total state at any time as ….</a:t>
            </a:r>
          </a:p>
        </p:txBody>
      </p:sp>
      <p:sp>
        <p:nvSpPr>
          <p:cNvPr id="4" name="Slide Number Placeholder 3"/>
          <p:cNvSpPr>
            <a:spLocks noGrp="1"/>
          </p:cNvSpPr>
          <p:nvPr>
            <p:ph type="sldNum" sz="quarter" idx="5"/>
          </p:nvPr>
        </p:nvSpPr>
        <p:spPr/>
        <p:txBody>
          <a:bodyPr/>
          <a:lstStyle/>
          <a:p>
            <a:fld id="{5DED6E6A-780E-46C8-97BA-9F3C208C7F07}" type="slidenum">
              <a:rPr lang="en-CA" smtClean="0"/>
              <a:t>11</a:t>
            </a:fld>
            <a:endParaRPr lang="en-CA"/>
          </a:p>
        </p:txBody>
      </p:sp>
    </p:spTree>
    <p:extLst>
      <p:ext uri="{BB962C8B-B14F-4D97-AF65-F5344CB8AC3E}">
        <p14:creationId xmlns:p14="http://schemas.microsoft.com/office/powerpoint/2010/main" val="2287813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2021-11-18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2021-11-18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2021-11-18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2021-11-18</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2021-11-18</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2021-11-18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2021-11-18</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47" Type="http://schemas.openxmlformats.org/officeDocument/2006/relationships/image" Target="../media/image9.png"/><Relationship Id="rId46" Type="http://schemas.openxmlformats.org/officeDocument/2006/relationships/image" Target="../media/image8.png"/><Relationship Id="rId2" Type="http://schemas.openxmlformats.org/officeDocument/2006/relationships/notesSlide" Target="../notesSlides/notesSlide5.xml"/><Relationship Id="rId20" Type="http://schemas.openxmlformats.org/officeDocument/2006/relationships/customXml" Target="../ink/ink2.xml"/><Relationship Id="rId1" Type="http://schemas.openxmlformats.org/officeDocument/2006/relationships/slideLayout" Target="../slideLayouts/slideLayout2.xml"/><Relationship Id="rId45" Type="http://schemas.openxmlformats.org/officeDocument/2006/relationships/image" Target="../media/image7.png"/><Relationship Id="rId19" Type="http://schemas.openxmlformats.org/officeDocument/2006/relationships/image" Target="../media/image390.png"/><Relationship Id="rId44" Type="http://schemas.openxmlformats.org/officeDocument/2006/relationships/image" Target="../media/image6.png"/><Relationship Id="rId43" Type="http://schemas.openxmlformats.org/officeDocument/2006/relationships/image" Target="../media/image98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18</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dirty="0"/>
              <a:t>Sept-Dec 2021 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Exercise 1</a:t>
            </a:r>
          </a:p>
        </p:txBody>
      </p:sp>
      <p:sp>
        <p:nvSpPr>
          <p:cNvPr id="3" name="Rectangle 2">
            <a:extLst>
              <a:ext uri="{FF2B5EF4-FFF2-40B4-BE49-F238E27FC236}">
                <a16:creationId xmlns:a16="http://schemas.microsoft.com/office/drawing/2014/main" id="{7A4D54D9-92CA-470E-A8F4-625818669E11}"/>
              </a:ext>
            </a:extLst>
          </p:cNvPr>
          <p:cNvSpPr/>
          <p:nvPr/>
        </p:nvSpPr>
        <p:spPr>
          <a:xfrm>
            <a:off x="1097280" y="3059668"/>
            <a:ext cx="9922654" cy="400110"/>
          </a:xfrm>
          <a:prstGeom prst="rect">
            <a:avLst/>
          </a:prstGeom>
        </p:spPr>
        <p:txBody>
          <a:bodyPr wrap="square">
            <a:spAutoFit/>
          </a:bodyPr>
          <a:lstStyle/>
          <a:p>
            <a:pPr lvl="0"/>
            <a:r>
              <a:rPr lang="en-US" sz="2000" dirty="0"/>
              <a:t>A2) Convert this expression to a basis-agnostic quantum mechanical Hamiltonian operator</a:t>
            </a:r>
            <a:r>
              <a:rPr lang="en-US" dirty="0"/>
              <a:t>.</a:t>
            </a:r>
            <a:endParaRPr lang="en-CA"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16AE14C-53D7-4269-97B6-DA9B2E90D2F8}"/>
                  </a:ext>
                </a:extLst>
              </p:cNvPr>
              <p:cNvSpPr/>
              <p:nvPr/>
            </p:nvSpPr>
            <p:spPr>
              <a:xfrm>
                <a:off x="1097280" y="4244694"/>
                <a:ext cx="9922654" cy="707886"/>
              </a:xfrm>
              <a:prstGeom prst="rect">
                <a:avLst/>
              </a:prstGeom>
            </p:spPr>
            <p:txBody>
              <a:bodyPr wrap="square">
                <a:spAutoFit/>
              </a:bodyPr>
              <a:lstStyle/>
              <a:p>
                <a:pPr lvl="0"/>
                <a:r>
                  <a:rPr lang="en-CA" sz="2000" dirty="0"/>
                  <a:t>A3) Express the 3D electron Hamiltonian operator in the position basis, </a:t>
                </a:r>
                <a14:m>
                  <m:oMath xmlns:m="http://schemas.openxmlformats.org/officeDocument/2006/math">
                    <m:r>
                      <a:rPr lang="en-CA" sz="2000" i="1" smtClean="0">
                        <a:latin typeface="Cambria Math" panose="02040503050406030204" pitchFamily="18" charset="0"/>
                      </a:rPr>
                      <m:t>(</m:t>
                    </m:r>
                    <m:r>
                      <a:rPr lang="en-CA" sz="2000" i="1">
                        <a:latin typeface="Cambria Math" panose="02040503050406030204" pitchFamily="18" charset="0"/>
                      </a:rPr>
                      <m:t>|</m:t>
                    </m:r>
                    <m:acc>
                      <m:accPr>
                        <m:chr m:val="⃗"/>
                        <m:ctrlPr>
                          <a:rPr lang="en-CA" sz="2000" i="1" smtClean="0">
                            <a:latin typeface="Cambria Math" panose="02040503050406030204" pitchFamily="18" charset="0"/>
                          </a:rPr>
                        </m:ctrlPr>
                      </m:accPr>
                      <m:e>
                        <m:r>
                          <a:rPr lang="en-CA" sz="2000" b="0" i="1" smtClean="0">
                            <a:latin typeface="Cambria Math" panose="02040503050406030204" pitchFamily="18" charset="0"/>
                          </a:rPr>
                          <m:t>𝑟</m:t>
                        </m:r>
                      </m:e>
                    </m:acc>
                    <m:r>
                      <a:rPr lang="en-CA" sz="2000" b="0" i="1" smtClean="0">
                        <a:latin typeface="Cambria Math" panose="02040503050406030204" pitchFamily="18" charset="0"/>
                      </a:rPr>
                      <m:t>⟩)</m:t>
                    </m:r>
                  </m:oMath>
                </a14:m>
                <a:r>
                  <a:rPr lang="en-CA" sz="2000" dirty="0"/>
                  <a:t>.  What additional choices do you have to make at this point?  Why didn’t we worry about this issue in 1D?</a:t>
                </a:r>
              </a:p>
            </p:txBody>
          </p:sp>
        </mc:Choice>
        <mc:Fallback>
          <p:sp>
            <p:nvSpPr>
              <p:cNvPr id="4" name="Rectangle 3">
                <a:extLst>
                  <a:ext uri="{FF2B5EF4-FFF2-40B4-BE49-F238E27FC236}">
                    <a16:creationId xmlns:a16="http://schemas.microsoft.com/office/drawing/2014/main" id="{B16AE14C-53D7-4269-97B6-DA9B2E90D2F8}"/>
                  </a:ext>
                </a:extLst>
              </p:cNvPr>
              <p:cNvSpPr>
                <a:spLocks noRot="1" noChangeAspect="1" noMove="1" noResize="1" noEditPoints="1" noAdjustHandles="1" noChangeArrowheads="1" noChangeShapeType="1" noTextEdit="1"/>
              </p:cNvSpPr>
              <p:nvPr/>
            </p:nvSpPr>
            <p:spPr>
              <a:xfrm>
                <a:off x="1097280" y="4244694"/>
                <a:ext cx="9922654" cy="707886"/>
              </a:xfrm>
              <a:prstGeom prst="rect">
                <a:avLst/>
              </a:prstGeom>
              <a:blipFill>
                <a:blip r:embed="rId3"/>
                <a:stretch>
                  <a:fillRect l="-614" t="-10345" r="-921" b="-14655"/>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38517E6-A0DE-4621-AC7B-DD0C4962BAF0}"/>
              </a:ext>
            </a:extLst>
          </p:cNvPr>
          <p:cNvSpPr/>
          <p:nvPr/>
        </p:nvSpPr>
        <p:spPr>
          <a:xfrm>
            <a:off x="1097280" y="1730844"/>
            <a:ext cx="10162600" cy="736355"/>
          </a:xfrm>
          <a:prstGeom prst="rect">
            <a:avLst/>
          </a:prstGeom>
        </p:spPr>
        <p:txBody>
          <a:bodyPr wrap="square">
            <a:spAutoFit/>
          </a:bodyPr>
          <a:lstStyle/>
          <a:p>
            <a:pPr lvl="0">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A1) What is the classical equation that describes the total energy of a non-relativistic electron in 3D, using vector notation for the dynamical variables.</a:t>
            </a:r>
          </a:p>
        </p:txBody>
      </p:sp>
    </p:spTree>
    <p:extLst>
      <p:ext uri="{BB962C8B-B14F-4D97-AF65-F5344CB8AC3E}">
        <p14:creationId xmlns:p14="http://schemas.microsoft.com/office/powerpoint/2010/main" val="205233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Key Point/Review</a:t>
            </a:r>
          </a:p>
        </p:txBody>
      </p:sp>
      <p:sp>
        <p:nvSpPr>
          <p:cNvPr id="3" name="Rectangle 2">
            <a:extLst>
              <a:ext uri="{FF2B5EF4-FFF2-40B4-BE49-F238E27FC236}">
                <a16:creationId xmlns:a16="http://schemas.microsoft.com/office/drawing/2014/main" id="{86662B85-79F4-4570-94B7-65B7E38F02CA}"/>
              </a:ext>
            </a:extLst>
          </p:cNvPr>
          <p:cNvSpPr/>
          <p:nvPr/>
        </p:nvSpPr>
        <p:spPr>
          <a:xfrm>
            <a:off x="1097280" y="2087022"/>
            <a:ext cx="10058400" cy="736355"/>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What generalizations to our fundamental algorithm for finding the system’s wavefunction for all times, given its value at some particular time t=0, are needed in 3D?</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313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lstStyle/>
          <a:p>
            <a:r>
              <a:rPr lang="en-CA" dirty="0"/>
              <a:t>Exercise 2</a:t>
            </a:r>
          </a:p>
        </p:txBody>
      </p:sp>
      <p:sp>
        <p:nvSpPr>
          <p:cNvPr id="4" name="Rectangle 3">
            <a:extLst>
              <a:ext uri="{FF2B5EF4-FFF2-40B4-BE49-F238E27FC236}">
                <a16:creationId xmlns:a16="http://schemas.microsoft.com/office/drawing/2014/main" id="{03CB97F9-C5FB-4E5D-B330-986546CDBEED}"/>
              </a:ext>
            </a:extLst>
          </p:cNvPr>
          <p:cNvSpPr/>
          <p:nvPr/>
        </p:nvSpPr>
        <p:spPr>
          <a:xfrm>
            <a:off x="1097280" y="1936193"/>
            <a:ext cx="9875520" cy="991105"/>
          </a:xfrm>
          <a:prstGeom prst="rect">
            <a:avLst/>
          </a:prstGeom>
        </p:spPr>
        <p:txBody>
          <a:bodyPr wrap="square">
            <a:spAutoFit/>
          </a:bodyPr>
          <a:lstStyle/>
          <a:p>
            <a:pPr lvl="0"/>
            <a:r>
              <a:rPr lang="en-US" sz="2000" dirty="0"/>
              <a:t>Solve the 3D time independent SE for a potential that is infinite everywhere except inside a cube with one corner at the origin, (0,0,0), and one at (</a:t>
            </a:r>
            <a:r>
              <a:rPr lang="en-US" sz="2000" dirty="0" err="1"/>
              <a:t>a,a,a</a:t>
            </a:r>
            <a:r>
              <a:rPr lang="en-US" dirty="0"/>
              <a:t>).</a:t>
            </a:r>
            <a:endParaRPr lang="en-CA" dirty="0"/>
          </a:p>
          <a:p>
            <a:pPr marL="457200">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9869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p:sp>
        <p:nvSpPr>
          <p:cNvPr id="5" name="Content Placeholder 2"/>
          <p:cNvSpPr txBox="1">
            <a:spLocks/>
          </p:cNvSpPr>
          <p:nvPr/>
        </p:nvSpPr>
        <p:spPr>
          <a:xfrm>
            <a:off x="1097280" y="2040472"/>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The uncertainty principle that involves the product of the variances of two observable quantities is quite distinct from the “Energy-time” uncertainty principle.  (time is not an observable)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
        <p:nvSpPr>
          <p:cNvPr id="4" name="Content Placeholder 2">
            <a:extLst>
              <a:ext uri="{FF2B5EF4-FFF2-40B4-BE49-F238E27FC236}">
                <a16:creationId xmlns:a16="http://schemas.microsoft.com/office/drawing/2014/main" id="{9F70150E-FEBE-451B-8A24-E64759E35BFC}"/>
              </a:ext>
            </a:extLst>
          </p:cNvPr>
          <p:cNvSpPr txBox="1">
            <a:spLocks/>
          </p:cNvSpPr>
          <p:nvPr/>
        </p:nvSpPr>
        <p:spPr>
          <a:xfrm>
            <a:off x="1097280" y="3022779"/>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If two observable operators commute, then the lower limit on the product of their variances is zero.  The product of the two variances can in fact be made equal to, or arbitrarily close to zero by putting the system into one of the shared eigen states that the commuting operators must share.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
        <p:nvSpPr>
          <p:cNvPr id="6" name="Content Placeholder 2">
            <a:extLst>
              <a:ext uri="{FF2B5EF4-FFF2-40B4-BE49-F238E27FC236}">
                <a16:creationId xmlns:a16="http://schemas.microsoft.com/office/drawing/2014/main" id="{CC20FB42-38B4-4019-967C-EE850118EB9F}"/>
              </a:ext>
            </a:extLst>
          </p:cNvPr>
          <p:cNvSpPr txBox="1">
            <a:spLocks/>
          </p:cNvSpPr>
          <p:nvPr/>
        </p:nvSpPr>
        <p:spPr>
          <a:xfrm>
            <a:off x="1097280" y="4414865"/>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If two observables do not commute, then the more you try to engineer a state with a small variance in one observable, the wider is the minimum variance in the non-commuting observable.  This can be understood qualitatively when one thinks of having to express one eigen state in one basis in terms of many eigen states of another.</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Tree>
    <p:extLst>
      <p:ext uri="{BB962C8B-B14F-4D97-AF65-F5344CB8AC3E}">
        <p14:creationId xmlns:p14="http://schemas.microsoft.com/office/powerpoint/2010/main" val="284445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lecture</a:t>
            </a:r>
          </a:p>
        </p:txBody>
      </p:sp>
      <p:sp>
        <p:nvSpPr>
          <p:cNvPr id="7" name="Content Placeholder 2">
            <a:extLst>
              <a:ext uri="{FF2B5EF4-FFF2-40B4-BE49-F238E27FC236}">
                <a16:creationId xmlns:a16="http://schemas.microsoft.com/office/drawing/2014/main" id="{DCD2519B-2605-4BDA-A412-2A48B5C61F85}"/>
              </a:ext>
            </a:extLst>
          </p:cNvPr>
          <p:cNvSpPr txBox="1">
            <a:spLocks/>
          </p:cNvSpPr>
          <p:nvPr/>
        </p:nvSpPr>
        <p:spPr>
          <a:xfrm>
            <a:off x="1097280" y="3999153"/>
            <a:ext cx="10058400" cy="101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sz="2400" dirty="0"/>
          </a:p>
        </p:txBody>
      </p:sp>
      <p:sp>
        <p:nvSpPr>
          <p:cNvPr id="8" name="Content Placeholder 2">
            <a:extLst>
              <a:ext uri="{FF2B5EF4-FFF2-40B4-BE49-F238E27FC236}">
                <a16:creationId xmlns:a16="http://schemas.microsoft.com/office/drawing/2014/main" id="{A426B242-B021-48FE-95AD-47C3A51B94F0}"/>
              </a:ext>
            </a:extLst>
          </p:cNvPr>
          <p:cNvSpPr txBox="1">
            <a:spLocks/>
          </p:cNvSpPr>
          <p:nvPr/>
        </p:nvSpPr>
        <p:spPr>
          <a:xfrm>
            <a:off x="1097280" y="1900641"/>
            <a:ext cx="10058400" cy="7057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dirty="0">
                <a:latin typeface="Calibri" panose="020F0502020204030204" pitchFamily="34" charset="0"/>
                <a:ea typeface="Calibri" panose="020F0502020204030204" pitchFamily="34" charset="0"/>
                <a:cs typeface="Times New Roman" panose="02020603050405020304" pitchFamily="18" charset="0"/>
              </a:rPr>
              <a:t>If one of the two observables is the Hamiltonian (total energy), then the commutator on the right hand side is directly related to the time derivative of the expectation value of the other observable in the state being studied.  This provides a useful connection to the “Energy-time” uncertainty principle, as the variance of the other observable, divided by the time derivative of its expectation value, defines a time called </a:t>
            </a:r>
            <a:r>
              <a:rPr lang="en-CA" dirty="0">
                <a:latin typeface="Symbol" panose="05050102010706020507" pitchFamily="18" charset="2"/>
                <a:ea typeface="Calibri" panose="020F0502020204030204" pitchFamily="34" charset="0"/>
                <a:cs typeface="Times New Roman" panose="02020603050405020304" pitchFamily="18" charset="0"/>
              </a:rPr>
              <a:t>D</a:t>
            </a:r>
            <a:r>
              <a:rPr lang="en-CA" dirty="0">
                <a:latin typeface="Calibri" panose="020F0502020204030204" pitchFamily="34" charset="0"/>
                <a:ea typeface="Calibri" panose="020F0502020204030204" pitchFamily="34" charset="0"/>
                <a:cs typeface="Times New Roman" panose="02020603050405020304" pitchFamily="18" charset="0"/>
              </a:rPr>
              <a:t>t, that is a measure of how quickly the other parameter can change by its standard deviation (effectively how quickly there would be some observable change in that observable quantity, in that particular state).  </a:t>
            </a:r>
          </a:p>
          <a:p>
            <a:endParaRPr lang="en-CA"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Calibri" panose="020F0502020204030204" pitchFamily="34" charset="0"/>
                <a:ea typeface="Calibri" panose="020F0502020204030204" pitchFamily="34" charset="0"/>
                <a:cs typeface="Times New Roman" panose="02020603050405020304" pitchFamily="18" charset="0"/>
              </a:rPr>
              <a:t>So long as even one system observable is changing “rapidly” for a state at some time, then necessarily there is a proportionate uncertainty in the energy one would measure for that state at that time.  Conversely, if the energy of the system has a very small variance at some time, then no other observable can be changing “rapidly” at that time.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p:spTree>
    <p:extLst>
      <p:ext uri="{BB962C8B-B14F-4D97-AF65-F5344CB8AC3E}">
        <p14:creationId xmlns:p14="http://schemas.microsoft.com/office/powerpoint/2010/main" val="15101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90AE-22BE-4B7C-8F5B-CEE1773A7EE9}"/>
              </a:ext>
            </a:extLst>
          </p:cNvPr>
          <p:cNvSpPr>
            <a:spLocks noGrp="1"/>
          </p:cNvSpPr>
          <p:nvPr>
            <p:ph type="title"/>
          </p:nvPr>
        </p:nvSpPr>
        <p:spPr/>
        <p:txBody>
          <a:bodyPr/>
          <a:lstStyle/>
          <a:p>
            <a:r>
              <a:rPr lang="en-CA" dirty="0"/>
              <a:t>Today</a:t>
            </a:r>
          </a:p>
        </p:txBody>
      </p:sp>
      <p:sp>
        <p:nvSpPr>
          <p:cNvPr id="3" name="Content Placeholder 2">
            <a:extLst>
              <a:ext uri="{FF2B5EF4-FFF2-40B4-BE49-F238E27FC236}">
                <a16:creationId xmlns:a16="http://schemas.microsoft.com/office/drawing/2014/main" id="{F37D9EB3-002D-48F4-91D7-5670691FDD01}"/>
              </a:ext>
            </a:extLst>
          </p:cNvPr>
          <p:cNvSpPr>
            <a:spLocks noGrp="1"/>
          </p:cNvSpPr>
          <p:nvPr>
            <p:ph idx="1"/>
          </p:nvPr>
        </p:nvSpPr>
        <p:spPr/>
        <p:txBody>
          <a:bodyPr/>
          <a:lstStyle/>
          <a:p>
            <a:r>
              <a:rPr lang="en-CA" dirty="0"/>
              <a:t>Finish off discussion of the uncertainty relations and end chapter 3.</a:t>
            </a:r>
          </a:p>
          <a:p>
            <a:endParaRPr lang="en-CA" dirty="0"/>
          </a:p>
          <a:p>
            <a:r>
              <a:rPr lang="en-CA" dirty="0"/>
              <a:t>Begin our treatment of particle dynamics in three dimensions.</a:t>
            </a:r>
          </a:p>
        </p:txBody>
      </p:sp>
    </p:spTree>
    <p:extLst>
      <p:ext uri="{BB962C8B-B14F-4D97-AF65-F5344CB8AC3E}">
        <p14:creationId xmlns:p14="http://schemas.microsoft.com/office/powerpoint/2010/main" val="80213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E6F7-0AB9-4FD4-94C9-2A9AE38BD7B0}"/>
              </a:ext>
            </a:extLst>
          </p:cNvPr>
          <p:cNvSpPr>
            <a:spLocks noGrp="1"/>
          </p:cNvSpPr>
          <p:nvPr>
            <p:ph type="title"/>
          </p:nvPr>
        </p:nvSpPr>
        <p:spPr/>
        <p:txBody>
          <a:bodyPr/>
          <a:lstStyle/>
          <a:p>
            <a:r>
              <a:rPr lang="en-CA" dirty="0"/>
              <a:t>Recall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BC1921-D0C1-4B57-BF01-578DA91BECA8}"/>
                  </a:ext>
                </a:extLst>
              </p:cNvPr>
              <p:cNvSpPr txBox="1"/>
              <p:nvPr/>
            </p:nvSpPr>
            <p:spPr>
              <a:xfrm>
                <a:off x="6368319" y="2049645"/>
                <a:ext cx="3755393" cy="613758"/>
              </a:xfrm>
              <a:prstGeom prst="rect">
                <a:avLst/>
              </a:prstGeom>
              <a:noFill/>
            </p:spPr>
            <p:txBody>
              <a:bodyPr wrap="square" rtlCol="0">
                <a:spAutoFit/>
              </a:bodyPr>
              <a:lstStyle/>
              <a:p>
                <a14:m>
                  <m:oMath xmlns:m="http://schemas.openxmlformats.org/officeDocument/2006/math">
                    <m:sSubSup>
                      <m:sSubSupPr>
                        <m:ctrlPr>
                          <a:rPr lang="en-CA" sz="2000" i="1" smtClean="0">
                            <a:latin typeface="Cambria Math" panose="02040503050406030204" pitchFamily="18" charset="0"/>
                          </a:rPr>
                        </m:ctrlPr>
                      </m:sSubSup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up>
                        <m:r>
                          <a:rPr lang="en-CA" sz="2000" b="0" i="1" smtClean="0">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𝑄</m:t>
                        </m:r>
                      </m:sub>
                      <m:sup>
                        <m:r>
                          <a:rPr lang="en-CA" sz="2000" i="1">
                            <a:latin typeface="Cambria Math" panose="02040503050406030204" pitchFamily="18" charset="0"/>
                          </a:rPr>
                          <m:t>2</m:t>
                        </m:r>
                      </m:sup>
                    </m:sSubSup>
                    <m:r>
                      <a:rPr lang="en-CA" sz="2000" i="1" smtClean="0">
                        <a:latin typeface="Cambria Math" panose="02040503050406030204" pitchFamily="18" charset="0"/>
                        <a:ea typeface="Cambria Math" panose="02040503050406030204" pitchFamily="18" charset="0"/>
                      </a:rPr>
                      <m:t>≥</m:t>
                    </m:r>
                    <m:sSup>
                      <m:sSupPr>
                        <m:ctrlPr>
                          <a:rPr lang="en-CA" sz="2000" b="0" i="1" smtClean="0">
                            <a:latin typeface="Cambria Math" panose="02040503050406030204" pitchFamily="18" charset="0"/>
                            <a:ea typeface="Cambria Math" panose="02040503050406030204" pitchFamily="18" charset="0"/>
                          </a:rPr>
                        </m:ctrlPr>
                      </m:sSupPr>
                      <m:e>
                        <m:d>
                          <m:dPr>
                            <m:ctrlPr>
                              <a:rPr lang="en-CA" sz="2000" i="1" smtClean="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ea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1</m:t>
                                </m:r>
                              </m:num>
                              <m:den>
                                <m:r>
                                  <a:rPr lang="en-CA" sz="2000" i="1">
                                    <a:latin typeface="Cambria Math" panose="02040503050406030204" pitchFamily="18" charset="0"/>
                                    <a:ea typeface="Cambria Math" panose="02040503050406030204" pitchFamily="18" charset="0"/>
                                  </a:rPr>
                                  <m:t>2</m:t>
                                </m:r>
                                <m:r>
                                  <a:rPr lang="en-CA" sz="2000" i="1">
                                    <a:latin typeface="Cambria Math" panose="02040503050406030204" pitchFamily="18" charset="0"/>
                                    <a:ea typeface="Cambria Math" panose="02040503050406030204" pitchFamily="18" charset="0"/>
                                  </a:rPr>
                                  <m:t>𝑖</m:t>
                                </m:r>
                              </m:den>
                            </m:f>
                            <m:d>
                              <m:dPr>
                                <m:begChr m:val="⟨"/>
                                <m:endChr m:val="⟩"/>
                                <m:ctrlPr>
                                  <a:rPr lang="en-CA" sz="2000" i="1">
                                    <a:latin typeface="Cambria Math" panose="02040503050406030204" pitchFamily="18" charset="0"/>
                                    <a:ea typeface="Cambria Math" panose="02040503050406030204" pitchFamily="18" charset="0"/>
                                  </a:rPr>
                                </m:ctrlPr>
                              </m:dPr>
                              <m:e>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𝐻</m:t>
                                        </m:r>
                                      </m:e>
                                    </m:acc>
                                    <m:r>
                                      <a:rPr lang="en-CA" sz="2000" i="1">
                                        <a:latin typeface="Cambria Math" panose="02040503050406030204" pitchFamily="18" charset="0"/>
                                        <a:ea typeface="Cambria Math" panose="02040503050406030204" pitchFamily="18" charset="0"/>
                                      </a:rPr>
                                      <m:t>, </m:t>
                                    </m:r>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𝑄</m:t>
                                        </m:r>
                                      </m:e>
                                    </m:acc>
                                  </m:e>
                                </m:d>
                              </m:e>
                            </m:d>
                          </m:e>
                        </m:d>
                      </m:e>
                      <m:sup>
                        <m:r>
                          <a:rPr lang="en-CA" sz="2000"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43BC1921-D0C1-4B57-BF01-578DA91BECA8}"/>
                  </a:ext>
                </a:extLst>
              </p:cNvPr>
              <p:cNvSpPr txBox="1">
                <a:spLocks noRot="1" noChangeAspect="1" noMove="1" noResize="1" noEditPoints="1" noAdjustHandles="1" noChangeArrowheads="1" noChangeShapeType="1" noTextEdit="1"/>
              </p:cNvSpPr>
              <p:nvPr/>
            </p:nvSpPr>
            <p:spPr>
              <a:xfrm>
                <a:off x="6368319" y="2049645"/>
                <a:ext cx="3755393" cy="613758"/>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7B0890-21A8-4104-B8C1-E04D26A07F33}"/>
                  </a:ext>
                </a:extLst>
              </p:cNvPr>
              <p:cNvSpPr txBox="1"/>
              <p:nvPr/>
            </p:nvSpPr>
            <p:spPr>
              <a:xfrm>
                <a:off x="272319" y="2018194"/>
                <a:ext cx="609600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CA" sz="2000" i="1" smtClean="0">
                              <a:latin typeface="Cambria Math" panose="02040503050406030204" pitchFamily="18" charset="0"/>
                            </a:rPr>
                          </m:ctrlPr>
                        </m:fPr>
                        <m:num>
                          <m:r>
                            <a:rPr lang="en-CA" sz="2000" i="1">
                              <a:latin typeface="Cambria Math" panose="02040503050406030204" pitchFamily="18" charset="0"/>
                            </a:rPr>
                            <m:t>𝑑</m:t>
                          </m:r>
                        </m:num>
                        <m:den>
                          <m:r>
                            <a:rPr lang="en-CA" sz="2000" i="1">
                              <a:latin typeface="Cambria Math" panose="02040503050406030204" pitchFamily="18" charset="0"/>
                              <a:ea typeface="Cambria Math" panose="02040503050406030204" pitchFamily="18" charset="0"/>
                            </a:rPr>
                            <m:t>𝑑𝑡</m:t>
                          </m:r>
                        </m:den>
                      </m:f>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e>
                      </m:d>
                      <m:r>
                        <a:rPr lang="en-CA" sz="2000" b="0" i="1" smtClean="0">
                          <a:latin typeface="Cambria Math" panose="02040503050406030204" pitchFamily="18" charset="0"/>
                        </a:rPr>
                        <m:t>=</m:t>
                      </m:r>
                      <m:f>
                        <m:fPr>
                          <m:ctrlPr>
                            <a:rPr lang="en-CA" sz="200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𝑖</m:t>
                          </m:r>
                        </m:num>
                        <m:den>
                          <m:r>
                            <a:rPr lang="en-CA" sz="2000" b="0" i="1" smtClean="0">
                              <a:latin typeface="Cambria Math" panose="02040503050406030204" pitchFamily="18" charset="0"/>
                              <a:ea typeface="Cambria Math" panose="02040503050406030204" pitchFamily="18" charset="0"/>
                            </a:rPr>
                            <m:t>ℏ</m:t>
                          </m:r>
                        </m:den>
                      </m:f>
                      <m:d>
                        <m:dPr>
                          <m:begChr m:val="⟨"/>
                          <m:endChr m:val="⟩"/>
                          <m:ctrlPr>
                            <a:rPr lang="en-CA" sz="2000" i="1" smtClean="0">
                              <a:latin typeface="Cambria Math" panose="02040503050406030204" pitchFamily="18" charset="0"/>
                              <a:ea typeface="Cambria Math" panose="02040503050406030204" pitchFamily="18" charset="0"/>
                            </a:rPr>
                          </m:ctrlPr>
                        </m:dPr>
                        <m:e>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𝐻</m:t>
                                  </m:r>
                                </m:e>
                              </m:acc>
                              <m:r>
                                <a:rPr lang="en-CA" sz="2000" i="1">
                                  <a:latin typeface="Cambria Math" panose="02040503050406030204" pitchFamily="18" charset="0"/>
                                  <a:ea typeface="Cambria Math" panose="02040503050406030204" pitchFamily="18" charset="0"/>
                                </a:rPr>
                                <m:t>, </m:t>
                              </m:r>
                              <m:acc>
                                <m:accPr>
                                  <m:chr m:val="̂"/>
                                  <m:ctrlPr>
                                    <a:rPr lang="en-CA" sz="2000" i="1">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𝑄</m:t>
                                  </m:r>
                                </m:e>
                              </m:acc>
                            </m:e>
                          </m:d>
                        </m:e>
                      </m:d>
                    </m:oMath>
                  </m:oMathPara>
                </a14:m>
                <a:endParaRPr lang="en-CA" dirty="0"/>
              </a:p>
            </p:txBody>
          </p:sp>
        </mc:Choice>
        <mc:Fallback xmlns="">
          <p:sp>
            <p:nvSpPr>
              <p:cNvPr id="7" name="TextBox 6">
                <a:extLst>
                  <a:ext uri="{FF2B5EF4-FFF2-40B4-BE49-F238E27FC236}">
                    <a16:creationId xmlns:a16="http://schemas.microsoft.com/office/drawing/2014/main" id="{637B0890-21A8-4104-B8C1-E04D26A07F33}"/>
                  </a:ext>
                </a:extLst>
              </p:cNvPr>
              <p:cNvSpPr txBox="1">
                <a:spLocks noRot="1" noChangeAspect="1" noMove="1" noResize="1" noEditPoints="1" noAdjustHandles="1" noChangeArrowheads="1" noChangeShapeType="1" noTextEdit="1"/>
              </p:cNvSpPr>
              <p:nvPr/>
            </p:nvSpPr>
            <p:spPr>
              <a:xfrm>
                <a:off x="272319" y="2018194"/>
                <a:ext cx="6096000" cy="676660"/>
              </a:xfrm>
              <a:prstGeom prst="rect">
                <a:avLst/>
              </a:prstGeom>
              <a:blipFill>
                <a:blip r:embed="rId3"/>
                <a:stretch>
                  <a:fillRect/>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65C175EA-3A09-45FD-901C-7420807158FE}"/>
              </a:ext>
            </a:extLst>
          </p:cNvPr>
          <p:cNvSpPr txBox="1"/>
          <p:nvPr/>
        </p:nvSpPr>
        <p:spPr>
          <a:xfrm>
            <a:off x="4653544" y="2227039"/>
            <a:ext cx="1608582" cy="400110"/>
          </a:xfrm>
          <a:prstGeom prst="rect">
            <a:avLst/>
          </a:prstGeom>
          <a:noFill/>
        </p:spPr>
        <p:txBody>
          <a:bodyPr wrap="none" rtlCol="0">
            <a:spAutoFit/>
          </a:bodyPr>
          <a:lstStyle/>
          <a:p>
            <a:r>
              <a:rPr lang="en-CA" sz="2000" dirty="0"/>
              <a:t>together with</a:t>
            </a:r>
          </a:p>
        </p:txBody>
      </p:sp>
      <p:sp>
        <p:nvSpPr>
          <p:cNvPr id="10" name="TextBox 9">
            <a:extLst>
              <a:ext uri="{FF2B5EF4-FFF2-40B4-BE49-F238E27FC236}">
                <a16:creationId xmlns:a16="http://schemas.microsoft.com/office/drawing/2014/main" id="{594F6CA8-B416-46A0-95A6-1570F052276C}"/>
              </a:ext>
            </a:extLst>
          </p:cNvPr>
          <p:cNvSpPr txBox="1"/>
          <p:nvPr/>
        </p:nvSpPr>
        <p:spPr>
          <a:xfrm>
            <a:off x="8860337" y="2227039"/>
            <a:ext cx="758541" cy="400110"/>
          </a:xfrm>
          <a:prstGeom prst="rect">
            <a:avLst/>
          </a:prstGeom>
          <a:noFill/>
        </p:spPr>
        <p:txBody>
          <a:bodyPr wrap="none" rtlCol="0">
            <a:spAutoFit/>
          </a:bodyPr>
          <a:lstStyle/>
          <a:p>
            <a:r>
              <a:rPr lang="en-CA" sz="2000" dirty="0"/>
              <a:t>imply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BD5B15F-0CAB-4CAD-A0A7-E29DB9055A84}"/>
                  </a:ext>
                </a:extLst>
              </p:cNvPr>
              <p:cNvSpPr txBox="1"/>
              <p:nvPr/>
            </p:nvSpPr>
            <p:spPr>
              <a:xfrm>
                <a:off x="4384429" y="3122121"/>
                <a:ext cx="3755393" cy="636456"/>
              </a:xfrm>
              <a:prstGeom prst="rect">
                <a:avLst/>
              </a:prstGeom>
              <a:noFill/>
            </p:spPr>
            <p:txBody>
              <a:bodyPr wrap="square" rtlCol="0">
                <a:spAutoFit/>
              </a:bodyPr>
              <a:lstStyle/>
              <a:p>
                <a14:m>
                  <m:oMath xmlns:m="http://schemas.openxmlformats.org/officeDocument/2006/math">
                    <m:sSubSup>
                      <m:sSubSupPr>
                        <m:ctrlPr>
                          <a:rPr lang="en-CA" sz="2000" i="1" smtClean="0">
                            <a:latin typeface="Cambria Math" panose="02040503050406030204" pitchFamily="18" charset="0"/>
                          </a:rPr>
                        </m:ctrlPr>
                      </m:sSubSupPr>
                      <m:e>
                        <m:r>
                          <a:rPr lang="en-CA" sz="200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up>
                        <m:r>
                          <a:rPr lang="en-CA" sz="2000" b="0" i="1" smtClean="0">
                            <a:latin typeface="Cambria Math" panose="02040503050406030204" pitchFamily="18" charset="0"/>
                          </a:rPr>
                          <m:t>2</m:t>
                        </m:r>
                      </m:sup>
                    </m:sSubSup>
                  </m:oMath>
                </a14:m>
                <a:r>
                  <a:rPr lang="en-CA"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𝑄</m:t>
                        </m:r>
                      </m:sub>
                      <m:sup>
                        <m:r>
                          <a:rPr lang="en-CA" sz="2000" i="1">
                            <a:latin typeface="Cambria Math" panose="02040503050406030204" pitchFamily="18" charset="0"/>
                          </a:rPr>
                          <m:t>2</m:t>
                        </m:r>
                      </m:sup>
                    </m:sSubSup>
                    <m:r>
                      <a:rPr lang="en-CA" sz="2000" i="1" smtClean="0">
                        <a:latin typeface="Cambria Math" panose="02040503050406030204" pitchFamily="18" charset="0"/>
                        <a:ea typeface="Cambria Math" panose="02040503050406030204" pitchFamily="18" charset="0"/>
                      </a:rPr>
                      <m:t>≥</m:t>
                    </m:r>
                    <m:sSup>
                      <m:sSupPr>
                        <m:ctrlPr>
                          <a:rPr lang="en-CA" sz="2000" b="0" i="1" smtClean="0">
                            <a:latin typeface="Cambria Math" panose="02040503050406030204" pitchFamily="18" charset="0"/>
                            <a:ea typeface="Cambria Math" panose="02040503050406030204" pitchFamily="18" charset="0"/>
                          </a:rPr>
                        </m:ctrlPr>
                      </m:sSupPr>
                      <m:e>
                        <m:d>
                          <m:dPr>
                            <m:ctrlPr>
                              <a:rPr lang="en-CA" sz="2000" i="1" smtClean="0">
                                <a:latin typeface="Cambria Math" panose="02040503050406030204" pitchFamily="18" charset="0"/>
                                <a:ea typeface="Cambria Math" panose="02040503050406030204" pitchFamily="18" charset="0"/>
                              </a:rPr>
                            </m:ctrlPr>
                          </m:dPr>
                          <m:e>
                            <m:f>
                              <m:fPr>
                                <m:ctrlPr>
                                  <a:rPr lang="en-CA" sz="2000" i="1">
                                    <a:latin typeface="Cambria Math" panose="02040503050406030204" pitchFamily="18" charset="0"/>
                                    <a:ea typeface="Cambria Math" panose="02040503050406030204" pitchFamily="18" charset="0"/>
                                  </a:rPr>
                                </m:ctrlPr>
                              </m:fPr>
                              <m:num>
                                <m:r>
                                  <a:rPr lang="en-CA" sz="2000" i="1">
                                    <a:latin typeface="Cambria Math" panose="02040503050406030204" pitchFamily="18" charset="0"/>
                                    <a:ea typeface="Cambria Math" panose="02040503050406030204" pitchFamily="18" charset="0"/>
                                  </a:rPr>
                                  <m:t>1</m:t>
                                </m:r>
                              </m:num>
                              <m:den>
                                <m:r>
                                  <a:rPr lang="en-CA" sz="2000" i="1">
                                    <a:latin typeface="Cambria Math" panose="02040503050406030204" pitchFamily="18" charset="0"/>
                                    <a:ea typeface="Cambria Math" panose="02040503050406030204" pitchFamily="18" charset="0"/>
                                  </a:rPr>
                                  <m:t>2</m:t>
                                </m:r>
                                <m:r>
                                  <a:rPr lang="en-CA" sz="2000" i="1">
                                    <a:latin typeface="Cambria Math" panose="02040503050406030204" pitchFamily="18" charset="0"/>
                                    <a:ea typeface="Cambria Math" panose="02040503050406030204" pitchFamily="18" charset="0"/>
                                  </a:rPr>
                                  <m:t>𝑖</m:t>
                                </m:r>
                              </m:den>
                            </m:f>
                            <m:f>
                              <m:fPr>
                                <m:ctrlPr>
                                  <a:rPr lang="en-CA" sz="200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ℏ</m:t>
                                </m:r>
                              </m:num>
                              <m:den>
                                <m:r>
                                  <a:rPr lang="en-CA" sz="2000" b="0" i="1" smtClean="0">
                                    <a:latin typeface="Cambria Math" panose="02040503050406030204" pitchFamily="18" charset="0"/>
                                    <a:ea typeface="Cambria Math" panose="02040503050406030204" pitchFamily="18" charset="0"/>
                                  </a:rPr>
                                  <m:t>𝑖</m:t>
                                </m:r>
                              </m:den>
                            </m:f>
                            <m:f>
                              <m:fPr>
                                <m:ctrlPr>
                                  <a:rPr lang="en-CA" sz="2000" i="1">
                                    <a:latin typeface="Cambria Math" panose="02040503050406030204" pitchFamily="18" charset="0"/>
                                  </a:rPr>
                                </m:ctrlPr>
                              </m:fPr>
                              <m:num>
                                <m:r>
                                  <a:rPr lang="en-CA" sz="2000" i="1">
                                    <a:latin typeface="Cambria Math" panose="02040503050406030204" pitchFamily="18" charset="0"/>
                                  </a:rPr>
                                  <m:t>𝑑</m:t>
                                </m:r>
                                <m:d>
                                  <m:dPr>
                                    <m:begChr m:val="⟨"/>
                                    <m:endChr m:val="⟩"/>
                                    <m:ctrlPr>
                                      <a:rPr lang="en-CA" sz="2000" i="1">
                                        <a:latin typeface="Cambria Math" panose="02040503050406030204" pitchFamily="18" charset="0"/>
                                      </a:rPr>
                                    </m:ctrlPr>
                                  </m:dPr>
                                  <m:e>
                                    <m:acc>
                                      <m:accPr>
                                        <m:chr m:val="̂"/>
                                        <m:ctrlPr>
                                          <a:rPr lang="en-CA" sz="2000" i="1">
                                            <a:latin typeface="Cambria Math" panose="02040503050406030204" pitchFamily="18" charset="0"/>
                                          </a:rPr>
                                        </m:ctrlPr>
                                      </m:accPr>
                                      <m:e>
                                        <m:r>
                                          <a:rPr lang="en-CA" sz="2000" i="1">
                                            <a:latin typeface="Cambria Math" panose="02040503050406030204" pitchFamily="18" charset="0"/>
                                          </a:rPr>
                                          <m:t>𝑄</m:t>
                                        </m:r>
                                      </m:e>
                                    </m:acc>
                                  </m:e>
                                </m:d>
                              </m:num>
                              <m:den>
                                <m:r>
                                  <a:rPr lang="en-CA" sz="2000" i="1">
                                    <a:latin typeface="Cambria Math" panose="02040503050406030204" pitchFamily="18" charset="0"/>
                                    <a:ea typeface="Cambria Math" panose="02040503050406030204" pitchFamily="18" charset="0"/>
                                  </a:rPr>
                                  <m:t>𝑑𝑡</m:t>
                                </m:r>
                              </m:den>
                            </m:f>
                          </m:e>
                        </m:d>
                      </m:e>
                      <m:sup>
                        <m:r>
                          <a:rPr lang="en-CA" sz="2000" b="0" i="1" smtClean="0">
                            <a:latin typeface="Cambria Math" panose="02040503050406030204" pitchFamily="18" charset="0"/>
                            <a:ea typeface="Cambria Math" panose="02040503050406030204" pitchFamily="18" charset="0"/>
                          </a:rPr>
                          <m:t>2</m:t>
                        </m:r>
                      </m:sup>
                    </m:sSup>
                  </m:oMath>
                </a14:m>
                <a:endParaRPr lang="en-CA" b="0" dirty="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1BD5B15F-0CAB-4CAD-A0A7-E29DB9055A84}"/>
                  </a:ext>
                </a:extLst>
              </p:cNvPr>
              <p:cNvSpPr txBox="1">
                <a:spLocks noRot="1" noChangeAspect="1" noMove="1" noResize="1" noEditPoints="1" noAdjustHandles="1" noChangeArrowheads="1" noChangeShapeType="1" noTextEdit="1"/>
              </p:cNvSpPr>
              <p:nvPr/>
            </p:nvSpPr>
            <p:spPr>
              <a:xfrm>
                <a:off x="4384429" y="3122121"/>
                <a:ext cx="3755393" cy="63645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92983-9D0E-4342-B771-B083E55A4745}"/>
                  </a:ext>
                </a:extLst>
              </p:cNvPr>
              <p:cNvSpPr txBox="1"/>
              <p:nvPr/>
            </p:nvSpPr>
            <p:spPr>
              <a:xfrm>
                <a:off x="3423822" y="4511209"/>
                <a:ext cx="4348578" cy="5779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𝐻</m:t>
                          </m:r>
                        </m:sub>
                      </m:sSub>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𝜎</m:t>
                          </m:r>
                        </m:e>
                        <m:sub>
                          <m:r>
                            <a:rPr lang="en-CA" sz="2800" b="0" i="1" smtClean="0">
                              <a:latin typeface="Cambria Math" panose="02040503050406030204" pitchFamily="18" charset="0"/>
                              <a:ea typeface="Cambria Math" panose="02040503050406030204" pitchFamily="18" charset="0"/>
                            </a:rPr>
                            <m:t>𝑄</m:t>
                          </m:r>
                        </m:sub>
                      </m:sSub>
                      <m:r>
                        <a:rPr lang="en-CA" sz="2800" b="0" i="1" smtClean="0">
                          <a:latin typeface="Cambria Math" panose="02040503050406030204" pitchFamily="18" charset="0"/>
                          <a:ea typeface="Cambria Math" panose="02040503050406030204" pitchFamily="18" charset="0"/>
                        </a:rPr>
                        <m:t>≥ℏ/2 </m:t>
                      </m:r>
                      <m:r>
                        <a:rPr lang="en-CA" sz="2800" b="0" i="1">
                          <a:latin typeface="Cambria Math" panose="02040503050406030204" pitchFamily="18" charset="0"/>
                          <a:ea typeface="Cambria Math" panose="02040503050406030204" pitchFamily="18" charset="0"/>
                        </a:rPr>
                        <m:t> </m:t>
                      </m:r>
                      <m:r>
                        <a:rPr lang="en-CA" sz="2800" b="0" i="1" smtClean="0">
                          <a:latin typeface="Cambria Math" panose="02040503050406030204" pitchFamily="18" charset="0"/>
                          <a:ea typeface="Cambria Math" panose="02040503050406030204" pitchFamily="18" charset="0"/>
                        </a:rPr>
                        <m:t>|</m:t>
                      </m:r>
                      <m:r>
                        <a:rPr lang="en-CA" sz="2800" i="1">
                          <a:latin typeface="Cambria Math" panose="02040503050406030204" pitchFamily="18" charset="0"/>
                        </a:rPr>
                        <m:t>𝑑</m:t>
                      </m:r>
                      <m:r>
                        <a:rPr lang="en-CA" sz="2800" i="1">
                          <a:latin typeface="Cambria Math" panose="02040503050406030204" pitchFamily="18" charset="0"/>
                        </a:rPr>
                        <m:t>⟨</m:t>
                      </m:r>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𝑄</m:t>
                          </m:r>
                        </m:e>
                      </m:acc>
                      <m:r>
                        <a:rPr lang="en-CA" sz="2800" i="1">
                          <a:latin typeface="Cambria Math" panose="02040503050406030204" pitchFamily="18" charset="0"/>
                        </a:rPr>
                        <m:t> ⟩/</m:t>
                      </m:r>
                      <m:r>
                        <a:rPr lang="en-CA" sz="2800" i="1">
                          <a:latin typeface="Cambria Math" panose="02040503050406030204" pitchFamily="18" charset="0"/>
                          <a:ea typeface="Cambria Math" panose="02040503050406030204" pitchFamily="18" charset="0"/>
                        </a:rPr>
                        <m:t>𝑑𝑡</m:t>
                      </m:r>
                      <m:r>
                        <a:rPr lang="en-CA" sz="2800" i="1">
                          <a:latin typeface="Cambria Math" panose="02040503050406030204" pitchFamily="18" charset="0"/>
                          <a:ea typeface="Cambria Math" panose="02040503050406030204" pitchFamily="18" charset="0"/>
                        </a:rPr>
                        <m:t>)|</m:t>
                      </m:r>
                    </m:oMath>
                  </m:oMathPara>
                </a14:m>
                <a:endParaRPr lang="en-CA" b="0" dirty="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892983-9D0E-4342-B771-B083E55A4745}"/>
                  </a:ext>
                </a:extLst>
              </p:cNvPr>
              <p:cNvSpPr txBox="1">
                <a:spLocks noRot="1" noChangeAspect="1" noMove="1" noResize="1" noEditPoints="1" noAdjustHandles="1" noChangeArrowheads="1" noChangeShapeType="1" noTextEdit="1"/>
              </p:cNvSpPr>
              <p:nvPr/>
            </p:nvSpPr>
            <p:spPr>
              <a:xfrm>
                <a:off x="3423822" y="4511209"/>
                <a:ext cx="4348578" cy="577915"/>
              </a:xfrm>
              <a:prstGeom prst="rect">
                <a:avLst/>
              </a:prstGeom>
              <a:blipFill>
                <a:blip r:embed="rId5"/>
                <a:stretch>
                  <a:fillRect/>
                </a:stretch>
              </a:blipFill>
            </p:spPr>
            <p:txBody>
              <a:bodyPr/>
              <a:lstStyle/>
              <a:p>
                <a:r>
                  <a:rPr lang="en-CA">
                    <a:noFill/>
                  </a:rPr>
                  <a:t> </a:t>
                </a:r>
              </a:p>
            </p:txBody>
          </p:sp>
        </mc:Fallback>
      </mc:AlternateContent>
      <p:sp>
        <p:nvSpPr>
          <p:cNvPr id="3" name="Rectangle 2">
            <a:extLst>
              <a:ext uri="{FF2B5EF4-FFF2-40B4-BE49-F238E27FC236}">
                <a16:creationId xmlns:a16="http://schemas.microsoft.com/office/drawing/2014/main" id="{A387090F-B0D8-4E3A-8D62-1D6B94A367E4}"/>
              </a:ext>
            </a:extLst>
          </p:cNvPr>
          <p:cNvSpPr/>
          <p:nvPr/>
        </p:nvSpPr>
        <p:spPr>
          <a:xfrm>
            <a:off x="3423822" y="4189863"/>
            <a:ext cx="4348578" cy="1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865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005D20C-F081-4240-89B4-3F97D0D7C7E2}"/>
                  </a:ext>
                </a:extLst>
              </p:cNvPr>
              <p:cNvSpPr>
                <a:spLocks noGrp="1"/>
              </p:cNvSpPr>
              <p:nvPr>
                <p:ph type="title"/>
              </p:nvPr>
            </p:nvSpPr>
            <p:spPr/>
            <p:txBody>
              <a:bodyPr>
                <a:normAutofit/>
              </a:bodyPr>
              <a:lstStyle/>
              <a:p>
                <a:r>
                  <a:rPr lang="en-CA" sz="4000" dirty="0"/>
                  <a:t>Reflect on our results comparing </a:t>
                </a:r>
                <a14:m>
                  <m:oMath xmlns:m="http://schemas.openxmlformats.org/officeDocument/2006/math">
                    <m:sSubSup>
                      <m:sSubSupPr>
                        <m:ctrlPr>
                          <a:rPr lang="en-CA" sz="3600" b="0" i="1" smtClean="0">
                            <a:latin typeface="Cambria Math" panose="02040503050406030204" pitchFamily="18" charset="0"/>
                          </a:rPr>
                        </m:ctrlPr>
                      </m:sSubSupPr>
                      <m:e>
                        <m:r>
                          <a:rPr lang="en-CA" sz="3600" b="0" i="1" smtClean="0">
                            <a:latin typeface="Cambria Math" panose="02040503050406030204" pitchFamily="18" charset="0"/>
                          </a:rPr>
                          <m:t>𝜎</m:t>
                        </m:r>
                      </m:e>
                      <m:sub>
                        <m:r>
                          <a:rPr lang="en-CA" sz="3600" b="0" i="1" smtClean="0">
                            <a:latin typeface="Cambria Math" panose="02040503050406030204" pitchFamily="18" charset="0"/>
                          </a:rPr>
                          <m:t>𝑝</m:t>
                        </m:r>
                      </m:sub>
                      <m:sup>
                        <m:r>
                          <a:rPr lang="en-CA" sz="3600" b="0" i="1" smtClean="0">
                            <a:latin typeface="Cambria Math" panose="02040503050406030204" pitchFamily="18" charset="0"/>
                          </a:rPr>
                          <m:t>2</m:t>
                        </m:r>
                      </m:sup>
                    </m:sSubSup>
                    <m:sSubSup>
                      <m:sSubSupPr>
                        <m:ctrlPr>
                          <a:rPr lang="en-CA" sz="3600" b="0" i="1" smtClean="0">
                            <a:latin typeface="Cambria Math" panose="02040503050406030204" pitchFamily="18" charset="0"/>
                          </a:rPr>
                        </m:ctrlPr>
                      </m:sSubSupPr>
                      <m:e>
                        <m:r>
                          <a:rPr lang="en-CA" sz="3600" b="0" i="1" smtClean="0">
                            <a:latin typeface="Cambria Math" panose="02040503050406030204" pitchFamily="18" charset="0"/>
                          </a:rPr>
                          <m:t>𝜎</m:t>
                        </m:r>
                      </m:e>
                      <m:sub>
                        <m:r>
                          <a:rPr lang="en-CA" sz="3600" b="0" i="1" smtClean="0">
                            <a:latin typeface="Cambria Math" panose="02040503050406030204" pitchFamily="18" charset="0"/>
                          </a:rPr>
                          <m:t>𝐸</m:t>
                        </m:r>
                      </m:sub>
                      <m:sup>
                        <m:r>
                          <a:rPr lang="en-CA" sz="3600" b="0" i="1" smtClean="0">
                            <a:latin typeface="Cambria Math" panose="02040503050406030204" pitchFamily="18" charset="0"/>
                          </a:rPr>
                          <m:t>2</m:t>
                        </m:r>
                      </m:sup>
                    </m:sSubSup>
                    <m:r>
                      <a:rPr lang="en-CA" sz="3600" b="0" i="1" smtClean="0">
                        <a:latin typeface="Cambria Math" panose="02040503050406030204" pitchFamily="18" charset="0"/>
                      </a:rPr>
                      <m:t> </m:t>
                    </m:r>
                  </m:oMath>
                </a14:m>
                <a:r>
                  <a:rPr lang="en-CA" sz="4000" dirty="0"/>
                  <a:t>for free particles and for particles in a harmonic potential:</a:t>
                </a:r>
              </a:p>
            </p:txBody>
          </p:sp>
        </mc:Choice>
        <mc:Fallback xmlns="">
          <p:sp>
            <p:nvSpPr>
              <p:cNvPr id="2" name="Title 1">
                <a:extLst>
                  <a:ext uri="{FF2B5EF4-FFF2-40B4-BE49-F238E27FC236}">
                    <a16:creationId xmlns:a16="http://schemas.microsoft.com/office/drawing/2014/main" id="{8005D20C-F081-4240-89B4-3F97D0D7C7E2}"/>
                  </a:ext>
                </a:extLst>
              </p:cNvPr>
              <p:cNvSpPr>
                <a:spLocks noGrp="1" noRot="1" noChangeAspect="1" noMove="1" noResize="1" noEditPoints="1" noAdjustHandles="1" noChangeArrowheads="1" noChangeShapeType="1" noTextEdit="1"/>
              </p:cNvSpPr>
              <p:nvPr>
                <p:ph type="title"/>
              </p:nvPr>
            </p:nvSpPr>
            <p:spPr>
              <a:blipFill>
                <a:blip r:embed="rId3"/>
                <a:stretch>
                  <a:fillRect l="-2121" r="-1212" b="-180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A460BE1-B62D-4A49-A316-128A46BF75C6}"/>
                  </a:ext>
                </a:extLst>
              </p:cNvPr>
              <p:cNvSpPr/>
              <p:nvPr/>
            </p:nvSpPr>
            <p:spPr>
              <a:xfrm>
                <a:off x="1140380" y="1896533"/>
                <a:ext cx="10058399" cy="604268"/>
              </a:xfrm>
              <a:prstGeom prst="rect">
                <a:avLst/>
              </a:prstGeom>
            </p:spPr>
            <p:txBody>
              <a:bodyPr wrap="square">
                <a:spAutoFit/>
              </a:bodyPr>
              <a:lstStyle/>
              <a:p>
                <a:pPr lvl="0">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For a particle in a harmonic potential: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𝑝</m:t>
                        </m:r>
                      </m:sub>
                      <m:sup>
                        <m:r>
                          <a:rPr lang="en-CA" sz="2000" b="0" i="1" smtClean="0">
                            <a:latin typeface="Cambria Math" panose="02040503050406030204" pitchFamily="18" charset="0"/>
                          </a:rPr>
                          <m:t>2</m:t>
                        </m:r>
                      </m:sup>
                    </m:sSubSup>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𝐸</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4</m:t>
                        </m:r>
                      </m:den>
                    </m:f>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𝑘</m:t>
                        </m:r>
                      </m:e>
                      <m:sup>
                        <m:r>
                          <a:rPr lang="en-CA" sz="2000" b="0" i="1" smtClean="0">
                            <a:latin typeface="Cambria Math" panose="02040503050406030204" pitchFamily="18" charset="0"/>
                          </a:rPr>
                          <m:t>2</m:t>
                        </m:r>
                      </m:sup>
                    </m:sSup>
                    <m:sSup>
                      <m:sSupPr>
                        <m:ctrlPr>
                          <a:rPr lang="en-CA" sz="2000" b="0" i="1" smtClean="0">
                            <a:latin typeface="Cambria Math" panose="02040503050406030204" pitchFamily="18" charset="0"/>
                          </a:rPr>
                        </m:ctrlPr>
                      </m:sSupPr>
                      <m:e>
                        <m:d>
                          <m:dPr>
                            <m:begChr m:val="⟨"/>
                            <m:endChr m:val="⟩"/>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𝑥</m:t>
                                </m:r>
                              </m:e>
                            </m:acc>
                          </m:e>
                        </m:d>
                      </m:e>
                      <m:sup>
                        <m:r>
                          <a:rPr lang="en-CA" sz="2000" b="0" i="1" smtClean="0">
                            <a:latin typeface="Cambria Math" panose="02040503050406030204" pitchFamily="18" charset="0"/>
                          </a:rPr>
                          <m:t>2</m:t>
                        </m:r>
                      </m:sup>
                    </m:sSup>
                    <m:r>
                      <a:rPr lang="en-CA" sz="2000" b="0" i="1" smtClean="0">
                        <a:latin typeface="Cambria Math" panose="02040503050406030204" pitchFamily="18" charset="0"/>
                      </a:rPr>
                      <m:t>(</m:t>
                    </m:r>
                    <m:r>
                      <a:rPr lang="en-CA" sz="2000" b="0" i="1" smtClean="0">
                        <a:latin typeface="Cambria Math" panose="02040503050406030204" pitchFamily="18" charset="0"/>
                      </a:rPr>
                      <m:t>𝑡</m:t>
                    </m:r>
                    <m:r>
                      <a:rPr lang="en-CA" sz="2000" b="0" i="1" smtClean="0">
                        <a:latin typeface="Cambria Math" panose="02040503050406030204" pitchFamily="18" charset="0"/>
                      </a:rPr>
                      <m:t>)</m:t>
                    </m:r>
                  </m:oMath>
                </a14:m>
                <a:r>
                  <a:rPr lang="en-CA" sz="2000" dirty="0">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4" name="Rectangle 3">
                <a:extLst>
                  <a:ext uri="{FF2B5EF4-FFF2-40B4-BE49-F238E27FC236}">
                    <a16:creationId xmlns:a16="http://schemas.microsoft.com/office/drawing/2014/main" id="{8A460BE1-B62D-4A49-A316-128A46BF75C6}"/>
                  </a:ext>
                </a:extLst>
              </p:cNvPr>
              <p:cNvSpPr>
                <a:spLocks noRot="1" noChangeAspect="1" noMove="1" noResize="1" noEditPoints="1" noAdjustHandles="1" noChangeArrowheads="1" noChangeShapeType="1" noTextEdit="1"/>
              </p:cNvSpPr>
              <p:nvPr/>
            </p:nvSpPr>
            <p:spPr>
              <a:xfrm>
                <a:off x="1140380" y="1896533"/>
                <a:ext cx="10058399" cy="604268"/>
              </a:xfrm>
              <a:prstGeom prst="rect">
                <a:avLst/>
              </a:prstGeom>
              <a:blipFill>
                <a:blip r:embed="rId4"/>
                <a:stretch>
                  <a:fillRect l="-606" b="-707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1B9F649B-602C-48A8-81B7-940644557BC9}"/>
                  </a:ext>
                </a:extLst>
              </p:cNvPr>
              <p:cNvSpPr/>
              <p:nvPr/>
            </p:nvSpPr>
            <p:spPr>
              <a:xfrm>
                <a:off x="1140380" y="3262236"/>
                <a:ext cx="8546450" cy="1015663"/>
              </a:xfrm>
              <a:prstGeom prst="rect">
                <a:avLst/>
              </a:prstGeom>
            </p:spPr>
            <p:txBody>
              <a:bodyPr wrap="square">
                <a:spAutoFit/>
              </a:bodyPr>
              <a:lstStyle/>
              <a:p>
                <a:r>
                  <a:rPr lang="en-CA" sz="2000" dirty="0"/>
                  <a:t>Free particle: Key point is that it </a:t>
                </a:r>
                <a:r>
                  <a:rPr lang="en-CA" sz="2000" dirty="0">
                    <a:solidFill>
                      <a:srgbClr val="FF0000"/>
                    </a:solidFill>
                  </a:rPr>
                  <a:t>is possible </a:t>
                </a:r>
                <a:r>
                  <a:rPr lang="en-CA" sz="2000" dirty="0"/>
                  <a:t>that there exist states for which the variances of both </a:t>
                </a:r>
                <a14:m>
                  <m:oMath xmlns:m="http://schemas.openxmlformats.org/officeDocument/2006/math">
                    <m:r>
                      <a:rPr lang="en-CA" sz="2000" b="0" i="1" smtClean="0">
                        <a:latin typeface="Cambria Math" panose="02040503050406030204" pitchFamily="18" charset="0"/>
                      </a:rPr>
                      <m:t>𝑝</m:t>
                    </m:r>
                    <m:r>
                      <a:rPr lang="en-CA" sz="2000" b="0" i="1" smtClean="0">
                        <a:latin typeface="Cambria Math" panose="02040503050406030204" pitchFamily="18" charset="0"/>
                      </a:rPr>
                      <m:t> </m:t>
                    </m:r>
                  </m:oMath>
                </a14:m>
                <a:r>
                  <a:rPr lang="en-CA" sz="2000" dirty="0"/>
                  <a:t>and </a:t>
                </a:r>
                <a14:m>
                  <m:oMath xmlns:m="http://schemas.openxmlformats.org/officeDocument/2006/math">
                    <m:r>
                      <a:rPr lang="en-CA" sz="2000" b="0" i="1" smtClean="0">
                        <a:latin typeface="Cambria Math" panose="02040503050406030204" pitchFamily="18" charset="0"/>
                      </a:rPr>
                      <m:t>𝐸</m:t>
                    </m:r>
                  </m:oMath>
                </a14:m>
                <a:r>
                  <a:rPr lang="en-CA" sz="2000" dirty="0"/>
                  <a:t> can be arbitrarily close to zero (e.g. their shared eigen bases), </a:t>
                </a:r>
                <a:r>
                  <a:rPr lang="en-CA" sz="2000" dirty="0">
                    <a:solidFill>
                      <a:srgbClr val="FF0000"/>
                    </a:solidFill>
                  </a:rPr>
                  <a:t>but not all </a:t>
                </a:r>
                <a:r>
                  <a:rPr lang="en-CA" sz="2000" dirty="0"/>
                  <a:t>valid free particle states have zero variances in </a:t>
                </a:r>
                <a14:m>
                  <m:oMath xmlns:m="http://schemas.openxmlformats.org/officeDocument/2006/math">
                    <m:r>
                      <a:rPr lang="en-CA" sz="2000" i="1">
                        <a:latin typeface="Cambria Math" panose="02040503050406030204" pitchFamily="18" charset="0"/>
                      </a:rPr>
                      <m:t>𝑝</m:t>
                    </m:r>
                    <m:r>
                      <a:rPr lang="en-CA" sz="2000" i="1">
                        <a:latin typeface="Cambria Math" panose="02040503050406030204" pitchFamily="18" charset="0"/>
                      </a:rPr>
                      <m:t> </m:t>
                    </m:r>
                  </m:oMath>
                </a14:m>
                <a:r>
                  <a:rPr lang="en-CA" sz="2000" dirty="0"/>
                  <a:t>and </a:t>
                </a:r>
                <a14:m>
                  <m:oMath xmlns:m="http://schemas.openxmlformats.org/officeDocument/2006/math">
                    <m:r>
                      <a:rPr lang="en-CA" sz="2000" i="1">
                        <a:latin typeface="Cambria Math" panose="02040503050406030204" pitchFamily="18" charset="0"/>
                      </a:rPr>
                      <m:t>𝐸</m:t>
                    </m:r>
                  </m:oMath>
                </a14:m>
                <a:r>
                  <a:rPr lang="en-CA" sz="2000" dirty="0"/>
                  <a:t> .</a:t>
                </a:r>
              </a:p>
            </p:txBody>
          </p:sp>
        </mc:Choice>
        <mc:Fallback>
          <p:sp>
            <p:nvSpPr>
              <p:cNvPr id="5" name="Rectangle 4">
                <a:extLst>
                  <a:ext uri="{FF2B5EF4-FFF2-40B4-BE49-F238E27FC236}">
                    <a16:creationId xmlns:a16="http://schemas.microsoft.com/office/drawing/2014/main" id="{1B9F649B-602C-48A8-81B7-940644557BC9}"/>
                  </a:ext>
                </a:extLst>
              </p:cNvPr>
              <p:cNvSpPr>
                <a:spLocks noRot="1" noChangeAspect="1" noMove="1" noResize="1" noEditPoints="1" noAdjustHandles="1" noChangeArrowheads="1" noChangeShapeType="1" noTextEdit="1"/>
              </p:cNvSpPr>
              <p:nvPr/>
            </p:nvSpPr>
            <p:spPr>
              <a:xfrm>
                <a:off x="1140380" y="3262236"/>
                <a:ext cx="8546450" cy="1015663"/>
              </a:xfrm>
              <a:prstGeom prst="rect">
                <a:avLst/>
              </a:prstGeom>
              <a:blipFill>
                <a:blip r:embed="rId5"/>
                <a:stretch>
                  <a:fillRect l="-713" t="-2994" r="-285" b="-958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6AABD8D-5AF7-4791-8CAF-3115A724D3F3}"/>
              </a:ext>
            </a:extLst>
          </p:cNvPr>
          <p:cNvSpPr/>
          <p:nvPr/>
        </p:nvSpPr>
        <p:spPr>
          <a:xfrm>
            <a:off x="1140380" y="4378979"/>
            <a:ext cx="10469734" cy="1631216"/>
          </a:xfrm>
          <a:prstGeom prst="rect">
            <a:avLst/>
          </a:prstGeom>
        </p:spPr>
        <p:txBody>
          <a:bodyPr wrap="square">
            <a:spAutoFit/>
          </a:bodyPr>
          <a:lstStyle/>
          <a:p>
            <a:r>
              <a:rPr lang="en-CA" sz="2000" dirty="0"/>
              <a:t>Harmonic oscillator: key points are that, </a:t>
            </a:r>
          </a:p>
          <a:p>
            <a:pPr marL="685800" lvl="1" indent="-228600">
              <a:buFontTx/>
              <a:buAutoNum type="alphaLcParenR"/>
            </a:pPr>
            <a:r>
              <a:rPr lang="en-CA" sz="2000" dirty="0"/>
              <a:t>Product of variances is state dependent, and in general not equal to zero (consistent with </a:t>
            </a:r>
            <a:r>
              <a:rPr lang="en-CA" sz="2000" dirty="0">
                <a:solidFill>
                  <a:srgbClr val="FF0000"/>
                </a:solidFill>
              </a:rPr>
              <a:t>not</a:t>
            </a:r>
            <a:r>
              <a:rPr lang="en-CA" sz="2000" dirty="0"/>
              <a:t> sharing common eigen states)</a:t>
            </a:r>
          </a:p>
          <a:p>
            <a:pPr marL="685800" lvl="1" indent="-228600">
              <a:buAutoNum type="alphaLcParenR"/>
            </a:pPr>
            <a:r>
              <a:rPr lang="en-CA" sz="2000" dirty="0"/>
              <a:t>Since this product is state dependent, it is also in general time-dependent</a:t>
            </a:r>
          </a:p>
          <a:p>
            <a:pPr marL="685800" lvl="1" indent="-228600">
              <a:buAutoNum type="alphaLcParenR"/>
            </a:pPr>
            <a:r>
              <a:rPr lang="en-CA" sz="2000" dirty="0"/>
              <a:t>Beyond this, not so easy to interpret from the generalized uncertainty relation alone</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4004CDD-7F1A-4700-9594-F525D5C91676}"/>
                  </a:ext>
                </a:extLst>
              </p:cNvPr>
              <p:cNvSpPr/>
              <p:nvPr/>
            </p:nvSpPr>
            <p:spPr>
              <a:xfrm>
                <a:off x="1142704" y="2647620"/>
                <a:ext cx="10058399" cy="452945"/>
              </a:xfrm>
              <a:prstGeom prst="rect">
                <a:avLst/>
              </a:prstGeom>
            </p:spPr>
            <p:txBody>
              <a:bodyPr wrap="square">
                <a:spAutoFit/>
              </a:bodyPr>
              <a:lstStyle/>
              <a:p>
                <a:pPr lvl="0">
                  <a:lnSpc>
                    <a:spcPct val="107000"/>
                  </a:lnSpc>
                  <a:spcAft>
                    <a:spcPts val="800"/>
                  </a:spcAft>
                </a:pPr>
                <a:r>
                  <a:rPr lang="en-CA" sz="2000" dirty="0">
                    <a:latin typeface="Calibri" panose="020F0502020204030204" pitchFamily="34" charset="0"/>
                    <a:ea typeface="Calibri" panose="020F0502020204030204" pitchFamily="34" charset="0"/>
                    <a:cs typeface="Times New Roman" panose="02020603050405020304" pitchFamily="18" charset="0"/>
                  </a:rPr>
                  <a:t>For a free particle: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𝑝</m:t>
                        </m:r>
                      </m:sub>
                      <m:sup>
                        <m:r>
                          <a:rPr lang="en-CA" sz="2000" b="0" i="1" smtClean="0">
                            <a:latin typeface="Cambria Math" panose="02040503050406030204" pitchFamily="18" charset="0"/>
                          </a:rPr>
                          <m:t>2</m:t>
                        </m:r>
                      </m:sup>
                    </m:sSubSup>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𝐸</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≥0.</m:t>
                    </m:r>
                  </m:oMath>
                </a14:m>
                <a:r>
                  <a:rPr lang="en-CA" sz="2000" dirty="0">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3" name="Rectangle 2">
                <a:extLst>
                  <a:ext uri="{FF2B5EF4-FFF2-40B4-BE49-F238E27FC236}">
                    <a16:creationId xmlns:a16="http://schemas.microsoft.com/office/drawing/2014/main" id="{B4004CDD-7F1A-4700-9594-F525D5C91676}"/>
                  </a:ext>
                </a:extLst>
              </p:cNvPr>
              <p:cNvSpPr>
                <a:spLocks noRot="1" noChangeAspect="1" noMove="1" noResize="1" noEditPoints="1" noAdjustHandles="1" noChangeArrowheads="1" noChangeShapeType="1" noTextEdit="1"/>
              </p:cNvSpPr>
              <p:nvPr/>
            </p:nvSpPr>
            <p:spPr>
              <a:xfrm>
                <a:off x="1142704" y="2647620"/>
                <a:ext cx="10058399" cy="452945"/>
              </a:xfrm>
              <a:prstGeom prst="rect">
                <a:avLst/>
              </a:prstGeom>
              <a:blipFill>
                <a:blip r:embed="rId6"/>
                <a:stretch>
                  <a:fillRect l="-606" b="-17333"/>
                </a:stretch>
              </a:blipFill>
            </p:spPr>
            <p:txBody>
              <a:bodyPr/>
              <a:lstStyle/>
              <a:p>
                <a:r>
                  <a:rPr lang="en-CA">
                    <a:noFill/>
                  </a:rPr>
                  <a:t> </a:t>
                </a:r>
              </a:p>
            </p:txBody>
          </p:sp>
        </mc:Fallback>
      </mc:AlternateContent>
      <p:sp>
        <p:nvSpPr>
          <p:cNvPr id="7" name="Right Brace 6">
            <a:extLst>
              <a:ext uri="{FF2B5EF4-FFF2-40B4-BE49-F238E27FC236}">
                <a16:creationId xmlns:a16="http://schemas.microsoft.com/office/drawing/2014/main" id="{BBF0D55A-D9F4-48E5-AB9B-AD1371681404}"/>
              </a:ext>
            </a:extLst>
          </p:cNvPr>
          <p:cNvSpPr/>
          <p:nvPr/>
        </p:nvSpPr>
        <p:spPr>
          <a:xfrm>
            <a:off x="7738946" y="2029522"/>
            <a:ext cx="289932" cy="1131634"/>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a:extLst>
              <a:ext uri="{FF2B5EF4-FFF2-40B4-BE49-F238E27FC236}">
                <a16:creationId xmlns:a16="http://schemas.microsoft.com/office/drawing/2014/main" id="{BF9D4C09-C31E-49B4-85F1-57A5B70E638F}"/>
              </a:ext>
            </a:extLst>
          </p:cNvPr>
          <p:cNvSpPr txBox="1"/>
          <p:nvPr/>
        </p:nvSpPr>
        <p:spPr>
          <a:xfrm>
            <a:off x="8224542" y="2235187"/>
            <a:ext cx="3528843" cy="707886"/>
          </a:xfrm>
          <a:prstGeom prst="rect">
            <a:avLst/>
          </a:prstGeom>
          <a:noFill/>
        </p:spPr>
        <p:txBody>
          <a:bodyPr wrap="square" rtlCol="0">
            <a:spAutoFit/>
          </a:bodyPr>
          <a:lstStyle/>
          <a:p>
            <a:r>
              <a:rPr lang="en-CA" sz="2000" dirty="0"/>
              <a:t>As deduced from the generalized uncertainty relation</a:t>
            </a:r>
          </a:p>
        </p:txBody>
      </p:sp>
    </p:spTree>
    <p:extLst>
      <p:ext uri="{BB962C8B-B14F-4D97-AF65-F5344CB8AC3E}">
        <p14:creationId xmlns:p14="http://schemas.microsoft.com/office/powerpoint/2010/main" val="259236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A977-FD5C-4122-B0FF-87899E429C98}"/>
              </a:ext>
            </a:extLst>
          </p:cNvPr>
          <p:cNvSpPr>
            <a:spLocks noGrp="1"/>
          </p:cNvSpPr>
          <p:nvPr>
            <p:ph type="title"/>
          </p:nvPr>
        </p:nvSpPr>
        <p:spPr/>
        <p:txBody>
          <a:bodyPr/>
          <a:lstStyle/>
          <a:p>
            <a:r>
              <a:rPr lang="en-CA" dirty="0"/>
              <a:t>Discuss:</a:t>
            </a:r>
          </a:p>
        </p:txBody>
      </p:sp>
      <mc:AlternateContent xmlns:mc="http://schemas.openxmlformats.org/markup-compatibility/2006" xmlns:p14="http://schemas.microsoft.com/office/powerpoint/2010/main">
        <mc:Choice Requires="p14">
          <p:contentPart p14:bwMode="auto" r:id="rId3">
            <p14:nvContentPartPr>
              <p14:cNvPr id="134" name="Ink 133">
                <a:extLst>
                  <a:ext uri="{FF2B5EF4-FFF2-40B4-BE49-F238E27FC236}">
                    <a16:creationId xmlns:a16="http://schemas.microsoft.com/office/drawing/2014/main" id="{AB1E9EBD-B143-4364-B825-3096D41F1A91}"/>
                  </a:ext>
                </a:extLst>
              </p14:cNvPr>
              <p14:cNvContentPartPr/>
              <p14:nvPr/>
            </p14:nvContentPartPr>
            <p14:xfrm>
              <a:off x="2600880" y="1271640"/>
              <a:ext cx="47160" cy="27360"/>
            </p14:xfrm>
          </p:contentPart>
        </mc:Choice>
        <mc:Fallback xmlns="">
          <p:pic>
            <p:nvPicPr>
              <p:cNvPr id="134" name="Ink 133">
                <a:extLst>
                  <a:ext uri="{FF2B5EF4-FFF2-40B4-BE49-F238E27FC236}">
                    <a16:creationId xmlns:a16="http://schemas.microsoft.com/office/drawing/2014/main" id="{AB1E9EBD-B143-4364-B825-3096D41F1A91}"/>
                  </a:ext>
                </a:extLst>
              </p:cNvPr>
              <p:cNvPicPr/>
              <p:nvPr/>
            </p:nvPicPr>
            <p:blipFill>
              <a:blip r:embed="rId19"/>
              <a:stretch>
                <a:fillRect/>
              </a:stretch>
            </p:blipFill>
            <p:spPr>
              <a:xfrm>
                <a:off x="2596560" y="1267320"/>
                <a:ext cx="55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8" name="Ink 107">
                <a:extLst>
                  <a:ext uri="{FF2B5EF4-FFF2-40B4-BE49-F238E27FC236}">
                    <a16:creationId xmlns:a16="http://schemas.microsoft.com/office/drawing/2014/main" id="{9608808D-E08D-4EB9-B4FA-EAF8748E7FDA}"/>
                  </a:ext>
                </a:extLst>
              </p14:cNvPr>
              <p14:cNvContentPartPr/>
              <p14:nvPr/>
            </p14:nvContentPartPr>
            <p14:xfrm>
              <a:off x="-139440" y="1228080"/>
              <a:ext cx="360" cy="360"/>
            </p14:xfrm>
          </p:contentPart>
        </mc:Choice>
        <mc:Fallback xmlns="">
          <p:pic>
            <p:nvPicPr>
              <p:cNvPr id="108" name="Ink 107">
                <a:extLst>
                  <a:ext uri="{FF2B5EF4-FFF2-40B4-BE49-F238E27FC236}">
                    <a16:creationId xmlns:a16="http://schemas.microsoft.com/office/drawing/2014/main" id="{9608808D-E08D-4EB9-B4FA-EAF8748E7FDA}"/>
                  </a:ext>
                </a:extLst>
              </p:cNvPr>
              <p:cNvPicPr/>
              <p:nvPr/>
            </p:nvPicPr>
            <p:blipFill>
              <a:blip r:embed="rId43"/>
              <a:stretch>
                <a:fillRect/>
              </a:stretch>
            </p:blipFill>
            <p:spPr>
              <a:xfrm>
                <a:off x="-143760" y="1223760"/>
                <a:ext cx="9000" cy="9000"/>
              </a:xfrm>
              <a:prstGeom prst="rect">
                <a:avLst/>
              </a:prstGeom>
            </p:spPr>
          </p:pic>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5886A23-F4CA-4B20-B237-7D843305E24A}"/>
                  </a:ext>
                </a:extLst>
              </p:cNvPr>
              <p:cNvSpPr/>
              <p:nvPr/>
            </p:nvSpPr>
            <p:spPr>
              <a:xfrm>
                <a:off x="1169242" y="1933743"/>
                <a:ext cx="9950934" cy="770532"/>
              </a:xfrm>
              <a:prstGeom prst="rect">
                <a:avLst/>
              </a:prstGeom>
            </p:spPr>
            <p:txBody>
              <a:bodyPr wrap="square">
                <a:spAutoFit/>
              </a:bodyPr>
              <a:lstStyle/>
              <a:p>
                <a:pPr lvl="0">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Does the energy-time analysis of the product of variances add any useful insight to this comparison of the free particle and the oscillator results for </a:t>
                </a:r>
                <a14:m>
                  <m:oMath xmlns:m="http://schemas.openxmlformats.org/officeDocument/2006/math">
                    <m:sSub>
                      <m:sSubPr>
                        <m:ctrlPr>
                          <a:rPr lang="en-CA"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CA" sz="2000" b="0" i="1" smtClean="0">
                            <a:latin typeface="Cambria Math" panose="02040503050406030204" pitchFamily="18" charset="0"/>
                            <a:ea typeface="Calibri" panose="020F0502020204030204" pitchFamily="34" charset="0"/>
                            <a:cs typeface="Times New Roman" panose="02020603050405020304" pitchFamily="18" charset="0"/>
                          </a:rPr>
                          <m:t>𝜎</m:t>
                        </m:r>
                      </m:e>
                      <m:sub>
                        <m:r>
                          <a:rPr lang="en-CA" sz="2000" b="0" i="1" smtClean="0">
                            <a:latin typeface="Cambria Math" panose="02040503050406030204" pitchFamily="18" charset="0"/>
                            <a:ea typeface="Calibri" panose="020F0502020204030204" pitchFamily="34" charset="0"/>
                            <a:cs typeface="Times New Roman" panose="02020603050405020304" pitchFamily="18" charset="0"/>
                          </a:rPr>
                          <m:t>𝑝</m:t>
                        </m:r>
                      </m:sub>
                    </m:sSub>
                    <m:sSub>
                      <m:sSubPr>
                        <m:ctrlPr>
                          <a:rPr lang="en-CA"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n-CA" sz="2000" b="0" i="1" smtClean="0">
                            <a:latin typeface="Cambria Math" panose="02040503050406030204" pitchFamily="18" charset="0"/>
                            <a:ea typeface="Calibri" panose="020F0502020204030204" pitchFamily="34" charset="0"/>
                            <a:cs typeface="Times New Roman" panose="02020603050405020304" pitchFamily="18" charset="0"/>
                          </a:rPr>
                          <m:t>𝜎</m:t>
                        </m:r>
                      </m:e>
                      <m:sub>
                        <m:r>
                          <a:rPr lang="en-CA" sz="2000" b="0" i="1" smtClean="0">
                            <a:latin typeface="Cambria Math" panose="02040503050406030204" pitchFamily="18" charset="0"/>
                            <a:ea typeface="Calibri" panose="020F0502020204030204" pitchFamily="34" charset="0"/>
                            <a:cs typeface="Times New Roman" panose="02020603050405020304" pitchFamily="18" charset="0"/>
                          </a:rPr>
                          <m:t>𝐻</m:t>
                        </m:r>
                      </m:sub>
                    </m:sSub>
                  </m:oMath>
                </a14:m>
                <a:r>
                  <a:rPr lang="en-US" sz="2000" dirty="0">
                    <a:latin typeface="Calibri" panose="020F0502020204030204" pitchFamily="34" charset="0"/>
                    <a:ea typeface="Calibri" panose="020F0502020204030204" pitchFamily="34" charset="0"/>
                    <a:cs typeface="Times New Roman" panose="02020603050405020304" pitchFamily="18" charset="0"/>
                  </a:rPr>
                  <a:t>?</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35886A23-F4CA-4B20-B237-7D843305E24A}"/>
                  </a:ext>
                </a:extLst>
              </p:cNvPr>
              <p:cNvSpPr>
                <a:spLocks noRot="1" noChangeAspect="1" noMove="1" noResize="1" noEditPoints="1" noAdjustHandles="1" noChangeArrowheads="1" noChangeShapeType="1" noTextEdit="1"/>
              </p:cNvSpPr>
              <p:nvPr/>
            </p:nvSpPr>
            <p:spPr>
              <a:xfrm>
                <a:off x="1169242" y="1933743"/>
                <a:ext cx="9950934" cy="770532"/>
              </a:xfrm>
              <a:prstGeom prst="rect">
                <a:avLst/>
              </a:prstGeom>
              <a:blipFill>
                <a:blip r:embed="rId44"/>
                <a:stretch>
                  <a:fillRect l="-674" t="-3150" b="-1023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8" name="TextBox 357">
                <a:extLst>
                  <a:ext uri="{FF2B5EF4-FFF2-40B4-BE49-F238E27FC236}">
                    <a16:creationId xmlns:a16="http://schemas.microsoft.com/office/drawing/2014/main" id="{A939A294-7D80-4679-8C69-C4A261BB29FC}"/>
                  </a:ext>
                </a:extLst>
              </p:cNvPr>
              <p:cNvSpPr txBox="1"/>
              <p:nvPr/>
            </p:nvSpPr>
            <p:spPr>
              <a:xfrm>
                <a:off x="891681" y="2793666"/>
                <a:ext cx="4232882" cy="423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𝑝</m:t>
                          </m:r>
                        </m:sub>
                      </m:sSub>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Sub>
                      <m:r>
                        <a:rPr lang="en-CA" sz="2000" b="0" i="1" smtClean="0">
                          <a:latin typeface="Cambria Math" panose="02040503050406030204" pitchFamily="18" charset="0"/>
                          <a:ea typeface="Cambria Math" panose="02040503050406030204" pitchFamily="18" charset="0"/>
                        </a:rPr>
                        <m:t>≡</m:t>
                      </m:r>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𝜎</m:t>
                          </m:r>
                        </m:e>
                        <m:sub>
                          <m:r>
                            <a:rPr lang="en-CA" sz="2000" i="1">
                              <a:latin typeface="Cambria Math" panose="02040503050406030204" pitchFamily="18" charset="0"/>
                              <a:ea typeface="Cambria Math" panose="02040503050406030204" pitchFamily="18" charset="0"/>
                            </a:rPr>
                            <m:t>𝑝</m:t>
                          </m:r>
                        </m:sub>
                      </m:sSub>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𝐸</m:t>
                          </m:r>
                        </m:sub>
                      </m:sSub>
                      <m:r>
                        <a:rPr lang="en-CA" sz="2000" b="0" i="1" smtClean="0">
                          <a:latin typeface="Cambria Math" panose="02040503050406030204" pitchFamily="18" charset="0"/>
                          <a:ea typeface="Cambria Math" panose="02040503050406030204" pitchFamily="18" charset="0"/>
                        </a:rPr>
                        <m:t>≥ℏ/2 </m:t>
                      </m:r>
                      <m:r>
                        <a:rPr lang="en-CA" sz="2000" b="0" i="1">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m:t>
                      </m:r>
                      <m:r>
                        <a:rPr lang="en-CA" sz="2000" i="1">
                          <a:latin typeface="Cambria Math" panose="02040503050406030204" pitchFamily="18" charset="0"/>
                        </a:rPr>
                        <m:t>𝑑</m:t>
                      </m:r>
                      <m:r>
                        <a:rPr lang="en-CA" sz="2000" i="1">
                          <a:latin typeface="Cambria Math" panose="02040503050406030204" pitchFamily="18" charset="0"/>
                        </a:rPr>
                        <m:t>⟨</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𝑝</m:t>
                          </m:r>
                        </m:e>
                      </m:acc>
                      <m:r>
                        <a:rPr lang="en-CA" sz="2000" i="1">
                          <a:latin typeface="Cambria Math" panose="02040503050406030204" pitchFamily="18" charset="0"/>
                        </a:rPr>
                        <m:t> ⟩/</m:t>
                      </m:r>
                      <m:r>
                        <a:rPr lang="en-CA" sz="2000" i="1">
                          <a:latin typeface="Cambria Math" panose="02040503050406030204" pitchFamily="18" charset="0"/>
                          <a:ea typeface="Cambria Math" panose="02040503050406030204" pitchFamily="18" charset="0"/>
                        </a:rPr>
                        <m:t>𝑑𝑡</m:t>
                      </m:r>
                      <m:r>
                        <a:rPr lang="en-CA" sz="2000" i="1">
                          <a:latin typeface="Cambria Math" panose="02040503050406030204" pitchFamily="18" charset="0"/>
                          <a:ea typeface="Cambria Math" panose="02040503050406030204" pitchFamily="18" charset="0"/>
                        </a:rPr>
                        <m:t>)|</m:t>
                      </m:r>
                    </m:oMath>
                  </m:oMathPara>
                </a14:m>
                <a:endParaRPr lang="en-CA" sz="2000" dirty="0"/>
              </a:p>
            </p:txBody>
          </p:sp>
        </mc:Choice>
        <mc:Fallback xmlns="">
          <p:sp>
            <p:nvSpPr>
              <p:cNvPr id="358" name="TextBox 357">
                <a:extLst>
                  <a:ext uri="{FF2B5EF4-FFF2-40B4-BE49-F238E27FC236}">
                    <a16:creationId xmlns:a16="http://schemas.microsoft.com/office/drawing/2014/main" id="{A939A294-7D80-4679-8C69-C4A261BB29FC}"/>
                  </a:ext>
                </a:extLst>
              </p:cNvPr>
              <p:cNvSpPr txBox="1">
                <a:spLocks noRot="1" noChangeAspect="1" noMove="1" noResize="1" noEditPoints="1" noAdjustHandles="1" noChangeArrowheads="1" noChangeShapeType="1" noTextEdit="1"/>
              </p:cNvSpPr>
              <p:nvPr/>
            </p:nvSpPr>
            <p:spPr>
              <a:xfrm>
                <a:off x="891681" y="2793666"/>
                <a:ext cx="4232882" cy="423770"/>
              </a:xfrm>
              <a:prstGeom prst="rect">
                <a:avLst/>
              </a:prstGeom>
              <a:blipFill>
                <a:blip r:embed="rId45"/>
                <a:stretch>
                  <a:fillRect t="-4286" b="-1000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9EA6933-FD94-403D-9E5F-41913300AC0C}"/>
                  </a:ext>
                </a:extLst>
              </p:cNvPr>
              <p:cNvSpPr txBox="1"/>
              <p:nvPr/>
            </p:nvSpPr>
            <p:spPr>
              <a:xfrm>
                <a:off x="1179103" y="3402363"/>
                <a:ext cx="3887567" cy="2752292"/>
              </a:xfrm>
              <a:prstGeom prst="rect">
                <a:avLst/>
              </a:prstGeom>
              <a:noFill/>
            </p:spPr>
            <p:txBody>
              <a:bodyPr wrap="square" rtlCol="0">
                <a:spAutoFit/>
              </a:bodyPr>
              <a:lstStyle/>
              <a:p>
                <a:r>
                  <a:rPr lang="en-CA" sz="2000" b="1" dirty="0"/>
                  <a:t>For the free particle, </a:t>
                </a:r>
                <a14:m>
                  <m:oMath xmlns:m="http://schemas.openxmlformats.org/officeDocument/2006/math">
                    <m:d>
                      <m:dPr>
                        <m:begChr m:val="["/>
                        <m:endChr m:val="]"/>
                        <m:ctrlPr>
                          <a:rPr lang="en-CA" sz="2000" b="1" i="1" smtClean="0">
                            <a:latin typeface="Cambria Math" panose="02040503050406030204" pitchFamily="18" charset="0"/>
                          </a:rPr>
                        </m:ctrlPr>
                      </m:dPr>
                      <m:e>
                        <m:acc>
                          <m:accPr>
                            <m:chr m:val="̂"/>
                            <m:ctrlPr>
                              <a:rPr lang="en-CA" sz="2000" b="1" i="1" smtClean="0">
                                <a:latin typeface="Cambria Math" panose="02040503050406030204" pitchFamily="18" charset="0"/>
                              </a:rPr>
                            </m:ctrlPr>
                          </m:accPr>
                          <m:e>
                            <m:r>
                              <a:rPr lang="en-CA" sz="2000" b="1" i="1" smtClean="0">
                                <a:latin typeface="Cambria Math" panose="02040503050406030204" pitchFamily="18" charset="0"/>
                              </a:rPr>
                              <m:t>𝒑</m:t>
                            </m:r>
                          </m:e>
                        </m:acc>
                        <m:r>
                          <a:rPr lang="en-CA" sz="2000" b="1" i="1" smtClean="0">
                            <a:latin typeface="Cambria Math" panose="02040503050406030204" pitchFamily="18" charset="0"/>
                          </a:rPr>
                          <m:t>,</m:t>
                        </m:r>
                        <m:acc>
                          <m:accPr>
                            <m:chr m:val="̂"/>
                            <m:ctrlPr>
                              <a:rPr lang="en-CA" sz="2000" b="1" i="1" smtClean="0">
                                <a:latin typeface="Cambria Math" panose="02040503050406030204" pitchFamily="18" charset="0"/>
                              </a:rPr>
                            </m:ctrlPr>
                          </m:accPr>
                          <m:e>
                            <m:r>
                              <a:rPr lang="en-CA" sz="2000" b="1" i="1" smtClean="0">
                                <a:latin typeface="Cambria Math" panose="02040503050406030204" pitchFamily="18" charset="0"/>
                              </a:rPr>
                              <m:t>𝑬</m:t>
                            </m:r>
                          </m:e>
                        </m:acc>
                      </m:e>
                    </m:d>
                    <m:r>
                      <a:rPr lang="en-CA" sz="2000" b="1" i="1" smtClean="0">
                        <a:latin typeface="Cambria Math" panose="02040503050406030204" pitchFamily="18" charset="0"/>
                      </a:rPr>
                      <m:t>=</m:t>
                    </m:r>
                    <m:r>
                      <a:rPr lang="en-CA" sz="2000" b="1" i="1" smtClean="0">
                        <a:latin typeface="Cambria Math" panose="02040503050406030204" pitchFamily="18" charset="0"/>
                      </a:rPr>
                      <m:t>𝟎</m:t>
                    </m:r>
                  </m:oMath>
                </a14:m>
                <a:r>
                  <a:rPr lang="en-CA" sz="2000" b="1" dirty="0"/>
                  <a:t>:</a:t>
                </a:r>
              </a:p>
              <a:p>
                <a:pPr marL="285750" indent="-285750">
                  <a:buFontTx/>
                  <a:buChar char="-"/>
                </a:pPr>
                <a:r>
                  <a:rPr lang="en-CA" sz="2000" dirty="0"/>
                  <a:t>therefore </a:t>
                </a:r>
                <a14:m>
                  <m:oMath xmlns:m="http://schemas.openxmlformats.org/officeDocument/2006/math">
                    <m:f>
                      <m:fPr>
                        <m:ctrlPr>
                          <a:rPr lang="en-CA" sz="2000" b="0" i="1">
                            <a:latin typeface="Cambria Math" panose="02040503050406030204" pitchFamily="18" charset="0"/>
                          </a:rPr>
                        </m:ctrlPr>
                      </m:fPr>
                      <m:num>
                        <m:r>
                          <a:rPr lang="en-CA" sz="2000" b="0" i="1" smtClean="0">
                            <a:latin typeface="Cambria Math" panose="02040503050406030204" pitchFamily="18" charset="0"/>
                          </a:rPr>
                          <m:t>𝑑</m:t>
                        </m:r>
                        <m:d>
                          <m:dPr>
                            <m:begChr m:val="⟨"/>
                            <m:endChr m:val="⟩"/>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𝑝</m:t>
                                </m:r>
                              </m:e>
                            </m:acc>
                            <m:r>
                              <a:rPr lang="en-CA" sz="2000" i="1">
                                <a:latin typeface="Cambria Math" panose="02040503050406030204" pitchFamily="18" charset="0"/>
                              </a:rPr>
                              <m:t> </m:t>
                            </m:r>
                          </m:e>
                        </m:d>
                      </m:num>
                      <m:den>
                        <m:r>
                          <a:rPr lang="en-CA" sz="2000" i="1">
                            <a:latin typeface="Cambria Math" panose="02040503050406030204" pitchFamily="18" charset="0"/>
                            <a:ea typeface="Cambria Math" panose="02040503050406030204" pitchFamily="18" charset="0"/>
                          </a:rPr>
                          <m:t>𝑑𝑡</m:t>
                        </m:r>
                      </m:den>
                    </m:f>
                    <m:r>
                      <a:rPr lang="en-CA" sz="2000" b="0" i="1" smtClean="0">
                        <a:latin typeface="Cambria Math" panose="02040503050406030204" pitchFamily="18" charset="0"/>
                        <a:ea typeface="Cambria Math" panose="02040503050406030204" pitchFamily="18" charset="0"/>
                      </a:rPr>
                      <m:t>=0,</m:t>
                    </m:r>
                  </m:oMath>
                </a14:m>
                <a:r>
                  <a:rPr lang="en-CA" sz="2000" dirty="0"/>
                  <a:t> always</a:t>
                </a:r>
              </a:p>
              <a:p>
                <a:pPr marL="285750" indent="-285750">
                  <a:buFontTx/>
                  <a:buChar char="-"/>
                </a:pPr>
                <a:r>
                  <a:rPr lang="en-CA" sz="2000" dirty="0"/>
                  <a:t>therefore momentum is conserved</a:t>
                </a:r>
              </a:p>
              <a:p>
                <a:pPr marL="285750" indent="-285750">
                  <a:buFontTx/>
                  <a:buChar char="-"/>
                </a:pPr>
                <a14:m>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𝑝</m:t>
                        </m:r>
                      </m:e>
                    </m:acc>
                    <m:r>
                      <a:rPr lang="en-CA" sz="2000" b="0" i="1" smtClean="0">
                        <a:latin typeface="Cambria Math" panose="02040503050406030204" pitchFamily="18" charset="0"/>
                      </a:rPr>
                      <m:t>,</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𝐸</m:t>
                        </m:r>
                      </m:e>
                    </m:acc>
                  </m:oMath>
                </a14:m>
                <a:r>
                  <a:rPr lang="en-CA" sz="2000" dirty="0"/>
                  <a:t> have a set of shared eigen states</a:t>
                </a:r>
              </a:p>
              <a:p>
                <a:pPr marL="285750" indent="-285750">
                  <a:buFontTx/>
                  <a:buChar char="-"/>
                </a:pPr>
                <a:r>
                  <a:rPr lang="en-CA" sz="2000" dirty="0"/>
                  <a:t>the product of their variances can be arbitrarily close to zero </a:t>
                </a:r>
              </a:p>
            </p:txBody>
          </p:sp>
        </mc:Choice>
        <mc:Fallback>
          <p:sp>
            <p:nvSpPr>
              <p:cNvPr id="5" name="TextBox 4">
                <a:extLst>
                  <a:ext uri="{FF2B5EF4-FFF2-40B4-BE49-F238E27FC236}">
                    <a16:creationId xmlns:a16="http://schemas.microsoft.com/office/drawing/2014/main" id="{D9EA6933-FD94-403D-9E5F-41913300AC0C}"/>
                  </a:ext>
                </a:extLst>
              </p:cNvPr>
              <p:cNvSpPr txBox="1">
                <a:spLocks noRot="1" noChangeAspect="1" noMove="1" noResize="1" noEditPoints="1" noAdjustHandles="1" noChangeArrowheads="1" noChangeShapeType="1" noTextEdit="1"/>
              </p:cNvSpPr>
              <p:nvPr/>
            </p:nvSpPr>
            <p:spPr>
              <a:xfrm>
                <a:off x="1179103" y="3402363"/>
                <a:ext cx="3887567" cy="2752292"/>
              </a:xfrm>
              <a:prstGeom prst="rect">
                <a:avLst/>
              </a:prstGeom>
              <a:blipFill>
                <a:blip r:embed="rId46"/>
                <a:stretch>
                  <a:fillRect l="-1724" t="-885" b="-28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2917487-7BFD-4E3A-BA80-397BDE63981E}"/>
                  </a:ext>
                </a:extLst>
              </p:cNvPr>
              <p:cNvSpPr txBox="1"/>
              <p:nvPr/>
            </p:nvSpPr>
            <p:spPr>
              <a:xfrm>
                <a:off x="5222662" y="3417143"/>
                <a:ext cx="7101264" cy="2615203"/>
              </a:xfrm>
              <a:prstGeom prst="rect">
                <a:avLst/>
              </a:prstGeom>
              <a:noFill/>
            </p:spPr>
            <p:txBody>
              <a:bodyPr wrap="square" rtlCol="0">
                <a:spAutoFit/>
              </a:bodyPr>
              <a:lstStyle/>
              <a:p>
                <a:r>
                  <a:rPr lang="en-CA" sz="2000" b="1" dirty="0"/>
                  <a:t>For the harmonic oscillator, </a:t>
                </a:r>
                <a14:m>
                  <m:oMath xmlns:m="http://schemas.openxmlformats.org/officeDocument/2006/math">
                    <m:d>
                      <m:dPr>
                        <m:begChr m:val="["/>
                        <m:endChr m:val="]"/>
                        <m:ctrlPr>
                          <a:rPr lang="en-CA" sz="2000" b="1" i="1" smtClean="0">
                            <a:latin typeface="Cambria Math" panose="02040503050406030204" pitchFamily="18" charset="0"/>
                          </a:rPr>
                        </m:ctrlPr>
                      </m:dPr>
                      <m:e>
                        <m:acc>
                          <m:accPr>
                            <m:chr m:val="̂"/>
                            <m:ctrlPr>
                              <a:rPr lang="en-CA" sz="2000" b="1" i="1" smtClean="0">
                                <a:latin typeface="Cambria Math" panose="02040503050406030204" pitchFamily="18" charset="0"/>
                              </a:rPr>
                            </m:ctrlPr>
                          </m:accPr>
                          <m:e>
                            <m:r>
                              <a:rPr lang="en-CA" sz="2000" b="1" i="1" smtClean="0">
                                <a:latin typeface="Cambria Math" panose="02040503050406030204" pitchFamily="18" charset="0"/>
                              </a:rPr>
                              <m:t>𝒑</m:t>
                            </m:r>
                          </m:e>
                        </m:acc>
                        <m:r>
                          <a:rPr lang="en-CA" sz="2000" b="1" i="1" smtClean="0">
                            <a:latin typeface="Cambria Math" panose="02040503050406030204" pitchFamily="18" charset="0"/>
                          </a:rPr>
                          <m:t>,</m:t>
                        </m:r>
                        <m:acc>
                          <m:accPr>
                            <m:chr m:val="̂"/>
                            <m:ctrlPr>
                              <a:rPr lang="en-CA" sz="2000" b="1" i="1" smtClean="0">
                                <a:latin typeface="Cambria Math" panose="02040503050406030204" pitchFamily="18" charset="0"/>
                              </a:rPr>
                            </m:ctrlPr>
                          </m:accPr>
                          <m:e>
                            <m:r>
                              <a:rPr lang="en-CA" sz="2000" b="1" i="1" smtClean="0">
                                <a:latin typeface="Cambria Math" panose="02040503050406030204" pitchFamily="18" charset="0"/>
                              </a:rPr>
                              <m:t>𝑬</m:t>
                            </m:r>
                          </m:e>
                        </m:acc>
                      </m:e>
                    </m:d>
                    <m:r>
                      <a:rPr lang="en-CA" sz="2000" b="1" i="1" smtClean="0">
                        <a:latin typeface="Cambria Math" panose="02040503050406030204" pitchFamily="18" charset="0"/>
                      </a:rPr>
                      <m:t>≠</m:t>
                    </m:r>
                    <m:r>
                      <a:rPr lang="en-CA" sz="2000" b="1" i="1" smtClean="0">
                        <a:latin typeface="Cambria Math" panose="02040503050406030204" pitchFamily="18" charset="0"/>
                      </a:rPr>
                      <m:t>𝟎</m:t>
                    </m:r>
                    <m:r>
                      <a:rPr lang="en-CA" sz="2000" b="1" i="1" smtClean="0">
                        <a:latin typeface="Cambria Math" panose="02040503050406030204" pitchFamily="18" charset="0"/>
                      </a:rPr>
                      <m:t>,</m:t>
                    </m:r>
                    <m:r>
                      <m:rPr>
                        <m:lit/>
                      </m:rPr>
                      <a:rPr lang="en-CA" sz="2000" b="1" i="1" smtClean="0">
                        <a:latin typeface="Cambria Math" panose="02040503050406030204" pitchFamily="18" charset="0"/>
                      </a:rPr>
                      <m:t>;</m:t>
                    </m:r>
                    <m:r>
                      <a:rPr lang="en-CA" sz="2000" b="1" i="1" smtClean="0">
                        <a:latin typeface="Cambria Math" panose="02040503050406030204" pitchFamily="18" charset="0"/>
                      </a:rPr>
                      <m:t>⟨</m:t>
                    </m:r>
                    <m:d>
                      <m:dPr>
                        <m:begChr m:val="["/>
                        <m:endChr m:val="]"/>
                        <m:ctrlPr>
                          <a:rPr lang="en-CA" sz="2000" b="1" i="1">
                            <a:latin typeface="Cambria Math" panose="02040503050406030204" pitchFamily="18" charset="0"/>
                          </a:rPr>
                        </m:ctrlPr>
                      </m:dPr>
                      <m:e>
                        <m:acc>
                          <m:accPr>
                            <m:chr m:val="̂"/>
                            <m:ctrlPr>
                              <a:rPr lang="en-CA" sz="2000" b="1" i="1">
                                <a:latin typeface="Cambria Math" panose="02040503050406030204" pitchFamily="18" charset="0"/>
                              </a:rPr>
                            </m:ctrlPr>
                          </m:accPr>
                          <m:e>
                            <m:r>
                              <a:rPr lang="en-CA" sz="2000" b="1" i="1">
                                <a:latin typeface="Cambria Math" panose="02040503050406030204" pitchFamily="18" charset="0"/>
                              </a:rPr>
                              <m:t>𝒑</m:t>
                            </m:r>
                          </m:e>
                        </m:acc>
                        <m:r>
                          <a:rPr lang="en-CA" sz="2000" b="1" i="1">
                            <a:latin typeface="Cambria Math" panose="02040503050406030204" pitchFamily="18" charset="0"/>
                          </a:rPr>
                          <m:t>,</m:t>
                        </m:r>
                        <m:acc>
                          <m:accPr>
                            <m:chr m:val="̂"/>
                            <m:ctrlPr>
                              <a:rPr lang="en-CA" sz="2000" b="1" i="1">
                                <a:latin typeface="Cambria Math" panose="02040503050406030204" pitchFamily="18" charset="0"/>
                              </a:rPr>
                            </m:ctrlPr>
                          </m:accPr>
                          <m:e>
                            <m:r>
                              <a:rPr lang="en-CA" sz="2000" b="1" i="1">
                                <a:latin typeface="Cambria Math" panose="02040503050406030204" pitchFamily="18" charset="0"/>
                              </a:rPr>
                              <m:t>𝑬</m:t>
                            </m:r>
                          </m:e>
                        </m:acc>
                      </m:e>
                    </m:d>
                    <m:r>
                      <a:rPr lang="en-CA" sz="2000" b="1" i="1" smtClean="0">
                        <a:latin typeface="Cambria Math" panose="02040503050406030204" pitchFamily="18" charset="0"/>
                      </a:rPr>
                      <m:t>⟩=−</m:t>
                    </m:r>
                    <m:r>
                      <a:rPr lang="en-CA" sz="2000" b="1" i="1" smtClean="0">
                        <a:latin typeface="Cambria Math" panose="02040503050406030204" pitchFamily="18" charset="0"/>
                      </a:rPr>
                      <m:t>𝒊</m:t>
                    </m:r>
                    <m:r>
                      <a:rPr lang="en-CA" sz="2000" b="1" i="1" smtClean="0">
                        <a:latin typeface="Cambria Math" panose="02040503050406030204" pitchFamily="18" charset="0"/>
                      </a:rPr>
                      <m:t>ℏ</m:t>
                    </m:r>
                    <m:r>
                      <a:rPr lang="en-CA" sz="2000" b="1" i="1" smtClean="0">
                        <a:latin typeface="Cambria Math" panose="02040503050406030204" pitchFamily="18" charset="0"/>
                      </a:rPr>
                      <m:t>𝒌</m:t>
                    </m:r>
                    <m:r>
                      <a:rPr lang="en-CA" sz="2000" b="1" i="1" smtClean="0">
                        <a:latin typeface="Cambria Math" panose="02040503050406030204" pitchFamily="18" charset="0"/>
                      </a:rPr>
                      <m:t>⟨</m:t>
                    </m:r>
                    <m:acc>
                      <m:accPr>
                        <m:chr m:val="̂"/>
                        <m:ctrlPr>
                          <a:rPr lang="en-CA" sz="2000" b="1" i="1" smtClean="0">
                            <a:latin typeface="Cambria Math" panose="02040503050406030204" pitchFamily="18" charset="0"/>
                          </a:rPr>
                        </m:ctrlPr>
                      </m:accPr>
                      <m:e>
                        <m:r>
                          <a:rPr lang="en-CA" sz="2000" b="1" i="1" smtClean="0">
                            <a:latin typeface="Cambria Math" panose="02040503050406030204" pitchFamily="18" charset="0"/>
                          </a:rPr>
                          <m:t>𝒙</m:t>
                        </m:r>
                      </m:e>
                    </m:acc>
                    <m:r>
                      <a:rPr lang="en-CA" sz="2000" b="1" i="1" smtClean="0">
                        <a:latin typeface="Cambria Math" panose="02040503050406030204" pitchFamily="18" charset="0"/>
                      </a:rPr>
                      <m:t>⟩(</m:t>
                    </m:r>
                    <m:r>
                      <a:rPr lang="en-CA" sz="2000" b="1" i="1" smtClean="0">
                        <a:latin typeface="Cambria Math" panose="02040503050406030204" pitchFamily="18" charset="0"/>
                      </a:rPr>
                      <m:t>𝒕</m:t>
                    </m:r>
                    <m:r>
                      <a:rPr lang="en-CA" sz="2000" b="1" i="1" smtClean="0">
                        <a:latin typeface="Cambria Math" panose="02040503050406030204" pitchFamily="18" charset="0"/>
                      </a:rPr>
                      <m:t>)</m:t>
                    </m:r>
                  </m:oMath>
                </a14:m>
                <a:r>
                  <a:rPr lang="en-CA" sz="2000" b="1" dirty="0"/>
                  <a:t>:</a:t>
                </a:r>
              </a:p>
              <a:p>
                <a:pPr marL="285750" indent="-285750">
                  <a:buFontTx/>
                  <a:buChar char="-"/>
                </a:pPr>
                <a:r>
                  <a:rPr lang="en-CA" sz="2000" dirty="0"/>
                  <a:t>therefore </a:t>
                </a:r>
                <a14:m>
                  <m:oMath xmlns:m="http://schemas.openxmlformats.org/officeDocument/2006/math">
                    <m:f>
                      <m:fPr>
                        <m:ctrlPr>
                          <a:rPr lang="en-CA" sz="2000" b="0" i="1">
                            <a:latin typeface="Cambria Math" panose="02040503050406030204" pitchFamily="18" charset="0"/>
                          </a:rPr>
                        </m:ctrlPr>
                      </m:fPr>
                      <m:num>
                        <m:r>
                          <a:rPr lang="en-CA" sz="2000" b="0" i="1" smtClean="0">
                            <a:latin typeface="Cambria Math" panose="02040503050406030204" pitchFamily="18" charset="0"/>
                          </a:rPr>
                          <m:t>𝑑</m:t>
                        </m:r>
                        <m:d>
                          <m:dPr>
                            <m:begChr m:val="⟨"/>
                            <m:endChr m:val="⟩"/>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𝑝</m:t>
                                </m:r>
                              </m:e>
                            </m:acc>
                            <m:r>
                              <a:rPr lang="en-CA" sz="2000" i="1">
                                <a:latin typeface="Cambria Math" panose="02040503050406030204" pitchFamily="18" charset="0"/>
                              </a:rPr>
                              <m:t> </m:t>
                            </m:r>
                          </m:e>
                        </m:d>
                      </m:num>
                      <m:den>
                        <m:r>
                          <a:rPr lang="en-CA" sz="2000" i="1">
                            <a:latin typeface="Cambria Math" panose="02040503050406030204" pitchFamily="18" charset="0"/>
                            <a:ea typeface="Cambria Math" panose="02040503050406030204" pitchFamily="18" charset="0"/>
                          </a:rPr>
                          <m:t>𝑑𝑡</m:t>
                        </m:r>
                      </m:den>
                    </m:f>
                    <m:r>
                      <a:rPr lang="en-CA" sz="2000" b="0" i="1" smtClean="0">
                        <a:latin typeface="Cambria Math" panose="02040503050406030204" pitchFamily="18" charset="0"/>
                        <a:ea typeface="Cambria Math" panose="02040503050406030204" pitchFamily="18" charset="0"/>
                      </a:rPr>
                      <m:t>≠0,</m:t>
                    </m:r>
                  </m:oMath>
                </a14:m>
                <a:r>
                  <a:rPr lang="en-CA" sz="2000" dirty="0"/>
                  <a:t> in general, implying a net force can be exerted on the particle</a:t>
                </a:r>
              </a:p>
              <a:p>
                <a:pPr marL="285750" indent="-285750">
                  <a:buFontTx/>
                  <a:buChar char="-"/>
                </a:pPr>
                <a:r>
                  <a:rPr lang="en-CA" sz="2000" dirty="0"/>
                  <a:t>momentum is NOT necessarily conserved</a:t>
                </a:r>
              </a:p>
              <a:p>
                <a:pPr marL="285750" indent="-285750">
                  <a:buFontTx/>
                  <a:buChar char="-"/>
                </a:pPr>
                <a:r>
                  <a:rPr lang="en-CA" sz="2000" dirty="0"/>
                  <a:t> </a:t>
                </a:r>
                <a14:m>
                  <m:oMath xmlns:m="http://schemas.openxmlformats.org/officeDocument/2006/math">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𝑝</m:t>
                        </m:r>
                      </m:e>
                    </m:acc>
                    <m:r>
                      <a:rPr lang="en-CA" sz="2000" b="0" i="1" smtClean="0">
                        <a:latin typeface="Cambria Math" panose="02040503050406030204" pitchFamily="18" charset="0"/>
                      </a:rPr>
                      <m:t>,</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𝐸</m:t>
                        </m:r>
                      </m:e>
                    </m:acc>
                    <m:r>
                      <a:rPr lang="en-CA" sz="2000" b="0" i="1" smtClean="0">
                        <a:latin typeface="Cambria Math" panose="02040503050406030204" pitchFamily="18" charset="0"/>
                      </a:rPr>
                      <m:t> </m:t>
                    </m:r>
                  </m:oMath>
                </a14:m>
                <a:r>
                  <a:rPr lang="en-CA" sz="2000" dirty="0"/>
                  <a:t>do NOT share a common set of eigen states</a:t>
                </a:r>
              </a:p>
              <a:p>
                <a:pPr marL="285750" indent="-285750">
                  <a:buFontTx/>
                  <a:buChar char="-"/>
                </a:pPr>
                <a:r>
                  <a:rPr lang="en-CA" sz="2000" dirty="0"/>
                  <a:t>the product of their variances is state and in general  time dependent: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𝑝</m:t>
                        </m:r>
                      </m:sub>
                      <m:sup>
                        <m:r>
                          <a:rPr lang="en-CA" sz="2000" b="0" i="1" smtClean="0">
                            <a:latin typeface="Cambria Math" panose="02040503050406030204" pitchFamily="18" charset="0"/>
                          </a:rPr>
                          <m:t>2</m:t>
                        </m:r>
                      </m:sup>
                    </m:sSubSup>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𝐸</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ℏ</m:t>
                            </m:r>
                          </m:e>
                          <m:sup>
                            <m:r>
                              <a:rPr lang="en-CA" sz="2000" b="0" i="1" smtClean="0">
                                <a:latin typeface="Cambria Math" panose="02040503050406030204" pitchFamily="18" charset="0"/>
                              </a:rPr>
                              <m:t>2</m:t>
                            </m:r>
                          </m:sup>
                        </m:sSup>
                      </m:num>
                      <m:den>
                        <m:r>
                          <a:rPr lang="en-CA" sz="2000" b="0" i="1" smtClean="0">
                            <a:latin typeface="Cambria Math" panose="02040503050406030204" pitchFamily="18" charset="0"/>
                          </a:rPr>
                          <m:t>4</m:t>
                        </m:r>
                      </m:den>
                    </m:f>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𝑘</m:t>
                        </m:r>
                      </m:e>
                      <m:sup>
                        <m:r>
                          <a:rPr lang="en-CA" sz="2000" b="0" i="1" smtClean="0">
                            <a:latin typeface="Cambria Math" panose="02040503050406030204" pitchFamily="18" charset="0"/>
                          </a:rPr>
                          <m:t>2</m:t>
                        </m:r>
                      </m:sup>
                    </m:sSup>
                    <m:sSup>
                      <m:sSupPr>
                        <m:ctrlPr>
                          <a:rPr lang="en-CA" sz="2000" b="0" i="1" smtClean="0">
                            <a:latin typeface="Cambria Math" panose="02040503050406030204" pitchFamily="18" charset="0"/>
                          </a:rPr>
                        </m:ctrlPr>
                      </m:sSupPr>
                      <m:e>
                        <m:d>
                          <m:dPr>
                            <m:begChr m:val="⟨"/>
                            <m:endChr m:val="⟩"/>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𝑥</m:t>
                                </m:r>
                              </m:e>
                            </m:acc>
                          </m:e>
                        </m:d>
                      </m:e>
                      <m:sup>
                        <m:r>
                          <a:rPr lang="en-CA" sz="2000" b="0" i="1" smtClean="0">
                            <a:latin typeface="Cambria Math" panose="02040503050406030204" pitchFamily="18" charset="0"/>
                          </a:rPr>
                          <m:t>2</m:t>
                        </m:r>
                      </m:sup>
                    </m:sSup>
                    <m:r>
                      <a:rPr lang="en-CA" sz="2000" b="0" i="1" smtClean="0">
                        <a:latin typeface="Cambria Math" panose="02040503050406030204" pitchFamily="18" charset="0"/>
                      </a:rPr>
                      <m:t>(</m:t>
                    </m:r>
                    <m:r>
                      <a:rPr lang="en-CA" sz="2000" b="0" i="1" smtClean="0">
                        <a:latin typeface="Cambria Math" panose="02040503050406030204" pitchFamily="18" charset="0"/>
                      </a:rPr>
                      <m:t>𝑡</m:t>
                    </m:r>
                    <m:r>
                      <a:rPr lang="en-CA" sz="2000" b="0" i="1" smtClean="0">
                        <a:latin typeface="Cambria Math" panose="02040503050406030204" pitchFamily="18" charset="0"/>
                      </a:rPr>
                      <m:t>)</m:t>
                    </m:r>
                  </m:oMath>
                </a14:m>
                <a:r>
                  <a:rPr lang="en-CA" sz="2000" dirty="0"/>
                  <a:t> </a:t>
                </a:r>
              </a:p>
            </p:txBody>
          </p:sp>
        </mc:Choice>
        <mc:Fallback>
          <p:sp>
            <p:nvSpPr>
              <p:cNvPr id="6" name="TextBox 5">
                <a:extLst>
                  <a:ext uri="{FF2B5EF4-FFF2-40B4-BE49-F238E27FC236}">
                    <a16:creationId xmlns:a16="http://schemas.microsoft.com/office/drawing/2014/main" id="{32917487-7BFD-4E3A-BA80-397BDE63981E}"/>
                  </a:ext>
                </a:extLst>
              </p:cNvPr>
              <p:cNvSpPr txBox="1">
                <a:spLocks noRot="1" noChangeAspect="1" noMove="1" noResize="1" noEditPoints="1" noAdjustHandles="1" noChangeArrowheads="1" noChangeShapeType="1" noTextEdit="1"/>
              </p:cNvSpPr>
              <p:nvPr/>
            </p:nvSpPr>
            <p:spPr>
              <a:xfrm>
                <a:off x="5222662" y="3417143"/>
                <a:ext cx="7101264" cy="2615203"/>
              </a:xfrm>
              <a:prstGeom prst="rect">
                <a:avLst/>
              </a:prstGeom>
              <a:blipFill>
                <a:blip r:embed="rId47"/>
                <a:stretch>
                  <a:fillRect l="-944" t="-932" b="-932"/>
                </a:stretch>
              </a:blipFill>
            </p:spPr>
            <p:txBody>
              <a:bodyPr/>
              <a:lstStyle/>
              <a:p>
                <a:r>
                  <a:rPr lang="en-US">
                    <a:noFill/>
                  </a:rPr>
                  <a:t> </a:t>
                </a:r>
              </a:p>
            </p:txBody>
          </p:sp>
        </mc:Fallback>
      </mc:AlternateContent>
    </p:spTree>
    <p:extLst>
      <p:ext uri="{BB962C8B-B14F-4D97-AF65-F5344CB8AC3E}">
        <p14:creationId xmlns:p14="http://schemas.microsoft.com/office/powerpoint/2010/main" val="347869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F925-8354-401F-BADA-5B5F3288CABB}"/>
              </a:ext>
            </a:extLst>
          </p:cNvPr>
          <p:cNvSpPr>
            <a:spLocks noGrp="1"/>
          </p:cNvSpPr>
          <p:nvPr>
            <p:ph type="title"/>
          </p:nvPr>
        </p:nvSpPr>
        <p:spPr/>
        <p:txBody>
          <a:bodyPr/>
          <a:lstStyle/>
          <a:p>
            <a:r>
              <a:rPr lang="en-CA" dirty="0"/>
              <a:t>POLL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39D2E8-B144-4406-B8B2-8E945C8CAD4B}"/>
                  </a:ext>
                </a:extLst>
              </p:cNvPr>
              <p:cNvSpPr>
                <a:spLocks noGrp="1"/>
              </p:cNvSpPr>
              <p:nvPr>
                <p:ph idx="1"/>
              </p:nvPr>
            </p:nvSpPr>
            <p:spPr>
              <a:xfrm>
                <a:off x="114641" y="2142987"/>
                <a:ext cx="12023678" cy="5012266"/>
              </a:xfrm>
            </p:spPr>
            <p:txBody>
              <a:bodyPr>
                <a:normAutofit/>
              </a:bodyPr>
              <a:lstStyle/>
              <a:p>
                <a:r>
                  <a:rPr lang="en-CA" dirty="0"/>
                  <a:t>1. If the particle was in a stationary state of the harmonic oscillator, its momentum would be time-dependent (T/F)</a:t>
                </a:r>
              </a:p>
              <a:p>
                <a:r>
                  <a:rPr lang="en-CA" dirty="0"/>
                  <a:t>2. If the particle was in a stationary state of the harmonic oscillator, the product of the variances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𝑝</m:t>
                        </m:r>
                      </m:sub>
                      <m:sup>
                        <m:r>
                          <a:rPr lang="en-CA" sz="2000" b="0" i="1" smtClean="0">
                            <a:latin typeface="Cambria Math" panose="02040503050406030204" pitchFamily="18" charset="0"/>
                          </a:rPr>
                          <m:t>2</m:t>
                        </m:r>
                      </m:sup>
                    </m:sSubSup>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𝐸</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≥0</m:t>
                    </m:r>
                  </m:oMath>
                </a14:m>
                <a:r>
                  <a:rPr lang="en-CA" dirty="0"/>
                  <a:t> (T/F)</a:t>
                </a:r>
              </a:p>
              <a:p>
                <a:r>
                  <a:rPr lang="en-CA" dirty="0"/>
                  <a:t>3. If the particle was in a stationary state of the harmonic oscillator, the product of the variances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𝑝</m:t>
                        </m:r>
                      </m:sub>
                      <m:sup>
                        <m:r>
                          <a:rPr lang="en-CA" sz="2000" b="0" i="1" smtClean="0">
                            <a:latin typeface="Cambria Math" panose="02040503050406030204" pitchFamily="18" charset="0"/>
                          </a:rPr>
                          <m:t>2</m:t>
                        </m:r>
                      </m:sup>
                    </m:sSubSup>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𝐸</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=0</m:t>
                    </m:r>
                  </m:oMath>
                </a14:m>
                <a:r>
                  <a:rPr lang="en-CA" dirty="0"/>
                  <a:t> (T/F)</a:t>
                </a:r>
              </a:p>
              <a:p>
                <a:r>
                  <a:rPr lang="en-CA" dirty="0"/>
                  <a:t>4. If the particle was in a </a:t>
                </a:r>
                <a:r>
                  <a:rPr lang="en-CA" dirty="0" err="1"/>
                  <a:t>wavepacket</a:t>
                </a:r>
                <a:r>
                  <a:rPr lang="en-CA" dirty="0"/>
                  <a:t> state comprising several harmonic oscillator stationary states, that closely mimicked the classical oscillatory motion of a particle in a harmonic potential, </a:t>
                </a:r>
                <a14:m>
                  <m:oMath xmlns:m="http://schemas.openxmlformats.org/officeDocument/2006/math">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𝑝</m:t>
                        </m:r>
                      </m:sub>
                      <m:sup>
                        <m:r>
                          <a:rPr lang="en-CA" sz="2000" b="0" i="1" smtClean="0">
                            <a:latin typeface="Cambria Math" panose="02040503050406030204" pitchFamily="18" charset="0"/>
                          </a:rPr>
                          <m:t>2</m:t>
                        </m:r>
                      </m:sup>
                    </m:sSubSup>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𝜎</m:t>
                        </m:r>
                      </m:e>
                      <m:sub>
                        <m:r>
                          <a:rPr lang="en-CA" sz="2000" b="0" i="1" smtClean="0">
                            <a:latin typeface="Cambria Math" panose="02040503050406030204" pitchFamily="18" charset="0"/>
                          </a:rPr>
                          <m:t>𝐸</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≥0</m:t>
                    </m:r>
                  </m:oMath>
                </a14:m>
                <a:r>
                  <a:rPr lang="en-CA" dirty="0"/>
                  <a:t> periodically, when it was moving past the centre of the potential well, and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𝜎</m:t>
                        </m:r>
                      </m:e>
                      <m:sub>
                        <m:r>
                          <a:rPr lang="en-CA" i="1">
                            <a:latin typeface="Cambria Math" panose="02040503050406030204" pitchFamily="18" charset="0"/>
                          </a:rPr>
                          <m:t>𝑝</m:t>
                        </m:r>
                      </m:sub>
                      <m:sup>
                        <m:r>
                          <a:rPr lang="en-CA" i="1">
                            <a:latin typeface="Cambria Math" panose="02040503050406030204" pitchFamily="18" charset="0"/>
                          </a:rPr>
                          <m:t>2</m:t>
                        </m:r>
                      </m:sup>
                    </m:sSubSup>
                    <m:sSubSup>
                      <m:sSubSupPr>
                        <m:ctrlPr>
                          <a:rPr lang="en-CA" i="1">
                            <a:latin typeface="Cambria Math" panose="02040503050406030204" pitchFamily="18" charset="0"/>
                          </a:rPr>
                        </m:ctrlPr>
                      </m:sSubSupPr>
                      <m:e>
                        <m:r>
                          <a:rPr lang="en-CA" i="1">
                            <a:latin typeface="Cambria Math" panose="02040503050406030204" pitchFamily="18" charset="0"/>
                          </a:rPr>
                          <m:t>𝜎</m:t>
                        </m:r>
                      </m:e>
                      <m:sub>
                        <m:r>
                          <a:rPr lang="en-CA" i="1">
                            <a:latin typeface="Cambria Math" panose="02040503050406030204" pitchFamily="18" charset="0"/>
                          </a:rPr>
                          <m:t>𝐸</m:t>
                        </m:r>
                      </m:sub>
                      <m:sup>
                        <m:r>
                          <a:rPr lang="en-CA" i="1">
                            <a:latin typeface="Cambria Math" panose="02040503050406030204" pitchFamily="18" charset="0"/>
                          </a:rPr>
                          <m:t>2</m:t>
                        </m:r>
                      </m:sup>
                    </m:sSubSup>
                    <m:r>
                      <a:rPr lang="en-CA" i="1">
                        <a:latin typeface="Cambria Math" panose="02040503050406030204" pitchFamily="18" charset="0"/>
                      </a:rPr>
                      <m:t>≥</m:t>
                    </m:r>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ℏ</m:t>
                            </m:r>
                          </m:e>
                          <m:sup>
                            <m:r>
                              <a:rPr lang="en-CA" i="1">
                                <a:latin typeface="Cambria Math" panose="02040503050406030204" pitchFamily="18" charset="0"/>
                              </a:rPr>
                              <m:t>2</m:t>
                            </m:r>
                          </m:sup>
                        </m:sSup>
                      </m:num>
                      <m:den>
                        <m:r>
                          <a:rPr lang="en-CA" i="1">
                            <a:latin typeface="Cambria Math" panose="02040503050406030204" pitchFamily="18" charset="0"/>
                          </a:rPr>
                          <m:t>4</m:t>
                        </m:r>
                      </m:den>
                    </m:f>
                    <m:sSup>
                      <m:sSupPr>
                        <m:ctrlPr>
                          <a:rPr lang="en-CA" i="1">
                            <a:latin typeface="Cambria Math" panose="02040503050406030204" pitchFamily="18" charset="0"/>
                          </a:rPr>
                        </m:ctrlPr>
                      </m:sSupPr>
                      <m:e>
                        <m:r>
                          <a:rPr lang="en-CA" i="1">
                            <a:latin typeface="Cambria Math" panose="02040503050406030204" pitchFamily="18" charset="0"/>
                          </a:rPr>
                          <m:t>𝑘</m:t>
                        </m:r>
                      </m:e>
                      <m:sup>
                        <m:r>
                          <a:rPr lang="en-CA" i="1">
                            <a:latin typeface="Cambria Math" panose="02040503050406030204" pitchFamily="18" charset="0"/>
                          </a:rPr>
                          <m:t>2</m:t>
                        </m:r>
                      </m:sup>
                    </m:sSup>
                    <m:sSubSup>
                      <m:sSubSupPr>
                        <m:ctrlPr>
                          <a:rPr lang="en-CA" i="1">
                            <a:latin typeface="Cambria Math" panose="02040503050406030204" pitchFamily="18" charset="0"/>
                          </a:rPr>
                        </m:ctrlPr>
                      </m:sSubSupPr>
                      <m:e>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CA" i="1">
                                    <a:latin typeface="Cambria Math" panose="02040503050406030204" pitchFamily="18" charset="0"/>
                                  </a:rPr>
                                  <m:t>𝑥</m:t>
                                </m:r>
                              </m:e>
                            </m:acc>
                          </m:e>
                        </m:d>
                      </m:e>
                      <m:sub>
                        <m:d>
                          <m:dPr>
                            <m:begChr m:val="{"/>
                            <m:endChr m:val="}"/>
                            <m:ctrlPr>
                              <a:rPr lang="en-CA" i="1">
                                <a:latin typeface="Cambria Math" panose="02040503050406030204" pitchFamily="18" charset="0"/>
                              </a:rPr>
                            </m:ctrlPr>
                          </m:dPr>
                          <m:e>
                            <m:r>
                              <a:rPr lang="en-CA" i="1">
                                <a:latin typeface="Cambria Math" panose="02040503050406030204" pitchFamily="18" charset="0"/>
                              </a:rPr>
                              <m:t>𝑚𝑎𝑥</m:t>
                            </m:r>
                          </m:e>
                        </m:d>
                      </m:sub>
                      <m:sup>
                        <m:r>
                          <a:rPr lang="en-CA" i="1">
                            <a:latin typeface="Cambria Math" panose="02040503050406030204" pitchFamily="18" charset="0"/>
                          </a:rPr>
                          <m:t>2</m:t>
                        </m:r>
                      </m:sup>
                    </m:sSubSup>
                    <m:r>
                      <a:rPr lang="en-CA" i="1">
                        <a:latin typeface="Cambria Math" panose="02040503050406030204" pitchFamily="18" charset="0"/>
                      </a:rPr>
                      <m:t> </m:t>
                    </m:r>
                  </m:oMath>
                </a14:m>
                <a:r>
                  <a:rPr lang="en-CA" dirty="0"/>
                  <a:t>periodically, when it was at its maximum excursion points </a:t>
                </a:r>
                <a14:m>
                  <m:oMath xmlns:m="http://schemas.openxmlformats.org/officeDocument/2006/math">
                    <m:r>
                      <a:rPr lang="en-CA" i="1">
                        <a:latin typeface="Cambria Math" panose="02040503050406030204" pitchFamily="18" charset="0"/>
                      </a:rPr>
                      <m:t>±</m:t>
                    </m:r>
                    <m:sSub>
                      <m:sSubPr>
                        <m:ctrlPr>
                          <a:rPr lang="en-CA" i="1">
                            <a:latin typeface="Cambria Math" panose="02040503050406030204" pitchFamily="18" charset="0"/>
                          </a:rPr>
                        </m:ctrlPr>
                      </m:sSubPr>
                      <m:e>
                        <m:d>
                          <m:dPr>
                            <m:begChr m:val="⟨"/>
                            <m:endChr m:val="⟩"/>
                            <m:ctrlPr>
                              <a:rPr lang="en-CA" i="1">
                                <a:latin typeface="Cambria Math" panose="02040503050406030204" pitchFamily="18" charset="0"/>
                              </a:rPr>
                            </m:ctrlPr>
                          </m:dPr>
                          <m:e>
                            <m:acc>
                              <m:accPr>
                                <m:chr m:val="̂"/>
                                <m:ctrlPr>
                                  <a:rPr lang="en-CA" i="1">
                                    <a:latin typeface="Cambria Math" panose="02040503050406030204" pitchFamily="18" charset="0"/>
                                  </a:rPr>
                                </m:ctrlPr>
                              </m:accPr>
                              <m:e>
                                <m:r>
                                  <a:rPr lang="en-CA" i="1">
                                    <a:latin typeface="Cambria Math" panose="02040503050406030204" pitchFamily="18" charset="0"/>
                                  </a:rPr>
                                  <m:t>𝑥</m:t>
                                </m:r>
                              </m:e>
                            </m:acc>
                          </m:e>
                        </m:d>
                      </m:e>
                      <m:sub>
                        <m:d>
                          <m:dPr>
                            <m:begChr m:val="{"/>
                            <m:endChr m:val="}"/>
                            <m:ctrlPr>
                              <a:rPr lang="en-CA" i="1">
                                <a:latin typeface="Cambria Math" panose="02040503050406030204" pitchFamily="18" charset="0"/>
                              </a:rPr>
                            </m:ctrlPr>
                          </m:dPr>
                          <m:e>
                            <m:r>
                              <a:rPr lang="en-CA" i="1">
                                <a:latin typeface="Cambria Math" panose="02040503050406030204" pitchFamily="18" charset="0"/>
                              </a:rPr>
                              <m:t>𝑚𝑎𝑥</m:t>
                            </m:r>
                          </m:e>
                        </m:d>
                      </m:sub>
                    </m:sSub>
                  </m:oMath>
                </a14:m>
                <a:r>
                  <a:rPr lang="en-CA" dirty="0"/>
                  <a:t> (T/F)</a:t>
                </a:r>
              </a:p>
              <a:p>
                <a:r>
                  <a:rPr lang="en-CA" dirty="0"/>
                  <a:t>5. The energy-time uncertainty relation helps explain the basic generalized uncertainty relation in this particular problem, because the product of variances must exceed the instantaneous force acting on the particle, which directly tells you how rapidly the momentum must be changing (T/F)</a:t>
                </a:r>
              </a:p>
              <a:p>
                <a:endParaRPr lang="en-CA" dirty="0"/>
              </a:p>
            </p:txBody>
          </p:sp>
        </mc:Choice>
        <mc:Fallback xmlns="">
          <p:sp>
            <p:nvSpPr>
              <p:cNvPr id="3" name="Content Placeholder 2">
                <a:extLst>
                  <a:ext uri="{FF2B5EF4-FFF2-40B4-BE49-F238E27FC236}">
                    <a16:creationId xmlns:a16="http://schemas.microsoft.com/office/drawing/2014/main" id="{1439D2E8-B144-4406-B8B2-8E945C8CAD4B}"/>
                  </a:ext>
                </a:extLst>
              </p:cNvPr>
              <p:cNvSpPr>
                <a:spLocks noGrp="1" noRot="1" noChangeAspect="1" noMove="1" noResize="1" noEditPoints="1" noAdjustHandles="1" noChangeArrowheads="1" noChangeShapeType="1" noTextEdit="1"/>
              </p:cNvSpPr>
              <p:nvPr>
                <p:ph idx="1"/>
              </p:nvPr>
            </p:nvSpPr>
            <p:spPr>
              <a:xfrm>
                <a:off x="114641" y="2142987"/>
                <a:ext cx="12023678" cy="5012266"/>
              </a:xfrm>
              <a:blipFill>
                <a:blip r:embed="rId3"/>
                <a:stretch>
                  <a:fillRect l="-558" t="-1338" r="-20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27BF90-4F0C-4D5C-B4F0-7DC3B7A70068}"/>
                  </a:ext>
                </a:extLst>
              </p:cNvPr>
              <p:cNvSpPr txBox="1"/>
              <p:nvPr/>
            </p:nvSpPr>
            <p:spPr>
              <a:xfrm>
                <a:off x="3225449" y="1114948"/>
                <a:ext cx="4232882" cy="423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𝑝</m:t>
                          </m:r>
                        </m:sub>
                      </m:sSub>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𝐻</m:t>
                          </m:r>
                        </m:sub>
                      </m:sSub>
                      <m:r>
                        <a:rPr lang="en-CA" sz="2000" b="0" i="1" smtClean="0">
                          <a:latin typeface="Cambria Math" panose="02040503050406030204" pitchFamily="18" charset="0"/>
                          <a:ea typeface="Cambria Math" panose="02040503050406030204" pitchFamily="18" charset="0"/>
                        </a:rPr>
                        <m:t>≡</m:t>
                      </m:r>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𝜎</m:t>
                          </m:r>
                        </m:e>
                        <m:sub>
                          <m:r>
                            <a:rPr lang="en-CA" sz="2000" i="1">
                              <a:latin typeface="Cambria Math" panose="02040503050406030204" pitchFamily="18" charset="0"/>
                              <a:ea typeface="Cambria Math" panose="02040503050406030204" pitchFamily="18" charset="0"/>
                            </a:rPr>
                            <m:t>𝑝</m:t>
                          </m:r>
                        </m:sub>
                      </m:sSub>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𝜎</m:t>
                          </m:r>
                        </m:e>
                        <m:sub>
                          <m:r>
                            <a:rPr lang="en-CA" sz="2000" b="0" i="1" smtClean="0">
                              <a:latin typeface="Cambria Math" panose="02040503050406030204" pitchFamily="18" charset="0"/>
                              <a:ea typeface="Cambria Math" panose="02040503050406030204" pitchFamily="18" charset="0"/>
                            </a:rPr>
                            <m:t>𝐸</m:t>
                          </m:r>
                        </m:sub>
                      </m:sSub>
                      <m:r>
                        <a:rPr lang="en-CA" sz="2000" b="0" i="1" smtClean="0">
                          <a:latin typeface="Cambria Math" panose="02040503050406030204" pitchFamily="18" charset="0"/>
                          <a:ea typeface="Cambria Math" panose="02040503050406030204" pitchFamily="18" charset="0"/>
                        </a:rPr>
                        <m:t>≥ℏ/2 </m:t>
                      </m:r>
                      <m:r>
                        <a:rPr lang="en-CA" sz="2000" b="0" i="1">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m:t>
                      </m:r>
                      <m:r>
                        <a:rPr lang="en-CA" sz="2000" i="1">
                          <a:latin typeface="Cambria Math" panose="02040503050406030204" pitchFamily="18" charset="0"/>
                        </a:rPr>
                        <m:t>𝑑</m:t>
                      </m:r>
                      <m:r>
                        <a:rPr lang="en-CA" sz="2000" i="1">
                          <a:latin typeface="Cambria Math" panose="02040503050406030204" pitchFamily="18" charset="0"/>
                        </a:rPr>
                        <m:t>⟨</m:t>
                      </m:r>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𝑝</m:t>
                          </m:r>
                        </m:e>
                      </m:acc>
                      <m:r>
                        <a:rPr lang="en-CA" sz="2000" i="1">
                          <a:latin typeface="Cambria Math" panose="02040503050406030204" pitchFamily="18" charset="0"/>
                        </a:rPr>
                        <m:t> ⟩/</m:t>
                      </m:r>
                      <m:r>
                        <a:rPr lang="en-CA" sz="2000" i="1">
                          <a:latin typeface="Cambria Math" panose="02040503050406030204" pitchFamily="18" charset="0"/>
                          <a:ea typeface="Cambria Math" panose="02040503050406030204" pitchFamily="18" charset="0"/>
                        </a:rPr>
                        <m:t>𝑑𝑡</m:t>
                      </m:r>
                      <m:r>
                        <a:rPr lang="en-CA" sz="2000" i="1">
                          <a:latin typeface="Cambria Math" panose="02040503050406030204" pitchFamily="18" charset="0"/>
                          <a:ea typeface="Cambria Math" panose="02040503050406030204" pitchFamily="18" charset="0"/>
                        </a:rPr>
                        <m:t>)|</m:t>
                      </m:r>
                    </m:oMath>
                  </m:oMathPara>
                </a14:m>
                <a:endParaRPr lang="en-CA" sz="2000" dirty="0"/>
              </a:p>
            </p:txBody>
          </p:sp>
        </mc:Choice>
        <mc:Fallback xmlns="">
          <p:sp>
            <p:nvSpPr>
              <p:cNvPr id="5" name="TextBox 4">
                <a:extLst>
                  <a:ext uri="{FF2B5EF4-FFF2-40B4-BE49-F238E27FC236}">
                    <a16:creationId xmlns:a16="http://schemas.microsoft.com/office/drawing/2014/main" id="{E127BF90-4F0C-4D5C-B4F0-7DC3B7A70068}"/>
                  </a:ext>
                </a:extLst>
              </p:cNvPr>
              <p:cNvSpPr txBox="1">
                <a:spLocks noRot="1" noChangeAspect="1" noMove="1" noResize="1" noEditPoints="1" noAdjustHandles="1" noChangeArrowheads="1" noChangeShapeType="1" noTextEdit="1"/>
              </p:cNvSpPr>
              <p:nvPr/>
            </p:nvSpPr>
            <p:spPr>
              <a:xfrm>
                <a:off x="3225449" y="1114948"/>
                <a:ext cx="4232882" cy="423770"/>
              </a:xfrm>
              <a:prstGeom prst="rect">
                <a:avLst/>
              </a:prstGeom>
              <a:blipFill>
                <a:blip r:embed="rId4"/>
                <a:stretch>
                  <a:fillRect t="-4348" b="-1014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C203C7D-6F35-441D-87D0-39EF3A729F09}"/>
                  </a:ext>
                </a:extLst>
              </p:cNvPr>
              <p:cNvSpPr txBox="1"/>
              <p:nvPr/>
            </p:nvSpPr>
            <p:spPr>
              <a:xfrm>
                <a:off x="7458331" y="1049464"/>
                <a:ext cx="6093724" cy="539956"/>
              </a:xfrm>
              <a:prstGeom prst="rect">
                <a:avLst/>
              </a:prstGeom>
              <a:noFill/>
            </p:spPr>
            <p:txBody>
              <a:bodyPr wrap="square">
                <a:spAutoFit/>
              </a:bodyPr>
              <a:lstStyle/>
              <a:p>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𝜎</m:t>
                        </m:r>
                      </m:e>
                      <m:sub>
                        <m:r>
                          <a:rPr lang="en-CA" sz="2000" b="0" i="1" smtClean="0">
                            <a:latin typeface="Cambria Math" panose="02040503050406030204" pitchFamily="18" charset="0"/>
                          </a:rPr>
                          <m:t>𝑝</m:t>
                        </m:r>
                      </m:sub>
                    </m:sSub>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𝜎</m:t>
                        </m:r>
                      </m:e>
                      <m:sub>
                        <m:r>
                          <a:rPr lang="en-CA" sz="2000" b="0" i="1" smtClean="0">
                            <a:latin typeface="Cambria Math" panose="02040503050406030204" pitchFamily="18" charset="0"/>
                          </a:rPr>
                          <m:t>𝐸</m:t>
                        </m:r>
                      </m:sub>
                    </m:sSub>
                    <m:r>
                      <a:rPr lang="en-CA" sz="2000" b="0" i="1" smtClean="0">
                        <a:latin typeface="Cambria Math" panose="02040503050406030204" pitchFamily="18" charset="0"/>
                      </a:rPr>
                      <m:t>≥</m:t>
                    </m:r>
                    <m:f>
                      <m:fPr>
                        <m:ctrlPr>
                          <a:rPr lang="en-CA" sz="2000" b="0" i="1" smtClean="0">
                            <a:latin typeface="Cambria Math" panose="02040503050406030204" pitchFamily="18" charset="0"/>
                          </a:rPr>
                        </m:ctrlPr>
                      </m:fPr>
                      <m:num>
                        <m:r>
                          <a:rPr lang="en-CA" sz="2000" b="0" i="1" smtClean="0">
                            <a:latin typeface="Cambria Math" panose="02040503050406030204" pitchFamily="18" charset="0"/>
                          </a:rPr>
                          <m:t>ℏ</m:t>
                        </m:r>
                      </m:num>
                      <m:den>
                        <m:r>
                          <a:rPr lang="en-CA" sz="2000" b="0" i="1" smtClean="0">
                            <a:latin typeface="Cambria Math" panose="02040503050406030204" pitchFamily="18" charset="0"/>
                          </a:rPr>
                          <m:t>2</m:t>
                        </m:r>
                      </m:den>
                    </m:f>
                    <m:r>
                      <a:rPr lang="en-CA" sz="2000" b="0" i="1" smtClean="0">
                        <a:latin typeface="Cambria Math" panose="02040503050406030204" pitchFamily="18" charset="0"/>
                      </a:rPr>
                      <m:t>𝑘</m:t>
                    </m:r>
                    <m:r>
                      <a:rPr lang="en-CA" sz="2000" b="0" i="1" smtClean="0">
                        <a:latin typeface="Cambria Math" panose="02040503050406030204" pitchFamily="18" charset="0"/>
                      </a:rPr>
                      <m:t> |</m:t>
                    </m:r>
                    <m:d>
                      <m:dPr>
                        <m:begChr m:val="⟨"/>
                        <m:endChr m:val="⟩"/>
                        <m:ctrlPr>
                          <a:rPr lang="en-CA" sz="2000" b="0" i="1" smtClean="0">
                            <a:latin typeface="Cambria Math" panose="02040503050406030204" pitchFamily="18" charset="0"/>
                          </a:rPr>
                        </m:ctrlPr>
                      </m:dPr>
                      <m:e>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𝑥</m:t>
                            </m:r>
                          </m:e>
                        </m:acc>
                      </m:e>
                    </m:d>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𝑡</m:t>
                        </m:r>
                      </m:e>
                    </m:d>
                  </m:oMath>
                </a14:m>
                <a:r>
                  <a:rPr lang="en-CA" dirty="0">
                    <a:latin typeface="Calibri" panose="020F0502020204030204" pitchFamily="34" charset="0"/>
                    <a:ea typeface="Calibri" panose="020F0502020204030204" pitchFamily="34" charset="0"/>
                    <a:cs typeface="Times New Roman" panose="02020603050405020304" pitchFamily="18" charset="0"/>
                  </a:rPr>
                  <a:t>.</a:t>
                </a:r>
                <a:r>
                  <a:rPr lang="en-CA" sz="2000" dirty="0">
                    <a:latin typeface="Calibri" panose="020F0502020204030204" pitchFamily="34" charset="0"/>
                    <a:ea typeface="Calibri" panose="020F0502020204030204" pitchFamily="34" charset="0"/>
                    <a:cs typeface="Times New Roman" panose="02020603050405020304" pitchFamily="18" charset="0"/>
                  </a:rPr>
                  <a:t> </a:t>
                </a:r>
                <a:endParaRPr lang="en-CA" sz="2000" dirty="0"/>
              </a:p>
            </p:txBody>
          </p:sp>
        </mc:Choice>
        <mc:Fallback xmlns="">
          <p:sp>
            <p:nvSpPr>
              <p:cNvPr id="7" name="TextBox 6">
                <a:extLst>
                  <a:ext uri="{FF2B5EF4-FFF2-40B4-BE49-F238E27FC236}">
                    <a16:creationId xmlns:a16="http://schemas.microsoft.com/office/drawing/2014/main" id="{1C203C7D-6F35-441D-87D0-39EF3A729F09}"/>
                  </a:ext>
                </a:extLst>
              </p:cNvPr>
              <p:cNvSpPr txBox="1">
                <a:spLocks noRot="1" noChangeAspect="1" noMove="1" noResize="1" noEditPoints="1" noAdjustHandles="1" noChangeArrowheads="1" noChangeShapeType="1" noTextEdit="1"/>
              </p:cNvSpPr>
              <p:nvPr/>
            </p:nvSpPr>
            <p:spPr>
              <a:xfrm>
                <a:off x="7458331" y="1049464"/>
                <a:ext cx="6093724" cy="539956"/>
              </a:xfrm>
              <a:prstGeom prst="rect">
                <a:avLst/>
              </a:prstGeom>
              <a:blipFill>
                <a:blip r:embed="rId5"/>
                <a:stretch>
                  <a:fillRect b="-4494"/>
                </a:stretch>
              </a:blipFill>
            </p:spPr>
            <p:txBody>
              <a:bodyPr/>
              <a:lstStyle/>
              <a:p>
                <a:r>
                  <a:rPr lang="en-CA">
                    <a:noFill/>
                  </a:rPr>
                  <a:t> </a:t>
                </a:r>
              </a:p>
            </p:txBody>
          </p:sp>
        </mc:Fallback>
      </mc:AlternateContent>
      <p:sp>
        <p:nvSpPr>
          <p:cNvPr id="4" name="Rectangle 3">
            <a:extLst>
              <a:ext uri="{FF2B5EF4-FFF2-40B4-BE49-F238E27FC236}">
                <a16:creationId xmlns:a16="http://schemas.microsoft.com/office/drawing/2014/main" id="{1F3648CA-BF19-48B2-AE56-09944D9CC3B9}"/>
              </a:ext>
            </a:extLst>
          </p:cNvPr>
          <p:cNvSpPr/>
          <p:nvPr/>
        </p:nvSpPr>
        <p:spPr>
          <a:xfrm>
            <a:off x="174551" y="2112653"/>
            <a:ext cx="11902808" cy="433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A80231-10F3-4AD0-A0C8-4D4668647087}"/>
              </a:ext>
            </a:extLst>
          </p:cNvPr>
          <p:cNvSpPr/>
          <p:nvPr/>
        </p:nvSpPr>
        <p:spPr>
          <a:xfrm>
            <a:off x="174551" y="2629027"/>
            <a:ext cx="11902808" cy="433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04E40F-2046-4163-929C-33EAB1E9561A}"/>
              </a:ext>
            </a:extLst>
          </p:cNvPr>
          <p:cNvSpPr/>
          <p:nvPr/>
        </p:nvSpPr>
        <p:spPr>
          <a:xfrm>
            <a:off x="144596" y="3062781"/>
            <a:ext cx="11902808" cy="433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7D7387-6152-4223-987A-90003D302FAC}"/>
              </a:ext>
            </a:extLst>
          </p:cNvPr>
          <p:cNvSpPr/>
          <p:nvPr/>
        </p:nvSpPr>
        <p:spPr>
          <a:xfrm>
            <a:off x="144596" y="3530834"/>
            <a:ext cx="11902808" cy="1393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3D4E46-91EE-4B61-8340-45DAC03170EF}"/>
              </a:ext>
            </a:extLst>
          </p:cNvPr>
          <p:cNvSpPr/>
          <p:nvPr/>
        </p:nvSpPr>
        <p:spPr>
          <a:xfrm>
            <a:off x="144596" y="4955133"/>
            <a:ext cx="11902808" cy="1114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7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61CA-B23D-4649-BC04-4993641545D3}"/>
              </a:ext>
            </a:extLst>
          </p:cNvPr>
          <p:cNvSpPr>
            <a:spLocks noGrp="1"/>
          </p:cNvSpPr>
          <p:nvPr>
            <p:ph type="title"/>
          </p:nvPr>
        </p:nvSpPr>
        <p:spPr>
          <a:xfrm>
            <a:off x="1097280" y="286603"/>
            <a:ext cx="10466646" cy="1450757"/>
          </a:xfrm>
        </p:spPr>
        <p:txBody>
          <a:bodyPr>
            <a:normAutofit/>
          </a:bodyPr>
          <a:lstStyle/>
          <a:p>
            <a:r>
              <a:rPr lang="en-CA" sz="4400" dirty="0"/>
              <a:t>Particles moving in 3D: General considerations</a:t>
            </a:r>
          </a:p>
        </p:txBody>
      </p:sp>
      <p:sp>
        <p:nvSpPr>
          <p:cNvPr id="6" name="Rectangle 5">
            <a:extLst>
              <a:ext uri="{FF2B5EF4-FFF2-40B4-BE49-F238E27FC236}">
                <a16:creationId xmlns:a16="http://schemas.microsoft.com/office/drawing/2014/main" id="{D74012CC-2D88-4441-9977-CE254C4B97F6}"/>
              </a:ext>
            </a:extLst>
          </p:cNvPr>
          <p:cNvSpPr/>
          <p:nvPr/>
        </p:nvSpPr>
        <p:spPr>
          <a:xfrm>
            <a:off x="1097279" y="1956970"/>
            <a:ext cx="10466647" cy="736355"/>
          </a:xfrm>
          <a:prstGeom prst="rect">
            <a:avLst/>
          </a:prstGeom>
        </p:spPr>
        <p:txBody>
          <a:bodyPr wrap="square">
            <a:spAutoFit/>
          </a:bodyPr>
          <a:lstStyle/>
          <a:p>
            <a:pPr lvl="0">
              <a:lnSpc>
                <a:spcPct val="107000"/>
              </a:lnSpc>
              <a:spcAft>
                <a:spcPts val="800"/>
              </a:spcAft>
            </a:pPr>
            <a:r>
              <a:rPr lang="en-CA" sz="2000" dirty="0"/>
              <a:t>What is the fundamental change in dynamical variables that must be made in going from the 1D to the 3D SE for a single, non-relativistic electron in a time-invariant potential?</a:t>
            </a:r>
            <a:endParaRPr lang="en-CA"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AA252E8-B8D2-4518-BBE7-898674DCD967}"/>
              </a:ext>
            </a:extLst>
          </p:cNvPr>
          <p:cNvSpPr/>
          <p:nvPr/>
        </p:nvSpPr>
        <p:spPr>
          <a:xfrm>
            <a:off x="1097279" y="3865349"/>
            <a:ext cx="8932546" cy="707886"/>
          </a:xfrm>
          <a:prstGeom prst="rect">
            <a:avLst/>
          </a:prstGeom>
        </p:spPr>
        <p:txBody>
          <a:bodyPr wrap="square">
            <a:spAutoFit/>
          </a:bodyPr>
          <a:lstStyle/>
          <a:p>
            <a:r>
              <a:rPr lang="en-CA" sz="2000" dirty="0"/>
              <a:t>What is a subtle implication of this change of dimension (not peculiar to quantum mechanics per se)?  (</a:t>
            </a:r>
            <a:r>
              <a:rPr lang="en-CA" sz="2000" dirty="0" err="1"/>
              <a:t>eg.</a:t>
            </a:r>
            <a:r>
              <a:rPr lang="en-CA" sz="2000" dirty="0"/>
              <a:t> what new, interesting “observables” can one define?)</a:t>
            </a:r>
          </a:p>
        </p:txBody>
      </p:sp>
    </p:spTree>
    <p:extLst>
      <p:ext uri="{BB962C8B-B14F-4D97-AF65-F5344CB8AC3E}">
        <p14:creationId xmlns:p14="http://schemas.microsoft.com/office/powerpoint/2010/main" val="207528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7047</TotalTime>
  <Words>1752</Words>
  <Application>Microsoft Office PowerPoint</Application>
  <PresentationFormat>Widescreen</PresentationFormat>
  <Paragraphs>101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Cambria Math</vt:lpstr>
      <vt:lpstr>Symbol</vt:lpstr>
      <vt:lpstr>Retrospect</vt:lpstr>
      <vt:lpstr>PHYS 304: Lecture 18 (Intro to) Quantum Mechanics</vt:lpstr>
      <vt:lpstr>Review of key points from last lecture</vt:lpstr>
      <vt:lpstr>Review of key points from last lecture</vt:lpstr>
      <vt:lpstr>Today</vt:lpstr>
      <vt:lpstr>Recall</vt:lpstr>
      <vt:lpstr>Reflect on our results comparing σ_p^2 σ_E^2  for free particles and for particles in a harmonic potential:</vt:lpstr>
      <vt:lpstr>Discuss:</vt:lpstr>
      <vt:lpstr>POLL #1</vt:lpstr>
      <vt:lpstr>Particles moving in 3D: General considerations</vt:lpstr>
      <vt:lpstr>Exercise 1</vt:lpstr>
      <vt:lpstr>Key Point/Review</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387</cp:revision>
  <cp:lastPrinted>2020-11-12T21:06:00Z</cp:lastPrinted>
  <dcterms:created xsi:type="dcterms:W3CDTF">2015-12-24T20:40:29Z</dcterms:created>
  <dcterms:modified xsi:type="dcterms:W3CDTF">2021-11-18T17:50:01Z</dcterms:modified>
</cp:coreProperties>
</file>