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22" r:id="rId3"/>
    <p:sldId id="380" r:id="rId4"/>
    <p:sldId id="373" r:id="rId5"/>
    <p:sldId id="370" r:id="rId6"/>
    <p:sldId id="375" r:id="rId7"/>
    <p:sldId id="364" r:id="rId8"/>
    <p:sldId id="363" r:id="rId9"/>
    <p:sldId id="377" r:id="rId10"/>
    <p:sldId id="374" r:id="rId11"/>
    <p:sldId id="376" r:id="rId12"/>
    <p:sldId id="349" r:id="rId13"/>
    <p:sldId id="325" r:id="rId14"/>
    <p:sldId id="365" r:id="rId15"/>
    <p:sldId id="366" r:id="rId16"/>
    <p:sldId id="378" r:id="rId17"/>
    <p:sldId id="367" r:id="rId18"/>
    <p:sldId id="379" r:id="rId19"/>
  </p:sldIdLst>
  <p:sldSz cx="12192000" cy="6858000"/>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0DCD59-B795-4B13-9DDB-73FDDC7ECC99}" v="9" dt="2021-12-14T20:39:08.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89778" autoAdjust="0"/>
  </p:normalViewPr>
  <p:slideViewPr>
    <p:cSldViewPr snapToGrid="0">
      <p:cViewPr varScale="1">
        <p:scale>
          <a:sx n="58" d="100"/>
          <a:sy n="58" d="100"/>
        </p:scale>
        <p:origin x="31" y="46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Young" userId="0c20932148f593a9" providerId="LiveId" clId="{0E0DCD59-B795-4B13-9DDB-73FDDC7ECC99}"/>
    <pc:docChg chg="modSld">
      <pc:chgData name="Jeff Young" userId="0c20932148f593a9" providerId="LiveId" clId="{0E0DCD59-B795-4B13-9DDB-73FDDC7ECC99}" dt="2021-12-14T20:39:08.202" v="8" actId="20577"/>
      <pc:docMkLst>
        <pc:docMk/>
      </pc:docMkLst>
      <pc:sldChg chg="modSp">
        <pc:chgData name="Jeff Young" userId="0c20932148f593a9" providerId="LiveId" clId="{0E0DCD59-B795-4B13-9DDB-73FDDC7ECC99}" dt="2021-12-14T20:39:08.202" v="8" actId="20577"/>
        <pc:sldMkLst>
          <pc:docMk/>
          <pc:sldMk cId="745903940" sldId="380"/>
        </pc:sldMkLst>
        <pc:spChg chg="mod">
          <ac:chgData name="Jeff Young" userId="0c20932148f593a9" providerId="LiveId" clId="{0E0DCD59-B795-4B13-9DDB-73FDDC7ECC99}" dt="2021-12-14T20:39:08.202" v="8" actId="20577"/>
          <ac:spMkLst>
            <pc:docMk/>
            <pc:sldMk cId="745903940" sldId="380"/>
            <ac:spMk id="4" creationId="{9F70150E-FEBE-451B-8A24-E64759E35BFC}"/>
          </ac:spMkLst>
        </pc:spChg>
      </pc:sldChg>
    </pc:docChg>
  </pc:docChgLst>
  <pc:docChgLst>
    <pc:chgData name="Jeff Young" userId="0c20932148f593a9" providerId="LiveId" clId="{FD88A667-8633-49FA-9C96-A23ADD211462}"/>
    <pc:docChg chg="undo custSel modSld">
      <pc:chgData name="Jeff Young" userId="0c20932148f593a9" providerId="LiveId" clId="{FD88A667-8633-49FA-9C96-A23ADD211462}" dt="2021-11-23T21:36:55.528" v="602" actId="20577"/>
      <pc:docMkLst>
        <pc:docMk/>
      </pc:docMkLst>
      <pc:sldChg chg="modSp mod">
        <pc:chgData name="Jeff Young" userId="0c20932148f593a9" providerId="LiveId" clId="{FD88A667-8633-49FA-9C96-A23ADD211462}" dt="2021-11-23T16:33:15.769" v="4" actId="207"/>
        <pc:sldMkLst>
          <pc:docMk/>
          <pc:sldMk cId="2844453787" sldId="322"/>
        </pc:sldMkLst>
        <pc:spChg chg="mod">
          <ac:chgData name="Jeff Young" userId="0c20932148f593a9" providerId="LiveId" clId="{FD88A667-8633-49FA-9C96-A23ADD211462}" dt="2021-11-23T16:33:15.769" v="4" actId="207"/>
          <ac:spMkLst>
            <pc:docMk/>
            <pc:sldMk cId="2844453787" sldId="322"/>
            <ac:spMk id="5" creationId="{00000000-0000-0000-0000-000000000000}"/>
          </ac:spMkLst>
        </pc:spChg>
      </pc:sldChg>
      <pc:sldChg chg="modSp mod">
        <pc:chgData name="Jeff Young" userId="0c20932148f593a9" providerId="LiveId" clId="{FD88A667-8633-49FA-9C96-A23ADD211462}" dt="2021-11-23T17:07:11.256" v="398"/>
        <pc:sldMkLst>
          <pc:docMk/>
          <pc:sldMk cId="2493130491" sldId="325"/>
        </pc:sldMkLst>
        <pc:spChg chg="mod">
          <ac:chgData name="Jeff Young" userId="0c20932148f593a9" providerId="LiveId" clId="{FD88A667-8633-49FA-9C96-A23ADD211462}" dt="2021-11-23T17:07:11.256" v="398"/>
          <ac:spMkLst>
            <pc:docMk/>
            <pc:sldMk cId="2493130491" sldId="325"/>
            <ac:spMk id="2" creationId="{8005D20C-F081-4240-89B4-3F97D0D7C7E2}"/>
          </ac:spMkLst>
        </pc:spChg>
      </pc:sldChg>
      <pc:sldChg chg="modSp mod">
        <pc:chgData name="Jeff Young" userId="0c20932148f593a9" providerId="LiveId" clId="{FD88A667-8633-49FA-9C96-A23ADD211462}" dt="2021-11-23T17:07:07.997" v="397"/>
        <pc:sldMkLst>
          <pc:docMk/>
          <pc:sldMk cId="2052336435" sldId="349"/>
        </pc:sldMkLst>
        <pc:spChg chg="mod">
          <ac:chgData name="Jeff Young" userId="0c20932148f593a9" providerId="LiveId" clId="{FD88A667-8633-49FA-9C96-A23ADD211462}" dt="2021-11-23T17:07:07.997" v="397"/>
          <ac:spMkLst>
            <pc:docMk/>
            <pc:sldMk cId="2052336435" sldId="349"/>
            <ac:spMk id="2" creationId="{8005D20C-F081-4240-89B4-3F97D0D7C7E2}"/>
          </ac:spMkLst>
        </pc:spChg>
      </pc:sldChg>
      <pc:sldChg chg="modSp mod">
        <pc:chgData name="Jeff Young" userId="0c20932148f593a9" providerId="LiveId" clId="{FD88A667-8633-49FA-9C96-A23ADD211462}" dt="2021-11-23T16:58:52.933" v="312" actId="20577"/>
        <pc:sldMkLst>
          <pc:docMk/>
          <pc:sldMk cId="2075288802" sldId="363"/>
        </pc:sldMkLst>
        <pc:spChg chg="mod">
          <ac:chgData name="Jeff Young" userId="0c20932148f593a9" providerId="LiveId" clId="{FD88A667-8633-49FA-9C96-A23ADD211462}" dt="2021-11-23T16:58:43.455" v="310" actId="20577"/>
          <ac:spMkLst>
            <pc:docMk/>
            <pc:sldMk cId="2075288802" sldId="363"/>
            <ac:spMk id="2" creationId="{9A8561CA-B23D-4649-BC04-4993641545D3}"/>
          </ac:spMkLst>
        </pc:spChg>
        <pc:spChg chg="mod">
          <ac:chgData name="Jeff Young" userId="0c20932148f593a9" providerId="LiveId" clId="{FD88A667-8633-49FA-9C96-A23ADD211462}" dt="2021-11-23T16:58:52.933" v="312" actId="20577"/>
          <ac:spMkLst>
            <pc:docMk/>
            <pc:sldMk cId="2075288802" sldId="363"/>
            <ac:spMk id="6" creationId="{D74012CC-2D88-4441-9977-CE254C4B97F6}"/>
          </ac:spMkLst>
        </pc:spChg>
      </pc:sldChg>
      <pc:sldChg chg="addSp modSp mod modAnim modNotesTx">
        <pc:chgData name="Jeff Young" userId="0c20932148f593a9" providerId="LiveId" clId="{FD88A667-8633-49FA-9C96-A23ADD211462}" dt="2021-11-23T16:58:12.780" v="278"/>
        <pc:sldMkLst>
          <pc:docMk/>
          <pc:sldMk cId="1510161967" sldId="364"/>
        </pc:sldMkLst>
        <pc:spChg chg="mod">
          <ac:chgData name="Jeff Young" userId="0c20932148f593a9" providerId="LiveId" clId="{FD88A667-8633-49FA-9C96-A23ADD211462}" dt="2021-11-23T16:55:48.003" v="162" actId="20577"/>
          <ac:spMkLst>
            <pc:docMk/>
            <pc:sldMk cId="1510161967" sldId="364"/>
            <ac:spMk id="2" creationId="{00000000-0000-0000-0000-000000000000}"/>
          </ac:spMkLst>
        </pc:spChg>
        <pc:spChg chg="mod">
          <ac:chgData name="Jeff Young" userId="0c20932148f593a9" providerId="LiveId" clId="{FD88A667-8633-49FA-9C96-A23ADD211462}" dt="2021-11-23T16:55:17.769" v="121" actId="6549"/>
          <ac:spMkLst>
            <pc:docMk/>
            <pc:sldMk cId="1510161967" sldId="364"/>
            <ac:spMk id="6" creationId="{F2CD041C-8307-4409-8834-55C2F25A0354}"/>
          </ac:spMkLst>
        </pc:spChg>
        <pc:spChg chg="add mod">
          <ac:chgData name="Jeff Young" userId="0c20932148f593a9" providerId="LiveId" clId="{FD88A667-8633-49FA-9C96-A23ADD211462}" dt="2021-11-23T16:57:25.528" v="228" actId="20577"/>
          <ac:spMkLst>
            <pc:docMk/>
            <pc:sldMk cId="1510161967" sldId="364"/>
            <ac:spMk id="8" creationId="{ACC1B637-5B3F-4EF7-BC5F-EC7679D2666D}"/>
          </ac:spMkLst>
        </pc:spChg>
        <pc:spChg chg="add mod">
          <ac:chgData name="Jeff Young" userId="0c20932148f593a9" providerId="LiveId" clId="{FD88A667-8633-49FA-9C96-A23ADD211462}" dt="2021-11-23T16:58:01.427" v="276" actId="1076"/>
          <ac:spMkLst>
            <pc:docMk/>
            <pc:sldMk cId="1510161967" sldId="364"/>
            <ac:spMk id="9" creationId="{0081A0BC-B728-461D-9A4A-5FE4A5F51AE7}"/>
          </ac:spMkLst>
        </pc:spChg>
        <pc:spChg chg="mod">
          <ac:chgData name="Jeff Young" userId="0c20932148f593a9" providerId="LiveId" clId="{FD88A667-8633-49FA-9C96-A23ADD211462}" dt="2021-11-23T16:55:52.450" v="163" actId="1076"/>
          <ac:spMkLst>
            <pc:docMk/>
            <pc:sldMk cId="1510161967" sldId="364"/>
            <ac:spMk id="14" creationId="{1519C2F9-1144-4AA7-983A-E4DD767A78D3}"/>
          </ac:spMkLst>
        </pc:spChg>
      </pc:sldChg>
      <pc:sldChg chg="modSp mod">
        <pc:chgData name="Jeff Young" userId="0c20932148f593a9" providerId="LiveId" clId="{FD88A667-8633-49FA-9C96-A23ADD211462}" dt="2021-11-23T17:07:14.880" v="399"/>
        <pc:sldMkLst>
          <pc:docMk/>
          <pc:sldMk cId="4181217905" sldId="365"/>
        </pc:sldMkLst>
        <pc:spChg chg="mod">
          <ac:chgData name="Jeff Young" userId="0c20932148f593a9" providerId="LiveId" clId="{FD88A667-8633-49FA-9C96-A23ADD211462}" dt="2021-11-23T17:07:14.880" v="399"/>
          <ac:spMkLst>
            <pc:docMk/>
            <pc:sldMk cId="4181217905" sldId="365"/>
            <ac:spMk id="2" creationId="{4838F022-238C-4E65-BA6C-66EB6B3B8633}"/>
          </ac:spMkLst>
        </pc:spChg>
      </pc:sldChg>
      <pc:sldChg chg="modSp mod">
        <pc:chgData name="Jeff Young" userId="0c20932148f593a9" providerId="LiveId" clId="{FD88A667-8633-49FA-9C96-A23ADD211462}" dt="2021-11-23T17:09:40.196" v="410" actId="20577"/>
        <pc:sldMkLst>
          <pc:docMk/>
          <pc:sldMk cId="2531099098" sldId="366"/>
        </pc:sldMkLst>
        <pc:spChg chg="mod">
          <ac:chgData name="Jeff Young" userId="0c20932148f593a9" providerId="LiveId" clId="{FD88A667-8633-49FA-9C96-A23ADD211462}" dt="2021-11-23T17:09:40.196" v="410" actId="20577"/>
          <ac:spMkLst>
            <pc:docMk/>
            <pc:sldMk cId="2531099098" sldId="366"/>
            <ac:spMk id="2" creationId="{7DA098A3-7871-40E6-BDF3-83359C715DB2}"/>
          </ac:spMkLst>
        </pc:spChg>
      </pc:sldChg>
      <pc:sldChg chg="addSp delSp modSp mod delAnim modAnim">
        <pc:chgData name="Jeff Young" userId="0c20932148f593a9" providerId="LiveId" clId="{FD88A667-8633-49FA-9C96-A23ADD211462}" dt="2021-11-23T17:54:12.827" v="507" actId="1076"/>
        <pc:sldMkLst>
          <pc:docMk/>
          <pc:sldMk cId="165900060" sldId="367"/>
        </pc:sldMkLst>
        <pc:spChg chg="mod">
          <ac:chgData name="Jeff Young" userId="0c20932148f593a9" providerId="LiveId" clId="{FD88A667-8633-49FA-9C96-A23ADD211462}" dt="2021-11-23T17:10:52.866" v="423" actId="20577"/>
          <ac:spMkLst>
            <pc:docMk/>
            <pc:sldMk cId="165900060" sldId="367"/>
            <ac:spMk id="2" creationId="{3FB12A6B-2DD0-4A16-9B42-6C75D0EF771F}"/>
          </ac:spMkLst>
        </pc:spChg>
        <pc:grpChg chg="add mod">
          <ac:chgData name="Jeff Young" userId="0c20932148f593a9" providerId="LiveId" clId="{FD88A667-8633-49FA-9C96-A23ADD211462}" dt="2021-11-23T17:54:07.769" v="506" actId="1076"/>
          <ac:grpSpMkLst>
            <pc:docMk/>
            <pc:sldMk cId="165900060" sldId="367"/>
            <ac:grpSpMk id="12" creationId="{2B62FFB3-DD68-418D-9903-C70B7EC85611}"/>
          </ac:grpSpMkLst>
        </pc:grpChg>
        <pc:picChg chg="del">
          <ac:chgData name="Jeff Young" userId="0c20932148f593a9" providerId="LiveId" clId="{FD88A667-8633-49FA-9C96-A23ADD211462}" dt="2021-11-23T17:53:58.960" v="504" actId="478"/>
          <ac:picMkLst>
            <pc:docMk/>
            <pc:sldMk cId="165900060" sldId="367"/>
            <ac:picMk id="4" creationId="{7EB2F53E-C048-4C91-9443-9BFA565E4659}"/>
          </ac:picMkLst>
        </pc:picChg>
        <pc:picChg chg="mod">
          <ac:chgData name="Jeff Young" userId="0c20932148f593a9" providerId="LiveId" clId="{FD88A667-8633-49FA-9C96-A23ADD211462}" dt="2021-11-23T17:54:12.827" v="507" actId="1076"/>
          <ac:picMkLst>
            <pc:docMk/>
            <pc:sldMk cId="165900060" sldId="367"/>
            <ac:picMk id="13" creationId="{E86B339A-8B34-47DF-82A6-08D8274EDA1A}"/>
          </ac:picMkLst>
        </pc:picChg>
        <pc:picChg chg="mod">
          <ac:chgData name="Jeff Young" userId="0c20932148f593a9" providerId="LiveId" clId="{FD88A667-8633-49FA-9C96-A23ADD211462}" dt="2021-11-23T17:54:00.362" v="505"/>
          <ac:picMkLst>
            <pc:docMk/>
            <pc:sldMk cId="165900060" sldId="367"/>
            <ac:picMk id="14" creationId="{05FB9889-3D05-4EF7-AF24-47C646414DD8}"/>
          </ac:picMkLst>
        </pc:picChg>
        <pc:picChg chg="mod">
          <ac:chgData name="Jeff Young" userId="0c20932148f593a9" providerId="LiveId" clId="{FD88A667-8633-49FA-9C96-A23ADD211462}" dt="2021-11-23T17:54:00.362" v="505"/>
          <ac:picMkLst>
            <pc:docMk/>
            <pc:sldMk cId="165900060" sldId="367"/>
            <ac:picMk id="15" creationId="{787F8EC1-2C2F-42C9-8CD3-72733697D3FD}"/>
          </ac:picMkLst>
        </pc:picChg>
      </pc:sldChg>
      <pc:sldChg chg="addSp modSp mod modAnim">
        <pc:chgData name="Jeff Young" userId="0c20932148f593a9" providerId="LiveId" clId="{FD88A667-8633-49FA-9C96-A23ADD211462}" dt="2021-11-23T21:36:55.528" v="602" actId="20577"/>
        <pc:sldMkLst>
          <pc:docMk/>
          <pc:sldMk cId="1817630385" sldId="370"/>
        </pc:sldMkLst>
        <pc:spChg chg="mod">
          <ac:chgData name="Jeff Young" userId="0c20932148f593a9" providerId="LiveId" clId="{FD88A667-8633-49FA-9C96-A23ADD211462}" dt="2021-11-23T21:36:55.528" v="602" actId="20577"/>
          <ac:spMkLst>
            <pc:docMk/>
            <pc:sldMk cId="1817630385" sldId="370"/>
            <ac:spMk id="2" creationId="{8005D20C-F081-4240-89B4-3F97D0D7C7E2}"/>
          </ac:spMkLst>
        </pc:spChg>
        <pc:spChg chg="mod">
          <ac:chgData name="Jeff Young" userId="0c20932148f593a9" providerId="LiveId" clId="{FD88A667-8633-49FA-9C96-A23ADD211462}" dt="2021-11-23T16:34:53.194" v="29" actId="21"/>
          <ac:spMkLst>
            <pc:docMk/>
            <pc:sldMk cId="1817630385" sldId="370"/>
            <ac:spMk id="4" creationId="{03CB97F9-C5FB-4E5D-B330-986546CDBEED}"/>
          </ac:spMkLst>
        </pc:spChg>
        <pc:spChg chg="add mod">
          <ac:chgData name="Jeff Young" userId="0c20932148f593a9" providerId="LiveId" clId="{FD88A667-8633-49FA-9C96-A23ADD211462}" dt="2021-11-23T16:35:00.606" v="31" actId="1076"/>
          <ac:spMkLst>
            <pc:docMk/>
            <pc:sldMk cId="1817630385" sldId="370"/>
            <ac:spMk id="6" creationId="{7376DB5C-BF3F-42FB-84CC-5BFA170DF79A}"/>
          </ac:spMkLst>
        </pc:spChg>
      </pc:sldChg>
      <pc:sldChg chg="modSp mod">
        <pc:chgData name="Jeff Young" userId="0c20932148f593a9" providerId="LiveId" clId="{FD88A667-8633-49FA-9C96-A23ADD211462}" dt="2021-11-23T16:59:27.743" v="356" actId="20577"/>
        <pc:sldMkLst>
          <pc:docMk/>
          <pc:sldMk cId="3212001132" sldId="374"/>
        </pc:sldMkLst>
        <pc:spChg chg="mod">
          <ac:chgData name="Jeff Young" userId="0c20932148f593a9" providerId="LiveId" clId="{FD88A667-8633-49FA-9C96-A23ADD211462}" dt="2021-11-23T16:59:27.743" v="356" actId="20577"/>
          <ac:spMkLst>
            <pc:docMk/>
            <pc:sldMk cId="3212001132" sldId="374"/>
            <ac:spMk id="2" creationId="{8A8C7CD1-8ADF-44DC-8428-F71267AF33F2}"/>
          </ac:spMkLst>
        </pc:spChg>
      </pc:sldChg>
      <pc:sldChg chg="modSp mod">
        <pc:chgData name="Jeff Young" userId="0c20932148f593a9" providerId="LiveId" clId="{FD88A667-8633-49FA-9C96-A23ADD211462}" dt="2021-11-23T17:51:21.901" v="503" actId="20577"/>
        <pc:sldMkLst>
          <pc:docMk/>
          <pc:sldMk cId="2500107433" sldId="376"/>
        </pc:sldMkLst>
        <pc:spChg chg="mod">
          <ac:chgData name="Jeff Young" userId="0c20932148f593a9" providerId="LiveId" clId="{FD88A667-8633-49FA-9C96-A23ADD211462}" dt="2021-11-23T17:01:34.338" v="396" actId="20577"/>
          <ac:spMkLst>
            <pc:docMk/>
            <pc:sldMk cId="2500107433" sldId="376"/>
            <ac:spMk id="2" creationId="{10DF0146-91BE-48BF-8C59-B834A94485D5}"/>
          </ac:spMkLst>
        </pc:spChg>
        <pc:spChg chg="mod">
          <ac:chgData name="Jeff Young" userId="0c20932148f593a9" providerId="LiveId" clId="{FD88A667-8633-49FA-9C96-A23ADD211462}" dt="2021-11-23T17:51:21.901" v="503" actId="20577"/>
          <ac:spMkLst>
            <pc:docMk/>
            <pc:sldMk cId="2500107433" sldId="376"/>
            <ac:spMk id="12" creationId="{D831E08A-B1AD-4954-B326-873489E86AA6}"/>
          </ac:spMkLst>
        </pc:spChg>
      </pc:sldChg>
      <pc:sldChg chg="modSp mod modAnim">
        <pc:chgData name="Jeff Young" userId="0c20932148f593a9" providerId="LiveId" clId="{FD88A667-8633-49FA-9C96-A23ADD211462}" dt="2021-11-23T17:50:01.631" v="502"/>
        <pc:sldMkLst>
          <pc:docMk/>
          <pc:sldMk cId="748069938" sldId="377"/>
        </pc:sldMkLst>
        <pc:spChg chg="mod">
          <ac:chgData name="Jeff Young" userId="0c20932148f593a9" providerId="LiveId" clId="{FD88A667-8633-49FA-9C96-A23ADD211462}" dt="2021-11-23T17:49:35.497" v="499" actId="6549"/>
          <ac:spMkLst>
            <pc:docMk/>
            <pc:sldMk cId="748069938" sldId="377"/>
            <ac:spMk id="2" creationId="{EAF88F24-1E7B-4057-89FC-B11D4008FDCB}"/>
          </ac:spMkLst>
        </pc:spChg>
        <pc:picChg chg="mod">
          <ac:chgData name="Jeff Young" userId="0c20932148f593a9" providerId="LiveId" clId="{FD88A667-8633-49FA-9C96-A23ADD211462}" dt="2021-11-23T17:49:54.528" v="501" actId="1076"/>
          <ac:picMkLst>
            <pc:docMk/>
            <pc:sldMk cId="748069938" sldId="377"/>
            <ac:picMk id="9" creationId="{1E455095-0D23-41B6-81D1-44947274A2D9}"/>
          </ac:picMkLst>
        </pc:picChg>
      </pc:sldChg>
      <pc:sldChg chg="addSp modSp mod">
        <pc:chgData name="Jeff Young" userId="0c20932148f593a9" providerId="LiveId" clId="{FD88A667-8633-49FA-9C96-A23ADD211462}" dt="2021-11-23T17:44:03.323" v="494" actId="1076"/>
        <pc:sldMkLst>
          <pc:docMk/>
          <pc:sldMk cId="3678615233" sldId="378"/>
        </pc:sldMkLst>
        <pc:spChg chg="add mod">
          <ac:chgData name="Jeff Young" userId="0c20932148f593a9" providerId="LiveId" clId="{FD88A667-8633-49FA-9C96-A23ADD211462}" dt="2021-11-23T17:42:18.322" v="481" actId="1076"/>
          <ac:spMkLst>
            <pc:docMk/>
            <pc:sldMk cId="3678615233" sldId="378"/>
            <ac:spMk id="3" creationId="{AA211557-54BF-41EB-8F88-14C9ABF07867}"/>
          </ac:spMkLst>
        </pc:spChg>
        <pc:spChg chg="mod">
          <ac:chgData name="Jeff Young" userId="0c20932148f593a9" providerId="LiveId" clId="{FD88A667-8633-49FA-9C96-A23ADD211462}" dt="2021-11-23T17:43:59.312" v="493" actId="1076"/>
          <ac:spMkLst>
            <pc:docMk/>
            <pc:sldMk cId="3678615233" sldId="378"/>
            <ac:spMk id="72" creationId="{EE4274B7-A19A-481C-8B5C-1C874DA8E1B0}"/>
          </ac:spMkLst>
        </pc:spChg>
        <pc:spChg chg="mod">
          <ac:chgData name="Jeff Young" userId="0c20932148f593a9" providerId="LiveId" clId="{FD88A667-8633-49FA-9C96-A23ADD211462}" dt="2021-11-23T17:43:37.987" v="491" actId="20577"/>
          <ac:spMkLst>
            <pc:docMk/>
            <pc:sldMk cId="3678615233" sldId="378"/>
            <ac:spMk id="73" creationId="{2D7D1203-276C-406D-9AC6-9E3C504A5808}"/>
          </ac:spMkLst>
        </pc:spChg>
        <pc:grpChg chg="mod">
          <ac:chgData name="Jeff Young" userId="0c20932148f593a9" providerId="LiveId" clId="{FD88A667-8633-49FA-9C96-A23ADD211462}" dt="2021-11-23T17:44:03.323" v="494" actId="1076"/>
          <ac:grpSpMkLst>
            <pc:docMk/>
            <pc:sldMk cId="3678615233" sldId="378"/>
            <ac:grpSpMk id="70" creationId="{3C57E555-0A3E-4E94-B96F-7987ED86FDDB}"/>
          </ac:grpSpMkLst>
        </pc:grpChg>
      </pc:sldChg>
      <pc:sldChg chg="modSp mod modAnim">
        <pc:chgData name="Jeff Young" userId="0c20932148f593a9" providerId="LiveId" clId="{FD88A667-8633-49FA-9C96-A23ADD211462}" dt="2021-11-23T17:55:11.325" v="529" actId="20577"/>
        <pc:sldMkLst>
          <pc:docMk/>
          <pc:sldMk cId="2633346515" sldId="379"/>
        </pc:sldMkLst>
        <pc:spChg chg="mod">
          <ac:chgData name="Jeff Young" userId="0c20932148f593a9" providerId="LiveId" clId="{FD88A667-8633-49FA-9C96-A23ADD211462}" dt="2021-11-23T17:55:11.325" v="529" actId="20577"/>
          <ac:spMkLst>
            <pc:docMk/>
            <pc:sldMk cId="2633346515" sldId="379"/>
            <ac:spMk id="2" creationId="{AF2444E8-5484-4A7A-A999-38998AF4D049}"/>
          </ac:spMkLst>
        </pc:spChg>
        <pc:spChg chg="mod">
          <ac:chgData name="Jeff Young" userId="0c20932148f593a9" providerId="LiveId" clId="{FD88A667-8633-49FA-9C96-A23ADD211462}" dt="2021-11-23T17:43:28.097" v="487" actId="20577"/>
          <ac:spMkLst>
            <pc:docMk/>
            <pc:sldMk cId="2633346515" sldId="379"/>
            <ac:spMk id="5" creationId="{7C02A2DD-E269-4ADA-B511-283103DF5061}"/>
          </ac:spMkLst>
        </pc:spChg>
      </pc:sldChg>
      <pc:sldChg chg="modSp">
        <pc:chgData name="Jeff Young" userId="0c20932148f593a9" providerId="LiveId" clId="{FD88A667-8633-49FA-9C96-A23ADD211462}" dt="2021-11-23T21:36:11.350" v="554" actId="207"/>
        <pc:sldMkLst>
          <pc:docMk/>
          <pc:sldMk cId="745903940" sldId="380"/>
        </pc:sldMkLst>
        <pc:spChg chg="mod">
          <ac:chgData name="Jeff Young" userId="0c20932148f593a9" providerId="LiveId" clId="{FD88A667-8633-49FA-9C96-A23ADD211462}" dt="2021-11-23T21:36:11.350" v="554" actId="207"/>
          <ac:spMkLst>
            <pc:docMk/>
            <pc:sldMk cId="745903940" sldId="380"/>
            <ac:spMk id="4" creationId="{9F70150E-FEBE-451B-8A24-E64759E35BF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CA"/>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E5CEB769-CA9B-4DB4-97D4-7FC67B1E5392}" type="datetimeFigureOut">
              <a:rPr lang="en-CA" smtClean="0"/>
              <a:t>2021-12-14</a:t>
            </a:fld>
            <a:endParaRPr lang="en-CA"/>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CA"/>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CA"/>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5DED6E6A-780E-46C8-97BA-9F3C208C7F07}" type="slidenum">
              <a:rPr lang="en-CA" smtClean="0"/>
              <a:t>‹#›</a:t>
            </a:fld>
            <a:endParaRPr lang="en-CA"/>
          </a:p>
        </p:txBody>
      </p:sp>
    </p:spTree>
    <p:extLst>
      <p:ext uri="{BB962C8B-B14F-4D97-AF65-F5344CB8AC3E}">
        <p14:creationId xmlns:p14="http://schemas.microsoft.com/office/powerpoint/2010/main" val="4556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a:t>
            </a:fld>
            <a:endParaRPr lang="en-CA"/>
          </a:p>
        </p:txBody>
      </p:sp>
    </p:spTree>
    <p:extLst>
      <p:ext uri="{BB962C8B-B14F-4D97-AF65-F5344CB8AC3E}">
        <p14:creationId xmlns:p14="http://schemas.microsoft.com/office/powerpoint/2010/main" val="2287260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13</a:t>
            </a:fld>
            <a:endParaRPr lang="en-CA"/>
          </a:p>
        </p:txBody>
      </p:sp>
    </p:spTree>
    <p:extLst>
      <p:ext uri="{BB962C8B-B14F-4D97-AF65-F5344CB8AC3E}">
        <p14:creationId xmlns:p14="http://schemas.microsoft.com/office/powerpoint/2010/main" val="2287813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ED6E6A-780E-46C8-97BA-9F3C208C7F07}" type="slidenum">
              <a:rPr lang="en-CA" smtClean="0"/>
              <a:t>16</a:t>
            </a:fld>
            <a:endParaRPr lang="en-CA"/>
          </a:p>
        </p:txBody>
      </p:sp>
    </p:spTree>
    <p:extLst>
      <p:ext uri="{BB962C8B-B14F-4D97-AF65-F5344CB8AC3E}">
        <p14:creationId xmlns:p14="http://schemas.microsoft.com/office/powerpoint/2010/main" val="2696062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ED6E6A-780E-46C8-97BA-9F3C208C7F07}" type="slidenum">
              <a:rPr lang="en-CA" smtClean="0"/>
              <a:t>17</a:t>
            </a:fld>
            <a:endParaRPr lang="en-CA"/>
          </a:p>
        </p:txBody>
      </p:sp>
    </p:spTree>
    <p:extLst>
      <p:ext uri="{BB962C8B-B14F-4D97-AF65-F5344CB8AC3E}">
        <p14:creationId xmlns:p14="http://schemas.microsoft.com/office/powerpoint/2010/main" val="1298895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2</a:t>
            </a:fld>
            <a:endParaRPr lang="en-CA"/>
          </a:p>
        </p:txBody>
      </p:sp>
    </p:spTree>
    <p:extLst>
      <p:ext uri="{BB962C8B-B14F-4D97-AF65-F5344CB8AC3E}">
        <p14:creationId xmlns:p14="http://schemas.microsoft.com/office/powerpoint/2010/main" val="2540813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3</a:t>
            </a:fld>
            <a:endParaRPr lang="en-CA"/>
          </a:p>
        </p:txBody>
      </p:sp>
    </p:spTree>
    <p:extLst>
      <p:ext uri="{BB962C8B-B14F-4D97-AF65-F5344CB8AC3E}">
        <p14:creationId xmlns:p14="http://schemas.microsoft.com/office/powerpoint/2010/main" val="1437255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96" indent="-174296">
              <a:buFontTx/>
              <a:buChar char="-"/>
            </a:pPr>
            <a:r>
              <a:rPr lang="en-CA" dirty="0"/>
              <a:t>Write correct time-independent SE (- \del^2 \psi = E\psi)</a:t>
            </a:r>
          </a:p>
          <a:p>
            <a:pPr marL="174296" indent="-174296">
              <a:buFontTx/>
              <a:buChar char="-"/>
            </a:pPr>
            <a:r>
              <a:rPr lang="en-CA" dirty="0"/>
              <a:t>Show e^{i \</a:t>
            </a:r>
            <a:r>
              <a:rPr lang="en-CA" dirty="0" err="1"/>
              <a:t>vec</a:t>
            </a:r>
            <a:r>
              <a:rPr lang="en-CA" dirty="0"/>
              <a:t> k \</a:t>
            </a:r>
            <a:r>
              <a:rPr lang="en-CA" dirty="0" err="1"/>
              <a:t>cdot</a:t>
            </a:r>
            <a:r>
              <a:rPr lang="en-CA" dirty="0"/>
              <a:t> \</a:t>
            </a:r>
            <a:r>
              <a:rPr lang="en-CA" dirty="0" err="1"/>
              <a:t>vec</a:t>
            </a:r>
            <a:r>
              <a:rPr lang="en-CA" dirty="0"/>
              <a:t> r} is a valid form of the general solution before using BCs</a:t>
            </a:r>
          </a:p>
          <a:p>
            <a:pPr marL="174296" indent="-174296">
              <a:buFontTx/>
              <a:buChar char="-"/>
            </a:pPr>
            <a:r>
              <a:rPr lang="en-CA" dirty="0"/>
              <a:t>Write out as product of 3 functions of x, y, and z</a:t>
            </a:r>
          </a:p>
          <a:p>
            <a:pPr marL="174296" indent="-174296">
              <a:buFontTx/>
              <a:buChar char="-"/>
            </a:pPr>
            <a:r>
              <a:rPr lang="en-CA" dirty="0"/>
              <a:t>Note that BCs are such that can easily use them with this form of the general solution (what would be the issue if it were a sphere rather than a cube?</a:t>
            </a:r>
          </a:p>
        </p:txBody>
      </p:sp>
      <p:sp>
        <p:nvSpPr>
          <p:cNvPr id="4" name="Slide Number Placeholder 3"/>
          <p:cNvSpPr>
            <a:spLocks noGrp="1"/>
          </p:cNvSpPr>
          <p:nvPr>
            <p:ph type="sldNum" sz="quarter" idx="5"/>
          </p:nvPr>
        </p:nvSpPr>
        <p:spPr/>
        <p:txBody>
          <a:bodyPr/>
          <a:lstStyle/>
          <a:p>
            <a:fld id="{5DED6E6A-780E-46C8-97BA-9F3C208C7F07}" type="slidenum">
              <a:rPr lang="en-CA" smtClean="0"/>
              <a:t>5</a:t>
            </a:fld>
            <a:endParaRPr lang="en-CA"/>
          </a:p>
        </p:txBody>
      </p:sp>
    </p:spTree>
    <p:extLst>
      <p:ext uri="{BB962C8B-B14F-4D97-AF65-F5344CB8AC3E}">
        <p14:creationId xmlns:p14="http://schemas.microsoft.com/office/powerpoint/2010/main" val="1699113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 has symmetries: if you look at a plot of V, you can’t tell which of 3 different actual directions the view might be taken from, so any solution of the TISE must also be invariant under the same change in perspective (in this case, interchange </a:t>
            </a:r>
            <a:r>
              <a:rPr lang="en-CA" dirty="0" err="1"/>
              <a:t>x,y</a:t>
            </a:r>
            <a:r>
              <a:rPr lang="en-CA" dirty="0"/>
              <a:t> or </a:t>
            </a:r>
            <a:r>
              <a:rPr lang="en-CA" dirty="0" err="1"/>
              <a:t>x,z</a:t>
            </a:r>
            <a:r>
              <a:rPr lang="en-CA" dirty="0"/>
              <a:t> or </a:t>
            </a:r>
            <a:r>
              <a:rPr lang="en-CA" dirty="0" err="1"/>
              <a:t>y,z</a:t>
            </a:r>
            <a:r>
              <a:rPr lang="en-CA" dirty="0"/>
              <a:t>.</a:t>
            </a:r>
          </a:p>
        </p:txBody>
      </p:sp>
      <p:sp>
        <p:nvSpPr>
          <p:cNvPr id="4" name="Slide Number Placeholder 3"/>
          <p:cNvSpPr>
            <a:spLocks noGrp="1"/>
          </p:cNvSpPr>
          <p:nvPr>
            <p:ph type="sldNum" sz="quarter" idx="10"/>
          </p:nvPr>
        </p:nvSpPr>
        <p:spPr/>
        <p:txBody>
          <a:bodyPr/>
          <a:lstStyle/>
          <a:p>
            <a:fld id="{5DED6E6A-780E-46C8-97BA-9F3C208C7F07}" type="slidenum">
              <a:rPr lang="en-CA" smtClean="0"/>
              <a:t>7</a:t>
            </a:fld>
            <a:endParaRPr lang="en-CA"/>
          </a:p>
        </p:txBody>
      </p:sp>
    </p:spTree>
    <p:extLst>
      <p:ext uri="{BB962C8B-B14F-4D97-AF65-F5344CB8AC3E}">
        <p14:creationId xmlns:p14="http://schemas.microsoft.com/office/powerpoint/2010/main" val="3303237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They are also eigen states of the Hamiltonian operator, with the same eigen value.  More generally linear combinations of degenerate eigen states of any Hermitian operator are also eigen states with the same eigen value.  Show </a:t>
            </a:r>
            <a:r>
              <a:rPr lang="en-CA" dirty="0" err="1"/>
              <a:t>Matlab</a:t>
            </a:r>
            <a:r>
              <a:rPr lang="en-CA" dirty="0"/>
              <a:t> sims.</a:t>
            </a:r>
          </a:p>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8</a:t>
            </a:fld>
            <a:endParaRPr lang="en-CA"/>
          </a:p>
        </p:txBody>
      </p:sp>
    </p:spTree>
    <p:extLst>
      <p:ext uri="{BB962C8B-B14F-4D97-AF65-F5344CB8AC3E}">
        <p14:creationId xmlns:p14="http://schemas.microsoft.com/office/powerpoint/2010/main" val="4084322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Number of nodes.  Note identical if rotate view by 90 degrees</a:t>
            </a:r>
          </a:p>
        </p:txBody>
      </p:sp>
      <p:sp>
        <p:nvSpPr>
          <p:cNvPr id="4" name="Slide Number Placeholder 3"/>
          <p:cNvSpPr>
            <a:spLocks noGrp="1"/>
          </p:cNvSpPr>
          <p:nvPr>
            <p:ph type="sldNum" sz="quarter" idx="5"/>
          </p:nvPr>
        </p:nvSpPr>
        <p:spPr/>
        <p:txBody>
          <a:bodyPr/>
          <a:lstStyle/>
          <a:p>
            <a:fld id="{5DED6E6A-780E-46C8-97BA-9F3C208C7F07}" type="slidenum">
              <a:rPr lang="en-CA" smtClean="0"/>
              <a:t>9</a:t>
            </a:fld>
            <a:endParaRPr lang="en-CA"/>
          </a:p>
        </p:txBody>
      </p:sp>
    </p:spTree>
    <p:extLst>
      <p:ext uri="{BB962C8B-B14F-4D97-AF65-F5344CB8AC3E}">
        <p14:creationId xmlns:p14="http://schemas.microsoft.com/office/powerpoint/2010/main" val="4025980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579">
              <a:defRPr/>
            </a:pPr>
            <a:r>
              <a:rPr lang="en-CA" dirty="0"/>
              <a:t>Generally have to include the KE of the proton, more generally still, should write down individual Hamiltonians for the quarks that make up the proton (KE and interactions), and should in principle also include the Hamiltonian of the vacuum (photon bath), as the Coulomb potential is a simplification of the full EM interaction of the charged particles and the vacuum EM fields.</a:t>
            </a:r>
          </a:p>
          <a:p>
            <a:pPr defTabSz="929579">
              <a:defRPr/>
            </a:pPr>
            <a:endParaRPr lang="en-CA" dirty="0"/>
          </a:p>
          <a:p>
            <a:pPr defTabSz="929579">
              <a:defRPr/>
            </a:pPr>
            <a:r>
              <a:rPr lang="en-CA" dirty="0"/>
              <a:t>Assume it’s </a:t>
            </a:r>
            <a:r>
              <a:rPr lang="en-CA" dirty="0" err="1"/>
              <a:t>CoM</a:t>
            </a:r>
            <a:r>
              <a:rPr lang="en-CA" dirty="0"/>
              <a:t> motion is not of interest (KE at non-relativistic speeds much less than potential energy of electron-proton binding energy.</a:t>
            </a:r>
          </a:p>
          <a:p>
            <a:pPr defTabSz="929579">
              <a:defRPr/>
            </a:pPr>
            <a:r>
              <a:rPr lang="en-CA" dirty="0"/>
              <a:t>Assume it’s internal nuclear state is “a solved problem at a few eV energy scales (shining few eV photons on the atom won’t budget the nucleus)</a:t>
            </a:r>
          </a:p>
          <a:p>
            <a:pPr defTabSz="929579">
              <a:defRPr/>
            </a:pPr>
            <a:r>
              <a:rPr lang="en-CA" dirty="0"/>
              <a:t>Assume its interaction rate with the light is very weak.</a:t>
            </a:r>
          </a:p>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10</a:t>
            </a:fld>
            <a:endParaRPr lang="en-CA"/>
          </a:p>
        </p:txBody>
      </p:sp>
    </p:spTree>
    <p:extLst>
      <p:ext uri="{BB962C8B-B14F-4D97-AF65-F5344CB8AC3E}">
        <p14:creationId xmlns:p14="http://schemas.microsoft.com/office/powerpoint/2010/main" val="356512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12</a:t>
            </a:fld>
            <a:endParaRPr lang="en-CA"/>
          </a:p>
        </p:txBody>
      </p:sp>
    </p:spTree>
    <p:extLst>
      <p:ext uri="{BB962C8B-B14F-4D97-AF65-F5344CB8AC3E}">
        <p14:creationId xmlns:p14="http://schemas.microsoft.com/office/powerpoint/2010/main" val="1029686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0906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47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59946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060408-1678-4E0A-9571-142E66E6CF7E}" type="datetimeFigureOut">
              <a:rPr lang="en-CA" smtClean="0"/>
              <a:t>2021-12-14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5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60408-1678-4E0A-9571-142E66E6CF7E}" type="datetimeFigureOut">
              <a:rPr lang="en-CA" smtClean="0"/>
              <a:t>2021-12-14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307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60408-1678-4E0A-9571-142E66E6CF7E}" type="datetimeFigureOut">
              <a:rPr lang="en-CA" smtClean="0"/>
              <a:t>2021-12-14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19522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60408-1678-4E0A-9571-142E66E6CF7E}" type="datetimeFigureOut">
              <a:rPr lang="en-CA" smtClean="0"/>
              <a:t>2021-12-14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335778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060408-1678-4E0A-9571-142E66E6CF7E}" type="datetimeFigureOut">
              <a:rPr lang="en-CA" smtClean="0"/>
              <a:t>2021-12-14</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6060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060408-1678-4E0A-9571-142E66E6CF7E}" type="datetimeFigureOut">
              <a:rPr lang="en-CA" smtClean="0"/>
              <a:t>2021-12-14</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4B94B-01DA-4D3A-AB6F-1EC68BA9698E}" type="slidenum">
              <a:rPr lang="en-CA" smtClean="0"/>
              <a:t>‹#›</a:t>
            </a:fld>
            <a:endParaRPr lang="en-CA"/>
          </a:p>
        </p:txBody>
      </p:sp>
    </p:spTree>
    <p:extLst>
      <p:ext uri="{BB962C8B-B14F-4D97-AF65-F5344CB8AC3E}">
        <p14:creationId xmlns:p14="http://schemas.microsoft.com/office/powerpoint/2010/main" val="1758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060408-1678-4E0A-9571-142E66E6CF7E}" type="datetimeFigureOut">
              <a:rPr lang="en-CA" smtClean="0"/>
              <a:t>2021-12-14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5057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060408-1678-4E0A-9571-142E66E6CF7E}" type="datetimeFigureOut">
              <a:rPr lang="en-CA" smtClean="0"/>
              <a:t>2021-12-14</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4B94B-01DA-4D3A-AB6F-1EC68BA9698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6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8.png"/><Relationship Id="rId7" Type="http://schemas.openxmlformats.org/officeDocument/2006/relationships/image" Target="../media/image4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30.jpg"/><Relationship Id="rId13" Type="http://schemas.openxmlformats.org/officeDocument/2006/relationships/image" Target="../media/image35.png"/><Relationship Id="rId3" Type="http://schemas.openxmlformats.org/officeDocument/2006/relationships/image" Target="../media/image240.png"/><Relationship Id="rId7" Type="http://schemas.openxmlformats.org/officeDocument/2006/relationships/image" Target="../media/image29.png"/><Relationship Id="rId12" Type="http://schemas.openxmlformats.org/officeDocument/2006/relationships/image" Target="../media/image34.jpg"/><Relationship Id="rId17" Type="http://schemas.openxmlformats.org/officeDocument/2006/relationships/image" Target="../media/image46.png"/><Relationship Id="rId2" Type="http://schemas.openxmlformats.org/officeDocument/2006/relationships/notesSlide" Target="../notesSlides/notesSlide11.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7.jpeg"/><Relationship Id="rId11" Type="http://schemas.openxmlformats.org/officeDocument/2006/relationships/image" Target="../media/image33.png"/><Relationship Id="rId5" Type="http://schemas.openxmlformats.org/officeDocument/2006/relationships/image" Target="../media/image26.png"/><Relationship Id="rId15" Type="http://schemas.openxmlformats.org/officeDocument/2006/relationships/image" Target="../media/image37.png"/><Relationship Id="rId10" Type="http://schemas.openxmlformats.org/officeDocument/2006/relationships/image" Target="../media/image32.jpeg"/><Relationship Id="rId4" Type="http://schemas.openxmlformats.org/officeDocument/2006/relationships/image" Target="../media/image24.jpg"/><Relationship Id="rId9" Type="http://schemas.openxmlformats.org/officeDocument/2006/relationships/image" Target="../media/image31.png"/><Relationship Id="rId14" Type="http://schemas.openxmlformats.org/officeDocument/2006/relationships/image" Target="../media/image36.jpg"/></Relationships>
</file>

<file path=ppt/slides/_rels/slide1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8.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56.png"/><Relationship Id="rId4" Type="http://schemas.openxmlformats.org/officeDocument/2006/relationships/image" Target="../media/image39.png"/><Relationship Id="rId9"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758952"/>
            <a:ext cx="10898909" cy="3566160"/>
          </a:xfrm>
        </p:spPr>
        <p:txBody>
          <a:bodyPr>
            <a:normAutofit/>
          </a:bodyPr>
          <a:lstStyle/>
          <a:p>
            <a:r>
              <a:rPr lang="en-CA" sz="7200" dirty="0"/>
              <a:t>PHYS 304: Lecture 19</a:t>
            </a:r>
            <a:br>
              <a:rPr lang="en-CA" sz="7200" dirty="0"/>
            </a:br>
            <a:r>
              <a:rPr lang="en-CA" sz="4800" dirty="0"/>
              <a:t>(Intro to) </a:t>
            </a:r>
            <a:r>
              <a:rPr lang="en-CA" sz="7200" dirty="0"/>
              <a:t>Quantum Mechanics</a:t>
            </a:r>
          </a:p>
        </p:txBody>
      </p:sp>
      <p:sp>
        <p:nvSpPr>
          <p:cNvPr id="3" name="Subtitle 2"/>
          <p:cNvSpPr>
            <a:spLocks noGrp="1"/>
          </p:cNvSpPr>
          <p:nvPr>
            <p:ph type="subTitle" idx="1"/>
          </p:nvPr>
        </p:nvSpPr>
        <p:spPr/>
        <p:txBody>
          <a:bodyPr>
            <a:normAutofit fontScale="85000" lnSpcReduction="20000"/>
          </a:bodyPr>
          <a:lstStyle/>
          <a:p>
            <a:r>
              <a:rPr lang="en-CA" dirty="0"/>
              <a:t>Sept-Dec 2021 Edition</a:t>
            </a:r>
          </a:p>
          <a:p>
            <a:r>
              <a:rPr lang="en-CA" dirty="0"/>
              <a:t>Jeff Young</a:t>
            </a:r>
          </a:p>
          <a:p>
            <a:r>
              <a:rPr lang="en-CA" dirty="0" err="1"/>
              <a:t>brimacombe</a:t>
            </a:r>
            <a:r>
              <a:rPr lang="en-CA" dirty="0"/>
              <a:t> Rm 278, young@phas.ubc.ca</a:t>
            </a:r>
          </a:p>
        </p:txBody>
      </p:sp>
    </p:spTree>
    <p:extLst>
      <p:ext uri="{BB962C8B-B14F-4D97-AF65-F5344CB8AC3E}">
        <p14:creationId xmlns:p14="http://schemas.microsoft.com/office/powerpoint/2010/main" val="37440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7CD1-8ADF-44DC-8428-F71267AF33F2}"/>
              </a:ext>
            </a:extLst>
          </p:cNvPr>
          <p:cNvSpPr>
            <a:spLocks noGrp="1"/>
          </p:cNvSpPr>
          <p:nvPr>
            <p:ph type="title"/>
          </p:nvPr>
        </p:nvSpPr>
        <p:spPr/>
        <p:txBody>
          <a:bodyPr/>
          <a:lstStyle/>
          <a:p>
            <a:r>
              <a:rPr lang="en-CA" dirty="0"/>
              <a:t>Central Potentials (e.g. atoms/hydrogen)</a:t>
            </a:r>
          </a:p>
        </p:txBody>
      </p:sp>
      <p:sp>
        <p:nvSpPr>
          <p:cNvPr id="4" name="Rectangle 3">
            <a:extLst>
              <a:ext uri="{FF2B5EF4-FFF2-40B4-BE49-F238E27FC236}">
                <a16:creationId xmlns:a16="http://schemas.microsoft.com/office/drawing/2014/main" id="{CFD7A007-0E2A-4262-9928-E903F3062AB3}"/>
              </a:ext>
            </a:extLst>
          </p:cNvPr>
          <p:cNvSpPr/>
          <p:nvPr/>
        </p:nvSpPr>
        <p:spPr>
          <a:xfrm>
            <a:off x="1097279" y="2165487"/>
            <a:ext cx="8932546" cy="369332"/>
          </a:xfrm>
          <a:prstGeom prst="rect">
            <a:avLst/>
          </a:prstGeom>
        </p:spPr>
        <p:txBody>
          <a:bodyPr wrap="square">
            <a:spAutoFit/>
          </a:bodyPr>
          <a:lstStyle/>
          <a:p>
            <a:pPr lvl="0"/>
            <a:r>
              <a:rPr lang="en-US" dirty="0"/>
              <a:t>What comes to mind when you think about “the hydrogen atom”?</a:t>
            </a:r>
            <a:endParaRPr lang="en-CA" dirty="0"/>
          </a:p>
        </p:txBody>
      </p:sp>
      <p:sp>
        <p:nvSpPr>
          <p:cNvPr id="5" name="Rectangle 4">
            <a:extLst>
              <a:ext uri="{FF2B5EF4-FFF2-40B4-BE49-F238E27FC236}">
                <a16:creationId xmlns:a16="http://schemas.microsoft.com/office/drawing/2014/main" id="{CF7E4A4A-4BAB-4462-960D-440FC681CD64}"/>
              </a:ext>
            </a:extLst>
          </p:cNvPr>
          <p:cNvSpPr/>
          <p:nvPr/>
        </p:nvSpPr>
        <p:spPr>
          <a:xfrm>
            <a:off x="1097279" y="4631250"/>
            <a:ext cx="10162600" cy="923330"/>
          </a:xfrm>
          <a:prstGeom prst="rect">
            <a:avLst/>
          </a:prstGeom>
        </p:spPr>
        <p:txBody>
          <a:bodyPr wrap="square">
            <a:spAutoFit/>
          </a:bodyPr>
          <a:lstStyle/>
          <a:p>
            <a:pPr lvl="0"/>
            <a:r>
              <a:rPr lang="en-US" dirty="0"/>
              <a:t>What simplifying approximation(s) seem appropriate when thinking of how to define the Hamiltonian to solve in the time independent SE for “the hydrogen atom”, if you are aiming primarily to understand what </a:t>
            </a:r>
            <a:r>
              <a:rPr lang="en-US" dirty="0" err="1"/>
              <a:t>colours</a:t>
            </a:r>
            <a:r>
              <a:rPr lang="en-US" dirty="0"/>
              <a:t> of light would be emitted from a collection of hydrogen atoms in a fluorescent tube?</a:t>
            </a:r>
            <a:endParaRPr lang="en-CA" dirty="0"/>
          </a:p>
        </p:txBody>
      </p:sp>
      <p:sp>
        <p:nvSpPr>
          <p:cNvPr id="6" name="Rectangle 5">
            <a:extLst>
              <a:ext uri="{FF2B5EF4-FFF2-40B4-BE49-F238E27FC236}">
                <a16:creationId xmlns:a16="http://schemas.microsoft.com/office/drawing/2014/main" id="{4F9B3992-0C2D-4602-B674-F271B5A8C5AC}"/>
              </a:ext>
            </a:extLst>
          </p:cNvPr>
          <p:cNvSpPr/>
          <p:nvPr/>
        </p:nvSpPr>
        <p:spPr>
          <a:xfrm>
            <a:off x="1097279" y="3266296"/>
            <a:ext cx="10162600" cy="923330"/>
          </a:xfrm>
          <a:prstGeom prst="rect">
            <a:avLst/>
          </a:prstGeom>
        </p:spPr>
        <p:txBody>
          <a:bodyPr wrap="square">
            <a:spAutoFit/>
          </a:bodyPr>
          <a:lstStyle/>
          <a:p>
            <a:pPr lvl="0"/>
            <a:r>
              <a:rPr lang="en-US" dirty="0"/>
              <a:t>This is our first example of a “real” physical system.  Within the non-relativistic limit, what terms do you think one would have to include in the Hamiltonian describing a single hydrogen atom in vacuum, in general?</a:t>
            </a:r>
            <a:endParaRPr lang="en-CA" dirty="0"/>
          </a:p>
        </p:txBody>
      </p:sp>
    </p:spTree>
    <p:extLst>
      <p:ext uri="{BB962C8B-B14F-4D97-AF65-F5344CB8AC3E}">
        <p14:creationId xmlns:p14="http://schemas.microsoft.com/office/powerpoint/2010/main" val="321200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0146-91BE-48BF-8C59-B834A94485D5}"/>
              </a:ext>
            </a:extLst>
          </p:cNvPr>
          <p:cNvSpPr>
            <a:spLocks noGrp="1"/>
          </p:cNvSpPr>
          <p:nvPr>
            <p:ph type="title"/>
          </p:nvPr>
        </p:nvSpPr>
        <p:spPr/>
        <p:txBody>
          <a:bodyPr/>
          <a:lstStyle/>
          <a:p>
            <a:r>
              <a:rPr lang="en-CA" dirty="0"/>
              <a:t>Solving the Schrödinger Equation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92982E9-E1AC-47A5-BEF6-417456FA4736}"/>
                  </a:ext>
                </a:extLst>
              </p:cNvPr>
              <p:cNvSpPr txBox="1"/>
              <p:nvPr/>
            </p:nvSpPr>
            <p:spPr>
              <a:xfrm>
                <a:off x="446049" y="3540259"/>
                <a:ext cx="6913756" cy="787908"/>
              </a:xfrm>
              <a:prstGeom prst="rect">
                <a:avLst/>
              </a:prstGeom>
              <a:noFill/>
            </p:spPr>
            <p:txBody>
              <a:bodyPr wrap="square" lIns="0" tIns="0" rIns="0" bIns="0" rtlCol="0">
                <a:spAutoFit/>
              </a:bodyPr>
              <a:lstStyle/>
              <a:p>
                <a14:m>
                  <m:oMath xmlns:m="http://schemas.openxmlformats.org/officeDocument/2006/math">
                    <m:r>
                      <a:rPr lang="en-CA" sz="2000" b="0" i="1" smtClean="0">
                        <a:latin typeface="Cambria Math" panose="02040503050406030204" pitchFamily="18" charset="0"/>
                      </a:rPr>
                      <m:t>𝑖</m:t>
                    </m:r>
                    <m:r>
                      <a:rPr lang="en-CA" sz="2000" b="0" i="1" smtClean="0">
                        <a:latin typeface="Cambria Math" panose="02040503050406030204" pitchFamily="18" charset="0"/>
                      </a:rPr>
                      <m:t>ℏ</m:t>
                    </m:r>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m:t>
                        </m:r>
                      </m:num>
                      <m:den>
                        <m:r>
                          <a:rPr lang="en-CA" sz="2000" b="0" i="1" smtClean="0">
                            <a:latin typeface="Cambria Math" panose="02040503050406030204" pitchFamily="18" charset="0"/>
                          </a:rPr>
                          <m:t>𝜕</m:t>
                        </m:r>
                        <m:r>
                          <a:rPr lang="en-CA" sz="2000" b="0" i="1" smtClean="0">
                            <a:latin typeface="Cambria Math" panose="02040503050406030204" pitchFamily="18" charset="0"/>
                          </a:rPr>
                          <m:t>𝑡</m:t>
                        </m:r>
                      </m:den>
                    </m:f>
                    <m:r>
                      <m:rPr>
                        <m:sty m:val="p"/>
                      </m:rPr>
                      <a:rPr lang="en-CA" sz="2000">
                        <a:latin typeface="Cambria Math" panose="02040503050406030204" pitchFamily="18" charset="0"/>
                      </a:rPr>
                      <m:t>Ψ</m:t>
                    </m:r>
                    <m:r>
                      <a:rPr lang="en-CA" sz="2000" i="1">
                        <a:latin typeface="Cambria Math" panose="02040503050406030204" pitchFamily="18" charset="0"/>
                      </a:rPr>
                      <m:t>(</m:t>
                    </m:r>
                    <m:acc>
                      <m:accPr>
                        <m:chr m:val="⃗"/>
                        <m:ctrlPr>
                          <a:rPr lang="en-CA" sz="2000" i="1">
                            <a:latin typeface="Cambria Math" panose="02040503050406030204" pitchFamily="18" charset="0"/>
                          </a:rPr>
                        </m:ctrlPr>
                      </m:accPr>
                      <m:e>
                        <m:r>
                          <a:rPr lang="en-CA" sz="2000" i="1">
                            <a:latin typeface="Cambria Math" panose="02040503050406030204" pitchFamily="18" charset="0"/>
                          </a:rPr>
                          <m:t>𝑟</m:t>
                        </m:r>
                      </m:e>
                    </m:acc>
                    <m:r>
                      <a:rPr lang="en-CA" sz="2000" i="1">
                        <a:latin typeface="Cambria Math" panose="02040503050406030204" pitchFamily="18" charset="0"/>
                      </a:rPr>
                      <m:t>,</m:t>
                    </m:r>
                    <m:r>
                      <a:rPr lang="en-CA" sz="2000" i="1">
                        <a:latin typeface="Cambria Math" panose="02040503050406030204" pitchFamily="18" charset="0"/>
                      </a:rPr>
                      <m:t>𝑡</m:t>
                    </m:r>
                    <m:r>
                      <a:rPr lang="en-CA" sz="2000" i="1">
                        <a:latin typeface="Cambria Math" panose="02040503050406030204" pitchFamily="18" charset="0"/>
                      </a:rPr>
                      <m:t>)=−</m:t>
                    </m:r>
                    <m:f>
                      <m:fPr>
                        <m:ctrlPr>
                          <a:rPr lang="en-CA" sz="2000" b="0" i="1" smtClean="0">
                            <a:latin typeface="Cambria Math" panose="02040503050406030204" pitchFamily="18" charset="0"/>
                          </a:rPr>
                        </m:ctrlPr>
                      </m:fPr>
                      <m:num>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ℏ</m:t>
                            </m:r>
                          </m:e>
                          <m:sup>
                            <m:r>
                              <a:rPr lang="en-CA" sz="2000" b="0" i="1" smtClean="0">
                                <a:latin typeface="Cambria Math" panose="02040503050406030204" pitchFamily="18" charset="0"/>
                              </a:rPr>
                              <m:t>2</m:t>
                            </m:r>
                          </m:sup>
                        </m:sSup>
                      </m:num>
                      <m:den>
                        <m:r>
                          <a:rPr lang="en-CA" sz="2000" b="0" i="1" smtClean="0">
                            <a:latin typeface="Cambria Math" panose="02040503050406030204" pitchFamily="18" charset="0"/>
                          </a:rPr>
                          <m:t>2</m:t>
                        </m:r>
                        <m:r>
                          <a:rPr lang="en-CA" sz="2000" b="0" i="1" smtClean="0">
                            <a:latin typeface="Cambria Math" panose="02040503050406030204" pitchFamily="18" charset="0"/>
                          </a:rPr>
                          <m:t>𝑚</m:t>
                        </m:r>
                      </m:den>
                    </m:f>
                    <m:sSup>
                      <m:sSupPr>
                        <m:ctrlPr>
                          <a:rPr lang="en-CA" sz="2000" b="0" i="1" smtClean="0">
                            <a:latin typeface="Cambria Math" panose="02040503050406030204" pitchFamily="18" charset="0"/>
                          </a:rPr>
                        </m:ctrlPr>
                      </m:sSupPr>
                      <m:e>
                        <m:r>
                          <m:rPr>
                            <m:sty m:val="p"/>
                          </m:rPr>
                          <a:rPr lang="en-CA" sz="2000" b="0" i="0" smtClean="0">
                            <a:latin typeface="Cambria Math" panose="02040503050406030204" pitchFamily="18" charset="0"/>
                          </a:rPr>
                          <m:t>∇</m:t>
                        </m:r>
                      </m:e>
                      <m:sup>
                        <m:r>
                          <a:rPr lang="en-CA" sz="2000" b="0" i="1" smtClean="0">
                            <a:latin typeface="Cambria Math" panose="02040503050406030204" pitchFamily="18" charset="0"/>
                          </a:rPr>
                          <m:t>2</m:t>
                        </m:r>
                      </m:sup>
                    </m:sSup>
                    <m:r>
                      <m:rPr>
                        <m:sty m:val="p"/>
                      </m:rPr>
                      <a:rPr lang="en-CA" sz="2000">
                        <a:latin typeface="Cambria Math" panose="02040503050406030204" pitchFamily="18" charset="0"/>
                      </a:rPr>
                      <m:t>Ψ</m:t>
                    </m:r>
                    <m:d>
                      <m:dPr>
                        <m:ctrlPr>
                          <a:rPr lang="en-CA" sz="2000" i="1">
                            <a:latin typeface="Cambria Math" panose="02040503050406030204" pitchFamily="18" charset="0"/>
                          </a:rPr>
                        </m:ctrlPr>
                      </m:dPr>
                      <m:e>
                        <m:acc>
                          <m:accPr>
                            <m:chr m:val="⃗"/>
                            <m:ctrlPr>
                              <a:rPr lang="en-CA" sz="2000" i="1">
                                <a:latin typeface="Cambria Math" panose="02040503050406030204" pitchFamily="18" charset="0"/>
                              </a:rPr>
                            </m:ctrlPr>
                          </m:accPr>
                          <m:e>
                            <m:r>
                              <a:rPr lang="en-CA" sz="2000" i="1">
                                <a:latin typeface="Cambria Math" panose="02040503050406030204" pitchFamily="18" charset="0"/>
                              </a:rPr>
                              <m:t>𝑟</m:t>
                            </m:r>
                          </m:e>
                        </m:acc>
                        <m:r>
                          <a:rPr lang="en-CA" sz="2000" i="1">
                            <a:latin typeface="Cambria Math" panose="02040503050406030204" pitchFamily="18" charset="0"/>
                          </a:rPr>
                          <m:t>,</m:t>
                        </m:r>
                        <m:r>
                          <a:rPr lang="en-CA" sz="2000" i="1">
                            <a:latin typeface="Cambria Math" panose="02040503050406030204" pitchFamily="18" charset="0"/>
                          </a:rPr>
                          <m:t>𝑡</m:t>
                        </m:r>
                      </m:e>
                    </m:d>
                    <m:r>
                      <a:rPr lang="en-CA" sz="2000" b="0" i="0" smtClean="0">
                        <a:latin typeface="Cambria Math" panose="02040503050406030204" pitchFamily="18" charset="0"/>
                      </a:rPr>
                      <m:t>+</m:t>
                    </m:r>
                    <m:r>
                      <m:rPr>
                        <m:sty m:val="p"/>
                      </m:rPr>
                      <a:rPr lang="en-CA" sz="2000" b="0" i="0" smtClean="0">
                        <a:latin typeface="Cambria Math" panose="02040503050406030204" pitchFamily="18" charset="0"/>
                      </a:rPr>
                      <m:t>V</m:t>
                    </m:r>
                    <m:r>
                      <a:rPr lang="en-CA" sz="2000" b="0" i="0" smtClean="0">
                        <a:latin typeface="Cambria Math" panose="02040503050406030204" pitchFamily="18" charset="0"/>
                      </a:rPr>
                      <m:t>(|</m:t>
                    </m:r>
                    <m:acc>
                      <m:accPr>
                        <m:chr m:val="⃗"/>
                        <m:ctrlPr>
                          <a:rPr lang="en-CA" sz="2000" i="1">
                            <a:latin typeface="Cambria Math" panose="02040503050406030204" pitchFamily="18" charset="0"/>
                          </a:rPr>
                        </m:ctrlPr>
                      </m:accPr>
                      <m:e>
                        <m:r>
                          <a:rPr lang="en-CA" sz="2000" i="1">
                            <a:latin typeface="Cambria Math" panose="02040503050406030204" pitchFamily="18" charset="0"/>
                          </a:rPr>
                          <m:t>𝑟</m:t>
                        </m:r>
                      </m:e>
                    </m:acc>
                    <m:r>
                      <a:rPr lang="en-CA" sz="2000" b="0" i="1" smtClean="0">
                        <a:latin typeface="Cambria Math" panose="02040503050406030204" pitchFamily="18" charset="0"/>
                      </a:rPr>
                      <m:t>|)</m:t>
                    </m:r>
                  </m:oMath>
                </a14:m>
                <a:r>
                  <a:rPr lang="en-CA" sz="2000" dirty="0"/>
                  <a:t> </a:t>
                </a:r>
                <a14:m>
                  <m:oMath xmlns:m="http://schemas.openxmlformats.org/officeDocument/2006/math">
                    <m:r>
                      <m:rPr>
                        <m:sty m:val="p"/>
                      </m:rPr>
                      <a:rPr lang="en-CA" sz="2000">
                        <a:latin typeface="Cambria Math" panose="02040503050406030204" pitchFamily="18" charset="0"/>
                      </a:rPr>
                      <m:t>Ψ</m:t>
                    </m:r>
                    <m:d>
                      <m:dPr>
                        <m:ctrlPr>
                          <a:rPr lang="en-CA" sz="2000" b="0" i="1" smtClean="0">
                            <a:latin typeface="Cambria Math" panose="02040503050406030204" pitchFamily="18" charset="0"/>
                          </a:rPr>
                        </m:ctrlPr>
                      </m:dPr>
                      <m:e>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𝑟</m:t>
                            </m:r>
                          </m:e>
                        </m:acc>
                        <m:r>
                          <a:rPr lang="en-CA" sz="2000" b="0" i="1" smtClean="0">
                            <a:latin typeface="Cambria Math" panose="02040503050406030204" pitchFamily="18" charset="0"/>
                          </a:rPr>
                          <m:t>,</m:t>
                        </m:r>
                        <m:r>
                          <a:rPr lang="en-CA" sz="2000" b="0" i="1" smtClean="0">
                            <a:latin typeface="Cambria Math" panose="02040503050406030204" pitchFamily="18" charset="0"/>
                          </a:rPr>
                          <m:t>𝑡</m:t>
                        </m:r>
                      </m:e>
                    </m:d>
                  </m:oMath>
                </a14:m>
                <a:endParaRPr lang="en-CA" sz="2000" b="0" dirty="0"/>
              </a:p>
              <a:p>
                <a:endParaRPr lang="en-CA" sz="2000" dirty="0"/>
              </a:p>
            </p:txBody>
          </p:sp>
        </mc:Choice>
        <mc:Fallback xmlns="">
          <p:sp>
            <p:nvSpPr>
              <p:cNvPr id="4" name="TextBox 3">
                <a:extLst>
                  <a:ext uri="{FF2B5EF4-FFF2-40B4-BE49-F238E27FC236}">
                    <a16:creationId xmlns:a16="http://schemas.microsoft.com/office/drawing/2014/main" id="{992982E9-E1AC-47A5-BEF6-417456FA4736}"/>
                  </a:ext>
                </a:extLst>
              </p:cNvPr>
              <p:cNvSpPr txBox="1">
                <a:spLocks noRot="1" noChangeAspect="1" noMove="1" noResize="1" noEditPoints="1" noAdjustHandles="1" noChangeArrowheads="1" noChangeShapeType="1" noTextEdit="1"/>
              </p:cNvSpPr>
              <p:nvPr/>
            </p:nvSpPr>
            <p:spPr>
              <a:xfrm>
                <a:off x="446049" y="3540259"/>
                <a:ext cx="6913756" cy="787908"/>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831E08A-B1AD-4954-B326-873489E86AA6}"/>
                  </a:ext>
                </a:extLst>
              </p:cNvPr>
              <p:cNvSpPr txBox="1"/>
              <p:nvPr/>
            </p:nvSpPr>
            <p:spPr>
              <a:xfrm>
                <a:off x="379145" y="4071196"/>
                <a:ext cx="6684264" cy="572464"/>
              </a:xfrm>
              <a:prstGeom prst="rect">
                <a:avLst/>
              </a:prstGeom>
              <a:noFill/>
            </p:spPr>
            <p:txBody>
              <a:bodyPr wrap="square">
                <a:spAutoFit/>
              </a:bodyPr>
              <a:lstStyle/>
              <a:p>
                <a14:m>
                  <m:oMath xmlns:m="http://schemas.openxmlformats.org/officeDocument/2006/math">
                    <m:r>
                      <a:rPr lang="en-CA" sz="2000" i="1" smtClean="0">
                        <a:latin typeface="Cambria Math" panose="02040503050406030204" pitchFamily="18" charset="0"/>
                      </a:rPr>
                      <m:t>𝑖</m:t>
                    </m:r>
                    <m:r>
                      <a:rPr lang="en-CA" sz="2000" i="1" smtClean="0">
                        <a:latin typeface="Cambria Math" panose="02040503050406030204" pitchFamily="18" charset="0"/>
                      </a:rPr>
                      <m:t>ℏ</m:t>
                    </m:r>
                    <m:f>
                      <m:fPr>
                        <m:ctrlPr>
                          <a:rPr lang="en-CA" sz="2000" i="1">
                            <a:latin typeface="Cambria Math" panose="02040503050406030204" pitchFamily="18" charset="0"/>
                          </a:rPr>
                        </m:ctrlPr>
                      </m:fPr>
                      <m:num>
                        <m:r>
                          <a:rPr lang="en-CA" sz="2000" i="1">
                            <a:latin typeface="Cambria Math" panose="02040503050406030204" pitchFamily="18" charset="0"/>
                          </a:rPr>
                          <m:t>𝜕</m:t>
                        </m:r>
                      </m:num>
                      <m:den>
                        <m:r>
                          <a:rPr lang="en-CA" sz="2000" i="1">
                            <a:latin typeface="Cambria Math" panose="02040503050406030204" pitchFamily="18" charset="0"/>
                          </a:rPr>
                          <m:t>𝜕</m:t>
                        </m:r>
                        <m:r>
                          <a:rPr lang="en-CA" sz="2000" i="1">
                            <a:latin typeface="Cambria Math" panose="02040503050406030204" pitchFamily="18" charset="0"/>
                          </a:rPr>
                          <m:t>𝑡</m:t>
                        </m:r>
                      </m:den>
                    </m:f>
                    <m:r>
                      <m:rPr>
                        <m:sty m:val="p"/>
                      </m:rPr>
                      <a:rPr lang="en-CA" sz="2000">
                        <a:latin typeface="Cambria Math" panose="02040503050406030204" pitchFamily="18" charset="0"/>
                      </a:rPr>
                      <m:t>Ψ</m:t>
                    </m:r>
                    <m:r>
                      <a:rPr lang="en-CA" sz="2000" i="1">
                        <a:latin typeface="Cambria Math" panose="02040503050406030204" pitchFamily="18" charset="0"/>
                      </a:rPr>
                      <m:t>(</m:t>
                    </m:r>
                    <m:r>
                      <a:rPr lang="en-CA" sz="2000" b="0" i="1" smtClean="0">
                        <a:latin typeface="Cambria Math" panose="02040503050406030204" pitchFamily="18" charset="0"/>
                      </a:rPr>
                      <m:t>𝑟</m:t>
                    </m:r>
                    <m:r>
                      <a:rPr lang="en-CA" sz="2000" b="0" i="1" smtClean="0">
                        <a:latin typeface="Cambria Math" panose="02040503050406030204" pitchFamily="18" charset="0"/>
                      </a:rPr>
                      <m:t>,</m:t>
                    </m:r>
                    <m:r>
                      <a:rPr lang="en-CA" sz="2000" b="0" i="1" smtClean="0">
                        <a:latin typeface="Cambria Math" panose="02040503050406030204" pitchFamily="18" charset="0"/>
                      </a:rPr>
                      <m:t>𝜃</m:t>
                    </m:r>
                    <m:r>
                      <a:rPr lang="en-CA" sz="2000" b="0" i="1" smtClean="0">
                        <a:latin typeface="Cambria Math" panose="02040503050406030204" pitchFamily="18" charset="0"/>
                      </a:rPr>
                      <m:t>,</m:t>
                    </m:r>
                    <m:r>
                      <a:rPr lang="en-CA" sz="2000" b="0" i="1" smtClean="0">
                        <a:latin typeface="Cambria Math" panose="02040503050406030204" pitchFamily="18" charset="0"/>
                      </a:rPr>
                      <m:t>𝜙</m:t>
                    </m:r>
                    <m:r>
                      <a:rPr lang="en-CA" sz="2000" i="1">
                        <a:latin typeface="Cambria Math" panose="02040503050406030204" pitchFamily="18" charset="0"/>
                      </a:rPr>
                      <m:t>,</m:t>
                    </m:r>
                    <m:r>
                      <a:rPr lang="en-CA" sz="2000" i="1">
                        <a:latin typeface="Cambria Math" panose="02040503050406030204" pitchFamily="18" charset="0"/>
                      </a:rPr>
                      <m:t>𝑡</m:t>
                    </m:r>
                    <m:r>
                      <a:rPr lang="en-CA" sz="2000" i="1">
                        <a:latin typeface="Cambria Math" panose="02040503050406030204" pitchFamily="18" charset="0"/>
                      </a:rPr>
                      <m:t>)=−</m:t>
                    </m:r>
                    <m:f>
                      <m:fPr>
                        <m:ctrlPr>
                          <a:rPr lang="en-CA" sz="2000" b="0" i="1" smtClean="0">
                            <a:latin typeface="Cambria Math" panose="02040503050406030204" pitchFamily="18" charset="0"/>
                          </a:rPr>
                        </m:ctrlPr>
                      </m:fPr>
                      <m:num>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ℏ</m:t>
                            </m:r>
                          </m:e>
                          <m:sup>
                            <m:r>
                              <a:rPr lang="en-CA" sz="2000" b="0" i="1" smtClean="0">
                                <a:latin typeface="Cambria Math" panose="02040503050406030204" pitchFamily="18" charset="0"/>
                              </a:rPr>
                              <m:t>2</m:t>
                            </m:r>
                          </m:sup>
                        </m:sSup>
                      </m:num>
                      <m:den>
                        <m:r>
                          <a:rPr lang="en-CA" sz="2000" b="0" i="1" smtClean="0">
                            <a:latin typeface="Cambria Math" panose="02040503050406030204" pitchFamily="18" charset="0"/>
                          </a:rPr>
                          <m:t>2</m:t>
                        </m:r>
                        <m:r>
                          <a:rPr lang="en-CA" sz="2000" b="0" i="1" smtClean="0">
                            <a:latin typeface="Cambria Math" panose="02040503050406030204" pitchFamily="18" charset="0"/>
                          </a:rPr>
                          <m:t>𝑚</m:t>
                        </m:r>
                      </m:den>
                    </m:f>
                    <m:sSup>
                      <m:sSupPr>
                        <m:ctrlPr>
                          <a:rPr lang="en-CA" sz="2000" b="0" i="1" smtClean="0">
                            <a:latin typeface="Cambria Math" panose="02040503050406030204" pitchFamily="18" charset="0"/>
                          </a:rPr>
                        </m:ctrlPr>
                      </m:sSupPr>
                      <m:e>
                        <m:r>
                          <m:rPr>
                            <m:sty m:val="p"/>
                          </m:rPr>
                          <a:rPr lang="en-CA" sz="2000" b="0" i="0" smtClean="0">
                            <a:latin typeface="Cambria Math" panose="02040503050406030204" pitchFamily="18" charset="0"/>
                          </a:rPr>
                          <m:t>∇</m:t>
                        </m:r>
                      </m:e>
                      <m:sup>
                        <m:r>
                          <a:rPr lang="en-CA" sz="2000" b="0" i="1" smtClean="0">
                            <a:latin typeface="Cambria Math" panose="02040503050406030204" pitchFamily="18" charset="0"/>
                          </a:rPr>
                          <m:t>2</m:t>
                        </m:r>
                      </m:sup>
                    </m:sSup>
                    <m:r>
                      <m:rPr>
                        <m:sty m:val="p"/>
                      </m:rPr>
                      <a:rPr lang="en-CA" sz="2000">
                        <a:latin typeface="Cambria Math" panose="02040503050406030204" pitchFamily="18" charset="0"/>
                      </a:rPr>
                      <m:t>Ψ</m:t>
                    </m:r>
                    <m:d>
                      <m:dPr>
                        <m:ctrlPr>
                          <a:rPr lang="en-CA" sz="2000" i="1">
                            <a:latin typeface="Cambria Math" panose="02040503050406030204" pitchFamily="18" charset="0"/>
                          </a:rPr>
                        </m:ctrlPr>
                      </m:dPr>
                      <m:e>
                        <m:r>
                          <a:rPr lang="en-CA" sz="2000" b="0" i="1" smtClean="0">
                            <a:latin typeface="Cambria Math" panose="02040503050406030204" pitchFamily="18" charset="0"/>
                          </a:rPr>
                          <m:t>𝑟</m:t>
                        </m:r>
                        <m:r>
                          <a:rPr lang="en-CA" sz="2000" b="0" i="1" smtClean="0">
                            <a:latin typeface="Cambria Math" panose="02040503050406030204" pitchFamily="18" charset="0"/>
                          </a:rPr>
                          <m:t>,</m:t>
                        </m:r>
                        <m:r>
                          <a:rPr lang="en-CA" sz="2000" b="0" i="1" smtClean="0">
                            <a:latin typeface="Cambria Math" panose="02040503050406030204" pitchFamily="18" charset="0"/>
                          </a:rPr>
                          <m:t>𝜃</m:t>
                        </m:r>
                        <m:r>
                          <a:rPr lang="en-CA" sz="2000" b="0" i="1" smtClean="0">
                            <a:latin typeface="Cambria Math" panose="02040503050406030204" pitchFamily="18" charset="0"/>
                          </a:rPr>
                          <m:t>, </m:t>
                        </m:r>
                        <m:r>
                          <a:rPr lang="en-CA" sz="2000" b="0" i="1" smtClean="0">
                            <a:latin typeface="Cambria Math" panose="02040503050406030204" pitchFamily="18" charset="0"/>
                          </a:rPr>
                          <m:t>𝜙</m:t>
                        </m:r>
                        <m:r>
                          <a:rPr lang="en-CA" sz="2000" b="0" i="1" smtClean="0">
                            <a:latin typeface="Cambria Math" panose="02040503050406030204" pitchFamily="18" charset="0"/>
                          </a:rPr>
                          <m:t>,</m:t>
                        </m:r>
                        <m:r>
                          <a:rPr lang="en-CA" sz="2000" i="1">
                            <a:latin typeface="Cambria Math" panose="02040503050406030204" pitchFamily="18" charset="0"/>
                          </a:rPr>
                          <m:t>𝑡</m:t>
                        </m:r>
                      </m:e>
                    </m:d>
                    <m:r>
                      <a:rPr lang="en-CA" sz="2000" b="0" i="0" smtClean="0">
                        <a:latin typeface="Cambria Math" panose="02040503050406030204" pitchFamily="18" charset="0"/>
                      </a:rPr>
                      <m:t>+</m:t>
                    </m:r>
                    <m:r>
                      <m:rPr>
                        <m:sty m:val="p"/>
                      </m:rPr>
                      <a:rPr lang="en-CA" sz="2000" b="0" i="0" smtClean="0">
                        <a:latin typeface="Cambria Math" panose="02040503050406030204" pitchFamily="18" charset="0"/>
                      </a:rPr>
                      <m:t>V</m:t>
                    </m:r>
                    <m:r>
                      <a:rPr lang="en-CA" sz="2000" b="0" i="0" smtClean="0">
                        <a:latin typeface="Cambria Math" panose="02040503050406030204" pitchFamily="18" charset="0"/>
                      </a:rPr>
                      <m:t>(</m:t>
                    </m:r>
                    <m:r>
                      <a:rPr lang="en-CA" sz="2000" b="0" i="1" smtClean="0">
                        <a:latin typeface="Cambria Math" panose="02040503050406030204" pitchFamily="18" charset="0"/>
                      </a:rPr>
                      <m:t>𝑟</m:t>
                    </m:r>
                    <m:r>
                      <a:rPr lang="en-CA" sz="2000" b="0" i="1" smtClean="0">
                        <a:latin typeface="Cambria Math" panose="02040503050406030204" pitchFamily="18" charset="0"/>
                      </a:rPr>
                      <m:t>)</m:t>
                    </m:r>
                  </m:oMath>
                </a14:m>
                <a:r>
                  <a:rPr lang="en-CA" sz="2000" dirty="0"/>
                  <a:t> </a:t>
                </a:r>
                <a14:m>
                  <m:oMath xmlns:m="http://schemas.openxmlformats.org/officeDocument/2006/math">
                    <m:r>
                      <m:rPr>
                        <m:sty m:val="p"/>
                      </m:rPr>
                      <a:rPr lang="en-CA" sz="2000">
                        <a:latin typeface="Cambria Math" panose="02040503050406030204" pitchFamily="18" charset="0"/>
                      </a:rPr>
                      <m:t>Ψ</m:t>
                    </m:r>
                    <m:r>
                      <a:rPr lang="en-CA" sz="2000" i="1">
                        <a:latin typeface="Cambria Math" panose="02040503050406030204" pitchFamily="18" charset="0"/>
                      </a:rPr>
                      <m:t>(</m:t>
                    </m:r>
                    <m:r>
                      <a:rPr lang="en-CA" sz="2000" b="0" i="1" smtClean="0">
                        <a:latin typeface="Cambria Math" panose="02040503050406030204" pitchFamily="18" charset="0"/>
                      </a:rPr>
                      <m:t>𝑟</m:t>
                    </m:r>
                    <m:r>
                      <a:rPr lang="en-CA" sz="2000" b="0" i="1" smtClean="0">
                        <a:latin typeface="Cambria Math" panose="02040503050406030204" pitchFamily="18" charset="0"/>
                      </a:rPr>
                      <m:t>,</m:t>
                    </m:r>
                    <m:r>
                      <a:rPr lang="en-CA" sz="2000" b="0" i="1" smtClean="0">
                        <a:latin typeface="Cambria Math" panose="02040503050406030204" pitchFamily="18" charset="0"/>
                      </a:rPr>
                      <m:t>𝜃</m:t>
                    </m:r>
                    <m:r>
                      <a:rPr lang="en-CA" sz="2000" b="0" i="1" smtClean="0">
                        <a:latin typeface="Cambria Math" panose="02040503050406030204" pitchFamily="18" charset="0"/>
                      </a:rPr>
                      <m:t>,</m:t>
                    </m:r>
                    <m:r>
                      <a:rPr lang="en-CA" sz="2000" b="0" i="1" smtClean="0">
                        <a:latin typeface="Cambria Math" panose="02040503050406030204" pitchFamily="18" charset="0"/>
                      </a:rPr>
                      <m:t>𝜙</m:t>
                    </m:r>
                    <m:r>
                      <a:rPr lang="en-CA" sz="2000" i="1">
                        <a:latin typeface="Cambria Math" panose="02040503050406030204" pitchFamily="18" charset="0"/>
                      </a:rPr>
                      <m:t>,</m:t>
                    </m:r>
                    <m:r>
                      <a:rPr lang="en-CA" sz="2000" i="1">
                        <a:latin typeface="Cambria Math" panose="02040503050406030204" pitchFamily="18" charset="0"/>
                      </a:rPr>
                      <m:t>𝑡</m:t>
                    </m:r>
                    <m:r>
                      <a:rPr lang="en-CA" sz="2000" i="1">
                        <a:latin typeface="Cambria Math" panose="02040503050406030204" pitchFamily="18" charset="0"/>
                      </a:rPr>
                      <m:t>)</m:t>
                    </m:r>
                  </m:oMath>
                </a14:m>
                <a:endParaRPr lang="en-CA" sz="2000" dirty="0"/>
              </a:p>
            </p:txBody>
          </p:sp>
        </mc:Choice>
        <mc:Fallback xmlns="">
          <p:sp>
            <p:nvSpPr>
              <p:cNvPr id="12" name="TextBox 11">
                <a:extLst>
                  <a:ext uri="{FF2B5EF4-FFF2-40B4-BE49-F238E27FC236}">
                    <a16:creationId xmlns:a16="http://schemas.microsoft.com/office/drawing/2014/main" id="{D831E08A-B1AD-4954-B326-873489E86AA6}"/>
                  </a:ext>
                </a:extLst>
              </p:cNvPr>
              <p:cNvSpPr txBox="1">
                <a:spLocks noRot="1" noChangeAspect="1" noMove="1" noResize="1" noEditPoints="1" noAdjustHandles="1" noChangeArrowheads="1" noChangeShapeType="1" noTextEdit="1"/>
              </p:cNvSpPr>
              <p:nvPr/>
            </p:nvSpPr>
            <p:spPr>
              <a:xfrm>
                <a:off x="379145" y="4071196"/>
                <a:ext cx="6684264" cy="5724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4460B1-7AB0-4595-B852-0643349226EB}"/>
                  </a:ext>
                </a:extLst>
              </p:cNvPr>
              <p:cNvSpPr txBox="1"/>
              <p:nvPr/>
            </p:nvSpPr>
            <p:spPr>
              <a:xfrm>
                <a:off x="60217" y="1879948"/>
                <a:ext cx="6094140" cy="7099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𝑖</m:t>
                      </m:r>
                      <m:r>
                        <a:rPr lang="en-CA" sz="2000" b="0" i="1" smtClean="0">
                          <a:latin typeface="Cambria Math" panose="02040503050406030204" pitchFamily="18" charset="0"/>
                        </a:rPr>
                        <m:t>ℏ</m:t>
                      </m:r>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m:t>
                          </m:r>
                        </m:num>
                        <m:den>
                          <m:r>
                            <a:rPr lang="en-CA" sz="2000" b="0" i="1" smtClean="0">
                              <a:latin typeface="Cambria Math" panose="02040503050406030204" pitchFamily="18" charset="0"/>
                            </a:rPr>
                            <m:t>𝜕</m:t>
                          </m:r>
                          <m:r>
                            <a:rPr lang="en-CA" sz="2000" b="0" i="1" smtClean="0">
                              <a:latin typeface="Cambria Math" panose="02040503050406030204" pitchFamily="18" charset="0"/>
                            </a:rPr>
                            <m:t>𝑡</m:t>
                          </m:r>
                        </m:den>
                      </m:f>
                      <m:r>
                        <m:rPr>
                          <m:sty m:val="p"/>
                        </m:rPr>
                        <a:rPr lang="en-CA" sz="2000">
                          <a:latin typeface="Cambria Math" panose="02040503050406030204" pitchFamily="18" charset="0"/>
                        </a:rPr>
                        <m:t>Ψ</m:t>
                      </m:r>
                      <m:r>
                        <a:rPr lang="en-CA" sz="2000" i="1">
                          <a:latin typeface="Cambria Math" panose="02040503050406030204" pitchFamily="18" charset="0"/>
                        </a:rPr>
                        <m:t>(</m:t>
                      </m:r>
                      <m:acc>
                        <m:accPr>
                          <m:chr m:val="⃗"/>
                          <m:ctrlPr>
                            <a:rPr lang="en-CA" sz="2000" i="1">
                              <a:latin typeface="Cambria Math" panose="02040503050406030204" pitchFamily="18" charset="0"/>
                            </a:rPr>
                          </m:ctrlPr>
                        </m:accPr>
                        <m:e>
                          <m:r>
                            <a:rPr lang="en-CA" sz="2000" i="1">
                              <a:latin typeface="Cambria Math" panose="02040503050406030204" pitchFamily="18" charset="0"/>
                            </a:rPr>
                            <m:t>𝑟</m:t>
                          </m:r>
                        </m:e>
                      </m:acc>
                      <m:r>
                        <a:rPr lang="en-CA" sz="2000" i="1">
                          <a:latin typeface="Cambria Math" panose="02040503050406030204" pitchFamily="18" charset="0"/>
                        </a:rPr>
                        <m:t>,</m:t>
                      </m:r>
                      <m:r>
                        <a:rPr lang="en-CA" sz="2000" i="1">
                          <a:latin typeface="Cambria Math" panose="02040503050406030204" pitchFamily="18" charset="0"/>
                        </a:rPr>
                        <m:t>𝑡</m:t>
                      </m:r>
                      <m:r>
                        <a:rPr lang="en-CA" sz="2000" i="1">
                          <a:latin typeface="Cambria Math" panose="02040503050406030204" pitchFamily="18" charset="0"/>
                        </a:rPr>
                        <m:t>)=−</m:t>
                      </m:r>
                      <m:f>
                        <m:fPr>
                          <m:ctrlPr>
                            <a:rPr lang="en-CA" sz="2000" b="0" i="1" smtClean="0">
                              <a:latin typeface="Cambria Math" panose="02040503050406030204" pitchFamily="18" charset="0"/>
                            </a:rPr>
                          </m:ctrlPr>
                        </m:fPr>
                        <m:num>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ℏ</m:t>
                              </m:r>
                            </m:e>
                            <m:sup>
                              <m:r>
                                <a:rPr lang="en-CA" sz="2000" b="0" i="1" smtClean="0">
                                  <a:latin typeface="Cambria Math" panose="02040503050406030204" pitchFamily="18" charset="0"/>
                                </a:rPr>
                                <m:t>2</m:t>
                              </m:r>
                            </m:sup>
                          </m:sSup>
                        </m:num>
                        <m:den>
                          <m:r>
                            <a:rPr lang="en-CA" sz="2000" b="0" i="1" smtClean="0">
                              <a:latin typeface="Cambria Math" panose="02040503050406030204" pitchFamily="18" charset="0"/>
                            </a:rPr>
                            <m:t>2</m:t>
                          </m:r>
                          <m:r>
                            <a:rPr lang="en-CA" sz="2000" b="0" i="1" smtClean="0">
                              <a:latin typeface="Cambria Math" panose="02040503050406030204" pitchFamily="18" charset="0"/>
                            </a:rPr>
                            <m:t>𝑚</m:t>
                          </m:r>
                        </m:den>
                      </m:f>
                      <m:sSup>
                        <m:sSupPr>
                          <m:ctrlPr>
                            <a:rPr lang="en-CA" sz="2000" b="0" i="1" smtClean="0">
                              <a:latin typeface="Cambria Math" panose="02040503050406030204" pitchFamily="18" charset="0"/>
                            </a:rPr>
                          </m:ctrlPr>
                        </m:sSupPr>
                        <m:e>
                          <m:r>
                            <m:rPr>
                              <m:sty m:val="p"/>
                            </m:rPr>
                            <a:rPr lang="en-CA" sz="2000" b="0" i="0" smtClean="0">
                              <a:latin typeface="Cambria Math" panose="02040503050406030204" pitchFamily="18" charset="0"/>
                            </a:rPr>
                            <m:t>∇</m:t>
                          </m:r>
                        </m:e>
                        <m:sup>
                          <m:r>
                            <a:rPr lang="en-CA" sz="2000" b="0" i="1" smtClean="0">
                              <a:latin typeface="Cambria Math" panose="02040503050406030204" pitchFamily="18" charset="0"/>
                            </a:rPr>
                            <m:t>2</m:t>
                          </m:r>
                        </m:sup>
                      </m:sSup>
                      <m:r>
                        <m:rPr>
                          <m:sty m:val="p"/>
                        </m:rPr>
                        <a:rPr lang="en-CA" sz="2000">
                          <a:latin typeface="Cambria Math" panose="02040503050406030204" pitchFamily="18" charset="0"/>
                        </a:rPr>
                        <m:t>Ψ</m:t>
                      </m:r>
                      <m:d>
                        <m:dPr>
                          <m:ctrlPr>
                            <a:rPr lang="en-CA" sz="2000" i="1">
                              <a:latin typeface="Cambria Math" panose="02040503050406030204" pitchFamily="18" charset="0"/>
                            </a:rPr>
                          </m:ctrlPr>
                        </m:dPr>
                        <m:e>
                          <m:acc>
                            <m:accPr>
                              <m:chr m:val="⃗"/>
                              <m:ctrlPr>
                                <a:rPr lang="en-CA" sz="2000" i="1">
                                  <a:latin typeface="Cambria Math" panose="02040503050406030204" pitchFamily="18" charset="0"/>
                                </a:rPr>
                              </m:ctrlPr>
                            </m:accPr>
                            <m:e>
                              <m:r>
                                <a:rPr lang="en-CA" sz="2000" i="1">
                                  <a:latin typeface="Cambria Math" panose="02040503050406030204" pitchFamily="18" charset="0"/>
                                </a:rPr>
                                <m:t>𝑟</m:t>
                              </m:r>
                            </m:e>
                          </m:acc>
                          <m:r>
                            <a:rPr lang="en-CA" sz="2000" i="1">
                              <a:latin typeface="Cambria Math" panose="02040503050406030204" pitchFamily="18" charset="0"/>
                            </a:rPr>
                            <m:t>,</m:t>
                          </m:r>
                          <m:r>
                            <a:rPr lang="en-CA" sz="2000" i="1">
                              <a:latin typeface="Cambria Math" panose="02040503050406030204" pitchFamily="18" charset="0"/>
                            </a:rPr>
                            <m:t>𝑡</m:t>
                          </m:r>
                        </m:e>
                      </m:d>
                      <m:r>
                        <a:rPr lang="en-CA" sz="2000" b="0" i="0" smtClean="0">
                          <a:latin typeface="Cambria Math" panose="02040503050406030204" pitchFamily="18" charset="0"/>
                        </a:rPr>
                        <m:t>+</m:t>
                      </m:r>
                      <m:r>
                        <m:rPr>
                          <m:sty m:val="p"/>
                        </m:rPr>
                        <a:rPr lang="en-CA" sz="2000" b="0" i="0" smtClean="0">
                          <a:latin typeface="Cambria Math" panose="02040503050406030204" pitchFamily="18" charset="0"/>
                        </a:rPr>
                        <m:t>V</m:t>
                      </m:r>
                      <m:r>
                        <a:rPr lang="en-CA" sz="2000" b="0" i="0" smtClean="0">
                          <a:latin typeface="Cambria Math" panose="02040503050406030204" pitchFamily="18" charset="0"/>
                        </a:rPr>
                        <m:t>(</m:t>
                      </m:r>
                      <m:r>
                        <a:rPr lang="en-CA" sz="2000" b="0" i="1" smtClean="0">
                          <a:latin typeface="Cambria Math" panose="02040503050406030204" pitchFamily="18" charset="0"/>
                        </a:rPr>
                        <m:t>𝑥</m:t>
                      </m:r>
                      <m:r>
                        <a:rPr lang="en-CA" sz="2000" b="0" i="1" smtClean="0">
                          <a:latin typeface="Cambria Math" panose="02040503050406030204" pitchFamily="18" charset="0"/>
                        </a:rPr>
                        <m:t>,</m:t>
                      </m:r>
                      <m:r>
                        <a:rPr lang="en-CA" sz="2000" b="0" i="1" smtClean="0">
                          <a:latin typeface="Cambria Math" panose="02040503050406030204" pitchFamily="18" charset="0"/>
                        </a:rPr>
                        <m:t>𝑦</m:t>
                      </m:r>
                      <m:r>
                        <a:rPr lang="en-CA" sz="2000" b="0" i="1" smtClean="0">
                          <a:latin typeface="Cambria Math" panose="02040503050406030204" pitchFamily="18" charset="0"/>
                        </a:rPr>
                        <m:t>,</m:t>
                      </m:r>
                      <m:r>
                        <a:rPr lang="en-CA" sz="2000" b="0" i="1" smtClean="0">
                          <a:latin typeface="Cambria Math" panose="02040503050406030204" pitchFamily="18" charset="0"/>
                        </a:rPr>
                        <m:t>𝑧</m:t>
                      </m:r>
                      <m:r>
                        <a:rPr lang="en-CA" sz="2000" b="0" i="0" smtClean="0">
                          <a:latin typeface="Cambria Math" panose="02040503050406030204" pitchFamily="18" charset="0"/>
                        </a:rPr>
                        <m:t>)</m:t>
                      </m:r>
                      <m:r>
                        <m:rPr>
                          <m:sty m:val="p"/>
                        </m:rPr>
                        <a:rPr lang="en-CA" sz="2000">
                          <a:latin typeface="Cambria Math" panose="02040503050406030204" pitchFamily="18" charset="0"/>
                        </a:rPr>
                        <m:t>Ψ</m:t>
                      </m:r>
                      <m:d>
                        <m:dPr>
                          <m:ctrlPr>
                            <a:rPr lang="en-CA" sz="2000" b="0" i="1" smtClean="0">
                              <a:latin typeface="Cambria Math" panose="02040503050406030204" pitchFamily="18" charset="0"/>
                            </a:rPr>
                          </m:ctrlPr>
                        </m:dPr>
                        <m:e>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𝑟</m:t>
                              </m:r>
                            </m:e>
                          </m:acc>
                          <m:r>
                            <a:rPr lang="en-CA" sz="2000" b="0" i="1" smtClean="0">
                              <a:latin typeface="Cambria Math" panose="02040503050406030204" pitchFamily="18" charset="0"/>
                            </a:rPr>
                            <m:t>,</m:t>
                          </m:r>
                          <m:r>
                            <a:rPr lang="en-CA" sz="2000" b="0" i="1" smtClean="0">
                              <a:latin typeface="Cambria Math" panose="02040503050406030204" pitchFamily="18" charset="0"/>
                            </a:rPr>
                            <m:t>𝑡</m:t>
                          </m:r>
                        </m:e>
                      </m:d>
                    </m:oMath>
                  </m:oMathPara>
                </a14:m>
                <a:endParaRPr lang="en-CA" sz="2000" dirty="0"/>
              </a:p>
            </p:txBody>
          </p:sp>
        </mc:Choice>
        <mc:Fallback xmlns="">
          <p:sp>
            <p:nvSpPr>
              <p:cNvPr id="14" name="TextBox 13">
                <a:extLst>
                  <a:ext uri="{FF2B5EF4-FFF2-40B4-BE49-F238E27FC236}">
                    <a16:creationId xmlns:a16="http://schemas.microsoft.com/office/drawing/2014/main" id="{064460B1-7AB0-4595-B852-0643349226EB}"/>
                  </a:ext>
                </a:extLst>
              </p:cNvPr>
              <p:cNvSpPr txBox="1">
                <a:spLocks noRot="1" noChangeAspect="1" noMove="1" noResize="1" noEditPoints="1" noAdjustHandles="1" noChangeArrowheads="1" noChangeShapeType="1" noTextEdit="1"/>
              </p:cNvSpPr>
              <p:nvPr/>
            </p:nvSpPr>
            <p:spPr>
              <a:xfrm>
                <a:off x="60217" y="1879948"/>
                <a:ext cx="6094140" cy="709938"/>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644AE69-FDE8-4CDA-90DD-33F7B30F41B1}"/>
                  </a:ext>
                </a:extLst>
              </p:cNvPr>
              <p:cNvSpPr txBox="1"/>
              <p:nvPr/>
            </p:nvSpPr>
            <p:spPr>
              <a:xfrm>
                <a:off x="379145" y="2472405"/>
                <a:ext cx="7170233" cy="572464"/>
              </a:xfrm>
              <a:prstGeom prst="rect">
                <a:avLst/>
              </a:prstGeom>
              <a:noFill/>
            </p:spPr>
            <p:txBody>
              <a:bodyPr wrap="square">
                <a:spAutoFit/>
              </a:bodyPr>
              <a:lstStyle/>
              <a:p>
                <a14:m>
                  <m:oMath xmlns:m="http://schemas.openxmlformats.org/officeDocument/2006/math">
                    <m:r>
                      <a:rPr lang="en-CA" sz="2000" b="0" i="1" smtClean="0">
                        <a:latin typeface="Cambria Math" panose="02040503050406030204" pitchFamily="18" charset="0"/>
                      </a:rPr>
                      <m:t>𝑖</m:t>
                    </m:r>
                    <m:r>
                      <a:rPr lang="en-CA" sz="2000" b="0" i="1" smtClean="0">
                        <a:latin typeface="Cambria Math" panose="02040503050406030204" pitchFamily="18" charset="0"/>
                      </a:rPr>
                      <m:t>ℏ</m:t>
                    </m:r>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m:t>
                        </m:r>
                      </m:num>
                      <m:den>
                        <m:r>
                          <a:rPr lang="en-CA" sz="2000" b="0" i="1" smtClean="0">
                            <a:latin typeface="Cambria Math" panose="02040503050406030204" pitchFamily="18" charset="0"/>
                          </a:rPr>
                          <m:t>𝜕</m:t>
                        </m:r>
                        <m:r>
                          <a:rPr lang="en-CA" sz="2000" b="0" i="1" smtClean="0">
                            <a:latin typeface="Cambria Math" panose="02040503050406030204" pitchFamily="18" charset="0"/>
                          </a:rPr>
                          <m:t>𝑡</m:t>
                        </m:r>
                      </m:den>
                    </m:f>
                    <m:r>
                      <m:rPr>
                        <m:sty m:val="p"/>
                      </m:rPr>
                      <a:rPr lang="en-CA" sz="2000">
                        <a:latin typeface="Cambria Math" panose="02040503050406030204" pitchFamily="18" charset="0"/>
                      </a:rPr>
                      <m:t>Ψ</m:t>
                    </m:r>
                    <m:d>
                      <m:dPr>
                        <m:ctrlPr>
                          <a:rPr lang="en-CA" sz="2000" i="1">
                            <a:latin typeface="Cambria Math" panose="02040503050406030204" pitchFamily="18" charset="0"/>
                          </a:rPr>
                        </m:ctrlPr>
                      </m:dPr>
                      <m:e>
                        <m:r>
                          <a:rPr lang="en-CA" sz="2000" b="0" i="1" smtClean="0">
                            <a:latin typeface="Cambria Math" panose="02040503050406030204" pitchFamily="18" charset="0"/>
                          </a:rPr>
                          <m:t>𝑥</m:t>
                        </m:r>
                        <m:r>
                          <a:rPr lang="en-CA" sz="2000" b="0" i="1" smtClean="0">
                            <a:latin typeface="Cambria Math" panose="02040503050406030204" pitchFamily="18" charset="0"/>
                          </a:rPr>
                          <m:t>,</m:t>
                        </m:r>
                        <m:r>
                          <a:rPr lang="en-CA" sz="2000" b="0" i="1" smtClean="0">
                            <a:latin typeface="Cambria Math" panose="02040503050406030204" pitchFamily="18" charset="0"/>
                          </a:rPr>
                          <m:t>𝑦</m:t>
                        </m:r>
                        <m:r>
                          <a:rPr lang="en-CA" sz="2000" b="0" i="1" smtClean="0">
                            <a:latin typeface="Cambria Math" panose="02040503050406030204" pitchFamily="18" charset="0"/>
                          </a:rPr>
                          <m:t>,</m:t>
                        </m:r>
                        <m:r>
                          <a:rPr lang="en-CA" sz="2000" b="0" i="1" smtClean="0">
                            <a:latin typeface="Cambria Math" panose="02040503050406030204" pitchFamily="18" charset="0"/>
                          </a:rPr>
                          <m:t>𝑧</m:t>
                        </m:r>
                        <m:r>
                          <a:rPr lang="en-CA" sz="2000" i="1">
                            <a:latin typeface="Cambria Math" panose="02040503050406030204" pitchFamily="18" charset="0"/>
                          </a:rPr>
                          <m:t>,</m:t>
                        </m:r>
                        <m:r>
                          <a:rPr lang="en-CA" sz="2000" i="1">
                            <a:latin typeface="Cambria Math" panose="02040503050406030204" pitchFamily="18" charset="0"/>
                          </a:rPr>
                          <m:t>𝑡</m:t>
                        </m:r>
                      </m:e>
                    </m:d>
                    <m:r>
                      <a:rPr lang="en-CA" sz="2000" i="1">
                        <a:latin typeface="Cambria Math" panose="02040503050406030204" pitchFamily="18" charset="0"/>
                      </a:rPr>
                      <m:t>=−</m:t>
                    </m:r>
                    <m:f>
                      <m:fPr>
                        <m:ctrlPr>
                          <a:rPr lang="en-CA" sz="2000" b="0" i="1" smtClean="0">
                            <a:latin typeface="Cambria Math" panose="02040503050406030204" pitchFamily="18" charset="0"/>
                          </a:rPr>
                        </m:ctrlPr>
                      </m:fPr>
                      <m:num>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ℏ</m:t>
                            </m:r>
                          </m:e>
                          <m:sup>
                            <m:r>
                              <a:rPr lang="en-CA" sz="2000" b="0" i="1" smtClean="0">
                                <a:latin typeface="Cambria Math" panose="02040503050406030204" pitchFamily="18" charset="0"/>
                              </a:rPr>
                              <m:t>2</m:t>
                            </m:r>
                          </m:sup>
                        </m:sSup>
                      </m:num>
                      <m:den>
                        <m:r>
                          <a:rPr lang="en-CA" sz="2000" b="0" i="1" smtClean="0">
                            <a:latin typeface="Cambria Math" panose="02040503050406030204" pitchFamily="18" charset="0"/>
                          </a:rPr>
                          <m:t>2</m:t>
                        </m:r>
                        <m:r>
                          <a:rPr lang="en-CA" sz="2000" b="0" i="1" smtClean="0">
                            <a:latin typeface="Cambria Math" panose="02040503050406030204" pitchFamily="18" charset="0"/>
                          </a:rPr>
                          <m:t>𝑚</m:t>
                        </m:r>
                      </m:den>
                    </m:f>
                    <m:sSup>
                      <m:sSupPr>
                        <m:ctrlPr>
                          <a:rPr lang="en-CA" sz="2000" b="0" i="1" smtClean="0">
                            <a:latin typeface="Cambria Math" panose="02040503050406030204" pitchFamily="18" charset="0"/>
                          </a:rPr>
                        </m:ctrlPr>
                      </m:sSupPr>
                      <m:e>
                        <m:r>
                          <m:rPr>
                            <m:sty m:val="p"/>
                          </m:rPr>
                          <a:rPr lang="en-CA" sz="2000" b="0" i="0" smtClean="0">
                            <a:latin typeface="Cambria Math" panose="02040503050406030204" pitchFamily="18" charset="0"/>
                          </a:rPr>
                          <m:t>∇</m:t>
                        </m:r>
                      </m:e>
                      <m:sup>
                        <m:r>
                          <a:rPr lang="en-CA" sz="2000" b="0" i="1" smtClean="0">
                            <a:latin typeface="Cambria Math" panose="02040503050406030204" pitchFamily="18" charset="0"/>
                          </a:rPr>
                          <m:t>2</m:t>
                        </m:r>
                      </m:sup>
                    </m:sSup>
                    <m:r>
                      <m:rPr>
                        <m:sty m:val="p"/>
                      </m:rPr>
                      <a:rPr lang="en-CA" sz="2000">
                        <a:latin typeface="Cambria Math" panose="02040503050406030204" pitchFamily="18" charset="0"/>
                      </a:rPr>
                      <m:t>Ψ</m:t>
                    </m:r>
                    <m:d>
                      <m:dPr>
                        <m:ctrlPr>
                          <a:rPr lang="en-CA" sz="2000" i="1">
                            <a:latin typeface="Cambria Math" panose="02040503050406030204" pitchFamily="18" charset="0"/>
                          </a:rPr>
                        </m:ctrlPr>
                      </m:dPr>
                      <m:e>
                        <m:r>
                          <a:rPr lang="en-CA" sz="2000" i="1">
                            <a:latin typeface="Cambria Math" panose="02040503050406030204" pitchFamily="18" charset="0"/>
                          </a:rPr>
                          <m:t>𝑥</m:t>
                        </m:r>
                        <m:r>
                          <a:rPr lang="en-CA" sz="2000" i="1">
                            <a:latin typeface="Cambria Math" panose="02040503050406030204" pitchFamily="18" charset="0"/>
                          </a:rPr>
                          <m:t>,</m:t>
                        </m:r>
                        <m:r>
                          <a:rPr lang="en-CA" sz="2000" i="1">
                            <a:latin typeface="Cambria Math" panose="02040503050406030204" pitchFamily="18" charset="0"/>
                          </a:rPr>
                          <m:t>𝑦</m:t>
                        </m:r>
                        <m:r>
                          <a:rPr lang="en-CA" sz="2000" i="1">
                            <a:latin typeface="Cambria Math" panose="02040503050406030204" pitchFamily="18" charset="0"/>
                          </a:rPr>
                          <m:t>,</m:t>
                        </m:r>
                        <m:r>
                          <a:rPr lang="en-CA" sz="2000" i="1">
                            <a:latin typeface="Cambria Math" panose="02040503050406030204" pitchFamily="18" charset="0"/>
                          </a:rPr>
                          <m:t>𝑧</m:t>
                        </m:r>
                        <m:r>
                          <a:rPr lang="en-CA" sz="2000" i="1">
                            <a:latin typeface="Cambria Math" panose="02040503050406030204" pitchFamily="18" charset="0"/>
                          </a:rPr>
                          <m:t>,</m:t>
                        </m:r>
                        <m:r>
                          <a:rPr lang="en-CA" sz="2000" i="1">
                            <a:latin typeface="Cambria Math" panose="02040503050406030204" pitchFamily="18" charset="0"/>
                          </a:rPr>
                          <m:t>𝑡</m:t>
                        </m:r>
                      </m:e>
                    </m:d>
                    <m:r>
                      <a:rPr lang="en-CA" sz="2000" b="0" i="0" smtClean="0">
                        <a:latin typeface="Cambria Math" panose="02040503050406030204" pitchFamily="18" charset="0"/>
                      </a:rPr>
                      <m:t>+</m:t>
                    </m:r>
                    <m:r>
                      <a:rPr lang="en-CA" sz="2000" b="0" i="1" smtClean="0">
                        <a:latin typeface="Cambria Math" panose="02040503050406030204" pitchFamily="18" charset="0"/>
                      </a:rPr>
                      <m:t>𝑉</m:t>
                    </m:r>
                    <m:r>
                      <a:rPr lang="en-CA" sz="2000" b="0" i="1" smtClean="0">
                        <a:latin typeface="Cambria Math" panose="02040503050406030204" pitchFamily="18" charset="0"/>
                      </a:rPr>
                      <m:t>(</m:t>
                    </m:r>
                    <m:r>
                      <a:rPr lang="en-CA" sz="2000" b="0" i="1" smtClean="0">
                        <a:latin typeface="Cambria Math" panose="02040503050406030204" pitchFamily="18" charset="0"/>
                      </a:rPr>
                      <m:t>𝑥</m:t>
                    </m:r>
                    <m:r>
                      <a:rPr lang="en-CA" sz="2000" b="0" i="1" smtClean="0">
                        <a:latin typeface="Cambria Math" panose="02040503050406030204" pitchFamily="18" charset="0"/>
                      </a:rPr>
                      <m:t>,</m:t>
                    </m:r>
                    <m:r>
                      <a:rPr lang="en-CA" sz="2000" b="0" i="1" smtClean="0">
                        <a:latin typeface="Cambria Math" panose="02040503050406030204" pitchFamily="18" charset="0"/>
                      </a:rPr>
                      <m:t>𝑦</m:t>
                    </m:r>
                    <m:r>
                      <a:rPr lang="en-CA" sz="2000" b="0" i="1" smtClean="0">
                        <a:latin typeface="Cambria Math" panose="02040503050406030204" pitchFamily="18" charset="0"/>
                      </a:rPr>
                      <m:t>,</m:t>
                    </m:r>
                    <m:r>
                      <a:rPr lang="en-CA" sz="2000" b="0" i="1" smtClean="0">
                        <a:latin typeface="Cambria Math" panose="02040503050406030204" pitchFamily="18" charset="0"/>
                      </a:rPr>
                      <m:t>𝑧</m:t>
                    </m:r>
                    <m:r>
                      <a:rPr lang="en-CA" sz="2000" b="0" i="1" smtClean="0">
                        <a:latin typeface="Cambria Math" panose="02040503050406030204" pitchFamily="18" charset="0"/>
                      </a:rPr>
                      <m:t>)</m:t>
                    </m:r>
                  </m:oMath>
                </a14:m>
                <a:r>
                  <a:rPr lang="en-CA" sz="2000" dirty="0"/>
                  <a:t> </a:t>
                </a:r>
                <a14:m>
                  <m:oMath xmlns:m="http://schemas.openxmlformats.org/officeDocument/2006/math">
                    <m:r>
                      <m:rPr>
                        <m:sty m:val="p"/>
                      </m:rPr>
                      <a:rPr lang="en-CA" sz="2000">
                        <a:latin typeface="Cambria Math" panose="02040503050406030204" pitchFamily="18" charset="0"/>
                      </a:rPr>
                      <m:t>Ψ</m:t>
                    </m:r>
                    <m:r>
                      <a:rPr lang="en-CA" sz="2000" i="1">
                        <a:latin typeface="Cambria Math" panose="02040503050406030204" pitchFamily="18" charset="0"/>
                      </a:rPr>
                      <m:t>(</m:t>
                    </m:r>
                    <m:r>
                      <a:rPr lang="en-CA" sz="2000" i="1">
                        <a:latin typeface="Cambria Math" panose="02040503050406030204" pitchFamily="18" charset="0"/>
                      </a:rPr>
                      <m:t>𝑥</m:t>
                    </m:r>
                    <m:r>
                      <a:rPr lang="en-CA" sz="2000" i="1">
                        <a:latin typeface="Cambria Math" panose="02040503050406030204" pitchFamily="18" charset="0"/>
                      </a:rPr>
                      <m:t>,</m:t>
                    </m:r>
                    <m:r>
                      <a:rPr lang="en-CA" sz="2000" i="1">
                        <a:latin typeface="Cambria Math" panose="02040503050406030204" pitchFamily="18" charset="0"/>
                      </a:rPr>
                      <m:t>𝑦</m:t>
                    </m:r>
                    <m:r>
                      <a:rPr lang="en-CA" sz="2000" i="1">
                        <a:latin typeface="Cambria Math" panose="02040503050406030204" pitchFamily="18" charset="0"/>
                      </a:rPr>
                      <m:t>,</m:t>
                    </m:r>
                    <m:r>
                      <a:rPr lang="en-CA" sz="2000" i="1">
                        <a:latin typeface="Cambria Math" panose="02040503050406030204" pitchFamily="18" charset="0"/>
                      </a:rPr>
                      <m:t>𝑧</m:t>
                    </m:r>
                    <m:r>
                      <a:rPr lang="en-CA" sz="2000" i="1">
                        <a:latin typeface="Cambria Math" panose="02040503050406030204" pitchFamily="18" charset="0"/>
                      </a:rPr>
                      <m:t>,</m:t>
                    </m:r>
                    <m:r>
                      <a:rPr lang="en-CA" sz="2000" i="1">
                        <a:latin typeface="Cambria Math" panose="02040503050406030204" pitchFamily="18" charset="0"/>
                      </a:rPr>
                      <m:t>𝑡</m:t>
                    </m:r>
                    <m:r>
                      <a:rPr lang="en-CA" sz="2000" i="1">
                        <a:latin typeface="Cambria Math" panose="02040503050406030204" pitchFamily="18" charset="0"/>
                      </a:rPr>
                      <m:t>)</m:t>
                    </m:r>
                  </m:oMath>
                </a14:m>
                <a:endParaRPr lang="en-CA" sz="2000" dirty="0"/>
              </a:p>
            </p:txBody>
          </p:sp>
        </mc:Choice>
        <mc:Fallback xmlns="">
          <p:sp>
            <p:nvSpPr>
              <p:cNvPr id="16" name="TextBox 15">
                <a:extLst>
                  <a:ext uri="{FF2B5EF4-FFF2-40B4-BE49-F238E27FC236}">
                    <a16:creationId xmlns:a16="http://schemas.microsoft.com/office/drawing/2014/main" id="{0644AE69-FDE8-4CDA-90DD-33F7B30F41B1}"/>
                  </a:ext>
                </a:extLst>
              </p:cNvPr>
              <p:cNvSpPr txBox="1">
                <a:spLocks noRot="1" noChangeAspect="1" noMove="1" noResize="1" noEditPoints="1" noAdjustHandles="1" noChangeArrowheads="1" noChangeShapeType="1" noTextEdit="1"/>
              </p:cNvSpPr>
              <p:nvPr/>
            </p:nvSpPr>
            <p:spPr>
              <a:xfrm>
                <a:off x="379145" y="2472405"/>
                <a:ext cx="7170233" cy="572464"/>
              </a:xfrm>
              <a:prstGeom prst="rect">
                <a:avLst/>
              </a:prstGeom>
              <a:blipFill>
                <a:blip r:embed="rId5"/>
                <a:stretch>
                  <a:fillRect/>
                </a:stretch>
              </a:blipFill>
            </p:spPr>
            <p:txBody>
              <a:bodyPr/>
              <a:lstStyle/>
              <a:p>
                <a:r>
                  <a:rPr lang="en-CA">
                    <a:noFill/>
                  </a:rPr>
                  <a:t> </a:t>
                </a:r>
              </a:p>
            </p:txBody>
          </p:sp>
        </mc:Fallback>
      </mc:AlternateContent>
      <p:grpSp>
        <p:nvGrpSpPr>
          <p:cNvPr id="21" name="Group 20">
            <a:extLst>
              <a:ext uri="{FF2B5EF4-FFF2-40B4-BE49-F238E27FC236}">
                <a16:creationId xmlns:a16="http://schemas.microsoft.com/office/drawing/2014/main" id="{3272FA61-3F32-461C-BFDE-83F2D6135656}"/>
              </a:ext>
            </a:extLst>
          </p:cNvPr>
          <p:cNvGrpSpPr/>
          <p:nvPr/>
        </p:nvGrpSpPr>
        <p:grpSpPr>
          <a:xfrm>
            <a:off x="7359805" y="1975948"/>
            <a:ext cx="4314121" cy="1068921"/>
            <a:chOff x="7359805" y="1975948"/>
            <a:chExt cx="4314121" cy="1068921"/>
          </a:xfrm>
        </p:grpSpPr>
        <p:pic>
          <p:nvPicPr>
            <p:cNvPr id="10" name="Picture 9">
              <a:extLst>
                <a:ext uri="{FF2B5EF4-FFF2-40B4-BE49-F238E27FC236}">
                  <a16:creationId xmlns:a16="http://schemas.microsoft.com/office/drawing/2014/main" id="{3AEF896C-5D5A-40FE-9A6F-63FAFD675372}"/>
                </a:ext>
              </a:extLst>
            </p:cNvPr>
            <p:cNvPicPr>
              <a:picLocks noChangeAspect="1"/>
            </p:cNvPicPr>
            <p:nvPr/>
          </p:nvPicPr>
          <p:blipFill>
            <a:blip r:embed="rId6"/>
            <a:stretch>
              <a:fillRect/>
            </a:stretch>
          </p:blipFill>
          <p:spPr>
            <a:xfrm>
              <a:off x="7868306" y="1975948"/>
              <a:ext cx="3805620" cy="1068921"/>
            </a:xfrm>
            <a:prstGeom prst="rect">
              <a:avLst/>
            </a:prstGeom>
          </p:spPr>
        </p:pic>
        <p:sp>
          <p:nvSpPr>
            <p:cNvPr id="17" name="Right Brace 16">
              <a:extLst>
                <a:ext uri="{FF2B5EF4-FFF2-40B4-BE49-F238E27FC236}">
                  <a16:creationId xmlns:a16="http://schemas.microsoft.com/office/drawing/2014/main" id="{0BA52591-AE8D-42E6-9D74-4580CC91A82A}"/>
                </a:ext>
              </a:extLst>
            </p:cNvPr>
            <p:cNvSpPr/>
            <p:nvPr/>
          </p:nvSpPr>
          <p:spPr>
            <a:xfrm>
              <a:off x="7359805" y="1975948"/>
              <a:ext cx="189573" cy="1068921"/>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grpSp>
      <p:grpSp>
        <p:nvGrpSpPr>
          <p:cNvPr id="22" name="Group 21">
            <a:extLst>
              <a:ext uri="{FF2B5EF4-FFF2-40B4-BE49-F238E27FC236}">
                <a16:creationId xmlns:a16="http://schemas.microsoft.com/office/drawing/2014/main" id="{97A1FEBC-7977-4D0C-B9F8-06EA244B0CE9}"/>
              </a:ext>
            </a:extLst>
          </p:cNvPr>
          <p:cNvGrpSpPr/>
          <p:nvPr/>
        </p:nvGrpSpPr>
        <p:grpSpPr>
          <a:xfrm>
            <a:off x="1782408" y="3468934"/>
            <a:ext cx="8153319" cy="2526867"/>
            <a:chOff x="1782408" y="3468934"/>
            <a:chExt cx="8153319" cy="2526867"/>
          </a:xfrm>
        </p:grpSpPr>
        <p:pic>
          <p:nvPicPr>
            <p:cNvPr id="6" name="Picture 5">
              <a:extLst>
                <a:ext uri="{FF2B5EF4-FFF2-40B4-BE49-F238E27FC236}">
                  <a16:creationId xmlns:a16="http://schemas.microsoft.com/office/drawing/2014/main" id="{D72C13DE-1AED-4418-AE18-19FAD822BAC4}"/>
                </a:ext>
              </a:extLst>
            </p:cNvPr>
            <p:cNvPicPr>
              <a:picLocks noChangeAspect="1"/>
            </p:cNvPicPr>
            <p:nvPr/>
          </p:nvPicPr>
          <p:blipFill>
            <a:blip r:embed="rId7"/>
            <a:stretch>
              <a:fillRect/>
            </a:stretch>
          </p:blipFill>
          <p:spPr>
            <a:xfrm>
              <a:off x="1782408" y="4959153"/>
              <a:ext cx="8153319" cy="1036648"/>
            </a:xfrm>
            <a:prstGeom prst="rect">
              <a:avLst/>
            </a:prstGeom>
          </p:spPr>
        </p:pic>
        <p:sp>
          <p:nvSpPr>
            <p:cNvPr id="19" name="Right Brace 18">
              <a:extLst>
                <a:ext uri="{FF2B5EF4-FFF2-40B4-BE49-F238E27FC236}">
                  <a16:creationId xmlns:a16="http://schemas.microsoft.com/office/drawing/2014/main" id="{DCF13A61-20C7-49E8-88CD-2FDB740BD99C}"/>
                </a:ext>
              </a:extLst>
            </p:cNvPr>
            <p:cNvSpPr/>
            <p:nvPr/>
          </p:nvSpPr>
          <p:spPr>
            <a:xfrm>
              <a:off x="7359805" y="3468934"/>
              <a:ext cx="189573" cy="1068921"/>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20" name="Arrow: Curved Left 19">
              <a:extLst>
                <a:ext uri="{FF2B5EF4-FFF2-40B4-BE49-F238E27FC236}">
                  <a16:creationId xmlns:a16="http://schemas.microsoft.com/office/drawing/2014/main" id="{B31A1A7A-0AD0-4C56-BB24-C51227CCEA4F}"/>
                </a:ext>
              </a:extLst>
            </p:cNvPr>
            <p:cNvSpPr/>
            <p:nvPr/>
          </p:nvSpPr>
          <p:spPr>
            <a:xfrm>
              <a:off x="8329961" y="3813132"/>
              <a:ext cx="731520" cy="1216152"/>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solidFill>
                  <a:schemeClr val="tx1"/>
                </a:solidFill>
              </a:endParaRPr>
            </a:p>
          </p:txBody>
        </p:sp>
      </p:grpSp>
    </p:spTree>
    <p:extLst>
      <p:ext uri="{BB962C8B-B14F-4D97-AF65-F5344CB8AC3E}">
        <p14:creationId xmlns:p14="http://schemas.microsoft.com/office/powerpoint/2010/main" val="25001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Solving the Schrödinger Equation </a:t>
            </a:r>
          </a:p>
        </p:txBody>
      </p:sp>
      <p:pic>
        <p:nvPicPr>
          <p:cNvPr id="10" name="Picture 9">
            <a:extLst>
              <a:ext uri="{FF2B5EF4-FFF2-40B4-BE49-F238E27FC236}">
                <a16:creationId xmlns:a16="http://schemas.microsoft.com/office/drawing/2014/main" id="{3A683B5C-1AEE-478C-B9CC-76AE2173527C}"/>
              </a:ext>
            </a:extLst>
          </p:cNvPr>
          <p:cNvPicPr>
            <a:picLocks noChangeAspect="1"/>
          </p:cNvPicPr>
          <p:nvPr/>
        </p:nvPicPr>
        <p:blipFill>
          <a:blip r:embed="rId3"/>
          <a:stretch>
            <a:fillRect/>
          </a:stretch>
        </p:blipFill>
        <p:spPr>
          <a:xfrm>
            <a:off x="1097280" y="2456074"/>
            <a:ext cx="10058400" cy="2862594"/>
          </a:xfrm>
          <a:prstGeom prst="rect">
            <a:avLst/>
          </a:prstGeom>
        </p:spPr>
      </p:pic>
    </p:spTree>
    <p:extLst>
      <p:ext uri="{BB962C8B-B14F-4D97-AF65-F5344CB8AC3E}">
        <p14:creationId xmlns:p14="http://schemas.microsoft.com/office/powerpoint/2010/main" val="205233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Solving the Schrödinger Equation </a:t>
            </a:r>
          </a:p>
        </p:txBody>
      </p:sp>
      <p:pic>
        <p:nvPicPr>
          <p:cNvPr id="9" name="Picture 8">
            <a:extLst>
              <a:ext uri="{FF2B5EF4-FFF2-40B4-BE49-F238E27FC236}">
                <a16:creationId xmlns:a16="http://schemas.microsoft.com/office/drawing/2014/main" id="{6CC92365-0FFA-4D97-B7B5-9A096ADE0478}"/>
              </a:ext>
            </a:extLst>
          </p:cNvPr>
          <p:cNvPicPr>
            <a:picLocks noChangeAspect="1"/>
          </p:cNvPicPr>
          <p:nvPr/>
        </p:nvPicPr>
        <p:blipFill>
          <a:blip r:embed="rId3"/>
          <a:stretch>
            <a:fillRect/>
          </a:stretch>
        </p:blipFill>
        <p:spPr>
          <a:xfrm>
            <a:off x="905734" y="1860021"/>
            <a:ext cx="5220746" cy="1874631"/>
          </a:xfrm>
          <a:prstGeom prst="rect">
            <a:avLst/>
          </a:prstGeom>
        </p:spPr>
      </p:pic>
      <p:pic>
        <p:nvPicPr>
          <p:cNvPr id="11" name="Picture 10">
            <a:extLst>
              <a:ext uri="{FF2B5EF4-FFF2-40B4-BE49-F238E27FC236}">
                <a16:creationId xmlns:a16="http://schemas.microsoft.com/office/drawing/2014/main" id="{D5A013CA-D15A-4BC9-AC72-074B59A47AEC}"/>
              </a:ext>
            </a:extLst>
          </p:cNvPr>
          <p:cNvPicPr>
            <a:picLocks noChangeAspect="1"/>
          </p:cNvPicPr>
          <p:nvPr/>
        </p:nvPicPr>
        <p:blipFill>
          <a:blip r:embed="rId4"/>
          <a:stretch>
            <a:fillRect/>
          </a:stretch>
        </p:blipFill>
        <p:spPr>
          <a:xfrm>
            <a:off x="987348" y="4081346"/>
            <a:ext cx="5358612" cy="1737267"/>
          </a:xfrm>
          <a:prstGeom prst="rect">
            <a:avLst/>
          </a:prstGeom>
        </p:spPr>
      </p:pic>
      <p:grpSp>
        <p:nvGrpSpPr>
          <p:cNvPr id="21" name="Group 20">
            <a:extLst>
              <a:ext uri="{FF2B5EF4-FFF2-40B4-BE49-F238E27FC236}">
                <a16:creationId xmlns:a16="http://schemas.microsoft.com/office/drawing/2014/main" id="{BAC934A1-495E-4D60-9A89-C61508D51346}"/>
              </a:ext>
            </a:extLst>
          </p:cNvPr>
          <p:cNvGrpSpPr/>
          <p:nvPr/>
        </p:nvGrpSpPr>
        <p:grpSpPr>
          <a:xfrm>
            <a:off x="6565114" y="2087477"/>
            <a:ext cx="5010897" cy="1225875"/>
            <a:chOff x="6565114" y="2087477"/>
            <a:chExt cx="5010897" cy="1225875"/>
          </a:xfrm>
        </p:grpSpPr>
        <p:pic>
          <p:nvPicPr>
            <p:cNvPr id="13" name="Picture 12">
              <a:extLst>
                <a:ext uri="{FF2B5EF4-FFF2-40B4-BE49-F238E27FC236}">
                  <a16:creationId xmlns:a16="http://schemas.microsoft.com/office/drawing/2014/main" id="{F77E074D-F135-429D-A79C-1ACC50744908}"/>
                </a:ext>
              </a:extLst>
            </p:cNvPr>
            <p:cNvPicPr>
              <a:picLocks noChangeAspect="1"/>
            </p:cNvPicPr>
            <p:nvPr/>
          </p:nvPicPr>
          <p:blipFill>
            <a:blip r:embed="rId5"/>
            <a:stretch>
              <a:fillRect/>
            </a:stretch>
          </p:blipFill>
          <p:spPr>
            <a:xfrm>
              <a:off x="6565114" y="2505353"/>
              <a:ext cx="5010897" cy="807999"/>
            </a:xfrm>
            <a:prstGeom prst="rect">
              <a:avLst/>
            </a:prstGeom>
          </p:spPr>
        </p:pic>
        <p:sp>
          <p:nvSpPr>
            <p:cNvPr id="14" name="TextBox 13">
              <a:extLst>
                <a:ext uri="{FF2B5EF4-FFF2-40B4-BE49-F238E27FC236}">
                  <a16:creationId xmlns:a16="http://schemas.microsoft.com/office/drawing/2014/main" id="{31B0EA47-C888-4E4B-8B26-2AD5858D4100}"/>
                </a:ext>
              </a:extLst>
            </p:cNvPr>
            <p:cNvSpPr txBox="1"/>
            <p:nvPr/>
          </p:nvSpPr>
          <p:spPr>
            <a:xfrm>
              <a:off x="6565114" y="2087477"/>
              <a:ext cx="2187907" cy="369332"/>
            </a:xfrm>
            <a:prstGeom prst="rect">
              <a:avLst/>
            </a:prstGeom>
            <a:noFill/>
          </p:spPr>
          <p:txBody>
            <a:bodyPr wrap="none" rtlCol="0">
              <a:spAutoFit/>
            </a:bodyPr>
            <a:lstStyle/>
            <a:p>
              <a:r>
                <a:rPr lang="en-CA" dirty="0"/>
                <a:t>The angular equation</a:t>
              </a:r>
            </a:p>
          </p:txBody>
        </p:sp>
      </p:grpSp>
      <p:pic>
        <p:nvPicPr>
          <p:cNvPr id="16" name="Picture 15">
            <a:extLst>
              <a:ext uri="{FF2B5EF4-FFF2-40B4-BE49-F238E27FC236}">
                <a16:creationId xmlns:a16="http://schemas.microsoft.com/office/drawing/2014/main" id="{66B56F90-2F7C-40A9-BF89-FB52C83163AE}"/>
              </a:ext>
            </a:extLst>
          </p:cNvPr>
          <p:cNvPicPr>
            <a:picLocks noChangeAspect="1"/>
          </p:cNvPicPr>
          <p:nvPr/>
        </p:nvPicPr>
        <p:blipFill>
          <a:blip r:embed="rId6"/>
          <a:stretch>
            <a:fillRect/>
          </a:stretch>
        </p:blipFill>
        <p:spPr>
          <a:xfrm>
            <a:off x="6441420" y="3313352"/>
            <a:ext cx="2909552" cy="732571"/>
          </a:xfrm>
          <a:prstGeom prst="rect">
            <a:avLst/>
          </a:prstGeom>
        </p:spPr>
      </p:pic>
      <p:pic>
        <p:nvPicPr>
          <p:cNvPr id="18" name="Picture 17">
            <a:extLst>
              <a:ext uri="{FF2B5EF4-FFF2-40B4-BE49-F238E27FC236}">
                <a16:creationId xmlns:a16="http://schemas.microsoft.com/office/drawing/2014/main" id="{32474376-F1A7-4A84-B4AB-356EBF1ACF2F}"/>
              </a:ext>
            </a:extLst>
          </p:cNvPr>
          <p:cNvPicPr>
            <a:picLocks noChangeAspect="1"/>
          </p:cNvPicPr>
          <p:nvPr/>
        </p:nvPicPr>
        <p:blipFill>
          <a:blip r:embed="rId7"/>
          <a:stretch>
            <a:fillRect/>
          </a:stretch>
        </p:blipFill>
        <p:spPr>
          <a:xfrm>
            <a:off x="6565114" y="4094467"/>
            <a:ext cx="5393310" cy="706199"/>
          </a:xfrm>
          <a:prstGeom prst="rect">
            <a:avLst/>
          </a:prstGeom>
        </p:spPr>
      </p:pic>
      <p:pic>
        <p:nvPicPr>
          <p:cNvPr id="20" name="Picture 19">
            <a:extLst>
              <a:ext uri="{FF2B5EF4-FFF2-40B4-BE49-F238E27FC236}">
                <a16:creationId xmlns:a16="http://schemas.microsoft.com/office/drawing/2014/main" id="{731D6035-7494-4A98-941E-9C90F546C043}"/>
              </a:ext>
            </a:extLst>
          </p:cNvPr>
          <p:cNvPicPr>
            <a:picLocks noChangeAspect="1"/>
          </p:cNvPicPr>
          <p:nvPr/>
        </p:nvPicPr>
        <p:blipFill>
          <a:blip r:embed="rId8"/>
          <a:stretch>
            <a:fillRect/>
          </a:stretch>
        </p:blipFill>
        <p:spPr>
          <a:xfrm>
            <a:off x="6763881" y="4827038"/>
            <a:ext cx="4608655" cy="1450757"/>
          </a:xfrm>
          <a:prstGeom prst="rect">
            <a:avLst/>
          </a:prstGeom>
        </p:spPr>
      </p:pic>
    </p:spTree>
    <p:extLst>
      <p:ext uri="{BB962C8B-B14F-4D97-AF65-F5344CB8AC3E}">
        <p14:creationId xmlns:p14="http://schemas.microsoft.com/office/powerpoint/2010/main" val="249313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F022-238C-4E65-BA6C-66EB6B3B8633}"/>
              </a:ext>
            </a:extLst>
          </p:cNvPr>
          <p:cNvSpPr>
            <a:spLocks noGrp="1"/>
          </p:cNvSpPr>
          <p:nvPr>
            <p:ph type="title"/>
          </p:nvPr>
        </p:nvSpPr>
        <p:spPr/>
        <p:txBody>
          <a:bodyPr/>
          <a:lstStyle/>
          <a:p>
            <a:r>
              <a:rPr lang="en-CA" dirty="0"/>
              <a:t>Solving the Schrödinger Equation </a:t>
            </a:r>
          </a:p>
        </p:txBody>
      </p:sp>
      <p:grpSp>
        <p:nvGrpSpPr>
          <p:cNvPr id="32" name="Group 31">
            <a:extLst>
              <a:ext uri="{FF2B5EF4-FFF2-40B4-BE49-F238E27FC236}">
                <a16:creationId xmlns:a16="http://schemas.microsoft.com/office/drawing/2014/main" id="{7F84C2DE-BA9C-4D83-93D8-FBEE02AA1F44}"/>
              </a:ext>
            </a:extLst>
          </p:cNvPr>
          <p:cNvGrpSpPr/>
          <p:nvPr/>
        </p:nvGrpSpPr>
        <p:grpSpPr>
          <a:xfrm>
            <a:off x="1443645" y="1832733"/>
            <a:ext cx="8895107" cy="622321"/>
            <a:chOff x="1443645" y="1832733"/>
            <a:chExt cx="8895107" cy="622321"/>
          </a:xfrm>
        </p:grpSpPr>
        <p:pic>
          <p:nvPicPr>
            <p:cNvPr id="8" name="Picture 7">
              <a:extLst>
                <a:ext uri="{FF2B5EF4-FFF2-40B4-BE49-F238E27FC236}">
                  <a16:creationId xmlns:a16="http://schemas.microsoft.com/office/drawing/2014/main" id="{CD289E82-B18F-4258-AF48-420A9A729CE4}"/>
                </a:ext>
              </a:extLst>
            </p:cNvPr>
            <p:cNvPicPr>
              <a:picLocks noChangeAspect="1"/>
            </p:cNvPicPr>
            <p:nvPr/>
          </p:nvPicPr>
          <p:blipFill>
            <a:blip r:embed="rId2"/>
            <a:stretch>
              <a:fillRect/>
            </a:stretch>
          </p:blipFill>
          <p:spPr>
            <a:xfrm>
              <a:off x="3662556" y="1840278"/>
              <a:ext cx="2971800" cy="590550"/>
            </a:xfrm>
            <a:prstGeom prst="rect">
              <a:avLst/>
            </a:prstGeom>
          </p:spPr>
        </p:pic>
        <p:pic>
          <p:nvPicPr>
            <p:cNvPr id="10" name="Picture 9">
              <a:extLst>
                <a:ext uri="{FF2B5EF4-FFF2-40B4-BE49-F238E27FC236}">
                  <a16:creationId xmlns:a16="http://schemas.microsoft.com/office/drawing/2014/main" id="{67CA008C-3390-47AE-8C3C-D70722CAA4A3}"/>
                </a:ext>
              </a:extLst>
            </p:cNvPr>
            <p:cNvPicPr>
              <a:picLocks noChangeAspect="1"/>
            </p:cNvPicPr>
            <p:nvPr/>
          </p:nvPicPr>
          <p:blipFill>
            <a:blip r:embed="rId3"/>
            <a:stretch>
              <a:fillRect/>
            </a:stretch>
          </p:blipFill>
          <p:spPr>
            <a:xfrm>
              <a:off x="7319327" y="1919001"/>
              <a:ext cx="3019425" cy="485775"/>
            </a:xfrm>
            <a:prstGeom prst="rect">
              <a:avLst/>
            </a:prstGeom>
          </p:spPr>
        </p:pic>
        <p:pic>
          <p:nvPicPr>
            <p:cNvPr id="12" name="Picture 11">
              <a:extLst>
                <a:ext uri="{FF2B5EF4-FFF2-40B4-BE49-F238E27FC236}">
                  <a16:creationId xmlns:a16="http://schemas.microsoft.com/office/drawing/2014/main" id="{23F6412B-28FD-41F6-8C37-8B4B95DF4E26}"/>
                </a:ext>
              </a:extLst>
            </p:cNvPr>
            <p:cNvPicPr>
              <a:picLocks noChangeAspect="1"/>
            </p:cNvPicPr>
            <p:nvPr/>
          </p:nvPicPr>
          <p:blipFill>
            <a:blip r:embed="rId4"/>
            <a:stretch>
              <a:fillRect/>
            </a:stretch>
          </p:blipFill>
          <p:spPr>
            <a:xfrm>
              <a:off x="1443645" y="1832733"/>
              <a:ext cx="1876425" cy="561975"/>
            </a:xfrm>
            <a:prstGeom prst="rect">
              <a:avLst/>
            </a:prstGeom>
          </p:spPr>
        </p:pic>
        <p:cxnSp>
          <p:nvCxnSpPr>
            <p:cNvPr id="14" name="Straight Connector 13">
              <a:extLst>
                <a:ext uri="{FF2B5EF4-FFF2-40B4-BE49-F238E27FC236}">
                  <a16:creationId xmlns:a16="http://schemas.microsoft.com/office/drawing/2014/main" id="{9C3B4474-4CC1-470F-B991-2B842E2758A3}"/>
                </a:ext>
              </a:extLst>
            </p:cNvPr>
            <p:cNvCxnSpPr>
              <a:cxnSpLocks/>
            </p:cNvCxnSpPr>
            <p:nvPr/>
          </p:nvCxnSpPr>
          <p:spPr>
            <a:xfrm>
              <a:off x="2789872" y="2455054"/>
              <a:ext cx="6039167"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E95685FC-4ADB-4435-9A71-86A7E1678A6C}"/>
              </a:ext>
            </a:extLst>
          </p:cNvPr>
          <p:cNvPicPr>
            <a:picLocks noChangeAspect="1"/>
          </p:cNvPicPr>
          <p:nvPr/>
        </p:nvPicPr>
        <p:blipFill>
          <a:blip r:embed="rId5"/>
          <a:stretch>
            <a:fillRect/>
          </a:stretch>
        </p:blipFill>
        <p:spPr>
          <a:xfrm>
            <a:off x="1097280" y="2621546"/>
            <a:ext cx="6898640" cy="3683494"/>
          </a:xfrm>
          <a:prstGeom prst="rect">
            <a:avLst/>
          </a:prstGeom>
        </p:spPr>
      </p:pic>
      <p:pic>
        <p:nvPicPr>
          <p:cNvPr id="21" name="Picture 20">
            <a:extLst>
              <a:ext uri="{FF2B5EF4-FFF2-40B4-BE49-F238E27FC236}">
                <a16:creationId xmlns:a16="http://schemas.microsoft.com/office/drawing/2014/main" id="{512ED30F-A05E-4A13-859D-CAEDFCE7C5AB}"/>
              </a:ext>
            </a:extLst>
          </p:cNvPr>
          <p:cNvPicPr>
            <a:picLocks noChangeAspect="1"/>
          </p:cNvPicPr>
          <p:nvPr/>
        </p:nvPicPr>
        <p:blipFill>
          <a:blip r:embed="rId6"/>
          <a:stretch>
            <a:fillRect/>
          </a:stretch>
        </p:blipFill>
        <p:spPr>
          <a:xfrm>
            <a:off x="7845425" y="5439131"/>
            <a:ext cx="3157855" cy="766723"/>
          </a:xfrm>
          <a:prstGeom prst="rect">
            <a:avLst/>
          </a:prstGeom>
        </p:spPr>
      </p:pic>
      <p:grpSp>
        <p:nvGrpSpPr>
          <p:cNvPr id="27" name="Group 26">
            <a:extLst>
              <a:ext uri="{FF2B5EF4-FFF2-40B4-BE49-F238E27FC236}">
                <a16:creationId xmlns:a16="http://schemas.microsoft.com/office/drawing/2014/main" id="{3467A5F4-3674-4E6B-A162-88BF93A26292}"/>
              </a:ext>
            </a:extLst>
          </p:cNvPr>
          <p:cNvGrpSpPr/>
          <p:nvPr/>
        </p:nvGrpSpPr>
        <p:grpSpPr>
          <a:xfrm>
            <a:off x="8075294" y="4262487"/>
            <a:ext cx="3019426" cy="1200329"/>
            <a:chOff x="8075294" y="4262487"/>
            <a:chExt cx="3019426" cy="1200329"/>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EEC01C7-99D2-4BE9-A0EF-999A12F7D099}"/>
                    </a:ext>
                  </a:extLst>
                </p:cNvPr>
                <p:cNvSpPr txBox="1"/>
                <p:nvPr/>
              </p:nvSpPr>
              <p:spPr>
                <a:xfrm>
                  <a:off x="8075294" y="4262487"/>
                  <a:ext cx="3019426" cy="1200329"/>
                </a:xfrm>
                <a:prstGeom prst="rect">
                  <a:avLst/>
                </a:prstGeom>
                <a:noFill/>
              </p:spPr>
              <p:txBody>
                <a:bodyPr wrap="square" rtlCol="0">
                  <a:spAutoFit/>
                </a:bodyPr>
                <a:lstStyle/>
                <a:p>
                  <a:r>
                    <a:rPr lang="en-CA" dirty="0"/>
                    <a:t>This implies </a:t>
                  </a:r>
                  <a14:m>
                    <m:oMath xmlns:m="http://schemas.openxmlformats.org/officeDocument/2006/math">
                      <m:r>
                        <a:rPr lang="en-CA" b="0" i="1" smtClean="0">
                          <a:latin typeface="Cambria Math" panose="02040503050406030204" pitchFamily="18" charset="0"/>
                        </a:rPr>
                        <m:t>𝑙</m:t>
                      </m:r>
                    </m:oMath>
                  </a14:m>
                  <a:r>
                    <a:rPr lang="en-CA" dirty="0"/>
                    <a:t> must be a non-negative integer (for derivative to make sense).</a:t>
                  </a:r>
                </a:p>
                <a:p>
                  <a:endParaRPr lang="en-CA" dirty="0"/>
                </a:p>
              </p:txBody>
            </p:sp>
          </mc:Choice>
          <mc:Fallback xmlns="">
            <p:sp>
              <p:nvSpPr>
                <p:cNvPr id="22" name="TextBox 21">
                  <a:extLst>
                    <a:ext uri="{FF2B5EF4-FFF2-40B4-BE49-F238E27FC236}">
                      <a16:creationId xmlns:a16="http://schemas.microsoft.com/office/drawing/2014/main" id="{BEEC01C7-99D2-4BE9-A0EF-999A12F7D099}"/>
                    </a:ext>
                  </a:extLst>
                </p:cNvPr>
                <p:cNvSpPr txBox="1">
                  <a:spLocks noRot="1" noChangeAspect="1" noMove="1" noResize="1" noEditPoints="1" noAdjustHandles="1" noChangeArrowheads="1" noChangeShapeType="1" noTextEdit="1"/>
                </p:cNvSpPr>
                <p:nvPr/>
              </p:nvSpPr>
              <p:spPr>
                <a:xfrm>
                  <a:off x="8075294" y="4262487"/>
                  <a:ext cx="3019426" cy="1200329"/>
                </a:xfrm>
                <a:prstGeom prst="rect">
                  <a:avLst/>
                </a:prstGeom>
                <a:blipFill>
                  <a:blip r:embed="rId7"/>
                  <a:stretch>
                    <a:fillRect l="-1818" t="-2538"/>
                  </a:stretch>
                </a:blipFill>
              </p:spPr>
              <p:txBody>
                <a:bodyPr/>
                <a:lstStyle/>
                <a:p>
                  <a:r>
                    <a:rPr lang="en-CA">
                      <a:noFill/>
                    </a:rPr>
                    <a:t> </a:t>
                  </a:r>
                </a:p>
              </p:txBody>
            </p:sp>
          </mc:Fallback>
        </mc:AlternateContent>
        <p:cxnSp>
          <p:nvCxnSpPr>
            <p:cNvPr id="26" name="Straight Arrow Connector 25">
              <a:extLst>
                <a:ext uri="{FF2B5EF4-FFF2-40B4-BE49-F238E27FC236}">
                  <a16:creationId xmlns:a16="http://schemas.microsoft.com/office/drawing/2014/main" id="{75782072-8E55-4F65-B4E6-FAC495E2BC6F}"/>
                </a:ext>
              </a:extLst>
            </p:cNvPr>
            <p:cNvCxnSpPr/>
            <p:nvPr/>
          </p:nvCxnSpPr>
          <p:spPr>
            <a:xfrm flipV="1">
              <a:off x="9493567" y="5118047"/>
              <a:ext cx="0" cy="321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C0B94857-8B36-4ABD-951A-D47ED084F249}"/>
              </a:ext>
            </a:extLst>
          </p:cNvPr>
          <p:cNvGrpSpPr/>
          <p:nvPr/>
        </p:nvGrpSpPr>
        <p:grpSpPr>
          <a:xfrm>
            <a:off x="7156767" y="3544792"/>
            <a:ext cx="6935153" cy="2054881"/>
            <a:chOff x="7156767" y="3544792"/>
            <a:chExt cx="6935153" cy="2054881"/>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34E4FE3-799C-47D5-A34B-37A511550439}"/>
                    </a:ext>
                  </a:extLst>
                </p:cNvPr>
                <p:cNvSpPr txBox="1"/>
                <p:nvPr/>
              </p:nvSpPr>
              <p:spPr>
                <a:xfrm>
                  <a:off x="7995920" y="3544792"/>
                  <a:ext cx="6096000" cy="369332"/>
                </a:xfrm>
                <a:prstGeom prst="rect">
                  <a:avLst/>
                </a:prstGeom>
                <a:noFill/>
              </p:spPr>
              <p:txBody>
                <a:bodyPr wrap="square">
                  <a:spAutoFit/>
                </a:bodyPr>
                <a:lstStyle/>
                <a:p>
                  <a:r>
                    <a:rPr lang="en-CA" dirty="0"/>
                    <a:t>Also implies maximum </a:t>
                  </a:r>
                  <a14:m>
                    <m:oMath xmlns:m="http://schemas.openxmlformats.org/officeDocument/2006/math">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𝑚</m:t>
                          </m:r>
                        </m:e>
                      </m:d>
                      <m:r>
                        <a:rPr lang="en-CA" b="0" i="1" smtClean="0">
                          <a:latin typeface="Cambria Math" panose="02040503050406030204" pitchFamily="18" charset="0"/>
                        </a:rPr>
                        <m:t>=</m:t>
                      </m:r>
                      <m:r>
                        <a:rPr lang="en-CA" b="0" i="1" smtClean="0">
                          <a:latin typeface="Cambria Math" panose="02040503050406030204" pitchFamily="18" charset="0"/>
                        </a:rPr>
                        <m:t>𝑙</m:t>
                      </m:r>
                    </m:oMath>
                  </a14:m>
                  <a:r>
                    <a:rPr lang="en-CA" dirty="0"/>
                    <a:t>.</a:t>
                  </a:r>
                </a:p>
              </p:txBody>
            </p:sp>
          </mc:Choice>
          <mc:Fallback xmlns="">
            <p:sp>
              <p:nvSpPr>
                <p:cNvPr id="24" name="TextBox 23">
                  <a:extLst>
                    <a:ext uri="{FF2B5EF4-FFF2-40B4-BE49-F238E27FC236}">
                      <a16:creationId xmlns:a16="http://schemas.microsoft.com/office/drawing/2014/main" id="{534E4FE3-799C-47D5-A34B-37A511550439}"/>
                    </a:ext>
                  </a:extLst>
                </p:cNvPr>
                <p:cNvSpPr txBox="1">
                  <a:spLocks noRot="1" noChangeAspect="1" noMove="1" noResize="1" noEditPoints="1" noAdjustHandles="1" noChangeArrowheads="1" noChangeShapeType="1" noTextEdit="1"/>
                </p:cNvSpPr>
                <p:nvPr/>
              </p:nvSpPr>
              <p:spPr>
                <a:xfrm>
                  <a:off x="7995920" y="3544792"/>
                  <a:ext cx="6096000" cy="369332"/>
                </a:xfrm>
                <a:prstGeom prst="rect">
                  <a:avLst/>
                </a:prstGeom>
                <a:blipFill>
                  <a:blip r:embed="rId8"/>
                  <a:stretch>
                    <a:fillRect l="-900" t="-8197" b="-24590"/>
                  </a:stretch>
                </a:blipFill>
              </p:spPr>
              <p:txBody>
                <a:bodyPr/>
                <a:lstStyle/>
                <a:p>
                  <a:r>
                    <a:rPr lang="en-CA">
                      <a:noFill/>
                    </a:rPr>
                    <a:t> </a:t>
                  </a:r>
                </a:p>
              </p:txBody>
            </p:sp>
          </mc:Fallback>
        </mc:AlternateContent>
        <p:cxnSp>
          <p:nvCxnSpPr>
            <p:cNvPr id="28" name="Straight Arrow Connector 27">
              <a:extLst>
                <a:ext uri="{FF2B5EF4-FFF2-40B4-BE49-F238E27FC236}">
                  <a16:creationId xmlns:a16="http://schemas.microsoft.com/office/drawing/2014/main" id="{306E6996-2AB6-42FA-B4E6-6493B9582BE0}"/>
                </a:ext>
              </a:extLst>
            </p:cNvPr>
            <p:cNvCxnSpPr/>
            <p:nvPr/>
          </p:nvCxnSpPr>
          <p:spPr>
            <a:xfrm flipV="1">
              <a:off x="9493567" y="3914124"/>
              <a:ext cx="0" cy="321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807481E-9A04-49E5-AEE8-BB6FCFFA409F}"/>
                </a:ext>
              </a:extLst>
            </p:cNvPr>
            <p:cNvCxnSpPr>
              <a:cxnSpLocks/>
            </p:cNvCxnSpPr>
            <p:nvPr/>
          </p:nvCxnSpPr>
          <p:spPr>
            <a:xfrm flipV="1">
              <a:off x="7156767" y="4003040"/>
              <a:ext cx="1062673" cy="1596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121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98A3-7871-40E6-BDF3-83359C715DB2}"/>
              </a:ext>
            </a:extLst>
          </p:cNvPr>
          <p:cNvSpPr>
            <a:spLocks noGrp="1"/>
          </p:cNvSpPr>
          <p:nvPr>
            <p:ph type="title"/>
          </p:nvPr>
        </p:nvSpPr>
        <p:spPr/>
        <p:txBody>
          <a:bodyPr/>
          <a:lstStyle/>
          <a:p>
            <a:r>
              <a:rPr lang="en-CA" dirty="0"/>
              <a:t>Properties:</a:t>
            </a:r>
          </a:p>
        </p:txBody>
      </p:sp>
      <p:pic>
        <p:nvPicPr>
          <p:cNvPr id="7" name="Picture 6">
            <a:extLst>
              <a:ext uri="{FF2B5EF4-FFF2-40B4-BE49-F238E27FC236}">
                <a16:creationId xmlns:a16="http://schemas.microsoft.com/office/drawing/2014/main" id="{494DF160-AC49-4431-98AE-0279F0ECB901}"/>
              </a:ext>
            </a:extLst>
          </p:cNvPr>
          <p:cNvPicPr>
            <a:picLocks noChangeAspect="1"/>
          </p:cNvPicPr>
          <p:nvPr/>
        </p:nvPicPr>
        <p:blipFill>
          <a:blip r:embed="rId2"/>
          <a:stretch>
            <a:fillRect/>
          </a:stretch>
        </p:blipFill>
        <p:spPr>
          <a:xfrm>
            <a:off x="931863" y="1957105"/>
            <a:ext cx="6088698" cy="4012529"/>
          </a:xfrm>
          <a:prstGeom prst="rect">
            <a:avLst/>
          </a:prstGeom>
        </p:spPr>
      </p:pic>
      <p:pic>
        <p:nvPicPr>
          <p:cNvPr id="4" name="Picture 3">
            <a:extLst>
              <a:ext uri="{FF2B5EF4-FFF2-40B4-BE49-F238E27FC236}">
                <a16:creationId xmlns:a16="http://schemas.microsoft.com/office/drawing/2014/main" id="{A694649C-1ABE-4390-9852-F1915E640739}"/>
              </a:ext>
            </a:extLst>
          </p:cNvPr>
          <p:cNvPicPr>
            <a:picLocks noChangeAspect="1"/>
          </p:cNvPicPr>
          <p:nvPr/>
        </p:nvPicPr>
        <p:blipFill>
          <a:blip r:embed="rId3"/>
          <a:stretch>
            <a:fillRect/>
          </a:stretch>
        </p:blipFill>
        <p:spPr>
          <a:xfrm>
            <a:off x="4111009" y="888366"/>
            <a:ext cx="2909552" cy="732571"/>
          </a:xfrm>
          <a:prstGeom prst="rect">
            <a:avLst/>
          </a:prstGeom>
        </p:spPr>
      </p:pic>
      <p:pic>
        <p:nvPicPr>
          <p:cNvPr id="3" name="Picture 2">
            <a:extLst>
              <a:ext uri="{FF2B5EF4-FFF2-40B4-BE49-F238E27FC236}">
                <a16:creationId xmlns:a16="http://schemas.microsoft.com/office/drawing/2014/main" id="{2190C2C1-27A9-4483-8C12-0D6830070F02}"/>
              </a:ext>
            </a:extLst>
          </p:cNvPr>
          <p:cNvPicPr>
            <a:picLocks noChangeAspect="1"/>
          </p:cNvPicPr>
          <p:nvPr/>
        </p:nvPicPr>
        <p:blipFill>
          <a:blip r:embed="rId4"/>
          <a:stretch>
            <a:fillRect/>
          </a:stretch>
        </p:blipFill>
        <p:spPr>
          <a:xfrm>
            <a:off x="6959661" y="1097134"/>
            <a:ext cx="1464158" cy="438504"/>
          </a:xfrm>
          <a:prstGeom prst="rect">
            <a:avLst/>
          </a:prstGeom>
        </p:spPr>
      </p:pic>
      <p:pic>
        <p:nvPicPr>
          <p:cNvPr id="8" name="Picture 7">
            <a:extLst>
              <a:ext uri="{FF2B5EF4-FFF2-40B4-BE49-F238E27FC236}">
                <a16:creationId xmlns:a16="http://schemas.microsoft.com/office/drawing/2014/main" id="{9DB8E6E2-E62C-445F-95A6-1CEC900D4989}"/>
              </a:ext>
            </a:extLst>
          </p:cNvPr>
          <p:cNvPicPr>
            <a:picLocks noChangeAspect="1"/>
          </p:cNvPicPr>
          <p:nvPr/>
        </p:nvPicPr>
        <p:blipFill>
          <a:blip r:embed="rId5"/>
          <a:stretch>
            <a:fillRect/>
          </a:stretch>
        </p:blipFill>
        <p:spPr>
          <a:xfrm>
            <a:off x="8601724" y="1192696"/>
            <a:ext cx="1961916" cy="316438"/>
          </a:xfrm>
          <a:prstGeom prst="rect">
            <a:avLst/>
          </a:prstGeom>
        </p:spPr>
      </p:pic>
    </p:spTree>
    <p:extLst>
      <p:ext uri="{BB962C8B-B14F-4D97-AF65-F5344CB8AC3E}">
        <p14:creationId xmlns:p14="http://schemas.microsoft.com/office/powerpoint/2010/main" val="253109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871F398-06D5-4B49-B6F6-9735004BA83A}"/>
                  </a:ext>
                </a:extLst>
              </p:cNvPr>
              <p:cNvSpPr txBox="1"/>
              <p:nvPr/>
            </p:nvSpPr>
            <p:spPr>
              <a:xfrm>
                <a:off x="582012" y="4280434"/>
                <a:ext cx="3688358" cy="369332"/>
              </a:xfrm>
              <a:prstGeom prst="rect">
                <a:avLst/>
              </a:prstGeom>
              <a:noFill/>
            </p:spPr>
            <p:txBody>
              <a:bodyPr wrap="square">
                <a:spAutoFit/>
              </a:bodyPr>
              <a:lstStyle/>
              <a:p>
                <a:r>
                  <a:rPr lang="en-CA" dirty="0">
                    <a:ea typeface="Cambria Math" panose="02040503050406030204" pitchFamily="18" charset="0"/>
                  </a:rPr>
                  <a:t>0                       </a:t>
                </a:r>
                <a14:m>
                  <m:oMath xmlns:m="http://schemas.openxmlformats.org/officeDocument/2006/math">
                    <m:r>
                      <a:rPr lang="en-CA" b="0" i="0" smtClean="0">
                        <a:latin typeface="Cambria Math" panose="02040503050406030204" pitchFamily="18" charset="0"/>
                        <a:ea typeface="Cambria Math" panose="02040503050406030204" pitchFamily="18" charset="0"/>
                      </a:rPr>
                      <m:t>    </m:t>
                    </m:r>
                    <m:r>
                      <a:rPr lang="en-CA" i="1" smtClean="0">
                        <a:latin typeface="Cambria Math" panose="02040503050406030204" pitchFamily="18" charset="0"/>
                        <a:ea typeface="Cambria Math" panose="02040503050406030204" pitchFamily="18" charset="0"/>
                      </a:rPr>
                      <m:t>𝜃</m:t>
                    </m:r>
                  </m:oMath>
                </a14:m>
                <a:r>
                  <a:rPr lang="en-CA" dirty="0"/>
                  <a:t>                        </a:t>
                </a:r>
                <a14:m>
                  <m:oMath xmlns:m="http://schemas.openxmlformats.org/officeDocument/2006/math">
                    <m:r>
                      <a:rPr lang="en-CA" b="0" i="1" dirty="0" smtClean="0">
                        <a:latin typeface="Cambria Math" panose="02040503050406030204" pitchFamily="18" charset="0"/>
                      </a:rPr>
                      <m:t>𝜋</m:t>
                    </m:r>
                  </m:oMath>
                </a14:m>
                <a:endParaRPr lang="en-CA" dirty="0"/>
              </a:p>
            </p:txBody>
          </p:sp>
        </mc:Choice>
        <mc:Fallback xmlns="">
          <p:sp>
            <p:nvSpPr>
              <p:cNvPr id="32" name="TextBox 31">
                <a:extLst>
                  <a:ext uri="{FF2B5EF4-FFF2-40B4-BE49-F238E27FC236}">
                    <a16:creationId xmlns:a16="http://schemas.microsoft.com/office/drawing/2014/main" id="{0871F398-06D5-4B49-B6F6-9735004BA83A}"/>
                  </a:ext>
                </a:extLst>
              </p:cNvPr>
              <p:cNvSpPr txBox="1">
                <a:spLocks noRot="1" noChangeAspect="1" noMove="1" noResize="1" noEditPoints="1" noAdjustHandles="1" noChangeArrowheads="1" noChangeShapeType="1" noTextEdit="1"/>
              </p:cNvSpPr>
              <p:nvPr/>
            </p:nvSpPr>
            <p:spPr>
              <a:xfrm>
                <a:off x="582012" y="4280434"/>
                <a:ext cx="3688358" cy="369332"/>
              </a:xfrm>
              <a:prstGeom prst="rect">
                <a:avLst/>
              </a:prstGeom>
              <a:blipFill>
                <a:blip r:embed="rId3"/>
                <a:stretch>
                  <a:fillRect l="-1320" t="-8197" b="-24590"/>
                </a:stretch>
              </a:blipFill>
            </p:spPr>
            <p:txBody>
              <a:bodyPr/>
              <a:lstStyle/>
              <a:p>
                <a:r>
                  <a:rPr lang="en-CA">
                    <a:noFill/>
                  </a:rPr>
                  <a:t> </a:t>
                </a:r>
              </a:p>
            </p:txBody>
          </p:sp>
        </mc:Fallback>
      </mc:AlternateContent>
      <p:sp>
        <p:nvSpPr>
          <p:cNvPr id="7" name="Rectangle 6">
            <a:extLst>
              <a:ext uri="{FF2B5EF4-FFF2-40B4-BE49-F238E27FC236}">
                <a16:creationId xmlns:a16="http://schemas.microsoft.com/office/drawing/2014/main" id="{76541DB1-E0AB-4101-A763-1E568A65C23A}"/>
              </a:ext>
            </a:extLst>
          </p:cNvPr>
          <p:cNvSpPr/>
          <p:nvPr/>
        </p:nvSpPr>
        <p:spPr>
          <a:xfrm>
            <a:off x="490330" y="1550504"/>
            <a:ext cx="11118574"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EEE4604-A9E2-4F78-9AB9-53AE09B73577}"/>
              </a:ext>
            </a:extLst>
          </p:cNvPr>
          <p:cNvSpPr>
            <a:spLocks noGrp="1"/>
          </p:cNvSpPr>
          <p:nvPr>
            <p:ph type="title"/>
          </p:nvPr>
        </p:nvSpPr>
        <p:spPr/>
        <p:txBody>
          <a:bodyPr/>
          <a:lstStyle/>
          <a:p>
            <a:endParaRPr lang="en-CA" dirty="0"/>
          </a:p>
        </p:txBody>
      </p:sp>
      <p:grpSp>
        <p:nvGrpSpPr>
          <p:cNvPr id="61" name="Group 60">
            <a:extLst>
              <a:ext uri="{FF2B5EF4-FFF2-40B4-BE49-F238E27FC236}">
                <a16:creationId xmlns:a16="http://schemas.microsoft.com/office/drawing/2014/main" id="{35CAAE82-B8B5-4AA1-A4E3-9D4D064C5000}"/>
              </a:ext>
            </a:extLst>
          </p:cNvPr>
          <p:cNvGrpSpPr/>
          <p:nvPr/>
        </p:nvGrpSpPr>
        <p:grpSpPr>
          <a:xfrm>
            <a:off x="3749543" y="4153793"/>
            <a:ext cx="4001253" cy="2283169"/>
            <a:chOff x="3951136" y="4167552"/>
            <a:chExt cx="3766220" cy="2120899"/>
          </a:xfrm>
        </p:grpSpPr>
        <p:grpSp>
          <p:nvGrpSpPr>
            <p:cNvPr id="44" name="Group 43">
              <a:extLst>
                <a:ext uri="{FF2B5EF4-FFF2-40B4-BE49-F238E27FC236}">
                  <a16:creationId xmlns:a16="http://schemas.microsoft.com/office/drawing/2014/main" id="{65C2787D-85A8-435D-AF6C-FCA695E620A2}"/>
                </a:ext>
              </a:extLst>
            </p:cNvPr>
            <p:cNvGrpSpPr/>
            <p:nvPr/>
          </p:nvGrpSpPr>
          <p:grpSpPr>
            <a:xfrm>
              <a:off x="3951136" y="4167552"/>
              <a:ext cx="3766220" cy="2120899"/>
              <a:chOff x="4048864" y="4737100"/>
              <a:chExt cx="3766220" cy="2120899"/>
            </a:xfrm>
          </p:grpSpPr>
          <p:pic>
            <p:nvPicPr>
              <p:cNvPr id="19" name="Picture 18" descr="A picture containing chart&#10;&#10;Description automatically generated">
                <a:extLst>
                  <a:ext uri="{FF2B5EF4-FFF2-40B4-BE49-F238E27FC236}">
                    <a16:creationId xmlns:a16="http://schemas.microsoft.com/office/drawing/2014/main" id="{4DBFC426-025B-4997-8670-5F08B5BB7E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8864" y="4737100"/>
                <a:ext cx="3766220" cy="2120899"/>
              </a:xfrm>
              <a:prstGeom prst="rect">
                <a:avLst/>
              </a:prstGeom>
            </p:spPr>
          </p:pic>
          <p:pic>
            <p:nvPicPr>
              <p:cNvPr id="43" name="Picture 42">
                <a:extLst>
                  <a:ext uri="{FF2B5EF4-FFF2-40B4-BE49-F238E27FC236}">
                    <a16:creationId xmlns:a16="http://schemas.microsoft.com/office/drawing/2014/main" id="{C2822368-9F2A-439A-97C5-D87FFD5DADE6}"/>
                  </a:ext>
                </a:extLst>
              </p:cNvPr>
              <p:cNvPicPr>
                <a:picLocks noChangeAspect="1"/>
              </p:cNvPicPr>
              <p:nvPr/>
            </p:nvPicPr>
            <p:blipFill>
              <a:blip r:embed="rId5"/>
              <a:stretch>
                <a:fillRect/>
              </a:stretch>
            </p:blipFill>
            <p:spPr>
              <a:xfrm>
                <a:off x="5360959" y="5123783"/>
                <a:ext cx="1377315" cy="225789"/>
              </a:xfrm>
              <a:prstGeom prst="rect">
                <a:avLst/>
              </a:prstGeom>
            </p:spPr>
          </p:pic>
        </p:grpSp>
        <p:cxnSp>
          <p:nvCxnSpPr>
            <p:cNvPr id="51" name="Straight Connector 50">
              <a:extLst>
                <a:ext uri="{FF2B5EF4-FFF2-40B4-BE49-F238E27FC236}">
                  <a16:creationId xmlns:a16="http://schemas.microsoft.com/office/drawing/2014/main" id="{3728519C-2028-4C22-8978-052CBBB410DE}"/>
                </a:ext>
              </a:extLst>
            </p:cNvPr>
            <p:cNvCxnSpPr/>
            <p:nvPr/>
          </p:nvCxnSpPr>
          <p:spPr>
            <a:xfrm>
              <a:off x="4484950" y="5188884"/>
              <a:ext cx="27692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49257B00-87E8-46BE-9DCE-3661652D4EC1}"/>
              </a:ext>
            </a:extLst>
          </p:cNvPr>
          <p:cNvGrpSpPr/>
          <p:nvPr/>
        </p:nvGrpSpPr>
        <p:grpSpPr>
          <a:xfrm>
            <a:off x="210558" y="2121290"/>
            <a:ext cx="3898456" cy="2168843"/>
            <a:chOff x="245677" y="2596389"/>
            <a:chExt cx="3717357" cy="2093382"/>
          </a:xfrm>
        </p:grpSpPr>
        <p:grpSp>
          <p:nvGrpSpPr>
            <p:cNvPr id="29" name="Group 28">
              <a:extLst>
                <a:ext uri="{FF2B5EF4-FFF2-40B4-BE49-F238E27FC236}">
                  <a16:creationId xmlns:a16="http://schemas.microsoft.com/office/drawing/2014/main" id="{6094657E-C6CC-4C75-BE2A-F7C31B76DCD6}"/>
                </a:ext>
              </a:extLst>
            </p:cNvPr>
            <p:cNvGrpSpPr/>
            <p:nvPr/>
          </p:nvGrpSpPr>
          <p:grpSpPr>
            <a:xfrm>
              <a:off x="245677" y="2596389"/>
              <a:ext cx="3717357" cy="2093382"/>
              <a:chOff x="233779" y="2577342"/>
              <a:chExt cx="3717357" cy="2093382"/>
            </a:xfrm>
          </p:grpSpPr>
          <p:pic>
            <p:nvPicPr>
              <p:cNvPr id="17" name="Picture 16" descr="A picture containing chart&#10;&#10;Description automatically generated">
                <a:extLst>
                  <a:ext uri="{FF2B5EF4-FFF2-40B4-BE49-F238E27FC236}">
                    <a16:creationId xmlns:a16="http://schemas.microsoft.com/office/drawing/2014/main" id="{8EC7B8B7-EFD5-4F2E-BC3E-7E18236C45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3779" y="2577342"/>
                <a:ext cx="3717357" cy="2093382"/>
              </a:xfrm>
              <a:prstGeom prst="rect">
                <a:avLst/>
              </a:prstGeom>
            </p:spPr>
          </p:pic>
          <p:pic>
            <p:nvPicPr>
              <p:cNvPr id="25" name="Picture 24">
                <a:extLst>
                  <a:ext uri="{FF2B5EF4-FFF2-40B4-BE49-F238E27FC236}">
                    <a16:creationId xmlns:a16="http://schemas.microsoft.com/office/drawing/2014/main" id="{54827AB2-FE70-4818-9FF4-6243591A1F02}"/>
                  </a:ext>
                </a:extLst>
              </p:cNvPr>
              <p:cNvPicPr>
                <a:picLocks noChangeAspect="1"/>
              </p:cNvPicPr>
              <p:nvPr/>
            </p:nvPicPr>
            <p:blipFill>
              <a:blip r:embed="rId7"/>
              <a:stretch>
                <a:fillRect/>
              </a:stretch>
            </p:blipFill>
            <p:spPr>
              <a:xfrm>
                <a:off x="1577245" y="3462108"/>
                <a:ext cx="1133475" cy="323850"/>
              </a:xfrm>
              <a:prstGeom prst="rect">
                <a:avLst/>
              </a:prstGeom>
            </p:spPr>
          </p:pic>
        </p:grpSp>
        <p:cxnSp>
          <p:nvCxnSpPr>
            <p:cNvPr id="52" name="Straight Connector 51">
              <a:extLst>
                <a:ext uri="{FF2B5EF4-FFF2-40B4-BE49-F238E27FC236}">
                  <a16:creationId xmlns:a16="http://schemas.microsoft.com/office/drawing/2014/main" id="{67FD13E0-D551-4E98-ADE3-1C88101B88DD}"/>
                </a:ext>
              </a:extLst>
            </p:cNvPr>
            <p:cNvCxnSpPr/>
            <p:nvPr/>
          </p:nvCxnSpPr>
          <p:spPr>
            <a:xfrm>
              <a:off x="766390" y="4448141"/>
              <a:ext cx="27692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804BE249-2E72-4A60-A8E8-F6C3E524D1D9}"/>
              </a:ext>
            </a:extLst>
          </p:cNvPr>
          <p:cNvGrpSpPr/>
          <p:nvPr/>
        </p:nvGrpSpPr>
        <p:grpSpPr>
          <a:xfrm>
            <a:off x="3735780" y="-56902"/>
            <a:ext cx="3987490" cy="2283170"/>
            <a:chOff x="3846075" y="299189"/>
            <a:chExt cx="3717355" cy="2081416"/>
          </a:xfrm>
        </p:grpSpPr>
        <p:grpSp>
          <p:nvGrpSpPr>
            <p:cNvPr id="41" name="Group 40">
              <a:extLst>
                <a:ext uri="{FF2B5EF4-FFF2-40B4-BE49-F238E27FC236}">
                  <a16:creationId xmlns:a16="http://schemas.microsoft.com/office/drawing/2014/main" id="{A6021C90-9621-40F3-B709-7C4B25B9B8AD}"/>
                </a:ext>
              </a:extLst>
            </p:cNvPr>
            <p:cNvGrpSpPr/>
            <p:nvPr/>
          </p:nvGrpSpPr>
          <p:grpSpPr>
            <a:xfrm>
              <a:off x="3846075" y="299189"/>
              <a:ext cx="3717355" cy="2081416"/>
              <a:chOff x="3846075" y="299189"/>
              <a:chExt cx="3717355" cy="2081416"/>
            </a:xfrm>
          </p:grpSpPr>
          <p:pic>
            <p:nvPicPr>
              <p:cNvPr id="9" name="Picture 8" descr="A picture containing diagram&#10;&#10;Description automatically generated">
                <a:extLst>
                  <a:ext uri="{FF2B5EF4-FFF2-40B4-BE49-F238E27FC236}">
                    <a16:creationId xmlns:a16="http://schemas.microsoft.com/office/drawing/2014/main" id="{09A42B66-1A06-4F55-8C68-634C788AF0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46075" y="299189"/>
                <a:ext cx="3717355" cy="2081416"/>
              </a:xfrm>
              <a:prstGeom prst="rect">
                <a:avLst/>
              </a:prstGeom>
            </p:spPr>
          </p:pic>
          <p:pic>
            <p:nvPicPr>
              <p:cNvPr id="23" name="Picture 22">
                <a:extLst>
                  <a:ext uri="{FF2B5EF4-FFF2-40B4-BE49-F238E27FC236}">
                    <a16:creationId xmlns:a16="http://schemas.microsoft.com/office/drawing/2014/main" id="{DA40241E-0F2F-4CA6-9B30-583F6002876E}"/>
                  </a:ext>
                </a:extLst>
              </p:cNvPr>
              <p:cNvPicPr>
                <a:picLocks noChangeAspect="1"/>
              </p:cNvPicPr>
              <p:nvPr/>
            </p:nvPicPr>
            <p:blipFill>
              <a:blip r:embed="rId9"/>
              <a:stretch>
                <a:fillRect/>
              </a:stretch>
            </p:blipFill>
            <p:spPr>
              <a:xfrm>
                <a:off x="5890651" y="773584"/>
                <a:ext cx="1047492" cy="373369"/>
              </a:xfrm>
              <a:prstGeom prst="rect">
                <a:avLst/>
              </a:prstGeom>
            </p:spPr>
          </p:pic>
        </p:grpSp>
        <p:cxnSp>
          <p:nvCxnSpPr>
            <p:cNvPr id="53" name="Straight Connector 52">
              <a:extLst>
                <a:ext uri="{FF2B5EF4-FFF2-40B4-BE49-F238E27FC236}">
                  <a16:creationId xmlns:a16="http://schemas.microsoft.com/office/drawing/2014/main" id="{768C4EA2-C682-4827-A593-39AA884A2023}"/>
                </a:ext>
              </a:extLst>
            </p:cNvPr>
            <p:cNvCxnSpPr/>
            <p:nvPr/>
          </p:nvCxnSpPr>
          <p:spPr>
            <a:xfrm>
              <a:off x="4348793" y="1306185"/>
              <a:ext cx="27692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7049F94-C892-453E-9971-720C5EE353ED}"/>
              </a:ext>
            </a:extLst>
          </p:cNvPr>
          <p:cNvGrpSpPr/>
          <p:nvPr/>
        </p:nvGrpSpPr>
        <p:grpSpPr>
          <a:xfrm>
            <a:off x="3749544" y="2080865"/>
            <a:ext cx="3987489" cy="2263158"/>
            <a:chOff x="322953" y="300463"/>
            <a:chExt cx="3987489" cy="2263158"/>
          </a:xfrm>
        </p:grpSpPr>
        <p:grpSp>
          <p:nvGrpSpPr>
            <p:cNvPr id="37" name="Group 36">
              <a:extLst>
                <a:ext uri="{FF2B5EF4-FFF2-40B4-BE49-F238E27FC236}">
                  <a16:creationId xmlns:a16="http://schemas.microsoft.com/office/drawing/2014/main" id="{023FC74E-EF67-4C4B-9EBF-7C0A9BFECC1B}"/>
                </a:ext>
              </a:extLst>
            </p:cNvPr>
            <p:cNvGrpSpPr/>
            <p:nvPr/>
          </p:nvGrpSpPr>
          <p:grpSpPr>
            <a:xfrm>
              <a:off x="322953" y="300463"/>
              <a:ext cx="3987489" cy="2263158"/>
              <a:chOff x="322953" y="300463"/>
              <a:chExt cx="3987489" cy="2263158"/>
            </a:xfrm>
          </p:grpSpPr>
          <p:pic>
            <p:nvPicPr>
              <p:cNvPr id="5" name="Picture 4" descr="A picture containing boat, table, photo, group&#10;&#10;Description automatically generated">
                <a:extLst>
                  <a:ext uri="{FF2B5EF4-FFF2-40B4-BE49-F238E27FC236}">
                    <a16:creationId xmlns:a16="http://schemas.microsoft.com/office/drawing/2014/main" id="{97301491-B6F2-4E18-93D6-658529D3C7F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2953" y="300463"/>
                <a:ext cx="3987489" cy="2263158"/>
              </a:xfrm>
              <a:prstGeom prst="rect">
                <a:avLst/>
              </a:prstGeom>
            </p:spPr>
          </p:pic>
          <p:pic>
            <p:nvPicPr>
              <p:cNvPr id="27" name="Picture 26">
                <a:extLst>
                  <a:ext uri="{FF2B5EF4-FFF2-40B4-BE49-F238E27FC236}">
                    <a16:creationId xmlns:a16="http://schemas.microsoft.com/office/drawing/2014/main" id="{660BCBA6-479D-43BB-8605-7172184B72AA}"/>
                  </a:ext>
                </a:extLst>
              </p:cNvPr>
              <p:cNvPicPr>
                <a:picLocks noChangeAspect="1"/>
              </p:cNvPicPr>
              <p:nvPr/>
            </p:nvPicPr>
            <p:blipFill>
              <a:blip r:embed="rId11"/>
              <a:stretch>
                <a:fillRect/>
              </a:stretch>
            </p:blipFill>
            <p:spPr>
              <a:xfrm>
                <a:off x="1427347" y="611658"/>
                <a:ext cx="1724025" cy="333375"/>
              </a:xfrm>
              <a:prstGeom prst="rect">
                <a:avLst/>
              </a:prstGeom>
            </p:spPr>
          </p:pic>
        </p:grpSp>
        <p:cxnSp>
          <p:nvCxnSpPr>
            <p:cNvPr id="54" name="Straight Connector 53">
              <a:extLst>
                <a:ext uri="{FF2B5EF4-FFF2-40B4-BE49-F238E27FC236}">
                  <a16:creationId xmlns:a16="http://schemas.microsoft.com/office/drawing/2014/main" id="{7AB7C5A2-C042-42B1-8256-AE9B2B08439E}"/>
                </a:ext>
              </a:extLst>
            </p:cNvPr>
            <p:cNvCxnSpPr/>
            <p:nvPr/>
          </p:nvCxnSpPr>
          <p:spPr>
            <a:xfrm>
              <a:off x="873070" y="1698924"/>
              <a:ext cx="27692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348ACF1A-8BFB-43F8-A7F5-4ABEAF87466C}"/>
              </a:ext>
            </a:extLst>
          </p:cNvPr>
          <p:cNvGrpSpPr/>
          <p:nvPr/>
        </p:nvGrpSpPr>
        <p:grpSpPr>
          <a:xfrm>
            <a:off x="231805" y="-48045"/>
            <a:ext cx="3855963" cy="2283171"/>
            <a:chOff x="4049972" y="2553215"/>
            <a:chExt cx="3717356" cy="2093383"/>
          </a:xfrm>
        </p:grpSpPr>
        <p:grpSp>
          <p:nvGrpSpPr>
            <p:cNvPr id="56" name="Group 55">
              <a:extLst>
                <a:ext uri="{FF2B5EF4-FFF2-40B4-BE49-F238E27FC236}">
                  <a16:creationId xmlns:a16="http://schemas.microsoft.com/office/drawing/2014/main" id="{E14FE801-976B-47CD-910C-4D9BC495710A}"/>
                </a:ext>
              </a:extLst>
            </p:cNvPr>
            <p:cNvGrpSpPr/>
            <p:nvPr/>
          </p:nvGrpSpPr>
          <p:grpSpPr>
            <a:xfrm>
              <a:off x="4049972" y="2553215"/>
              <a:ext cx="3717356" cy="2093383"/>
              <a:chOff x="4027872" y="2577342"/>
              <a:chExt cx="3717356" cy="2093383"/>
            </a:xfrm>
          </p:grpSpPr>
          <p:pic>
            <p:nvPicPr>
              <p:cNvPr id="57" name="Picture 56" descr="A picture containing diagram&#10;&#10;Description automatically generated">
                <a:extLst>
                  <a:ext uri="{FF2B5EF4-FFF2-40B4-BE49-F238E27FC236}">
                    <a16:creationId xmlns:a16="http://schemas.microsoft.com/office/drawing/2014/main" id="{2D609689-EA37-4E9F-9224-4BC5AE1AAAA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27872" y="2577342"/>
                <a:ext cx="3717356" cy="2093383"/>
              </a:xfrm>
              <a:prstGeom prst="rect">
                <a:avLst/>
              </a:prstGeom>
            </p:spPr>
          </p:pic>
          <p:pic>
            <p:nvPicPr>
              <p:cNvPr id="58" name="Picture 57">
                <a:extLst>
                  <a:ext uri="{FF2B5EF4-FFF2-40B4-BE49-F238E27FC236}">
                    <a16:creationId xmlns:a16="http://schemas.microsoft.com/office/drawing/2014/main" id="{FA135726-EA8E-43D6-9C4C-FE19FE4CB973}"/>
                  </a:ext>
                </a:extLst>
              </p:cNvPr>
              <p:cNvPicPr>
                <a:picLocks noChangeAspect="1"/>
              </p:cNvPicPr>
              <p:nvPr/>
            </p:nvPicPr>
            <p:blipFill>
              <a:blip r:embed="rId13"/>
              <a:stretch>
                <a:fillRect/>
              </a:stretch>
            </p:blipFill>
            <p:spPr>
              <a:xfrm>
                <a:off x="5544195" y="3523294"/>
                <a:ext cx="857250" cy="333375"/>
              </a:xfrm>
              <a:prstGeom prst="rect">
                <a:avLst/>
              </a:prstGeom>
            </p:spPr>
          </p:pic>
        </p:grpSp>
        <p:cxnSp>
          <p:nvCxnSpPr>
            <p:cNvPr id="59" name="Straight Connector 58">
              <a:extLst>
                <a:ext uri="{FF2B5EF4-FFF2-40B4-BE49-F238E27FC236}">
                  <a16:creationId xmlns:a16="http://schemas.microsoft.com/office/drawing/2014/main" id="{D28A21BA-E96A-4FA9-815E-318F382C1F3F}"/>
                </a:ext>
              </a:extLst>
            </p:cNvPr>
            <p:cNvCxnSpPr/>
            <p:nvPr/>
          </p:nvCxnSpPr>
          <p:spPr>
            <a:xfrm>
              <a:off x="4592318" y="4417997"/>
              <a:ext cx="27692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3C57E555-0A3E-4E94-B96F-7987ED86FDDB}"/>
              </a:ext>
            </a:extLst>
          </p:cNvPr>
          <p:cNvGrpSpPr/>
          <p:nvPr/>
        </p:nvGrpSpPr>
        <p:grpSpPr>
          <a:xfrm>
            <a:off x="7479937" y="2346135"/>
            <a:ext cx="4001253" cy="2253255"/>
            <a:chOff x="7431871" y="2108485"/>
            <a:chExt cx="4001253" cy="2253255"/>
          </a:xfrm>
        </p:grpSpPr>
        <p:pic>
          <p:nvPicPr>
            <p:cNvPr id="66" name="Picture 65" descr="A picture containing diagram&#10;&#10;Description automatically generated">
              <a:extLst>
                <a:ext uri="{FF2B5EF4-FFF2-40B4-BE49-F238E27FC236}">
                  <a16:creationId xmlns:a16="http://schemas.microsoft.com/office/drawing/2014/main" id="{1F8E973A-2727-4A86-9CFB-C2EF930134F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431871" y="2108485"/>
              <a:ext cx="4001253" cy="2253255"/>
            </a:xfrm>
            <a:prstGeom prst="rect">
              <a:avLst/>
            </a:prstGeom>
          </p:spPr>
        </p:pic>
        <p:pic>
          <p:nvPicPr>
            <p:cNvPr id="68" name="Picture 67">
              <a:extLst>
                <a:ext uri="{FF2B5EF4-FFF2-40B4-BE49-F238E27FC236}">
                  <a16:creationId xmlns:a16="http://schemas.microsoft.com/office/drawing/2014/main" id="{D8123EC4-3D5C-4C31-9D77-DD62321055B8}"/>
                </a:ext>
              </a:extLst>
            </p:cNvPr>
            <p:cNvPicPr>
              <a:picLocks noChangeAspect="1"/>
            </p:cNvPicPr>
            <p:nvPr/>
          </p:nvPicPr>
          <p:blipFill>
            <a:blip r:embed="rId15"/>
            <a:stretch>
              <a:fillRect/>
            </a:stretch>
          </p:blipFill>
          <p:spPr>
            <a:xfrm>
              <a:off x="9287728" y="2448539"/>
              <a:ext cx="1504950" cy="323850"/>
            </a:xfrm>
            <a:prstGeom prst="rect">
              <a:avLst/>
            </a:prstGeom>
          </p:spPr>
        </p:pic>
        <p:cxnSp>
          <p:nvCxnSpPr>
            <p:cNvPr id="69" name="Straight Connector 68">
              <a:extLst>
                <a:ext uri="{FF2B5EF4-FFF2-40B4-BE49-F238E27FC236}">
                  <a16:creationId xmlns:a16="http://schemas.microsoft.com/office/drawing/2014/main" id="{AC200097-2B98-4FFF-9AFD-4E0EB2CF6192}"/>
                </a:ext>
              </a:extLst>
            </p:cNvPr>
            <p:cNvCxnSpPr/>
            <p:nvPr/>
          </p:nvCxnSpPr>
          <p:spPr>
            <a:xfrm>
              <a:off x="8047852" y="3178416"/>
              <a:ext cx="27692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EE4274B7-A19A-481C-8B5C-1C874DA8E1B0}"/>
                  </a:ext>
                </a:extLst>
              </p:cNvPr>
              <p:cNvSpPr txBox="1"/>
              <p:nvPr/>
            </p:nvSpPr>
            <p:spPr>
              <a:xfrm>
                <a:off x="7920546" y="4412826"/>
                <a:ext cx="3688358" cy="369332"/>
              </a:xfrm>
              <a:prstGeom prst="rect">
                <a:avLst/>
              </a:prstGeom>
              <a:noFill/>
            </p:spPr>
            <p:txBody>
              <a:bodyPr wrap="square">
                <a:spAutoFit/>
              </a:bodyPr>
              <a:lstStyle/>
              <a:p>
                <a:r>
                  <a:rPr lang="en-CA" dirty="0">
                    <a:ea typeface="Cambria Math" panose="02040503050406030204" pitchFamily="18" charset="0"/>
                  </a:rPr>
                  <a:t>0                       </a:t>
                </a:r>
                <a14:m>
                  <m:oMath xmlns:m="http://schemas.openxmlformats.org/officeDocument/2006/math">
                    <m:r>
                      <a:rPr lang="en-CA" b="0" i="0" smtClean="0">
                        <a:latin typeface="Cambria Math" panose="02040503050406030204" pitchFamily="18" charset="0"/>
                        <a:ea typeface="Cambria Math" panose="02040503050406030204" pitchFamily="18" charset="0"/>
                      </a:rPr>
                      <m:t>    </m:t>
                    </m:r>
                    <m:r>
                      <a:rPr lang="en-CA" i="1" smtClean="0">
                        <a:latin typeface="Cambria Math" panose="02040503050406030204" pitchFamily="18" charset="0"/>
                        <a:ea typeface="Cambria Math" panose="02040503050406030204" pitchFamily="18" charset="0"/>
                      </a:rPr>
                      <m:t>𝜃</m:t>
                    </m:r>
                  </m:oMath>
                </a14:m>
                <a:r>
                  <a:rPr lang="en-CA" dirty="0"/>
                  <a:t>                        </a:t>
                </a:r>
                <a14:m>
                  <m:oMath xmlns:m="http://schemas.openxmlformats.org/officeDocument/2006/math">
                    <m:r>
                      <a:rPr lang="en-CA" b="0" i="1" dirty="0" smtClean="0">
                        <a:latin typeface="Cambria Math" panose="02040503050406030204" pitchFamily="18" charset="0"/>
                      </a:rPr>
                      <m:t>𝜋</m:t>
                    </m:r>
                  </m:oMath>
                </a14:m>
                <a:endParaRPr lang="en-CA" dirty="0"/>
              </a:p>
            </p:txBody>
          </p:sp>
        </mc:Choice>
        <mc:Fallback xmlns="">
          <p:sp>
            <p:nvSpPr>
              <p:cNvPr id="72" name="TextBox 71">
                <a:extLst>
                  <a:ext uri="{FF2B5EF4-FFF2-40B4-BE49-F238E27FC236}">
                    <a16:creationId xmlns:a16="http://schemas.microsoft.com/office/drawing/2014/main" id="{EE4274B7-A19A-481C-8B5C-1C874DA8E1B0}"/>
                  </a:ext>
                </a:extLst>
              </p:cNvPr>
              <p:cNvSpPr txBox="1">
                <a:spLocks noRot="1" noChangeAspect="1" noMove="1" noResize="1" noEditPoints="1" noAdjustHandles="1" noChangeArrowheads="1" noChangeShapeType="1" noTextEdit="1"/>
              </p:cNvSpPr>
              <p:nvPr/>
            </p:nvSpPr>
            <p:spPr>
              <a:xfrm>
                <a:off x="7920546" y="4412826"/>
                <a:ext cx="3688358" cy="369332"/>
              </a:xfrm>
              <a:prstGeom prst="rect">
                <a:avLst/>
              </a:prstGeom>
              <a:blipFill>
                <a:blip r:embed="rId16"/>
                <a:stretch>
                  <a:fillRect l="-1322"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D7D1203-276C-406D-9AC6-9E3C504A5808}"/>
                  </a:ext>
                </a:extLst>
              </p:cNvPr>
              <p:cNvSpPr txBox="1"/>
              <p:nvPr/>
            </p:nvSpPr>
            <p:spPr>
              <a:xfrm>
                <a:off x="7902113" y="28728"/>
                <a:ext cx="3480179" cy="2862322"/>
              </a:xfrm>
              <a:prstGeom prst="rect">
                <a:avLst/>
              </a:prstGeom>
              <a:noFill/>
            </p:spPr>
            <p:txBody>
              <a:bodyPr wrap="square" rtlCol="0">
                <a:spAutoFit/>
              </a:bodyPr>
              <a:lstStyle/>
              <a:p>
                <a:r>
                  <a:rPr lang="en-CA" dirty="0"/>
                  <a:t>POLL#2: How many nodes are there </a:t>
                </a:r>
                <a:r>
                  <a:rPr lang="en-CA" i="1" dirty="0"/>
                  <a:t>between </a:t>
                </a:r>
                <a:r>
                  <a:rPr lang="en-CA" dirty="0"/>
                  <a:t>   </a:t>
                </a:r>
                <a:r>
                  <a:rPr lang="en-CA" dirty="0">
                    <a:ea typeface="Cambria Math" panose="02040503050406030204" pitchFamily="18" charset="0"/>
                  </a:rPr>
                  <a:t>0  &lt;</a:t>
                </a:r>
                <a14:m>
                  <m:oMath xmlns:m="http://schemas.openxmlformats.org/officeDocument/2006/math">
                    <m:r>
                      <a:rPr lang="en-CA" b="0" i="0" smtClean="0">
                        <a:latin typeface="Cambria Math" panose="02040503050406030204" pitchFamily="18" charset="0"/>
                        <a:ea typeface="Cambria Math" panose="02040503050406030204" pitchFamily="18" charset="0"/>
                      </a:rPr>
                      <m:t> </m:t>
                    </m:r>
                    <m:r>
                      <a:rPr lang="en-CA" i="1" smtClean="0">
                        <a:latin typeface="Cambria Math" panose="02040503050406030204" pitchFamily="18" charset="0"/>
                        <a:ea typeface="Cambria Math" panose="02040503050406030204" pitchFamily="18" charset="0"/>
                      </a:rPr>
                      <m:t>𝜃</m:t>
                    </m:r>
                    <m:r>
                      <a:rPr lang="en-CA" b="0" i="1" smtClean="0">
                        <a:latin typeface="Cambria Math" panose="02040503050406030204" pitchFamily="18" charset="0"/>
                        <a:ea typeface="Cambria Math" panose="02040503050406030204" pitchFamily="18" charset="0"/>
                      </a:rPr>
                      <m:t>&lt;</m:t>
                    </m:r>
                  </m:oMath>
                </a14:m>
                <a:r>
                  <a:rPr lang="en-CA" dirty="0"/>
                  <a:t>  </a:t>
                </a:r>
                <a14:m>
                  <m:oMath xmlns:m="http://schemas.openxmlformats.org/officeDocument/2006/math">
                    <m:r>
                      <a:rPr lang="en-CA" b="0" i="1" dirty="0" smtClean="0">
                        <a:latin typeface="Cambria Math" panose="02040503050406030204" pitchFamily="18" charset="0"/>
                      </a:rPr>
                      <m:t>𝜋</m:t>
                    </m:r>
                  </m:oMath>
                </a14:m>
                <a:r>
                  <a:rPr lang="en-CA" dirty="0"/>
                  <a:t> in </a:t>
                </a:r>
                <a14:m>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𝑃</m:t>
                        </m:r>
                      </m:e>
                      <m:sub>
                        <m:r>
                          <a:rPr lang="en-CA" b="0" i="1" smtClean="0">
                            <a:latin typeface="Cambria Math" panose="02040503050406030204" pitchFamily="18" charset="0"/>
                          </a:rPr>
                          <m:t>𝑙</m:t>
                        </m:r>
                      </m:sub>
                      <m:sup>
                        <m:r>
                          <a:rPr lang="en-CA" b="0" i="1" smtClean="0">
                            <a:latin typeface="Cambria Math" panose="02040503050406030204" pitchFamily="18" charset="0"/>
                          </a:rPr>
                          <m:t>𝑚</m:t>
                        </m:r>
                      </m:sup>
                    </m:sSubSup>
                  </m:oMath>
                </a14:m>
                <a:r>
                  <a:rPr lang="en-CA" dirty="0"/>
                  <a:t>?</a:t>
                </a:r>
              </a:p>
              <a:p>
                <a:pPr marL="342900" indent="-342900">
                  <a:buAutoNum type="alphaLcParenR"/>
                </a:pPr>
                <a:r>
                  <a:rPr lang="en-CA" i="1" dirty="0"/>
                  <a:t>l</a:t>
                </a:r>
              </a:p>
              <a:p>
                <a:pPr marL="342900" indent="-342900">
                  <a:buAutoNum type="alphaLcParenR"/>
                </a:pPr>
                <a:r>
                  <a:rPr lang="en-CA" i="1" dirty="0"/>
                  <a:t>m</a:t>
                </a:r>
              </a:p>
              <a:p>
                <a:pPr marL="342900" indent="-342900">
                  <a:buAutoNum type="alphaLcParenR"/>
                </a:pPr>
                <a:r>
                  <a:rPr lang="en-CA" i="1" dirty="0" err="1"/>
                  <a:t>l+m</a:t>
                </a:r>
                <a:endParaRPr lang="en-CA" i="1" dirty="0"/>
              </a:p>
              <a:p>
                <a:pPr marL="342900" indent="-342900">
                  <a:buAutoNum type="alphaLcParenR"/>
                </a:pPr>
                <a:r>
                  <a:rPr lang="en-CA" i="1" dirty="0"/>
                  <a:t>l-m</a:t>
                </a:r>
              </a:p>
              <a:p>
                <a:pPr marL="342900" indent="-342900">
                  <a:buAutoNum type="alphaLcParenR"/>
                </a:pPr>
                <a:r>
                  <a:rPr lang="en-CA" i="1" dirty="0"/>
                  <a:t>l+</a:t>
                </a:r>
                <a:r>
                  <a:rPr lang="en-CA" dirty="0"/>
                  <a:t>|</a:t>
                </a:r>
                <a:r>
                  <a:rPr lang="en-CA" i="1" dirty="0"/>
                  <a:t>m</a:t>
                </a:r>
                <a:r>
                  <a:rPr lang="en-CA" dirty="0"/>
                  <a:t>|</a:t>
                </a:r>
              </a:p>
              <a:p>
                <a:pPr marL="342900" indent="-342900">
                  <a:buAutoNum type="alphaLcParenR"/>
                </a:pPr>
                <a:r>
                  <a:rPr lang="en-CA" i="1" dirty="0"/>
                  <a:t>l-</a:t>
                </a:r>
                <a:r>
                  <a:rPr lang="en-CA" dirty="0"/>
                  <a:t>|</a:t>
                </a:r>
                <a:r>
                  <a:rPr lang="en-CA" i="1" dirty="0"/>
                  <a:t>m</a:t>
                </a:r>
                <a:r>
                  <a:rPr lang="en-CA" dirty="0"/>
                  <a:t>|</a:t>
                </a:r>
              </a:p>
              <a:p>
                <a:pPr marL="342900" indent="-342900">
                  <a:buAutoNum type="alphaLcParenR"/>
                </a:pPr>
                <a:endParaRPr lang="en-CA" dirty="0"/>
              </a:p>
              <a:p>
                <a:endParaRPr lang="en-CA" dirty="0"/>
              </a:p>
            </p:txBody>
          </p:sp>
        </mc:Choice>
        <mc:Fallback xmlns="">
          <p:sp>
            <p:nvSpPr>
              <p:cNvPr id="73" name="TextBox 72">
                <a:extLst>
                  <a:ext uri="{FF2B5EF4-FFF2-40B4-BE49-F238E27FC236}">
                    <a16:creationId xmlns:a16="http://schemas.microsoft.com/office/drawing/2014/main" id="{2D7D1203-276C-406D-9AC6-9E3C504A5808}"/>
                  </a:ext>
                </a:extLst>
              </p:cNvPr>
              <p:cNvSpPr txBox="1">
                <a:spLocks noRot="1" noChangeAspect="1" noMove="1" noResize="1" noEditPoints="1" noAdjustHandles="1" noChangeArrowheads="1" noChangeShapeType="1" noTextEdit="1"/>
              </p:cNvSpPr>
              <p:nvPr/>
            </p:nvSpPr>
            <p:spPr>
              <a:xfrm>
                <a:off x="7902113" y="28728"/>
                <a:ext cx="3480179" cy="2862322"/>
              </a:xfrm>
              <a:prstGeom prst="rect">
                <a:avLst/>
              </a:prstGeom>
              <a:blipFill>
                <a:blip r:embed="rId17"/>
                <a:stretch>
                  <a:fillRect l="-1401" t="-1279" r="-87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A211557-54BF-41EB-8F88-14C9ABF07867}"/>
              </a:ext>
            </a:extLst>
          </p:cNvPr>
          <p:cNvSpPr txBox="1"/>
          <p:nvPr/>
        </p:nvSpPr>
        <p:spPr>
          <a:xfrm>
            <a:off x="9122648" y="2451017"/>
            <a:ext cx="709964" cy="307777"/>
          </a:xfrm>
          <a:prstGeom prst="rect">
            <a:avLst/>
          </a:prstGeom>
          <a:solidFill>
            <a:schemeClr val="bg1"/>
          </a:solidFill>
        </p:spPr>
        <p:txBody>
          <a:bodyPr wrap="square" rtlCol="0">
            <a:spAutoFit/>
          </a:bodyPr>
          <a:lstStyle/>
          <a:p>
            <a:r>
              <a:rPr lang="en-CA" sz="1400" i="1" dirty="0">
                <a:latin typeface="Times New Roman" panose="02020603050405020304" pitchFamily="18" charset="0"/>
                <a:cs typeface="Times New Roman" panose="02020603050405020304" pitchFamily="18" charset="0"/>
              </a:rPr>
              <a:t>P</a:t>
            </a:r>
            <a:r>
              <a:rPr lang="en-CA" sz="1400" i="1" baseline="-25000" dirty="0">
                <a:latin typeface="Times New Roman" panose="02020603050405020304" pitchFamily="18" charset="0"/>
                <a:cs typeface="Times New Roman" panose="02020603050405020304" pitchFamily="18" charset="0"/>
              </a:rPr>
              <a:t>2</a:t>
            </a:r>
            <a:r>
              <a:rPr lang="en-CA" sz="1600" baseline="30000" dirty="0"/>
              <a:t>-</a:t>
            </a:r>
            <a:r>
              <a:rPr lang="en-CA" sz="1400" baseline="30000" dirty="0"/>
              <a:t>1</a:t>
            </a:r>
            <a:r>
              <a:rPr lang="en-CA" sz="1400" dirty="0"/>
              <a:t>=</a:t>
            </a:r>
            <a:endParaRPr lang="en-US" sz="1400" baseline="30000" dirty="0"/>
          </a:p>
        </p:txBody>
      </p:sp>
    </p:spTree>
    <p:extLst>
      <p:ext uri="{BB962C8B-B14F-4D97-AF65-F5344CB8AC3E}">
        <p14:creationId xmlns:p14="http://schemas.microsoft.com/office/powerpoint/2010/main" val="367861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2A6B-2DD0-4A16-9B42-6C75D0EF771F}"/>
              </a:ext>
            </a:extLst>
          </p:cNvPr>
          <p:cNvSpPr>
            <a:spLocks noGrp="1"/>
          </p:cNvSpPr>
          <p:nvPr>
            <p:ph type="title"/>
          </p:nvPr>
        </p:nvSpPr>
        <p:spPr/>
        <p:txBody>
          <a:bodyPr/>
          <a:lstStyle/>
          <a:p>
            <a:r>
              <a:rPr lang="en-CA" dirty="0"/>
              <a:t>Gory details!	</a:t>
            </a:r>
          </a:p>
        </p:txBody>
      </p:sp>
      <p:pic>
        <p:nvPicPr>
          <p:cNvPr id="11" name="Picture 10">
            <a:extLst>
              <a:ext uri="{FF2B5EF4-FFF2-40B4-BE49-F238E27FC236}">
                <a16:creationId xmlns:a16="http://schemas.microsoft.com/office/drawing/2014/main" id="{F292F3E7-4996-403F-A263-D63E51038E8E}"/>
              </a:ext>
            </a:extLst>
          </p:cNvPr>
          <p:cNvPicPr>
            <a:picLocks noChangeAspect="1"/>
          </p:cNvPicPr>
          <p:nvPr/>
        </p:nvPicPr>
        <p:blipFill>
          <a:blip r:embed="rId3"/>
          <a:stretch>
            <a:fillRect/>
          </a:stretch>
        </p:blipFill>
        <p:spPr>
          <a:xfrm>
            <a:off x="6306881" y="1967131"/>
            <a:ext cx="5635978" cy="748741"/>
          </a:xfrm>
          <a:prstGeom prst="rect">
            <a:avLst/>
          </a:prstGeom>
        </p:spPr>
      </p:pic>
      <p:pic>
        <p:nvPicPr>
          <p:cNvPr id="13" name="Picture 12">
            <a:extLst>
              <a:ext uri="{FF2B5EF4-FFF2-40B4-BE49-F238E27FC236}">
                <a16:creationId xmlns:a16="http://schemas.microsoft.com/office/drawing/2014/main" id="{E86B339A-8B34-47DF-82A6-08D8274EDA1A}"/>
              </a:ext>
            </a:extLst>
          </p:cNvPr>
          <p:cNvPicPr>
            <a:picLocks noChangeAspect="1"/>
          </p:cNvPicPr>
          <p:nvPr/>
        </p:nvPicPr>
        <p:blipFill>
          <a:blip r:embed="rId4"/>
          <a:stretch>
            <a:fillRect/>
          </a:stretch>
        </p:blipFill>
        <p:spPr>
          <a:xfrm>
            <a:off x="633952" y="3085204"/>
            <a:ext cx="6459956" cy="3292494"/>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0F4E21-9720-45AB-9BCA-0EA99C2BEDD4}"/>
                  </a:ext>
                </a:extLst>
              </p:cNvPr>
              <p:cNvSpPr txBox="1"/>
              <p:nvPr/>
            </p:nvSpPr>
            <p:spPr>
              <a:xfrm>
                <a:off x="7868973" y="4622473"/>
                <a:ext cx="3480179" cy="2585323"/>
              </a:xfrm>
              <a:prstGeom prst="rect">
                <a:avLst/>
              </a:prstGeom>
              <a:noFill/>
            </p:spPr>
            <p:txBody>
              <a:bodyPr wrap="square" rtlCol="0">
                <a:spAutoFit/>
              </a:bodyPr>
              <a:lstStyle/>
              <a:p>
                <a:r>
                  <a:rPr lang="en-CA" dirty="0"/>
                  <a:t>POLL #3: How many nodes are there between </a:t>
                </a:r>
                <a14:m>
                  <m:oMath xmlns:m="http://schemas.openxmlformats.org/officeDocument/2006/math">
                    <m:r>
                      <a:rPr lang="en-CA" b="0" i="0" smtClean="0">
                        <a:latin typeface="Cambria Math" panose="02040503050406030204" pitchFamily="18" charset="0"/>
                        <a:ea typeface="Cambria Math" panose="02040503050406030204" pitchFamily="18" charset="0"/>
                      </a:rPr>
                      <m:t> 0 &lt;</m:t>
                    </m:r>
                    <m:r>
                      <a:rPr lang="en-CA" b="0" i="1" smtClean="0">
                        <a:latin typeface="Cambria Math" panose="02040503050406030204" pitchFamily="18" charset="0"/>
                        <a:ea typeface="Cambria Math" panose="02040503050406030204" pitchFamily="18" charset="0"/>
                      </a:rPr>
                      <m:t>𝜙</m:t>
                    </m:r>
                    <m:r>
                      <a:rPr lang="en-CA" b="0" i="1" smtClean="0">
                        <a:latin typeface="Cambria Math" panose="02040503050406030204" pitchFamily="18" charset="0"/>
                        <a:ea typeface="Cambria Math" panose="02040503050406030204" pitchFamily="18" charset="0"/>
                      </a:rPr>
                      <m:t>&lt;</m:t>
                    </m:r>
                  </m:oMath>
                </a14:m>
                <a:r>
                  <a:rPr lang="en-CA" dirty="0"/>
                  <a:t>  </a:t>
                </a:r>
                <a14:m>
                  <m:oMath xmlns:m="http://schemas.openxmlformats.org/officeDocument/2006/math">
                    <m:r>
                      <a:rPr lang="en-CA" b="0" i="0" dirty="0" smtClean="0">
                        <a:latin typeface="Cambria Math" panose="02040503050406030204" pitchFamily="18" charset="0"/>
                      </a:rPr>
                      <m:t>2</m:t>
                    </m:r>
                    <m:r>
                      <a:rPr lang="en-CA" b="0" i="1" dirty="0" smtClean="0">
                        <a:latin typeface="Cambria Math" panose="02040503050406030204" pitchFamily="18" charset="0"/>
                      </a:rPr>
                      <m:t>𝜋</m:t>
                    </m:r>
                  </m:oMath>
                </a14:m>
                <a:r>
                  <a:rPr lang="en-CA" dirty="0"/>
                  <a:t> in </a:t>
                </a:r>
                <a14:m>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𝑌</m:t>
                        </m:r>
                      </m:e>
                      <m:sub>
                        <m:r>
                          <a:rPr lang="en-CA" b="0" i="1" smtClean="0">
                            <a:latin typeface="Cambria Math" panose="02040503050406030204" pitchFamily="18" charset="0"/>
                          </a:rPr>
                          <m:t>𝑙</m:t>
                        </m:r>
                      </m:sub>
                      <m:sup>
                        <m:r>
                          <a:rPr lang="en-CA" b="0" i="1" smtClean="0">
                            <a:latin typeface="Cambria Math" panose="02040503050406030204" pitchFamily="18" charset="0"/>
                          </a:rPr>
                          <m:t>𝑚</m:t>
                        </m:r>
                      </m:sup>
                    </m:sSubSup>
                  </m:oMath>
                </a14:m>
                <a:r>
                  <a:rPr lang="en-CA" dirty="0"/>
                  <a:t>?</a:t>
                </a:r>
              </a:p>
              <a:p>
                <a:pPr marL="342900" indent="-342900">
                  <a:buAutoNum type="alphaLcParenR"/>
                </a:pPr>
                <a:r>
                  <a:rPr lang="en-CA" i="1" dirty="0"/>
                  <a:t>0</a:t>
                </a:r>
              </a:p>
              <a:p>
                <a:pPr marL="342900" indent="-342900">
                  <a:buAutoNum type="alphaLcParenR"/>
                </a:pPr>
                <a:r>
                  <a:rPr lang="en-CA" i="1" dirty="0"/>
                  <a:t>m</a:t>
                </a:r>
              </a:p>
              <a:p>
                <a:pPr marL="342900" indent="-342900">
                  <a:buAutoNum type="alphaLcParenR"/>
                </a:pPr>
                <a:r>
                  <a:rPr lang="en-CA" dirty="0"/>
                  <a:t>|</a:t>
                </a:r>
                <a:r>
                  <a:rPr lang="en-CA" i="1" dirty="0"/>
                  <a:t>m</a:t>
                </a:r>
                <a:r>
                  <a:rPr lang="en-CA" dirty="0"/>
                  <a:t>|</a:t>
                </a:r>
              </a:p>
              <a:p>
                <a:endParaRPr lang="en-CA" i="1" dirty="0"/>
              </a:p>
              <a:p>
                <a:pPr marL="342900" indent="-342900">
                  <a:buAutoNum type="alphaLcParenR"/>
                </a:pPr>
                <a:endParaRPr lang="en-CA" dirty="0"/>
              </a:p>
              <a:p>
                <a:endParaRPr lang="en-CA" dirty="0"/>
              </a:p>
            </p:txBody>
          </p:sp>
        </mc:Choice>
        <mc:Fallback xmlns="">
          <p:sp>
            <p:nvSpPr>
              <p:cNvPr id="10" name="TextBox 9">
                <a:extLst>
                  <a:ext uri="{FF2B5EF4-FFF2-40B4-BE49-F238E27FC236}">
                    <a16:creationId xmlns:a16="http://schemas.microsoft.com/office/drawing/2014/main" id="{E20F4E21-9720-45AB-9BCA-0EA99C2BEDD4}"/>
                  </a:ext>
                </a:extLst>
              </p:cNvPr>
              <p:cNvSpPr txBox="1">
                <a:spLocks noRot="1" noChangeAspect="1" noMove="1" noResize="1" noEditPoints="1" noAdjustHandles="1" noChangeArrowheads="1" noChangeShapeType="1" noTextEdit="1"/>
              </p:cNvSpPr>
              <p:nvPr/>
            </p:nvSpPr>
            <p:spPr>
              <a:xfrm>
                <a:off x="7868973" y="4622473"/>
                <a:ext cx="3480179" cy="2585323"/>
              </a:xfrm>
              <a:prstGeom prst="rect">
                <a:avLst/>
              </a:prstGeom>
              <a:blipFill>
                <a:blip r:embed="rId5"/>
                <a:stretch>
                  <a:fillRect l="-1576" t="-1179"/>
                </a:stretch>
              </a:blipFill>
            </p:spPr>
            <p:txBody>
              <a:bodyPr/>
              <a:lstStyle/>
              <a:p>
                <a:r>
                  <a:rPr lang="en-CA">
                    <a:noFill/>
                  </a:rPr>
                  <a:t> </a:t>
                </a:r>
              </a:p>
            </p:txBody>
          </p:sp>
        </mc:Fallback>
      </mc:AlternateContent>
      <p:grpSp>
        <p:nvGrpSpPr>
          <p:cNvPr id="17" name="Group 16">
            <a:extLst>
              <a:ext uri="{FF2B5EF4-FFF2-40B4-BE49-F238E27FC236}">
                <a16:creationId xmlns:a16="http://schemas.microsoft.com/office/drawing/2014/main" id="{8C6F0763-831E-491A-8C9C-9A790A260628}"/>
              </a:ext>
            </a:extLst>
          </p:cNvPr>
          <p:cNvGrpSpPr/>
          <p:nvPr/>
        </p:nvGrpSpPr>
        <p:grpSpPr>
          <a:xfrm>
            <a:off x="7539152" y="2687639"/>
            <a:ext cx="4652848" cy="1993171"/>
            <a:chOff x="7539152" y="2687639"/>
            <a:chExt cx="4652848" cy="1993171"/>
          </a:xfrm>
        </p:grpSpPr>
        <p:grpSp>
          <p:nvGrpSpPr>
            <p:cNvPr id="7" name="Group 6">
              <a:extLst>
                <a:ext uri="{FF2B5EF4-FFF2-40B4-BE49-F238E27FC236}">
                  <a16:creationId xmlns:a16="http://schemas.microsoft.com/office/drawing/2014/main" id="{79F1DAD0-9D77-4540-A9B7-FC0A92784389}"/>
                </a:ext>
              </a:extLst>
            </p:cNvPr>
            <p:cNvGrpSpPr/>
            <p:nvPr/>
          </p:nvGrpSpPr>
          <p:grpSpPr>
            <a:xfrm>
              <a:off x="7539152" y="2715872"/>
              <a:ext cx="4652848" cy="1964938"/>
              <a:chOff x="1693985" y="2397512"/>
              <a:chExt cx="4652848" cy="1964938"/>
            </a:xfrm>
          </p:grpSpPr>
          <p:pic>
            <p:nvPicPr>
              <p:cNvPr id="8" name="Picture 7">
                <a:extLst>
                  <a:ext uri="{FF2B5EF4-FFF2-40B4-BE49-F238E27FC236}">
                    <a16:creationId xmlns:a16="http://schemas.microsoft.com/office/drawing/2014/main" id="{A595E99C-2FBE-42E9-8778-FBCAEF5F5F68}"/>
                  </a:ext>
                </a:extLst>
              </p:cNvPr>
              <p:cNvPicPr>
                <a:picLocks noChangeAspect="1"/>
              </p:cNvPicPr>
              <p:nvPr/>
            </p:nvPicPr>
            <p:blipFill>
              <a:blip r:embed="rId6"/>
              <a:stretch>
                <a:fillRect/>
              </a:stretch>
            </p:blipFill>
            <p:spPr>
              <a:xfrm>
                <a:off x="1693985" y="2495550"/>
                <a:ext cx="3810000" cy="1866900"/>
              </a:xfrm>
              <a:prstGeom prst="rect">
                <a:avLst/>
              </a:prstGeom>
            </p:spPr>
          </p:pic>
          <p:sp>
            <p:nvSpPr>
              <p:cNvPr id="9" name="TextBox 8">
                <a:extLst>
                  <a:ext uri="{FF2B5EF4-FFF2-40B4-BE49-F238E27FC236}">
                    <a16:creationId xmlns:a16="http://schemas.microsoft.com/office/drawing/2014/main" id="{E2A93036-921D-47FF-B17D-95C0F0151287}"/>
                  </a:ext>
                </a:extLst>
              </p:cNvPr>
              <p:cNvSpPr txBox="1"/>
              <p:nvPr/>
            </p:nvSpPr>
            <p:spPr>
              <a:xfrm>
                <a:off x="5854390" y="2397512"/>
                <a:ext cx="492443" cy="369332"/>
              </a:xfrm>
              <a:prstGeom prst="rect">
                <a:avLst/>
              </a:prstGeom>
              <a:noFill/>
            </p:spPr>
            <p:txBody>
              <a:bodyPr wrap="none" rtlCol="0">
                <a:spAutoFit/>
              </a:bodyPr>
              <a:lstStyle/>
              <a:p>
                <a:r>
                  <a:rPr lang="en-CA" dirty="0">
                    <a:latin typeface="Script MT Bold" panose="03040602040607080904" pitchFamily="66" charset="0"/>
                  </a:rPr>
                  <a:t>l</a:t>
                </a:r>
                <a:r>
                  <a:rPr lang="en-CA" dirty="0"/>
                  <a:t>=1</a:t>
                </a:r>
              </a:p>
            </p:txBody>
          </p:sp>
        </p:grpSp>
        <p:pic>
          <p:nvPicPr>
            <p:cNvPr id="6" name="Picture 5">
              <a:extLst>
                <a:ext uri="{FF2B5EF4-FFF2-40B4-BE49-F238E27FC236}">
                  <a16:creationId xmlns:a16="http://schemas.microsoft.com/office/drawing/2014/main" id="{AB5AC6B9-CA6B-445D-8E76-23E576336859}"/>
                </a:ext>
              </a:extLst>
            </p:cNvPr>
            <p:cNvPicPr>
              <a:picLocks noChangeAspect="1"/>
            </p:cNvPicPr>
            <p:nvPr/>
          </p:nvPicPr>
          <p:blipFill>
            <a:blip r:embed="rId7"/>
            <a:stretch>
              <a:fillRect/>
            </a:stretch>
          </p:blipFill>
          <p:spPr>
            <a:xfrm>
              <a:off x="8029235" y="2687639"/>
              <a:ext cx="1244468" cy="372709"/>
            </a:xfrm>
            <a:prstGeom prst="rect">
              <a:avLst/>
            </a:prstGeom>
          </p:spPr>
        </p:pic>
      </p:grpSp>
      <p:grpSp>
        <p:nvGrpSpPr>
          <p:cNvPr id="12" name="Group 11">
            <a:extLst>
              <a:ext uri="{FF2B5EF4-FFF2-40B4-BE49-F238E27FC236}">
                <a16:creationId xmlns:a16="http://schemas.microsoft.com/office/drawing/2014/main" id="{2B62FFB3-DD68-418D-9903-C70B7EC85611}"/>
              </a:ext>
            </a:extLst>
          </p:cNvPr>
          <p:cNvGrpSpPr/>
          <p:nvPr/>
        </p:nvGrpSpPr>
        <p:grpSpPr>
          <a:xfrm>
            <a:off x="633952" y="1759436"/>
            <a:ext cx="5190311" cy="1194714"/>
            <a:chOff x="621209" y="1771707"/>
            <a:chExt cx="5190311" cy="1194714"/>
          </a:xfrm>
        </p:grpSpPr>
        <p:pic>
          <p:nvPicPr>
            <p:cNvPr id="14" name="Picture 13">
              <a:extLst>
                <a:ext uri="{FF2B5EF4-FFF2-40B4-BE49-F238E27FC236}">
                  <a16:creationId xmlns:a16="http://schemas.microsoft.com/office/drawing/2014/main" id="{05FB9889-3D05-4EF7-AF24-47C646414DD8}"/>
                </a:ext>
              </a:extLst>
            </p:cNvPr>
            <p:cNvPicPr>
              <a:picLocks noChangeAspect="1"/>
            </p:cNvPicPr>
            <p:nvPr/>
          </p:nvPicPr>
          <p:blipFill>
            <a:blip r:embed="rId8"/>
            <a:stretch>
              <a:fillRect/>
            </a:stretch>
          </p:blipFill>
          <p:spPr>
            <a:xfrm>
              <a:off x="621209" y="1771707"/>
              <a:ext cx="5190311" cy="1167820"/>
            </a:xfrm>
            <a:prstGeom prst="rect">
              <a:avLst/>
            </a:prstGeom>
          </p:spPr>
        </p:pic>
        <p:pic>
          <p:nvPicPr>
            <p:cNvPr id="15" name="Picture 14">
              <a:extLst>
                <a:ext uri="{FF2B5EF4-FFF2-40B4-BE49-F238E27FC236}">
                  <a16:creationId xmlns:a16="http://schemas.microsoft.com/office/drawing/2014/main" id="{787F8EC1-2C2F-42C9-8CD3-72733697D3FD}"/>
                </a:ext>
              </a:extLst>
            </p:cNvPr>
            <p:cNvPicPr>
              <a:picLocks noChangeAspect="1"/>
            </p:cNvPicPr>
            <p:nvPr/>
          </p:nvPicPr>
          <p:blipFill>
            <a:blip r:embed="rId9"/>
            <a:stretch>
              <a:fillRect/>
            </a:stretch>
          </p:blipFill>
          <p:spPr>
            <a:xfrm>
              <a:off x="842848" y="2662293"/>
              <a:ext cx="3907385" cy="304128"/>
            </a:xfrm>
            <a:prstGeom prst="rect">
              <a:avLst/>
            </a:prstGeom>
          </p:spPr>
        </p:pic>
      </p:grpSp>
    </p:spTree>
    <p:extLst>
      <p:ext uri="{BB962C8B-B14F-4D97-AF65-F5344CB8AC3E}">
        <p14:creationId xmlns:p14="http://schemas.microsoft.com/office/powerpoint/2010/main" val="16590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910AEF-EF36-4028-B654-4306426E6E06}"/>
              </a:ext>
            </a:extLst>
          </p:cNvPr>
          <p:cNvPicPr>
            <a:picLocks noChangeAspect="1"/>
          </p:cNvPicPr>
          <p:nvPr/>
        </p:nvPicPr>
        <p:blipFill>
          <a:blip r:embed="rId2"/>
          <a:stretch>
            <a:fillRect/>
          </a:stretch>
        </p:blipFill>
        <p:spPr>
          <a:xfrm>
            <a:off x="6612105" y="1845205"/>
            <a:ext cx="5190311" cy="1167820"/>
          </a:xfrm>
          <a:prstGeom prst="rect">
            <a:avLst/>
          </a:prstGeom>
        </p:spPr>
      </p:pic>
      <p:sp>
        <p:nvSpPr>
          <p:cNvPr id="2" name="Title 1">
            <a:extLst>
              <a:ext uri="{FF2B5EF4-FFF2-40B4-BE49-F238E27FC236}">
                <a16:creationId xmlns:a16="http://schemas.microsoft.com/office/drawing/2014/main" id="{AF2444E8-5484-4A7A-A999-38998AF4D049}"/>
              </a:ext>
            </a:extLst>
          </p:cNvPr>
          <p:cNvSpPr>
            <a:spLocks noGrp="1"/>
          </p:cNvSpPr>
          <p:nvPr>
            <p:ph type="title"/>
          </p:nvPr>
        </p:nvSpPr>
        <p:spPr/>
        <p:txBody>
          <a:bodyPr/>
          <a:lstStyle/>
          <a:p>
            <a:r>
              <a:rPr lang="en-CA" dirty="0"/>
              <a:t>More node accounting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02A2DD-E269-4ADA-B511-283103DF5061}"/>
                  </a:ext>
                </a:extLst>
              </p:cNvPr>
              <p:cNvSpPr txBox="1"/>
              <p:nvPr/>
            </p:nvSpPr>
            <p:spPr>
              <a:xfrm>
                <a:off x="1097281" y="1758632"/>
                <a:ext cx="4245180" cy="3416320"/>
              </a:xfrm>
              <a:prstGeom prst="rect">
                <a:avLst/>
              </a:prstGeom>
              <a:noFill/>
            </p:spPr>
            <p:txBody>
              <a:bodyPr wrap="square" rtlCol="0">
                <a:spAutoFit/>
              </a:bodyPr>
              <a:lstStyle/>
              <a:p>
                <a:r>
                  <a:rPr lang="en-CA" dirty="0"/>
                  <a:t>POLL #4: How many nodes are there in all-angular space for each </a:t>
                </a:r>
                <a14:m>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𝑌</m:t>
                        </m:r>
                      </m:e>
                      <m:sub>
                        <m:r>
                          <a:rPr lang="en-CA" b="0" i="1" smtClean="0">
                            <a:latin typeface="Cambria Math" panose="02040503050406030204" pitchFamily="18" charset="0"/>
                          </a:rPr>
                          <m:t>𝑙</m:t>
                        </m:r>
                      </m:sub>
                      <m:sup>
                        <m:r>
                          <a:rPr lang="en-CA" b="0" i="1" smtClean="0">
                            <a:latin typeface="Cambria Math" panose="02040503050406030204" pitchFamily="18" charset="0"/>
                          </a:rPr>
                          <m:t>𝑚</m:t>
                        </m:r>
                      </m:sup>
                    </m:sSubSup>
                  </m:oMath>
                </a14:m>
                <a:r>
                  <a:rPr lang="en-CA" dirty="0"/>
                  <a:t>?</a:t>
                </a:r>
              </a:p>
              <a:p>
                <a:endParaRPr lang="en-CA" dirty="0"/>
              </a:p>
              <a:p>
                <a:pPr marL="342900" indent="-342900">
                  <a:buAutoNum type="alphaLcParenR"/>
                </a:pPr>
                <a:r>
                  <a:rPr lang="en-CA" i="1" dirty="0"/>
                  <a:t>l</a:t>
                </a:r>
              </a:p>
              <a:p>
                <a:pPr marL="342900" indent="-342900">
                  <a:buAutoNum type="alphaLcParenR"/>
                </a:pPr>
                <a:r>
                  <a:rPr lang="en-CA" i="1" dirty="0"/>
                  <a:t>m</a:t>
                </a:r>
              </a:p>
              <a:p>
                <a:pPr marL="342900" indent="-342900">
                  <a:buAutoNum type="alphaLcParenR"/>
                </a:pPr>
                <a:r>
                  <a:rPr lang="en-CA" i="1" dirty="0" err="1"/>
                  <a:t>l+m</a:t>
                </a:r>
                <a:endParaRPr lang="en-CA" i="1" dirty="0"/>
              </a:p>
              <a:p>
                <a:pPr marL="342900" indent="-342900">
                  <a:buAutoNum type="alphaLcParenR"/>
                </a:pPr>
                <a:r>
                  <a:rPr lang="en-CA" i="1" dirty="0"/>
                  <a:t>l-m</a:t>
                </a:r>
              </a:p>
              <a:p>
                <a:pPr marL="342900" indent="-342900">
                  <a:buAutoNum type="alphaLcParenR"/>
                </a:pPr>
                <a:r>
                  <a:rPr lang="en-CA" i="1" dirty="0"/>
                  <a:t>l+</a:t>
                </a:r>
                <a:r>
                  <a:rPr lang="en-CA" dirty="0"/>
                  <a:t>|</a:t>
                </a:r>
                <a:r>
                  <a:rPr lang="en-CA" i="1" dirty="0"/>
                  <a:t>m</a:t>
                </a:r>
                <a:r>
                  <a:rPr lang="en-CA" dirty="0"/>
                  <a:t>|</a:t>
                </a:r>
              </a:p>
              <a:p>
                <a:pPr marL="342900" indent="-342900">
                  <a:buAutoNum type="alphaLcParenR"/>
                </a:pPr>
                <a:r>
                  <a:rPr lang="en-CA" i="1" dirty="0"/>
                  <a:t>l-</a:t>
                </a:r>
                <a:r>
                  <a:rPr lang="en-CA" dirty="0"/>
                  <a:t>|</a:t>
                </a:r>
                <a:r>
                  <a:rPr lang="en-CA" i="1" dirty="0"/>
                  <a:t>m</a:t>
                </a:r>
                <a:r>
                  <a:rPr lang="en-CA" dirty="0"/>
                  <a:t>|</a:t>
                </a:r>
              </a:p>
              <a:p>
                <a:pPr marL="342900" indent="-342900">
                  <a:buAutoNum type="alphaLcParenR"/>
                </a:pPr>
                <a:endParaRPr lang="en-CA" i="1" dirty="0"/>
              </a:p>
              <a:p>
                <a:pPr marL="342900" indent="-342900">
                  <a:buAutoNum type="alphaLcParenR"/>
                </a:pPr>
                <a:endParaRPr lang="en-CA" dirty="0"/>
              </a:p>
              <a:p>
                <a:endParaRPr lang="en-CA" dirty="0"/>
              </a:p>
            </p:txBody>
          </p:sp>
        </mc:Choice>
        <mc:Fallback xmlns="">
          <p:sp>
            <p:nvSpPr>
              <p:cNvPr id="5" name="TextBox 4">
                <a:extLst>
                  <a:ext uri="{FF2B5EF4-FFF2-40B4-BE49-F238E27FC236}">
                    <a16:creationId xmlns:a16="http://schemas.microsoft.com/office/drawing/2014/main" id="{7C02A2DD-E269-4ADA-B511-283103DF5061}"/>
                  </a:ext>
                </a:extLst>
              </p:cNvPr>
              <p:cNvSpPr txBox="1">
                <a:spLocks noRot="1" noChangeAspect="1" noMove="1" noResize="1" noEditPoints="1" noAdjustHandles="1" noChangeArrowheads="1" noChangeShapeType="1" noTextEdit="1"/>
              </p:cNvSpPr>
              <p:nvPr/>
            </p:nvSpPr>
            <p:spPr>
              <a:xfrm>
                <a:off x="1097281" y="1758632"/>
                <a:ext cx="4245180" cy="3416320"/>
              </a:xfrm>
              <a:prstGeom prst="rect">
                <a:avLst/>
              </a:prstGeom>
              <a:blipFill>
                <a:blip r:embed="rId3"/>
                <a:stretch>
                  <a:fillRect l="-1149" t="-89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334DAA1-3421-46F1-8119-C581CD435D9A}"/>
              </a:ext>
            </a:extLst>
          </p:cNvPr>
          <p:cNvPicPr>
            <a:picLocks noChangeAspect="1"/>
          </p:cNvPicPr>
          <p:nvPr/>
        </p:nvPicPr>
        <p:blipFill>
          <a:blip r:embed="rId4"/>
          <a:stretch>
            <a:fillRect/>
          </a:stretch>
        </p:blipFill>
        <p:spPr>
          <a:xfrm>
            <a:off x="5732044" y="2897398"/>
            <a:ext cx="6459956" cy="3292494"/>
          </a:xfrm>
          <a:prstGeom prst="rect">
            <a:avLst/>
          </a:prstGeom>
        </p:spPr>
      </p:pic>
    </p:spTree>
    <p:extLst>
      <p:ext uri="{BB962C8B-B14F-4D97-AF65-F5344CB8AC3E}">
        <p14:creationId xmlns:p14="http://schemas.microsoft.com/office/powerpoint/2010/main" val="263334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lecture</a:t>
            </a:r>
          </a:p>
        </p:txBody>
      </p:sp>
      <p:sp>
        <p:nvSpPr>
          <p:cNvPr id="5" name="Content Placeholder 2"/>
          <p:cNvSpPr txBox="1">
            <a:spLocks/>
          </p:cNvSpPr>
          <p:nvPr/>
        </p:nvSpPr>
        <p:spPr>
          <a:xfrm>
            <a:off x="1097280" y="2040472"/>
            <a:ext cx="10058400" cy="131749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Two distinct uncertainty relations, one in terms of the variances of two observables, the other in terms of the variance of energy and a time over which some other observable might noticeably change.  Both are specific to a particular state of the system, and both specify </a:t>
            </a:r>
            <a:r>
              <a:rPr lang="en-CA" dirty="0">
                <a:solidFill>
                  <a:srgbClr val="FF0000"/>
                </a:solidFill>
                <a:latin typeface="Calibri" panose="020F0502020204030204" pitchFamily="34" charset="0"/>
                <a:ea typeface="Calibri" panose="020F0502020204030204" pitchFamily="34" charset="0"/>
                <a:cs typeface="Times New Roman" panose="02020603050405020304" pitchFamily="18" charset="0"/>
              </a:rPr>
              <a:t>in</a:t>
            </a:r>
            <a:r>
              <a:rPr lang="en-CA" dirty="0">
                <a:latin typeface="Calibri" panose="020F0502020204030204" pitchFamily="34" charset="0"/>
                <a:ea typeface="Calibri" panose="020F0502020204030204" pitchFamily="34" charset="0"/>
                <a:cs typeface="Times New Roman" panose="02020603050405020304" pitchFamily="18" charset="0"/>
              </a:rPr>
              <a:t>equalities that must be satisfied.</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p:sp>
        <p:nvSpPr>
          <p:cNvPr id="4" name="Content Placeholder 2">
            <a:extLst>
              <a:ext uri="{FF2B5EF4-FFF2-40B4-BE49-F238E27FC236}">
                <a16:creationId xmlns:a16="http://schemas.microsoft.com/office/drawing/2014/main" id="{9F70150E-FEBE-451B-8A24-E64759E35BFC}"/>
              </a:ext>
            </a:extLst>
          </p:cNvPr>
          <p:cNvSpPr txBox="1">
            <a:spLocks/>
          </p:cNvSpPr>
          <p:nvPr/>
        </p:nvSpPr>
        <p:spPr>
          <a:xfrm>
            <a:off x="1097280" y="3607570"/>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Implications are subtle, especially when considering stationary states, where variances can be zero, or arbitrarily close to zero.</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p:spTree>
    <p:extLst>
      <p:ext uri="{BB962C8B-B14F-4D97-AF65-F5344CB8AC3E}">
        <p14:creationId xmlns:p14="http://schemas.microsoft.com/office/powerpoint/2010/main" val="284445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lecture</a:t>
            </a:r>
          </a:p>
        </p:txBody>
      </p:sp>
      <p:sp>
        <p:nvSpPr>
          <p:cNvPr id="5" name="Content Placeholder 2"/>
          <p:cNvSpPr txBox="1">
            <a:spLocks/>
          </p:cNvSpPr>
          <p:nvPr/>
        </p:nvSpPr>
        <p:spPr>
          <a:xfrm>
            <a:off x="1097280" y="2040472"/>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Useful to systematically make the transition from 1D to 3D in steps: i) total energy for classical treatment of single electron in 3D, expressed in terms of position and momentum </a:t>
            </a:r>
            <a:r>
              <a:rPr lang="en-CA" b="1" dirty="0">
                <a:latin typeface="Calibri" panose="020F0502020204030204" pitchFamily="34" charset="0"/>
                <a:ea typeface="Calibri" panose="020F0502020204030204" pitchFamily="34" charset="0"/>
                <a:cs typeface="Times New Roman" panose="02020603050405020304" pitchFamily="18" charset="0"/>
              </a:rPr>
              <a:t>vectors</a:t>
            </a:r>
            <a:r>
              <a:rPr lang="en-CA" dirty="0">
                <a:latin typeface="Calibri" panose="020F0502020204030204" pitchFamily="34" charset="0"/>
                <a:ea typeface="Calibri" panose="020F0502020204030204" pitchFamily="34" charset="0"/>
                <a:cs typeface="Times New Roman" panose="02020603050405020304" pitchFamily="18" charset="0"/>
              </a:rPr>
              <a:t>, ii) convert to a basis-agnostic Hamiltonian operator just by “adding hats” to the position and momentum operators (both of them!!), iii) then render in the QM position basis, first using cartesian coordinate system to express the vector components.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9F70150E-FEBE-451B-8A24-E64759E35BFC}"/>
                  </a:ext>
                </a:extLst>
              </p:cNvPr>
              <p:cNvSpPr txBox="1">
                <a:spLocks/>
              </p:cNvSpPr>
              <p:nvPr/>
            </p:nvSpPr>
            <p:spPr>
              <a:xfrm>
                <a:off x="1097280" y="3607570"/>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Other than this generalized 3D version of the time-independent SE, the rest of the generic steps in finding a general solution for the time-dependent wavefunction in position space are unchanged from 1D.  </a:t>
                </a:r>
                <a:r>
                  <a:rPr lang="en-CA"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inner product of two functions must be generalized to a 3D integral over all 3D space (a volume).  Related, the probability for finding a particle in some volume </a:t>
                </a:r>
                <a14:m>
                  <m:oMath xmlns:m="http://schemas.openxmlformats.org/officeDocument/2006/math">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𝑑𝑥𝑑𝑦𝑑𝑧</m:t>
                    </m:r>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𝑑</m:t>
                    </m:r>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accPr>
                      <m:e>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𝑟</m:t>
                        </m:r>
                      </m:e>
                    </m:acc>
                  </m:oMath>
                </a14:m>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 located at </a:t>
                </a:r>
                <a14:m>
                  <m:oMath xmlns:m="http://schemas.openxmlformats.org/officeDocument/2006/math">
                    <m:sSub>
                      <m:sSubPr>
                        <m:ctrlP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𝑥</m:t>
                        </m:r>
                      </m:e>
                      <m:sub>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0</m:t>
                        </m:r>
                      </m:sub>
                    </m:sSub>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𝑦</m:t>
                        </m:r>
                      </m:e>
                      <m:sub>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0</m:t>
                        </m:r>
                      </m:sub>
                    </m:sSub>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𝑧</m:t>
                        </m:r>
                      </m:e>
                      <m:sub>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0</m:t>
                        </m:r>
                      </m:sub>
                    </m:sSub>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CA" b="0" i="1" smtClean="0">
                            <a:solidFill>
                              <a:srgbClr val="FF0000"/>
                            </a:solidFill>
                            <a:latin typeface="Cambria Math" panose="02040503050406030204" pitchFamily="18" charset="0"/>
                            <a:cs typeface="Times New Roman" panose="02020603050405020304" pitchFamily="18" charset="0"/>
                          </a:rPr>
                        </m:ctrlPr>
                      </m:sSubPr>
                      <m:e>
                        <m:acc>
                          <m:accPr>
                            <m:chr m:val="⃗"/>
                            <m:ctrlPr>
                              <a:rPr lang="en-CA" b="0" i="1" smtClean="0">
                                <a:solidFill>
                                  <a:srgbClr val="FF0000"/>
                                </a:solidFill>
                                <a:latin typeface="Cambria Math" panose="02040503050406030204" pitchFamily="18" charset="0"/>
                                <a:cs typeface="Times New Roman" panose="02020603050405020304" pitchFamily="18" charset="0"/>
                              </a:rPr>
                            </m:ctrlPr>
                          </m:accPr>
                          <m:e>
                            <m:r>
                              <a:rPr lang="en-CA" b="0" i="1" smtClean="0">
                                <a:solidFill>
                                  <a:srgbClr val="FF0000"/>
                                </a:solidFill>
                                <a:latin typeface="Cambria Math" panose="02040503050406030204" pitchFamily="18" charset="0"/>
                                <a:cs typeface="Times New Roman" panose="02020603050405020304" pitchFamily="18" charset="0"/>
                              </a:rPr>
                              <m:t>𝑟</m:t>
                            </m:r>
                          </m:e>
                        </m:acc>
                      </m:e>
                      <m:sub>
                        <m:r>
                          <a:rPr lang="en-CA" b="0" i="1" smtClean="0">
                            <a:solidFill>
                              <a:srgbClr val="FF0000"/>
                            </a:solidFill>
                            <a:latin typeface="Cambria Math" panose="02040503050406030204" pitchFamily="18" charset="0"/>
                            <a:cs typeface="Times New Roman" panose="02020603050405020304" pitchFamily="18" charset="0"/>
                          </a:rPr>
                          <m:t>0</m:t>
                        </m:r>
                      </m:sub>
                    </m:sSub>
                  </m:oMath>
                </a14:m>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 is </a:t>
                </a:r>
                <a14:m>
                  <m:oMath xmlns:m="http://schemas.openxmlformats.org/officeDocument/2006/math">
                    <m:sSup>
                      <m:sSupPr>
                        <m:ctrlP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pPr>
                      <m:e>
                        <m:d>
                          <m:dPr>
                            <m:begChr m:val="|"/>
                            <m:endChr m:val="|"/>
                            <m:ctrlP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CA" b="0" i="0"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Ψ</m:t>
                            </m:r>
                            <m:d>
                              <m:dPr>
                                <m:ctrlP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accPr>
                                      <m:e>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𝑟</m:t>
                                        </m:r>
                                      </m:e>
                                    </m:acc>
                                  </m:e>
                                  <m:sub>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0</m:t>
                                    </m:r>
                                  </m:sub>
                                </m:sSub>
                              </m:e>
                            </m:d>
                          </m:e>
                        </m:d>
                      </m:e>
                      <m:sup>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2</m:t>
                        </m:r>
                      </m:sup>
                    </m:sSup>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𝑑</m:t>
                    </m:r>
                    <m:r>
                      <a:rPr lang="en-CA"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CA" b="0" i="1" smtClean="0">
                            <a:solidFill>
                              <a:srgbClr val="FF0000"/>
                            </a:solidFill>
                            <a:latin typeface="Cambria Math" panose="02040503050406030204" pitchFamily="18" charset="0"/>
                            <a:cs typeface="Times New Roman" panose="02020603050405020304" pitchFamily="18" charset="0"/>
                          </a:rPr>
                        </m:ctrlPr>
                      </m:accPr>
                      <m:e>
                        <m:r>
                          <a:rPr lang="en-CA" b="0" i="1" smtClean="0">
                            <a:solidFill>
                              <a:srgbClr val="FF0000"/>
                            </a:solidFill>
                            <a:latin typeface="Cambria Math" panose="02040503050406030204" pitchFamily="18" charset="0"/>
                            <a:cs typeface="Times New Roman" panose="02020603050405020304" pitchFamily="18" charset="0"/>
                          </a:rPr>
                          <m:t>𝑟</m:t>
                        </m:r>
                      </m:e>
                    </m:acc>
                  </m:oMath>
                </a14:m>
                <a:r>
                  <a:rPr lang="en-US" dirty="0">
                    <a:latin typeface="Calibri" panose="020F0502020204030204" pitchFamily="34" charset="0"/>
                    <a:ea typeface="Calibri" panose="020F0502020204030204" pitchFamily="34" charset="0"/>
                    <a:cs typeface="Times New Roman" panose="02020603050405020304" pitchFamily="18" charset="0"/>
                  </a:rPr>
                  <a:t>.</a:t>
                </a:r>
              </a:p>
              <a:p>
                <a:endParaRPr lang="en-CA" sz="2400" dirty="0"/>
              </a:p>
            </p:txBody>
          </p:sp>
        </mc:Choice>
        <mc:Fallback>
          <p:sp>
            <p:nvSpPr>
              <p:cNvPr id="4" name="Content Placeholder 2">
                <a:extLst>
                  <a:ext uri="{FF2B5EF4-FFF2-40B4-BE49-F238E27FC236}">
                    <a16:creationId xmlns:a16="http://schemas.microsoft.com/office/drawing/2014/main" id="{9F70150E-FEBE-451B-8A24-E64759E35BFC}"/>
                  </a:ext>
                </a:extLst>
              </p:cNvPr>
              <p:cNvSpPr txBox="1">
                <a:spLocks noRot="1" noChangeAspect="1" noMove="1" noResize="1" noEditPoints="1" noAdjustHandles="1" noChangeArrowheads="1" noChangeShapeType="1" noTextEdit="1"/>
              </p:cNvSpPr>
              <p:nvPr/>
            </p:nvSpPr>
            <p:spPr>
              <a:xfrm>
                <a:off x="1097280" y="3607570"/>
                <a:ext cx="10058400" cy="705776"/>
              </a:xfrm>
              <a:prstGeom prst="rect">
                <a:avLst/>
              </a:prstGeom>
              <a:blipFill>
                <a:blip r:embed="rId3"/>
                <a:stretch>
                  <a:fillRect l="-606" t="-9483" r="-1030" b="-12241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CC20FB42-38B4-4019-967C-EE850118EB9F}"/>
              </a:ext>
            </a:extLst>
          </p:cNvPr>
          <p:cNvSpPr txBox="1">
            <a:spLocks/>
          </p:cNvSpPr>
          <p:nvPr/>
        </p:nvSpPr>
        <p:spPr>
          <a:xfrm>
            <a:off x="1097280" y="5091761"/>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Adding more than 1D brings rotational motion into play, which in the QM context, means there are a lot more “interesting” observable operators to define and work with (e.g. angular momentum)</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p:spTree>
    <p:extLst>
      <p:ext uri="{BB962C8B-B14F-4D97-AF65-F5344CB8AC3E}">
        <p14:creationId xmlns:p14="http://schemas.microsoft.com/office/powerpoint/2010/main" val="74590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1EC5-67F5-4161-BEA2-C044A186B029}"/>
              </a:ext>
            </a:extLst>
          </p:cNvPr>
          <p:cNvSpPr>
            <a:spLocks noGrp="1"/>
          </p:cNvSpPr>
          <p:nvPr>
            <p:ph type="title"/>
          </p:nvPr>
        </p:nvSpPr>
        <p:spPr/>
        <p:txBody>
          <a:bodyPr/>
          <a:lstStyle/>
          <a:p>
            <a:r>
              <a:rPr lang="en-CA" dirty="0"/>
              <a:t>Today</a:t>
            </a:r>
          </a:p>
        </p:txBody>
      </p:sp>
      <p:sp>
        <p:nvSpPr>
          <p:cNvPr id="3" name="Content Placeholder 2">
            <a:extLst>
              <a:ext uri="{FF2B5EF4-FFF2-40B4-BE49-F238E27FC236}">
                <a16:creationId xmlns:a16="http://schemas.microsoft.com/office/drawing/2014/main" id="{BD981E1E-EAA8-4EC9-94DF-F07D433BBB4F}"/>
              </a:ext>
            </a:extLst>
          </p:cNvPr>
          <p:cNvSpPr>
            <a:spLocks noGrp="1"/>
          </p:cNvSpPr>
          <p:nvPr>
            <p:ph idx="1"/>
          </p:nvPr>
        </p:nvSpPr>
        <p:spPr/>
        <p:txBody>
          <a:bodyPr/>
          <a:lstStyle/>
          <a:p>
            <a:r>
              <a:rPr lang="en-CA" dirty="0"/>
              <a:t>Examine the infinite 3D square well potential solution and implications.</a:t>
            </a:r>
          </a:p>
          <a:p>
            <a:endParaRPr lang="en-CA" dirty="0"/>
          </a:p>
          <a:p>
            <a:r>
              <a:rPr lang="en-CA" dirty="0"/>
              <a:t>Examine the spherically-symmetric central potential problem.</a:t>
            </a:r>
          </a:p>
        </p:txBody>
      </p:sp>
    </p:spTree>
    <p:extLst>
      <p:ext uri="{BB962C8B-B14F-4D97-AF65-F5344CB8AC3E}">
        <p14:creationId xmlns:p14="http://schemas.microsoft.com/office/powerpoint/2010/main" val="259435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Infinite cubic square well potential: </a:t>
            </a:r>
            <a:r>
              <a:rPr lang="en-CA" dirty="0" err="1"/>
              <a:t>con’t</a:t>
            </a:r>
            <a:endParaRPr lang="en-CA" dirty="0"/>
          </a:p>
        </p:txBody>
      </p:sp>
      <p:sp>
        <p:nvSpPr>
          <p:cNvPr id="4" name="Rectangle 3">
            <a:extLst>
              <a:ext uri="{FF2B5EF4-FFF2-40B4-BE49-F238E27FC236}">
                <a16:creationId xmlns:a16="http://schemas.microsoft.com/office/drawing/2014/main" id="{03CB97F9-C5FB-4E5D-B330-986546CDBEED}"/>
              </a:ext>
            </a:extLst>
          </p:cNvPr>
          <p:cNvSpPr/>
          <p:nvPr/>
        </p:nvSpPr>
        <p:spPr>
          <a:xfrm>
            <a:off x="1097280" y="1936193"/>
            <a:ext cx="9875520" cy="646331"/>
          </a:xfrm>
          <a:prstGeom prst="rect">
            <a:avLst/>
          </a:prstGeom>
        </p:spPr>
        <p:txBody>
          <a:bodyPr wrap="square">
            <a:spAutoFit/>
          </a:bodyPr>
          <a:lstStyle/>
          <a:p>
            <a:pPr lvl="0"/>
            <a:r>
              <a:rPr lang="en-US" dirty="0"/>
              <a:t>The solution of the 3D time independent SE for a potential that is infinite everywhere except inside a cube with one corner at the origin, (0,0,0), and one at (</a:t>
            </a:r>
            <a:r>
              <a:rPr lang="en-US" dirty="0" err="1"/>
              <a:t>a,a,a</a:t>
            </a:r>
            <a:r>
              <a:rPr lang="en-US" dirty="0"/>
              <a:t>). </a:t>
            </a:r>
            <a:r>
              <a:rPr lang="en-CA" dirty="0">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7E17DF7-C4CE-4395-B74A-BF1A94698969}"/>
                  </a:ext>
                </a:extLst>
              </p:cNvPr>
              <p:cNvSpPr txBox="1"/>
              <p:nvPr/>
            </p:nvSpPr>
            <p:spPr>
              <a:xfrm>
                <a:off x="2426311" y="3216572"/>
                <a:ext cx="7400338" cy="726737"/>
              </a:xfrm>
              <a:prstGeom prst="rect">
                <a:avLst/>
              </a:prstGeom>
              <a:noFill/>
            </p:spPr>
            <p:txBody>
              <a:bodyPr wrap="square" lIns="0" tIns="0" rIns="0" bIns="0" rtlCol="0">
                <a:spAutoFit/>
              </a:bodyPr>
              <a:lstStyle/>
              <a:p>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𝜓</m:t>
                        </m:r>
                      </m:e>
                      <m:sub>
                        <m:sSub>
                          <m:sSubPr>
                            <m:ctrlPr>
                              <a:rPr lang="en-CA" sz="2400" b="0" i="1" smtClean="0">
                                <a:solidFill>
                                  <a:srgbClr val="FF0000"/>
                                </a:solidFill>
                                <a:latin typeface="Cambria Math" panose="02040503050406030204" pitchFamily="18" charset="0"/>
                              </a:rPr>
                            </m:ctrlPr>
                          </m:sSubPr>
                          <m:e>
                            <m:r>
                              <a:rPr lang="en-CA" sz="2400" b="0" i="1" smtClean="0">
                                <a:solidFill>
                                  <a:srgbClr val="FF0000"/>
                                </a:solidFill>
                                <a:latin typeface="Cambria Math" panose="02040503050406030204" pitchFamily="18" charset="0"/>
                              </a:rPr>
                              <m:t>𝑛</m:t>
                            </m:r>
                          </m:e>
                          <m:sub>
                            <m:r>
                              <a:rPr lang="en-CA" sz="2400" b="0" i="1" smtClean="0">
                                <a:solidFill>
                                  <a:srgbClr val="FF0000"/>
                                </a:solidFill>
                                <a:latin typeface="Cambria Math" panose="02040503050406030204" pitchFamily="18" charset="0"/>
                              </a:rPr>
                              <m:t>𝑥</m:t>
                            </m:r>
                          </m:sub>
                        </m:sSub>
                        <m:r>
                          <a:rPr lang="en-CA" sz="2400" b="0" i="1" smtClean="0">
                            <a:solidFill>
                              <a:srgbClr val="FF0000"/>
                            </a:solidFill>
                            <a:latin typeface="Cambria Math" panose="02040503050406030204" pitchFamily="18" charset="0"/>
                          </a:rPr>
                          <m:t>,</m:t>
                        </m:r>
                        <m:sSub>
                          <m:sSubPr>
                            <m:ctrlPr>
                              <a:rPr lang="en-CA" sz="2400" b="0" i="1" smtClean="0">
                                <a:solidFill>
                                  <a:srgbClr val="FF0000"/>
                                </a:solidFill>
                                <a:latin typeface="Cambria Math" panose="02040503050406030204" pitchFamily="18" charset="0"/>
                              </a:rPr>
                            </m:ctrlPr>
                          </m:sSubPr>
                          <m:e>
                            <m:r>
                              <a:rPr lang="en-CA" sz="2400" b="0" i="1" smtClean="0">
                                <a:solidFill>
                                  <a:srgbClr val="FF0000"/>
                                </a:solidFill>
                                <a:latin typeface="Cambria Math" panose="02040503050406030204" pitchFamily="18" charset="0"/>
                              </a:rPr>
                              <m:t>𝑛</m:t>
                            </m:r>
                          </m:e>
                          <m:sub>
                            <m:r>
                              <a:rPr lang="en-CA" sz="2400" b="0" i="1" smtClean="0">
                                <a:solidFill>
                                  <a:srgbClr val="FF0000"/>
                                </a:solidFill>
                                <a:latin typeface="Cambria Math" panose="02040503050406030204" pitchFamily="18" charset="0"/>
                              </a:rPr>
                              <m:t>𝑦</m:t>
                            </m:r>
                          </m:sub>
                        </m:sSub>
                        <m:r>
                          <a:rPr lang="en-CA" sz="2400" b="0" i="1" smtClean="0">
                            <a:solidFill>
                              <a:srgbClr val="FF0000"/>
                            </a:solidFill>
                            <a:latin typeface="Cambria Math" panose="02040503050406030204" pitchFamily="18" charset="0"/>
                          </a:rPr>
                          <m:t>,</m:t>
                        </m:r>
                        <m:sSub>
                          <m:sSubPr>
                            <m:ctrlPr>
                              <a:rPr lang="en-CA" sz="2400" b="0" i="1" smtClean="0">
                                <a:solidFill>
                                  <a:srgbClr val="FF0000"/>
                                </a:solidFill>
                                <a:latin typeface="Cambria Math" panose="02040503050406030204" pitchFamily="18" charset="0"/>
                              </a:rPr>
                            </m:ctrlPr>
                          </m:sSubPr>
                          <m:e>
                            <m:r>
                              <a:rPr lang="en-CA" sz="2400" b="0" i="1" smtClean="0">
                                <a:solidFill>
                                  <a:srgbClr val="FF0000"/>
                                </a:solidFill>
                                <a:latin typeface="Cambria Math" panose="02040503050406030204" pitchFamily="18" charset="0"/>
                              </a:rPr>
                              <m:t>𝑛</m:t>
                            </m:r>
                          </m:e>
                          <m:sub>
                            <m:r>
                              <a:rPr lang="en-CA" sz="2400" b="0" i="1" smtClean="0">
                                <a:solidFill>
                                  <a:srgbClr val="FF0000"/>
                                </a:solidFill>
                                <a:latin typeface="Cambria Math" panose="02040503050406030204" pitchFamily="18" charset="0"/>
                              </a:rPr>
                              <m:t>𝑧</m:t>
                            </m:r>
                          </m:sub>
                        </m:sSub>
                      </m:sub>
                    </m:sSub>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𝑥</m:t>
                        </m:r>
                        <m:r>
                          <a:rPr lang="en-CA" sz="2400" b="0" i="1" smtClean="0">
                            <a:latin typeface="Cambria Math" panose="02040503050406030204" pitchFamily="18" charset="0"/>
                          </a:rPr>
                          <m:t>,</m:t>
                        </m:r>
                        <m:r>
                          <a:rPr lang="en-CA" sz="2400" b="0" i="1" smtClean="0">
                            <a:latin typeface="Cambria Math" panose="02040503050406030204" pitchFamily="18" charset="0"/>
                          </a:rPr>
                          <m:t>𝑦</m:t>
                        </m:r>
                        <m:r>
                          <a:rPr lang="en-CA" sz="2400" b="0" i="1" smtClean="0">
                            <a:latin typeface="Cambria Math" panose="02040503050406030204" pitchFamily="18" charset="0"/>
                          </a:rPr>
                          <m:t>,</m:t>
                        </m:r>
                        <m:r>
                          <a:rPr lang="en-CA" sz="2400" b="0" i="1" smtClean="0">
                            <a:latin typeface="Cambria Math" panose="02040503050406030204" pitchFamily="18" charset="0"/>
                          </a:rPr>
                          <m:t>𝑧</m:t>
                        </m:r>
                      </m:e>
                    </m:d>
                    <m:r>
                      <a:rPr lang="en-CA" sz="2400" b="0" i="1" smtClean="0">
                        <a:latin typeface="Cambria Math" panose="02040503050406030204" pitchFamily="18" charset="0"/>
                      </a:rPr>
                      <m:t>=</m:t>
                    </m:r>
                    <m:sSup>
                      <m:sSupPr>
                        <m:ctrlPr>
                          <a:rPr lang="en-CA" sz="2400" b="0" i="1" smtClean="0">
                            <a:latin typeface="Cambria Math" panose="02040503050406030204" pitchFamily="18" charset="0"/>
                          </a:rPr>
                        </m:ctrlPr>
                      </m:sSupPr>
                      <m:e>
                        <m:d>
                          <m:dPr>
                            <m:ctrlPr>
                              <a:rPr lang="en-CA" sz="2400" b="0" i="1" smtClean="0">
                                <a:latin typeface="Cambria Math" panose="02040503050406030204" pitchFamily="18" charset="0"/>
                              </a:rPr>
                            </m:ctrlPr>
                          </m:dPr>
                          <m:e>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2</m:t>
                                </m:r>
                              </m:num>
                              <m:den>
                                <m:r>
                                  <a:rPr lang="en-CA" sz="2400" b="0" i="1" smtClean="0">
                                    <a:latin typeface="Cambria Math" panose="02040503050406030204" pitchFamily="18" charset="0"/>
                                  </a:rPr>
                                  <m:t>𝑎</m:t>
                                </m:r>
                              </m:den>
                            </m:f>
                          </m:e>
                        </m:d>
                      </m:e>
                      <m:sup>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3</m:t>
                            </m:r>
                          </m:num>
                          <m:den>
                            <m:r>
                              <a:rPr lang="en-CA" sz="2400" b="0" i="1" smtClean="0">
                                <a:latin typeface="Cambria Math" panose="02040503050406030204" pitchFamily="18" charset="0"/>
                              </a:rPr>
                              <m:t>2</m:t>
                            </m:r>
                          </m:den>
                        </m:f>
                      </m:sup>
                    </m:sSup>
                    <m:r>
                      <m:rPr>
                        <m:sty m:val="p"/>
                      </m:rPr>
                      <a:rPr lang="en-CA" sz="2400" b="0" i="0" smtClean="0">
                        <a:latin typeface="Cambria Math" panose="02040503050406030204" pitchFamily="18" charset="0"/>
                      </a:rPr>
                      <m:t>sin</m:t>
                    </m:r>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𝑥</m:t>
                            </m:r>
                          </m:sub>
                        </m:sSub>
                        <m:r>
                          <a:rPr lang="en-CA" sz="2400" b="0" i="1" smtClean="0">
                            <a:latin typeface="Cambria Math" panose="02040503050406030204" pitchFamily="18" charset="0"/>
                          </a:rPr>
                          <m:t>𝜋</m:t>
                        </m:r>
                        <m:r>
                          <a:rPr lang="en-CA" sz="2400" b="0" i="1" smtClean="0">
                            <a:latin typeface="Cambria Math" panose="02040503050406030204" pitchFamily="18" charset="0"/>
                          </a:rPr>
                          <m:t>𝑥</m:t>
                        </m:r>
                      </m:num>
                      <m:den>
                        <m:r>
                          <a:rPr lang="en-CA" sz="2400" b="0" i="1" smtClean="0">
                            <a:latin typeface="Cambria Math" panose="02040503050406030204" pitchFamily="18" charset="0"/>
                          </a:rPr>
                          <m:t>𝑎</m:t>
                        </m:r>
                      </m:den>
                    </m:f>
                    <m:r>
                      <a:rPr lang="en-CA" sz="2400" b="0" i="1" smtClean="0">
                        <a:latin typeface="Cambria Math" panose="02040503050406030204" pitchFamily="18" charset="0"/>
                      </a:rPr>
                      <m:t>)</m:t>
                    </m:r>
                    <m:r>
                      <m:rPr>
                        <m:sty m:val="p"/>
                      </m:rPr>
                      <a:rPr lang="en-CA" sz="2400">
                        <a:latin typeface="Cambria Math" panose="02040503050406030204" pitchFamily="18" charset="0"/>
                      </a:rPr>
                      <m:t>sin</m:t>
                    </m:r>
                    <m:r>
                      <a:rPr lang="en-CA" sz="2400" i="1">
                        <a:latin typeface="Cambria Math" panose="02040503050406030204" pitchFamily="18" charset="0"/>
                      </a:rPr>
                      <m:t>⁡(</m:t>
                    </m:r>
                    <m:f>
                      <m:fPr>
                        <m:ctrlPr>
                          <a:rPr lang="en-CA" sz="2400" i="1">
                            <a:latin typeface="Cambria Math" panose="02040503050406030204" pitchFamily="18" charset="0"/>
                          </a:rPr>
                        </m:ctrlPr>
                      </m:fPr>
                      <m:num>
                        <m:sSub>
                          <m:sSubPr>
                            <m:ctrlPr>
                              <a:rPr lang="en-CA" sz="2400" i="1">
                                <a:latin typeface="Cambria Math" panose="02040503050406030204" pitchFamily="18" charset="0"/>
                              </a:rPr>
                            </m:ctrlPr>
                          </m:sSubPr>
                          <m:e>
                            <m:r>
                              <a:rPr lang="en-CA" sz="2400" i="1">
                                <a:latin typeface="Cambria Math" panose="02040503050406030204" pitchFamily="18" charset="0"/>
                              </a:rPr>
                              <m:t>𝑛</m:t>
                            </m:r>
                          </m:e>
                          <m:sub>
                            <m:r>
                              <a:rPr lang="en-CA" sz="2400" b="0" i="1" smtClean="0">
                                <a:latin typeface="Cambria Math" panose="02040503050406030204" pitchFamily="18" charset="0"/>
                              </a:rPr>
                              <m:t>𝑦</m:t>
                            </m:r>
                          </m:sub>
                        </m:sSub>
                        <m:r>
                          <a:rPr lang="en-CA" sz="2400" i="1">
                            <a:latin typeface="Cambria Math" panose="02040503050406030204" pitchFamily="18" charset="0"/>
                          </a:rPr>
                          <m:t>𝜋</m:t>
                        </m:r>
                        <m:r>
                          <a:rPr lang="en-CA" sz="2400" b="0" i="1" smtClean="0">
                            <a:latin typeface="Cambria Math" panose="02040503050406030204" pitchFamily="18" charset="0"/>
                          </a:rPr>
                          <m:t>𝑦</m:t>
                        </m:r>
                      </m:num>
                      <m:den>
                        <m:r>
                          <a:rPr lang="en-CA" sz="2400" i="1">
                            <a:latin typeface="Cambria Math" panose="02040503050406030204" pitchFamily="18" charset="0"/>
                          </a:rPr>
                          <m:t>𝑎</m:t>
                        </m:r>
                      </m:den>
                    </m:f>
                    <m:r>
                      <a:rPr lang="en-CA" sz="2400" i="1">
                        <a:latin typeface="Cambria Math" panose="02040503050406030204" pitchFamily="18" charset="0"/>
                      </a:rPr>
                      <m:t>)</m:t>
                    </m:r>
                  </m:oMath>
                </a14:m>
                <a:r>
                  <a:rPr lang="en-CA" sz="2400" dirty="0"/>
                  <a:t> </a:t>
                </a:r>
                <a14:m>
                  <m:oMath xmlns:m="http://schemas.openxmlformats.org/officeDocument/2006/math">
                    <m:r>
                      <m:rPr>
                        <m:sty m:val="p"/>
                      </m:rPr>
                      <a:rPr lang="en-CA" sz="2400">
                        <a:latin typeface="Cambria Math" panose="02040503050406030204" pitchFamily="18" charset="0"/>
                      </a:rPr>
                      <m:t>sin</m:t>
                    </m:r>
                    <m:r>
                      <a:rPr lang="en-CA" sz="2400" i="1">
                        <a:latin typeface="Cambria Math" panose="02040503050406030204" pitchFamily="18" charset="0"/>
                      </a:rPr>
                      <m:t>⁡(</m:t>
                    </m:r>
                    <m:f>
                      <m:fPr>
                        <m:ctrlPr>
                          <a:rPr lang="en-CA" sz="2400" i="1">
                            <a:latin typeface="Cambria Math" panose="02040503050406030204" pitchFamily="18" charset="0"/>
                          </a:rPr>
                        </m:ctrlPr>
                      </m:fPr>
                      <m:num>
                        <m:sSub>
                          <m:sSubPr>
                            <m:ctrlPr>
                              <a:rPr lang="en-CA" sz="2400" i="1">
                                <a:latin typeface="Cambria Math" panose="02040503050406030204" pitchFamily="18" charset="0"/>
                              </a:rPr>
                            </m:ctrlPr>
                          </m:sSubPr>
                          <m:e>
                            <m:r>
                              <a:rPr lang="en-CA" sz="2400" i="1">
                                <a:latin typeface="Cambria Math" panose="02040503050406030204" pitchFamily="18" charset="0"/>
                              </a:rPr>
                              <m:t>𝑛</m:t>
                            </m:r>
                          </m:e>
                          <m:sub>
                            <m:r>
                              <a:rPr lang="en-CA" sz="2400" b="0" i="1" smtClean="0">
                                <a:latin typeface="Cambria Math" panose="02040503050406030204" pitchFamily="18" charset="0"/>
                              </a:rPr>
                              <m:t>𝑧</m:t>
                            </m:r>
                          </m:sub>
                        </m:sSub>
                        <m:r>
                          <a:rPr lang="en-CA" sz="2400" i="1">
                            <a:latin typeface="Cambria Math" panose="02040503050406030204" pitchFamily="18" charset="0"/>
                          </a:rPr>
                          <m:t>𝜋</m:t>
                        </m:r>
                        <m:r>
                          <a:rPr lang="en-CA" sz="2400" b="0" i="1" smtClean="0">
                            <a:latin typeface="Cambria Math" panose="02040503050406030204" pitchFamily="18" charset="0"/>
                          </a:rPr>
                          <m:t>𝑧</m:t>
                        </m:r>
                      </m:num>
                      <m:den>
                        <m:r>
                          <a:rPr lang="en-CA" sz="2400" i="1">
                            <a:latin typeface="Cambria Math" panose="02040503050406030204" pitchFamily="18" charset="0"/>
                          </a:rPr>
                          <m:t>𝑎</m:t>
                        </m:r>
                      </m:den>
                    </m:f>
                    <m:r>
                      <a:rPr lang="en-CA" sz="2400" i="1">
                        <a:latin typeface="Cambria Math" panose="02040503050406030204" pitchFamily="18" charset="0"/>
                      </a:rPr>
                      <m:t>)</m:t>
                    </m:r>
                  </m:oMath>
                </a14:m>
                <a:endParaRPr lang="en-CA" sz="2400" dirty="0"/>
              </a:p>
            </p:txBody>
          </p:sp>
        </mc:Choice>
        <mc:Fallback xmlns="">
          <p:sp>
            <p:nvSpPr>
              <p:cNvPr id="5" name="TextBox 4">
                <a:extLst>
                  <a:ext uri="{FF2B5EF4-FFF2-40B4-BE49-F238E27FC236}">
                    <a16:creationId xmlns:a16="http://schemas.microsoft.com/office/drawing/2014/main" id="{D7E17DF7-C4CE-4395-B74A-BF1A94698969}"/>
                  </a:ext>
                </a:extLst>
              </p:cNvPr>
              <p:cNvSpPr txBox="1">
                <a:spLocks noRot="1" noChangeAspect="1" noMove="1" noResize="1" noEditPoints="1" noAdjustHandles="1" noChangeArrowheads="1" noChangeShapeType="1" noTextEdit="1"/>
              </p:cNvSpPr>
              <p:nvPr/>
            </p:nvSpPr>
            <p:spPr>
              <a:xfrm>
                <a:off x="2426311" y="3216572"/>
                <a:ext cx="7400338" cy="72673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376DB5C-BF3F-42FB-84CC-5BFA170DF79A}"/>
                  </a:ext>
                </a:extLst>
              </p:cNvPr>
              <p:cNvSpPr txBox="1"/>
              <p:nvPr/>
            </p:nvSpPr>
            <p:spPr>
              <a:xfrm>
                <a:off x="1162373" y="4577357"/>
                <a:ext cx="6096000" cy="391261"/>
              </a:xfrm>
              <a:prstGeom prst="rect">
                <a:avLst/>
              </a:prstGeom>
              <a:noFill/>
            </p:spPr>
            <p:txBody>
              <a:bodyPr wrap="square">
                <a:spAutoFit/>
              </a:bodyPr>
              <a:lstStyle/>
              <a:p>
                <a:pPr lvl="0"/>
                <a:r>
                  <a:rPr lang="en-US" dirty="0"/>
                  <a:t>Physical interpretation of </a:t>
                </a:r>
                <a14:m>
                  <m:oMath xmlns:m="http://schemas.openxmlformats.org/officeDocument/2006/math">
                    <m:sSub>
                      <m:sSubPr>
                        <m:ctrlPr>
                          <a:rPr lang="en-CA" sz="1800" b="0" i="1" smtClean="0">
                            <a:solidFill>
                              <a:srgbClr val="FF0000"/>
                            </a:solidFill>
                            <a:latin typeface="Cambria Math" panose="02040503050406030204" pitchFamily="18" charset="0"/>
                          </a:rPr>
                        </m:ctrlPr>
                      </m:sSubPr>
                      <m:e>
                        <m:r>
                          <a:rPr lang="en-CA" sz="1800" b="0" i="1" smtClean="0">
                            <a:solidFill>
                              <a:srgbClr val="FF0000"/>
                            </a:solidFill>
                            <a:latin typeface="Cambria Math" panose="02040503050406030204" pitchFamily="18" charset="0"/>
                          </a:rPr>
                          <m:t>𝑛</m:t>
                        </m:r>
                      </m:e>
                      <m:sub>
                        <m:r>
                          <a:rPr lang="en-CA" sz="1800" b="0" i="1" smtClean="0">
                            <a:solidFill>
                              <a:srgbClr val="FF0000"/>
                            </a:solidFill>
                            <a:latin typeface="Cambria Math" panose="02040503050406030204" pitchFamily="18" charset="0"/>
                          </a:rPr>
                          <m:t>𝑥</m:t>
                        </m:r>
                      </m:sub>
                    </m:sSub>
                    <m:r>
                      <a:rPr lang="en-CA" sz="1800" b="0" i="1" smtClean="0">
                        <a:solidFill>
                          <a:srgbClr val="FF0000"/>
                        </a:solidFill>
                        <a:latin typeface="Cambria Math" panose="02040503050406030204" pitchFamily="18" charset="0"/>
                      </a:rPr>
                      <m:t>,</m:t>
                    </m:r>
                    <m:sSub>
                      <m:sSubPr>
                        <m:ctrlPr>
                          <a:rPr lang="en-CA" sz="1800" b="0" i="1" smtClean="0">
                            <a:solidFill>
                              <a:srgbClr val="FF0000"/>
                            </a:solidFill>
                            <a:latin typeface="Cambria Math" panose="02040503050406030204" pitchFamily="18" charset="0"/>
                          </a:rPr>
                        </m:ctrlPr>
                      </m:sSubPr>
                      <m:e>
                        <m:r>
                          <a:rPr lang="en-CA" sz="1800" b="0" i="1" smtClean="0">
                            <a:solidFill>
                              <a:srgbClr val="FF0000"/>
                            </a:solidFill>
                            <a:latin typeface="Cambria Math" panose="02040503050406030204" pitchFamily="18" charset="0"/>
                          </a:rPr>
                          <m:t>𝑛</m:t>
                        </m:r>
                      </m:e>
                      <m:sub>
                        <m:r>
                          <a:rPr lang="en-CA" sz="1800" b="0" i="1" smtClean="0">
                            <a:solidFill>
                              <a:srgbClr val="FF0000"/>
                            </a:solidFill>
                            <a:latin typeface="Cambria Math" panose="02040503050406030204" pitchFamily="18" charset="0"/>
                          </a:rPr>
                          <m:t>𝑦</m:t>
                        </m:r>
                      </m:sub>
                    </m:sSub>
                    <m:r>
                      <a:rPr lang="en-CA" sz="1800" b="0" i="1" smtClean="0">
                        <a:solidFill>
                          <a:srgbClr val="FF0000"/>
                        </a:solidFill>
                        <a:latin typeface="Cambria Math" panose="02040503050406030204" pitchFamily="18" charset="0"/>
                      </a:rPr>
                      <m:t>,</m:t>
                    </m:r>
                    <m:sSub>
                      <m:sSubPr>
                        <m:ctrlPr>
                          <a:rPr lang="en-CA" sz="1800" b="0" i="1" smtClean="0">
                            <a:solidFill>
                              <a:srgbClr val="FF0000"/>
                            </a:solidFill>
                            <a:latin typeface="Cambria Math" panose="02040503050406030204" pitchFamily="18" charset="0"/>
                          </a:rPr>
                        </m:ctrlPr>
                      </m:sSubPr>
                      <m:e>
                        <m:r>
                          <a:rPr lang="en-CA" sz="1800" b="0" i="1" smtClean="0">
                            <a:solidFill>
                              <a:srgbClr val="FF0000"/>
                            </a:solidFill>
                            <a:latin typeface="Cambria Math" panose="02040503050406030204" pitchFamily="18" charset="0"/>
                          </a:rPr>
                          <m:t>𝑛</m:t>
                        </m:r>
                      </m:e>
                      <m:sub>
                        <m:r>
                          <a:rPr lang="en-CA" sz="1800" b="0" i="1" smtClean="0">
                            <a:solidFill>
                              <a:srgbClr val="FF0000"/>
                            </a:solidFill>
                            <a:latin typeface="Cambria Math" panose="02040503050406030204" pitchFamily="18" charset="0"/>
                          </a:rPr>
                          <m:t>𝑧</m:t>
                        </m:r>
                      </m:sub>
                    </m:sSub>
                  </m:oMath>
                </a14:m>
                <a:r>
                  <a:rPr lang="en-CA" dirty="0"/>
                  <a:t>?</a:t>
                </a:r>
              </a:p>
            </p:txBody>
          </p:sp>
        </mc:Choice>
        <mc:Fallback xmlns="">
          <p:sp>
            <p:nvSpPr>
              <p:cNvPr id="6" name="TextBox 5">
                <a:extLst>
                  <a:ext uri="{FF2B5EF4-FFF2-40B4-BE49-F238E27FC236}">
                    <a16:creationId xmlns:a16="http://schemas.microsoft.com/office/drawing/2014/main" id="{7376DB5C-BF3F-42FB-84CC-5BFA170DF79A}"/>
                  </a:ext>
                </a:extLst>
              </p:cNvPr>
              <p:cNvSpPr txBox="1">
                <a:spLocks noRot="1" noChangeAspect="1" noMove="1" noResize="1" noEditPoints="1" noAdjustHandles="1" noChangeArrowheads="1" noChangeShapeType="1" noTextEdit="1"/>
              </p:cNvSpPr>
              <p:nvPr/>
            </p:nvSpPr>
            <p:spPr>
              <a:xfrm>
                <a:off x="1162373" y="4577357"/>
                <a:ext cx="6096000" cy="391261"/>
              </a:xfrm>
              <a:prstGeom prst="rect">
                <a:avLst/>
              </a:prstGeom>
              <a:blipFill>
                <a:blip r:embed="rId5"/>
                <a:stretch>
                  <a:fillRect l="-900" t="-7813" b="-20313"/>
                </a:stretch>
              </a:blipFill>
            </p:spPr>
            <p:txBody>
              <a:bodyPr/>
              <a:lstStyle/>
              <a:p>
                <a:r>
                  <a:rPr lang="en-US">
                    <a:noFill/>
                  </a:rPr>
                  <a:t> </a:t>
                </a:r>
              </a:p>
            </p:txBody>
          </p:sp>
        </mc:Fallback>
      </mc:AlternateContent>
    </p:spTree>
    <p:extLst>
      <p:ext uri="{BB962C8B-B14F-4D97-AF65-F5344CB8AC3E}">
        <p14:creationId xmlns:p14="http://schemas.microsoft.com/office/powerpoint/2010/main" val="181763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899A-7FF6-4F9B-B320-02B6033FAA8B}"/>
              </a:ext>
            </a:extLst>
          </p:cNvPr>
          <p:cNvSpPr>
            <a:spLocks noGrp="1"/>
          </p:cNvSpPr>
          <p:nvPr>
            <p:ph type="title"/>
          </p:nvPr>
        </p:nvSpPr>
        <p:spPr/>
        <p:txBody>
          <a:bodyPr/>
          <a:lstStyle/>
          <a:p>
            <a:r>
              <a:rPr lang="en-CA" dirty="0"/>
              <a:t>Poll #1</a:t>
            </a:r>
          </a:p>
        </p:txBody>
      </p:sp>
      <p:sp>
        <p:nvSpPr>
          <p:cNvPr id="3" name="Content Placeholder 2">
            <a:extLst>
              <a:ext uri="{FF2B5EF4-FFF2-40B4-BE49-F238E27FC236}">
                <a16:creationId xmlns:a16="http://schemas.microsoft.com/office/drawing/2014/main" id="{04D5ADAE-6FCE-4C83-A7D4-78EA9E3A0807}"/>
              </a:ext>
            </a:extLst>
          </p:cNvPr>
          <p:cNvSpPr>
            <a:spLocks noGrp="1"/>
          </p:cNvSpPr>
          <p:nvPr>
            <p:ph idx="1"/>
          </p:nvPr>
        </p:nvSpPr>
        <p:spPr/>
        <p:txBody>
          <a:bodyPr/>
          <a:lstStyle/>
          <a:p>
            <a:r>
              <a:rPr lang="en-CA" dirty="0"/>
              <a:t>How many states have an energy equal to twice the lowest possible energy?</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9AAA9FE-525B-4F4E-99AD-D396723E5B6E}"/>
                  </a:ext>
                </a:extLst>
              </p:cNvPr>
              <p:cNvSpPr txBox="1"/>
              <p:nvPr/>
            </p:nvSpPr>
            <p:spPr>
              <a:xfrm>
                <a:off x="3362092" y="2414239"/>
                <a:ext cx="2948179" cy="629531"/>
              </a:xfrm>
              <a:prstGeom prst="rect">
                <a:avLst/>
              </a:prstGeom>
              <a:noFill/>
            </p:spPr>
            <p:txBody>
              <a:bodyPr wrap="none" lIns="0" tIns="0" rIns="0" bIns="0" rtlCol="0">
                <a:spAutoFit/>
              </a:bodyPr>
              <a:lstStyle/>
              <a:p>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𝐸</m:t>
                        </m:r>
                      </m:e>
                      <m:sub>
                        <m:d>
                          <m:dPr>
                            <m:begChr m:val="{"/>
                            <m:endChr m:val="}"/>
                            <m:ctrlPr>
                              <a:rPr lang="en-CA" sz="2400" b="0" i="1" smtClean="0">
                                <a:latin typeface="Cambria Math" panose="02040503050406030204" pitchFamily="18" charset="0"/>
                              </a:rPr>
                            </m:ctrlPr>
                          </m:dP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𝑥</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𝑦</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𝑧</m:t>
                                </m:r>
                              </m:sub>
                            </m:sSub>
                          </m:e>
                        </m:d>
                      </m:sub>
                    </m:sSub>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ℏ</m:t>
                            </m:r>
                          </m:e>
                          <m:sup>
                            <m:r>
                              <a:rPr lang="en-CA" sz="2400" b="0" i="1" smtClean="0">
                                <a:latin typeface="Cambria Math" panose="02040503050406030204" pitchFamily="18" charset="0"/>
                              </a:rPr>
                              <m:t>2</m:t>
                            </m:r>
                          </m:sup>
                        </m:sSup>
                      </m:num>
                      <m:den>
                        <m:r>
                          <a:rPr lang="en-CA" sz="2400" b="0" i="1" smtClean="0">
                            <a:latin typeface="Cambria Math" panose="02040503050406030204" pitchFamily="18" charset="0"/>
                          </a:rPr>
                          <m:t>2</m:t>
                        </m:r>
                        <m:r>
                          <a:rPr lang="en-CA" sz="2400" b="0" i="1" smtClean="0">
                            <a:latin typeface="Cambria Math" panose="02040503050406030204" pitchFamily="18" charset="0"/>
                          </a:rPr>
                          <m:t>𝑚</m:t>
                        </m:r>
                      </m:den>
                    </m:f>
                    <m:sSup>
                      <m:sSupPr>
                        <m:ctrlPr>
                          <a:rPr lang="en-CA" sz="2400" b="0" i="1" smtClean="0">
                            <a:latin typeface="Cambria Math" panose="02040503050406030204" pitchFamily="18" charset="0"/>
                          </a:rPr>
                        </m:ctrlPr>
                      </m:sSupPr>
                      <m:e>
                        <m:d>
                          <m:dPr>
                            <m:ctrlPr>
                              <a:rPr lang="en-CA" sz="2400" b="0" i="1" smtClean="0">
                                <a:latin typeface="Cambria Math" panose="02040503050406030204" pitchFamily="18" charset="0"/>
                              </a:rPr>
                            </m:ctrlPr>
                          </m:dPr>
                          <m:e>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𝜋</m:t>
                                </m:r>
                              </m:num>
                              <m:den>
                                <m:r>
                                  <a:rPr lang="en-CA" sz="2400" b="0" i="1" smtClean="0">
                                    <a:latin typeface="Cambria Math" panose="02040503050406030204" pitchFamily="18" charset="0"/>
                                  </a:rPr>
                                  <m:t>𝑎</m:t>
                                </m:r>
                              </m:den>
                            </m:f>
                          </m:e>
                        </m:d>
                      </m:e>
                      <m:sup>
                        <m:r>
                          <a:rPr lang="en-CA" sz="2400" b="0" i="1" smtClean="0">
                            <a:latin typeface="Cambria Math" panose="02040503050406030204" pitchFamily="18" charset="0"/>
                          </a:rPr>
                          <m:t>2</m:t>
                        </m:r>
                      </m:sup>
                    </m:sSup>
                  </m:oMath>
                </a14:m>
                <a:r>
                  <a:rPr lang="en-CA" dirty="0"/>
                  <a:t>x 6</a:t>
                </a:r>
              </a:p>
            </p:txBody>
          </p:sp>
        </mc:Choice>
        <mc:Fallback xmlns="">
          <p:sp>
            <p:nvSpPr>
              <p:cNvPr id="53" name="TextBox 52">
                <a:extLst>
                  <a:ext uri="{FF2B5EF4-FFF2-40B4-BE49-F238E27FC236}">
                    <a16:creationId xmlns:a16="http://schemas.microsoft.com/office/drawing/2014/main" id="{49AAA9FE-525B-4F4E-99AD-D396723E5B6E}"/>
                  </a:ext>
                </a:extLst>
              </p:cNvPr>
              <p:cNvSpPr txBox="1">
                <a:spLocks noRot="1" noChangeAspect="1" noMove="1" noResize="1" noEditPoints="1" noAdjustHandles="1" noChangeArrowheads="1" noChangeShapeType="1" noTextEdit="1"/>
              </p:cNvSpPr>
              <p:nvPr/>
            </p:nvSpPr>
            <p:spPr>
              <a:xfrm>
                <a:off x="3362092" y="2414239"/>
                <a:ext cx="2948179" cy="629531"/>
              </a:xfrm>
              <a:prstGeom prst="rect">
                <a:avLst/>
              </a:prstGeom>
              <a:blipFill>
                <a:blip r:embed="rId2"/>
                <a:stretch>
                  <a:fillRect r="-3934" b="-5825"/>
                </a:stretch>
              </a:blipFill>
            </p:spPr>
            <p:txBody>
              <a:bodyPr/>
              <a:lstStyle/>
              <a:p>
                <a:r>
                  <a:rPr lang="en-CA">
                    <a:noFill/>
                  </a:rPr>
                  <a:t> </a:t>
                </a:r>
              </a:p>
            </p:txBody>
          </p:sp>
        </mc:Fallback>
      </mc:AlternateContent>
    </p:spTree>
    <p:extLst>
      <p:ext uri="{BB962C8B-B14F-4D97-AF65-F5344CB8AC3E}">
        <p14:creationId xmlns:p14="http://schemas.microsoft.com/office/powerpoint/2010/main" val="232369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Contrast with 1D</a:t>
            </a:r>
          </a:p>
        </p:txBody>
      </p:sp>
      <p:sp>
        <p:nvSpPr>
          <p:cNvPr id="7" name="Content Placeholder 2">
            <a:extLst>
              <a:ext uri="{FF2B5EF4-FFF2-40B4-BE49-F238E27FC236}">
                <a16:creationId xmlns:a16="http://schemas.microsoft.com/office/drawing/2014/main" id="{DCD2519B-2605-4BDA-A412-2A48B5C61F85}"/>
              </a:ext>
            </a:extLst>
          </p:cNvPr>
          <p:cNvSpPr txBox="1">
            <a:spLocks/>
          </p:cNvSpPr>
          <p:nvPr/>
        </p:nvSpPr>
        <p:spPr>
          <a:xfrm>
            <a:off x="1320564" y="3678078"/>
            <a:ext cx="10058400" cy="10198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CA" sz="2400" dirty="0"/>
          </a:p>
        </p:txBody>
      </p:sp>
      <p:sp>
        <p:nvSpPr>
          <p:cNvPr id="6" name="Rectangle 5">
            <a:extLst>
              <a:ext uri="{FF2B5EF4-FFF2-40B4-BE49-F238E27FC236}">
                <a16:creationId xmlns:a16="http://schemas.microsoft.com/office/drawing/2014/main" id="{F2CD041C-8307-4409-8834-55C2F25A0354}"/>
              </a:ext>
            </a:extLst>
          </p:cNvPr>
          <p:cNvSpPr/>
          <p:nvPr/>
        </p:nvSpPr>
        <p:spPr>
          <a:xfrm>
            <a:off x="1097279" y="2061388"/>
            <a:ext cx="10058399" cy="677108"/>
          </a:xfrm>
          <a:prstGeom prst="rect">
            <a:avLst/>
          </a:prstGeom>
        </p:spPr>
        <p:txBody>
          <a:bodyPr wrap="square">
            <a:spAutoFit/>
          </a:bodyPr>
          <a:lstStyle/>
          <a:p>
            <a:pPr lvl="0"/>
            <a:r>
              <a:rPr lang="en-US" sz="2000" b="1" dirty="0"/>
              <a:t>What is fundamentally different here compared to examples we did in 1D</a:t>
            </a:r>
            <a:r>
              <a:rPr lang="en-US" sz="2000" dirty="0"/>
              <a:t>?</a:t>
            </a:r>
            <a:endParaRPr lang="en-CA" sz="2000" dirty="0"/>
          </a:p>
          <a:p>
            <a:r>
              <a:rPr lang="en-US" dirty="0"/>
              <a:t> </a:t>
            </a:r>
            <a:endParaRPr lang="en-CA"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519C2F9-1144-4AA7-983A-E4DD767A78D3}"/>
                  </a:ext>
                </a:extLst>
              </p:cNvPr>
              <p:cNvSpPr txBox="1"/>
              <p:nvPr/>
            </p:nvSpPr>
            <p:spPr>
              <a:xfrm>
                <a:off x="1097279" y="2867913"/>
                <a:ext cx="4112408" cy="6240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𝐸</m:t>
                          </m:r>
                        </m:e>
                        <m:sub>
                          <m:d>
                            <m:dPr>
                              <m:begChr m:val="{"/>
                              <m:endChr m:val="}"/>
                              <m:ctrlPr>
                                <a:rPr lang="en-CA" sz="2000" b="0" i="1" smtClean="0">
                                  <a:latin typeface="Cambria Math" panose="02040503050406030204" pitchFamily="18" charset="0"/>
                                </a:rPr>
                              </m:ctrlPr>
                            </m:dPr>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𝑛</m:t>
                                  </m:r>
                                </m:e>
                                <m:sub>
                                  <m:r>
                                    <a:rPr lang="en-CA" sz="2000" b="0" i="1" smtClean="0">
                                      <a:latin typeface="Cambria Math" panose="02040503050406030204" pitchFamily="18" charset="0"/>
                                    </a:rPr>
                                    <m:t>𝑥</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𝑛</m:t>
                                  </m:r>
                                </m:e>
                                <m:sub>
                                  <m:r>
                                    <a:rPr lang="en-CA" sz="2000" b="0" i="1" smtClean="0">
                                      <a:latin typeface="Cambria Math" panose="02040503050406030204" pitchFamily="18" charset="0"/>
                                    </a:rPr>
                                    <m:t>𝑦</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𝑛</m:t>
                                  </m:r>
                                </m:e>
                                <m:sub>
                                  <m:r>
                                    <a:rPr lang="en-CA" sz="2000" b="0" i="1" smtClean="0">
                                      <a:latin typeface="Cambria Math" panose="02040503050406030204" pitchFamily="18" charset="0"/>
                                    </a:rPr>
                                    <m:t>𝑧</m:t>
                                  </m:r>
                                </m:sub>
                              </m:sSub>
                            </m:e>
                          </m:d>
                        </m:sub>
                      </m:sSub>
                      <m:r>
                        <a:rPr lang="en-CA" sz="2000" b="0" i="1" smtClean="0">
                          <a:latin typeface="Cambria Math" panose="02040503050406030204" pitchFamily="18" charset="0"/>
                        </a:rPr>
                        <m:t>=</m:t>
                      </m:r>
                      <m:f>
                        <m:fPr>
                          <m:ctrlPr>
                            <a:rPr lang="en-CA" sz="2000" b="0" i="1" smtClean="0">
                              <a:latin typeface="Cambria Math" panose="02040503050406030204" pitchFamily="18" charset="0"/>
                            </a:rPr>
                          </m:ctrlPr>
                        </m:fPr>
                        <m:num>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ℏ</m:t>
                              </m:r>
                            </m:e>
                            <m:sup>
                              <m:r>
                                <a:rPr lang="en-CA" sz="2000" b="0" i="1" smtClean="0">
                                  <a:latin typeface="Cambria Math" panose="02040503050406030204" pitchFamily="18" charset="0"/>
                                </a:rPr>
                                <m:t>2</m:t>
                              </m:r>
                            </m:sup>
                          </m:sSup>
                        </m:num>
                        <m:den>
                          <m:r>
                            <a:rPr lang="en-CA" sz="2000" b="0" i="1" smtClean="0">
                              <a:latin typeface="Cambria Math" panose="02040503050406030204" pitchFamily="18" charset="0"/>
                            </a:rPr>
                            <m:t>2</m:t>
                          </m:r>
                          <m:r>
                            <a:rPr lang="en-CA" sz="2000" b="0" i="1" smtClean="0">
                              <a:latin typeface="Cambria Math" panose="02040503050406030204" pitchFamily="18" charset="0"/>
                            </a:rPr>
                            <m:t>𝑚</m:t>
                          </m:r>
                        </m:den>
                      </m:f>
                      <m:sSup>
                        <m:sSupPr>
                          <m:ctrlPr>
                            <a:rPr lang="en-CA" sz="2000" b="0" i="1" smtClean="0">
                              <a:latin typeface="Cambria Math" panose="02040503050406030204" pitchFamily="18" charset="0"/>
                            </a:rPr>
                          </m:ctrlPr>
                        </m:sSupPr>
                        <m:e>
                          <m:d>
                            <m:dPr>
                              <m:ctrlPr>
                                <a:rPr lang="en-CA" sz="2000" b="0" i="1" smtClean="0">
                                  <a:latin typeface="Cambria Math" panose="02040503050406030204" pitchFamily="18" charset="0"/>
                                </a:rPr>
                              </m:ctrlPr>
                            </m:dPr>
                            <m:e>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𝜋</m:t>
                                  </m:r>
                                </m:num>
                                <m:den>
                                  <m:r>
                                    <a:rPr lang="en-CA" sz="2000" b="0" i="1" smtClean="0">
                                      <a:latin typeface="Cambria Math" panose="02040503050406030204" pitchFamily="18" charset="0"/>
                                    </a:rPr>
                                    <m:t>𝑎</m:t>
                                  </m:r>
                                </m:den>
                              </m:f>
                            </m:e>
                          </m:d>
                        </m:e>
                        <m:sup>
                          <m:r>
                            <a:rPr lang="en-CA" sz="2000" b="0" i="1" smtClean="0">
                              <a:latin typeface="Cambria Math" panose="02040503050406030204" pitchFamily="18" charset="0"/>
                            </a:rPr>
                            <m:t>2</m:t>
                          </m:r>
                        </m:sup>
                      </m:sSup>
                      <m:d>
                        <m:dPr>
                          <m:ctrlPr>
                            <a:rPr lang="en-CA" sz="2000" b="0" i="1" smtClean="0">
                              <a:latin typeface="Cambria Math" panose="02040503050406030204" pitchFamily="18" charset="0"/>
                            </a:rPr>
                          </m:ctrlPr>
                        </m:dPr>
                        <m:e>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𝑛</m:t>
                              </m:r>
                            </m:e>
                            <m:sub>
                              <m:r>
                                <a:rPr lang="en-CA" sz="2000" b="0" i="1" smtClean="0">
                                  <a:latin typeface="Cambria Math" panose="02040503050406030204" pitchFamily="18" charset="0"/>
                                </a:rPr>
                                <m:t>𝑥</m:t>
                              </m:r>
                            </m:sub>
                            <m:sup>
                              <m:r>
                                <a:rPr lang="en-CA" sz="2000" b="0" i="1" smtClean="0">
                                  <a:latin typeface="Cambria Math" panose="02040503050406030204" pitchFamily="18" charset="0"/>
                                </a:rPr>
                                <m:t>2</m:t>
                              </m:r>
                            </m:sup>
                          </m:sSubSup>
                          <m:r>
                            <a:rPr lang="en-CA" sz="2000" b="0" i="1" smtClean="0">
                              <a:latin typeface="Cambria Math" panose="02040503050406030204" pitchFamily="18" charset="0"/>
                            </a:rPr>
                            <m:t>+</m:t>
                          </m:r>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𝑛</m:t>
                              </m:r>
                            </m:e>
                            <m:sub>
                              <m:r>
                                <a:rPr lang="en-CA" sz="2000" b="0" i="1" smtClean="0">
                                  <a:latin typeface="Cambria Math" panose="02040503050406030204" pitchFamily="18" charset="0"/>
                                </a:rPr>
                                <m:t>𝑦</m:t>
                              </m:r>
                            </m:sub>
                            <m:sup>
                              <m:r>
                                <a:rPr lang="en-CA" sz="2000" b="0" i="1" smtClean="0">
                                  <a:latin typeface="Cambria Math" panose="02040503050406030204" pitchFamily="18" charset="0"/>
                                </a:rPr>
                                <m:t>2</m:t>
                              </m:r>
                            </m:sup>
                          </m:sSubSup>
                          <m:r>
                            <a:rPr lang="en-CA" sz="2000" b="0" i="1" smtClean="0">
                              <a:latin typeface="Cambria Math" panose="02040503050406030204" pitchFamily="18" charset="0"/>
                            </a:rPr>
                            <m:t>+</m:t>
                          </m:r>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𝑛</m:t>
                              </m:r>
                            </m:e>
                            <m:sub>
                              <m:r>
                                <a:rPr lang="en-CA" sz="2000" b="0" i="1" smtClean="0">
                                  <a:latin typeface="Cambria Math" panose="02040503050406030204" pitchFamily="18" charset="0"/>
                                </a:rPr>
                                <m:t>𝑧</m:t>
                              </m:r>
                            </m:sub>
                            <m:sup>
                              <m:r>
                                <a:rPr lang="en-CA" sz="2000" b="0" i="1" smtClean="0">
                                  <a:latin typeface="Cambria Math" panose="02040503050406030204" pitchFamily="18" charset="0"/>
                                </a:rPr>
                                <m:t>2</m:t>
                              </m:r>
                            </m:sup>
                          </m:sSubSup>
                        </m:e>
                      </m:d>
                    </m:oMath>
                  </m:oMathPara>
                </a14:m>
                <a:endParaRPr lang="en-CA" dirty="0"/>
              </a:p>
            </p:txBody>
          </p:sp>
        </mc:Choice>
        <mc:Fallback xmlns="">
          <p:sp>
            <p:nvSpPr>
              <p:cNvPr id="14" name="TextBox 13">
                <a:extLst>
                  <a:ext uri="{FF2B5EF4-FFF2-40B4-BE49-F238E27FC236}">
                    <a16:creationId xmlns:a16="http://schemas.microsoft.com/office/drawing/2014/main" id="{1519C2F9-1144-4AA7-983A-E4DD767A78D3}"/>
                  </a:ext>
                </a:extLst>
              </p:cNvPr>
              <p:cNvSpPr txBox="1">
                <a:spLocks noRot="1" noChangeAspect="1" noMove="1" noResize="1" noEditPoints="1" noAdjustHandles="1" noChangeArrowheads="1" noChangeShapeType="1" noTextEdit="1"/>
              </p:cNvSpPr>
              <p:nvPr/>
            </p:nvSpPr>
            <p:spPr>
              <a:xfrm>
                <a:off x="1097279" y="2867913"/>
                <a:ext cx="4112408" cy="62401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1B637-5B3F-4EF7-BC5F-EC7679D2666D}"/>
                  </a:ext>
                </a:extLst>
              </p:cNvPr>
              <p:cNvSpPr txBox="1"/>
              <p:nvPr/>
            </p:nvSpPr>
            <p:spPr>
              <a:xfrm>
                <a:off x="1097279" y="4187984"/>
                <a:ext cx="6096000" cy="369332"/>
              </a:xfrm>
              <a:prstGeom prst="rect">
                <a:avLst/>
              </a:prstGeom>
              <a:noFill/>
            </p:spPr>
            <p:txBody>
              <a:bodyPr wrap="square">
                <a:spAutoFit/>
              </a:bodyPr>
              <a:lstStyle/>
              <a:p>
                <a:pPr lvl="0"/>
                <a:r>
                  <a:rPr lang="en-US" dirty="0"/>
                  <a:t>Degeneracy: linked to symmetry properties of </a:t>
                </a:r>
                <a14:m>
                  <m:oMath xmlns:m="http://schemas.openxmlformats.org/officeDocument/2006/math">
                    <m:r>
                      <a:rPr lang="en-CA" b="0" i="1" smtClean="0">
                        <a:latin typeface="Cambria Math" panose="02040503050406030204" pitchFamily="18" charset="0"/>
                      </a:rPr>
                      <m:t>𝑉</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𝑟</m:t>
                        </m:r>
                      </m:e>
                    </m:acc>
                    <m:r>
                      <a:rPr lang="en-CA" b="0" i="1" smtClean="0">
                        <a:latin typeface="Cambria Math" panose="02040503050406030204" pitchFamily="18" charset="0"/>
                      </a:rPr>
                      <m:t>)</m:t>
                    </m:r>
                  </m:oMath>
                </a14:m>
                <a:endParaRPr lang="en-CA" dirty="0"/>
              </a:p>
            </p:txBody>
          </p:sp>
        </mc:Choice>
        <mc:Fallback xmlns="">
          <p:sp>
            <p:nvSpPr>
              <p:cNvPr id="8" name="TextBox 7">
                <a:extLst>
                  <a:ext uri="{FF2B5EF4-FFF2-40B4-BE49-F238E27FC236}">
                    <a16:creationId xmlns:a16="http://schemas.microsoft.com/office/drawing/2014/main" id="{ACC1B637-5B3F-4EF7-BC5F-EC7679D2666D}"/>
                  </a:ext>
                </a:extLst>
              </p:cNvPr>
              <p:cNvSpPr txBox="1">
                <a:spLocks noRot="1" noChangeAspect="1" noMove="1" noResize="1" noEditPoints="1" noAdjustHandles="1" noChangeArrowheads="1" noChangeShapeType="1" noTextEdit="1"/>
              </p:cNvSpPr>
              <p:nvPr/>
            </p:nvSpPr>
            <p:spPr>
              <a:xfrm>
                <a:off x="1097279" y="4187984"/>
                <a:ext cx="6096000" cy="369332"/>
              </a:xfrm>
              <a:prstGeom prst="rect">
                <a:avLst/>
              </a:prstGeom>
              <a:blipFill>
                <a:blip r:embed="rId4"/>
                <a:stretch>
                  <a:fillRect l="-800" t="-22951" b="-2459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081A0BC-B728-461D-9A4A-5FE4A5F51AE7}"/>
              </a:ext>
            </a:extLst>
          </p:cNvPr>
          <p:cNvSpPr txBox="1"/>
          <p:nvPr/>
        </p:nvSpPr>
        <p:spPr>
          <a:xfrm>
            <a:off x="1097279" y="5063316"/>
            <a:ext cx="6096000" cy="369332"/>
          </a:xfrm>
          <a:prstGeom prst="rect">
            <a:avLst/>
          </a:prstGeom>
          <a:noFill/>
        </p:spPr>
        <p:txBody>
          <a:bodyPr wrap="square">
            <a:spAutoFit/>
          </a:bodyPr>
          <a:lstStyle/>
          <a:p>
            <a:pPr lvl="0"/>
            <a:r>
              <a:rPr lang="en-CA" dirty="0"/>
              <a:t>Level spacings: note while doing problem set.</a:t>
            </a:r>
          </a:p>
        </p:txBody>
      </p:sp>
    </p:spTree>
    <p:extLst>
      <p:ext uri="{BB962C8B-B14F-4D97-AF65-F5344CB8AC3E}">
        <p14:creationId xmlns:p14="http://schemas.microsoft.com/office/powerpoint/2010/main" val="151016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61CA-B23D-4649-BC04-4993641545D3}"/>
              </a:ext>
            </a:extLst>
          </p:cNvPr>
          <p:cNvSpPr>
            <a:spLocks noGrp="1"/>
          </p:cNvSpPr>
          <p:nvPr>
            <p:ph type="title"/>
          </p:nvPr>
        </p:nvSpPr>
        <p:spPr/>
        <p:txBody>
          <a:bodyPr/>
          <a:lstStyle/>
          <a:p>
            <a:r>
              <a:rPr lang="en-CA" dirty="0"/>
              <a:t>Properties of degenerate states:</a:t>
            </a:r>
          </a:p>
        </p:txBody>
      </p:sp>
      <p:sp>
        <p:nvSpPr>
          <p:cNvPr id="6" name="Rectangle 5">
            <a:extLst>
              <a:ext uri="{FF2B5EF4-FFF2-40B4-BE49-F238E27FC236}">
                <a16:creationId xmlns:a16="http://schemas.microsoft.com/office/drawing/2014/main" id="{D74012CC-2D88-4441-9977-CE254C4B97F6}"/>
              </a:ext>
            </a:extLst>
          </p:cNvPr>
          <p:cNvSpPr/>
          <p:nvPr/>
        </p:nvSpPr>
        <p:spPr>
          <a:xfrm>
            <a:off x="1097279" y="1956970"/>
            <a:ext cx="10466647" cy="400110"/>
          </a:xfrm>
          <a:prstGeom prst="rect">
            <a:avLst/>
          </a:prstGeom>
        </p:spPr>
        <p:txBody>
          <a:bodyPr wrap="square">
            <a:spAutoFit/>
          </a:bodyPr>
          <a:lstStyle/>
          <a:p>
            <a:pPr lvl="0"/>
            <a:r>
              <a:rPr lang="en-US" sz="2000" dirty="0"/>
              <a:t>The superposition of degenerate stationary solutions of the SE with the same eigen energy: </a:t>
            </a:r>
            <a:endParaRPr lang="en-CA" sz="2000" dirty="0"/>
          </a:p>
        </p:txBody>
      </p:sp>
    </p:spTree>
    <p:extLst>
      <p:ext uri="{BB962C8B-B14F-4D97-AF65-F5344CB8AC3E}">
        <p14:creationId xmlns:p14="http://schemas.microsoft.com/office/powerpoint/2010/main" val="207528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D67CB55-FEC1-4586-A22B-FEAF9FF8C580}"/>
              </a:ext>
            </a:extLst>
          </p:cNvPr>
          <p:cNvSpPr/>
          <p:nvPr/>
        </p:nvSpPr>
        <p:spPr>
          <a:xfrm>
            <a:off x="798287" y="747460"/>
            <a:ext cx="10717852" cy="1367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EAF88F24-1E7B-4057-89FC-B11D4008FDCB}"/>
              </a:ext>
            </a:extLst>
          </p:cNvPr>
          <p:cNvSpPr>
            <a:spLocks noGrp="1"/>
          </p:cNvSpPr>
          <p:nvPr>
            <p:ph type="title"/>
          </p:nvPr>
        </p:nvSpPr>
        <p:spPr/>
        <p:txBody>
          <a:bodyPr/>
          <a:lstStyle/>
          <a:p>
            <a:endParaRPr lang="en-CA" dirty="0"/>
          </a:p>
        </p:txBody>
      </p:sp>
      <p:pic>
        <p:nvPicPr>
          <p:cNvPr id="5" name="Picture 4" descr="Chart, surface chart&#10;&#10;Description automatically generated">
            <a:extLst>
              <a:ext uri="{FF2B5EF4-FFF2-40B4-BE49-F238E27FC236}">
                <a16:creationId xmlns:a16="http://schemas.microsoft.com/office/drawing/2014/main" id="{20DFC9DC-AB88-468A-BF8C-B26BC1B87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784" y="3317276"/>
            <a:ext cx="4034314" cy="3025736"/>
          </a:xfrm>
          <a:prstGeom prst="rect">
            <a:avLst/>
          </a:prstGeom>
        </p:spPr>
      </p:pic>
      <p:pic>
        <p:nvPicPr>
          <p:cNvPr id="7" name="Picture 6" descr="Chart, surface chart&#10;&#10;Description automatically generated">
            <a:extLst>
              <a:ext uri="{FF2B5EF4-FFF2-40B4-BE49-F238E27FC236}">
                <a16:creationId xmlns:a16="http://schemas.microsoft.com/office/drawing/2014/main" id="{3CC82C27-9219-4E2C-A136-DCB3CC1D9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5932" y="3175741"/>
            <a:ext cx="4293704" cy="3220279"/>
          </a:xfrm>
          <a:prstGeom prst="rect">
            <a:avLst/>
          </a:prstGeom>
        </p:spPr>
      </p:pic>
      <p:pic>
        <p:nvPicPr>
          <p:cNvPr id="9" name="Picture 8" descr="Chart, surface chart&#10;&#10;Description automatically generated">
            <a:extLst>
              <a:ext uri="{FF2B5EF4-FFF2-40B4-BE49-F238E27FC236}">
                <a16:creationId xmlns:a16="http://schemas.microsoft.com/office/drawing/2014/main" id="{1E455095-0D23-41B6-81D1-44947274A2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651" y="69255"/>
            <a:ext cx="4080231" cy="3060173"/>
          </a:xfrm>
          <a:prstGeom prst="rect">
            <a:avLst/>
          </a:prstGeom>
        </p:spPr>
      </p:pic>
      <p:pic>
        <p:nvPicPr>
          <p:cNvPr id="11" name="Picture 10">
            <a:extLst>
              <a:ext uri="{FF2B5EF4-FFF2-40B4-BE49-F238E27FC236}">
                <a16:creationId xmlns:a16="http://schemas.microsoft.com/office/drawing/2014/main" id="{EADCE97A-E5CD-4F50-83E1-323EE03BC3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2435" y="0"/>
            <a:ext cx="4293704" cy="3220277"/>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3365142-BEB5-4046-A28C-9D44BADC507B}"/>
                  </a:ext>
                </a:extLst>
              </p:cNvPr>
              <p:cNvSpPr txBox="1"/>
              <p:nvPr/>
            </p:nvSpPr>
            <p:spPr>
              <a:xfrm>
                <a:off x="4705961" y="69255"/>
                <a:ext cx="2156015" cy="608949"/>
              </a:xfrm>
              <a:prstGeom prst="rect">
                <a:avLst/>
              </a:prstGeom>
              <a:noFill/>
            </p:spPr>
            <p:txBody>
              <a:bodyPr wrap="square">
                <a:spAutoFit/>
              </a:bodyPr>
              <a:lstStyle/>
              <a:p>
                <a14:m>
                  <m:oMath xmlns:m="http://schemas.openxmlformats.org/officeDocument/2006/math">
                    <m:r>
                      <m:rPr>
                        <m:sty m:val="p"/>
                      </m:rPr>
                      <a:rPr lang="en-CA" sz="2400" b="0" i="0" smtClean="0">
                        <a:latin typeface="Cambria Math" panose="02040503050406030204" pitchFamily="18" charset="0"/>
                      </a:rPr>
                      <m:t>sin</m:t>
                    </m:r>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𝑥</m:t>
                            </m:r>
                          </m:sub>
                        </m:sSub>
                        <m:r>
                          <a:rPr lang="en-CA" sz="2400" b="0" i="1" smtClean="0">
                            <a:latin typeface="Cambria Math" panose="02040503050406030204" pitchFamily="18" charset="0"/>
                          </a:rPr>
                          <m:t>𝜋</m:t>
                        </m:r>
                        <m:r>
                          <a:rPr lang="en-CA" sz="2400" b="0" i="1" smtClean="0">
                            <a:latin typeface="Cambria Math" panose="02040503050406030204" pitchFamily="18" charset="0"/>
                          </a:rPr>
                          <m:t>𝑥</m:t>
                        </m:r>
                      </m:num>
                      <m:den>
                        <m:r>
                          <a:rPr lang="en-CA" sz="2400" b="0" i="1" smtClean="0">
                            <a:latin typeface="Cambria Math" panose="02040503050406030204" pitchFamily="18" charset="0"/>
                          </a:rPr>
                          <m:t>𝑎</m:t>
                        </m:r>
                      </m:den>
                    </m:f>
                    <m:r>
                      <a:rPr lang="en-CA" sz="2400" b="0" i="1" smtClean="0">
                        <a:latin typeface="Cambria Math" panose="02040503050406030204" pitchFamily="18" charset="0"/>
                      </a:rPr>
                      <m:t>)</m:t>
                    </m:r>
                    <m:r>
                      <m:rPr>
                        <m:sty m:val="p"/>
                      </m:rPr>
                      <a:rPr lang="en-CA" sz="2400">
                        <a:latin typeface="Cambria Math" panose="02040503050406030204" pitchFamily="18" charset="0"/>
                      </a:rPr>
                      <m:t>sin</m:t>
                    </m:r>
                    <m:r>
                      <a:rPr lang="en-CA" sz="2400" i="1">
                        <a:latin typeface="Cambria Math" panose="02040503050406030204" pitchFamily="18" charset="0"/>
                      </a:rPr>
                      <m:t>⁡(</m:t>
                    </m:r>
                    <m:f>
                      <m:fPr>
                        <m:ctrlPr>
                          <a:rPr lang="en-CA" sz="2400" i="1">
                            <a:latin typeface="Cambria Math" panose="02040503050406030204" pitchFamily="18" charset="0"/>
                          </a:rPr>
                        </m:ctrlPr>
                      </m:fPr>
                      <m:num>
                        <m:sSub>
                          <m:sSubPr>
                            <m:ctrlPr>
                              <a:rPr lang="en-CA" sz="2400" i="1">
                                <a:latin typeface="Cambria Math" panose="02040503050406030204" pitchFamily="18" charset="0"/>
                              </a:rPr>
                            </m:ctrlPr>
                          </m:sSubPr>
                          <m:e>
                            <m:r>
                              <a:rPr lang="en-CA" sz="2400" i="1">
                                <a:latin typeface="Cambria Math" panose="02040503050406030204" pitchFamily="18" charset="0"/>
                              </a:rPr>
                              <m:t>𝑛</m:t>
                            </m:r>
                          </m:e>
                          <m:sub>
                            <m:r>
                              <a:rPr lang="en-CA" sz="2400" b="0" i="1" smtClean="0">
                                <a:latin typeface="Cambria Math" panose="02040503050406030204" pitchFamily="18" charset="0"/>
                              </a:rPr>
                              <m:t>𝑦</m:t>
                            </m:r>
                          </m:sub>
                        </m:sSub>
                        <m:r>
                          <a:rPr lang="en-CA" sz="2400" i="1">
                            <a:latin typeface="Cambria Math" panose="02040503050406030204" pitchFamily="18" charset="0"/>
                          </a:rPr>
                          <m:t>𝜋</m:t>
                        </m:r>
                        <m:r>
                          <a:rPr lang="en-CA" sz="2400" b="0" i="1" smtClean="0">
                            <a:latin typeface="Cambria Math" panose="02040503050406030204" pitchFamily="18" charset="0"/>
                          </a:rPr>
                          <m:t>𝑦</m:t>
                        </m:r>
                      </m:num>
                      <m:den>
                        <m:r>
                          <a:rPr lang="en-CA" sz="2400" i="1">
                            <a:latin typeface="Cambria Math" panose="02040503050406030204" pitchFamily="18" charset="0"/>
                          </a:rPr>
                          <m:t>𝑎</m:t>
                        </m:r>
                      </m:den>
                    </m:f>
                    <m:r>
                      <a:rPr lang="en-CA" sz="2400" i="1">
                        <a:latin typeface="Cambria Math" panose="02040503050406030204" pitchFamily="18" charset="0"/>
                      </a:rPr>
                      <m:t>)</m:t>
                    </m:r>
                  </m:oMath>
                </a14:m>
                <a:r>
                  <a:rPr lang="en-CA" sz="2400" dirty="0"/>
                  <a:t> </a:t>
                </a:r>
              </a:p>
            </p:txBody>
          </p:sp>
        </mc:Choice>
        <mc:Fallback xmlns="">
          <p:sp>
            <p:nvSpPr>
              <p:cNvPr id="14" name="TextBox 13">
                <a:extLst>
                  <a:ext uri="{FF2B5EF4-FFF2-40B4-BE49-F238E27FC236}">
                    <a16:creationId xmlns:a16="http://schemas.microsoft.com/office/drawing/2014/main" id="{03365142-BEB5-4046-A28C-9D44BADC507B}"/>
                  </a:ext>
                </a:extLst>
              </p:cNvPr>
              <p:cNvSpPr txBox="1">
                <a:spLocks noRot="1" noChangeAspect="1" noMove="1" noResize="1" noEditPoints="1" noAdjustHandles="1" noChangeArrowheads="1" noChangeShapeType="1" noTextEdit="1"/>
              </p:cNvSpPr>
              <p:nvPr/>
            </p:nvSpPr>
            <p:spPr>
              <a:xfrm>
                <a:off x="4705961" y="69255"/>
                <a:ext cx="2156015" cy="608949"/>
              </a:xfrm>
              <a:prstGeom prst="rect">
                <a:avLst/>
              </a:prstGeom>
              <a:blipFill>
                <a:blip r:embed="rId7"/>
                <a:stretch>
                  <a:fillRect r="-14689"/>
                </a:stretch>
              </a:blipFill>
            </p:spPr>
            <p:txBody>
              <a:bodyPr/>
              <a:lstStyle/>
              <a:p>
                <a:r>
                  <a:rPr lang="en-CA">
                    <a:noFill/>
                  </a:rPr>
                  <a:t> </a:t>
                </a:r>
              </a:p>
            </p:txBody>
          </p:sp>
        </mc:Fallback>
      </mc:AlternateContent>
      <p:sp>
        <p:nvSpPr>
          <p:cNvPr id="15" name="TextBox 14">
            <a:extLst>
              <a:ext uri="{FF2B5EF4-FFF2-40B4-BE49-F238E27FC236}">
                <a16:creationId xmlns:a16="http://schemas.microsoft.com/office/drawing/2014/main" id="{F53CA7F6-9AFD-495B-9463-02DF7CBFD4D8}"/>
              </a:ext>
            </a:extLst>
          </p:cNvPr>
          <p:cNvSpPr txBox="1"/>
          <p:nvPr/>
        </p:nvSpPr>
        <p:spPr>
          <a:xfrm>
            <a:off x="4308399" y="5883965"/>
            <a:ext cx="3583160" cy="400110"/>
          </a:xfrm>
          <a:prstGeom prst="rect">
            <a:avLst/>
          </a:prstGeom>
          <a:noFill/>
        </p:spPr>
        <p:txBody>
          <a:bodyPr wrap="none" rtlCol="0">
            <a:spAutoFit/>
          </a:bodyPr>
          <a:lstStyle/>
          <a:p>
            <a:r>
              <a:rPr lang="en-CA" sz="2000" dirty="0"/>
              <a:t>What do they share in common?</a:t>
            </a:r>
          </a:p>
        </p:txBody>
      </p:sp>
    </p:spTree>
    <p:extLst>
      <p:ext uri="{BB962C8B-B14F-4D97-AF65-F5344CB8AC3E}">
        <p14:creationId xmlns:p14="http://schemas.microsoft.com/office/powerpoint/2010/main" val="74806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8150</TotalTime>
  <Words>1244</Words>
  <Application>Microsoft Office PowerPoint</Application>
  <PresentationFormat>Widescreen</PresentationFormat>
  <Paragraphs>99</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Calibri Light</vt:lpstr>
      <vt:lpstr>Cambria Math</vt:lpstr>
      <vt:lpstr>Script MT Bold</vt:lpstr>
      <vt:lpstr>Times New Roman</vt:lpstr>
      <vt:lpstr>Retrospect</vt:lpstr>
      <vt:lpstr>PHYS 304: Lecture 19 (Intro to) Quantum Mechanics</vt:lpstr>
      <vt:lpstr>Review of key points from last lecture</vt:lpstr>
      <vt:lpstr>Review of key points from last lecture</vt:lpstr>
      <vt:lpstr>Today</vt:lpstr>
      <vt:lpstr>Infinite cubic square well potential: con’t</vt:lpstr>
      <vt:lpstr>Poll #1</vt:lpstr>
      <vt:lpstr>Contrast with 1D</vt:lpstr>
      <vt:lpstr>Properties of degenerate states:</vt:lpstr>
      <vt:lpstr>PowerPoint Presentation</vt:lpstr>
      <vt:lpstr>Central Potentials (e.g. atoms/hydrogen)</vt:lpstr>
      <vt:lpstr>Solving the Schrödinger Equation  </vt:lpstr>
      <vt:lpstr>Solving the Schrödinger Equation </vt:lpstr>
      <vt:lpstr>Solving the Schrödinger Equation </vt:lpstr>
      <vt:lpstr>Solving the Schrödinger Equation </vt:lpstr>
      <vt:lpstr>Properties:</vt:lpstr>
      <vt:lpstr>PowerPoint Presentation</vt:lpstr>
      <vt:lpstr>Gory details! </vt:lpstr>
      <vt:lpstr>More node accounting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Young</dc:creator>
  <cp:lastModifiedBy>Jeff Young</cp:lastModifiedBy>
  <cp:revision>460</cp:revision>
  <cp:lastPrinted>2020-11-16T21:05:35Z</cp:lastPrinted>
  <dcterms:created xsi:type="dcterms:W3CDTF">2015-12-24T20:40:29Z</dcterms:created>
  <dcterms:modified xsi:type="dcterms:W3CDTF">2021-12-14T20:39:13Z</dcterms:modified>
</cp:coreProperties>
</file>