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308" r:id="rId3"/>
    <p:sldId id="257" r:id="rId4"/>
    <p:sldId id="309" r:id="rId5"/>
    <p:sldId id="328" r:id="rId6"/>
    <p:sldId id="325" r:id="rId7"/>
    <p:sldId id="263" r:id="rId8"/>
    <p:sldId id="320" r:id="rId9"/>
    <p:sldId id="321" r:id="rId10"/>
    <p:sldId id="322" r:id="rId11"/>
    <p:sldId id="323" r:id="rId12"/>
    <p:sldId id="324" r:id="rId13"/>
    <p:sldId id="30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2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125876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407585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5502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3672477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7367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172589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3933766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37038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135725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9EDECD-6A9D-4D98-8D76-B709F497932F}"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353803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9EDECD-6A9D-4D98-8D76-B709F497932F}"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395054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9EDECD-6A9D-4D98-8D76-B709F497932F}" type="datetimeFigureOut">
              <a:rPr lang="en-IN" smtClean="0"/>
              <a:t>15-11-2023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26678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9EDECD-6A9D-4D98-8D76-B709F497932F}" type="datetimeFigureOut">
              <a:rPr lang="en-IN" smtClean="0"/>
              <a:t>15-11-2023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138609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EDECD-6A9D-4D98-8D76-B709F497932F}" type="datetimeFigureOut">
              <a:rPr lang="en-IN" smtClean="0"/>
              <a:t>15-11-2023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406270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9EDECD-6A9D-4D98-8D76-B709F497932F}"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1BF31-42D2-4EC8-B1DF-768A238D0A80}" type="slidenum">
              <a:rPr lang="en-IN" smtClean="0"/>
              <a:t>‹#›</a:t>
            </a:fld>
            <a:endParaRPr lang="en-IN"/>
          </a:p>
        </p:txBody>
      </p:sp>
    </p:spTree>
    <p:extLst>
      <p:ext uri="{BB962C8B-B14F-4D97-AF65-F5344CB8AC3E}">
        <p14:creationId xmlns:p14="http://schemas.microsoft.com/office/powerpoint/2010/main" val="29093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71BF31-42D2-4EC8-B1DF-768A238D0A80}" type="slidenum">
              <a:rPr lang="en-IN" smtClean="0"/>
              <a:t>‹#›</a:t>
            </a:fld>
            <a:endParaRPr lang="en-IN"/>
          </a:p>
        </p:txBody>
      </p:sp>
      <p:sp>
        <p:nvSpPr>
          <p:cNvPr id="5" name="Date Placeholder 4"/>
          <p:cNvSpPr>
            <a:spLocks noGrp="1"/>
          </p:cNvSpPr>
          <p:nvPr>
            <p:ph type="dt" sz="half" idx="10"/>
          </p:nvPr>
        </p:nvSpPr>
        <p:spPr/>
        <p:txBody>
          <a:bodyPr/>
          <a:lstStyle/>
          <a:p>
            <a:fld id="{909EDECD-6A9D-4D98-8D76-B709F497932F}" type="datetimeFigureOut">
              <a:rPr lang="en-IN" smtClean="0"/>
              <a:t>15-11-2023</a:t>
            </a:fld>
            <a:endParaRPr lang="en-IN"/>
          </a:p>
        </p:txBody>
      </p:sp>
    </p:spTree>
    <p:extLst>
      <p:ext uri="{BB962C8B-B14F-4D97-AF65-F5344CB8AC3E}">
        <p14:creationId xmlns:p14="http://schemas.microsoft.com/office/powerpoint/2010/main" val="30337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9EDECD-6A9D-4D98-8D76-B709F497932F}" type="datetimeFigureOut">
              <a:rPr lang="en-IN" smtClean="0"/>
              <a:t>15-11-2023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71BF31-42D2-4EC8-B1DF-768A238D0A80}" type="slidenum">
              <a:rPr lang="en-IN" smtClean="0"/>
              <a:t>‹#›</a:t>
            </a:fld>
            <a:endParaRPr lang="en-IN"/>
          </a:p>
        </p:txBody>
      </p:sp>
    </p:spTree>
    <p:extLst>
      <p:ext uri="{BB962C8B-B14F-4D97-AF65-F5344CB8AC3E}">
        <p14:creationId xmlns:p14="http://schemas.microsoft.com/office/powerpoint/2010/main" val="675761570"/>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kartik2112/fraud-detection"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068" y="875899"/>
            <a:ext cx="9281565" cy="2521819"/>
          </a:xfrm>
        </p:spPr>
        <p:txBody>
          <a:bodyPr/>
          <a:lstStyle/>
          <a:p>
            <a:pPr algn="ctr"/>
            <a:r>
              <a:rPr lang="en-US" sz="4400" b="1" dirty="0" smtClean="0"/>
              <a:t>Presentation </a:t>
            </a:r>
            <a:r>
              <a:rPr lang="en-US" sz="4400" b="1" dirty="0"/>
              <a:t/>
            </a:r>
            <a:br>
              <a:rPr lang="en-US" sz="4400" b="1" dirty="0"/>
            </a:br>
            <a:r>
              <a:rPr lang="en-IN" sz="4400" dirty="0"/>
              <a:t/>
            </a:r>
            <a:br>
              <a:rPr lang="en-IN" sz="4400" dirty="0"/>
            </a:br>
            <a:r>
              <a:rPr lang="en-IN" sz="4400" dirty="0"/>
              <a:t> </a:t>
            </a:r>
            <a:r>
              <a:rPr lang="en-IN" sz="4000" b="1" dirty="0"/>
              <a:t>Credit Card Fraud Detection </a:t>
            </a:r>
            <a:endParaRPr lang="en-US" sz="3600" dirty="0"/>
          </a:p>
        </p:txBody>
      </p:sp>
      <p:sp>
        <p:nvSpPr>
          <p:cNvPr id="3" name="Subtitle 2"/>
          <p:cNvSpPr>
            <a:spLocks noGrp="1"/>
          </p:cNvSpPr>
          <p:nvPr>
            <p:ph type="subTitle" idx="1"/>
          </p:nvPr>
        </p:nvSpPr>
        <p:spPr>
          <a:xfrm>
            <a:off x="1507067" y="4235116"/>
            <a:ext cx="7766936" cy="1540042"/>
          </a:xfrm>
        </p:spPr>
        <p:txBody>
          <a:bodyPr/>
          <a:lstStyle/>
          <a:p>
            <a:r>
              <a:rPr lang="en-US" dirty="0" smtClean="0"/>
              <a:t>   By Indrajeet Chaudhary, </a:t>
            </a:r>
            <a:r>
              <a:rPr lang="en-US" dirty="0" err="1" smtClean="0"/>
              <a:t>Raviraj</a:t>
            </a:r>
            <a:r>
              <a:rPr lang="en-US" dirty="0" smtClean="0"/>
              <a:t> </a:t>
            </a:r>
            <a:r>
              <a:rPr lang="en-US" dirty="0" err="1" smtClean="0"/>
              <a:t>Kangle</a:t>
            </a:r>
            <a:r>
              <a:rPr lang="en-US" dirty="0" smtClean="0"/>
              <a:t> ,</a:t>
            </a:r>
            <a:r>
              <a:rPr lang="en-US" dirty="0" err="1" smtClean="0"/>
              <a:t>Amarjeet</a:t>
            </a:r>
            <a:endParaRPr lang="en-US" dirty="0"/>
          </a:p>
          <a:p>
            <a:pPr algn="r"/>
            <a:r>
              <a:rPr lang="en-US" dirty="0" smtClean="0"/>
              <a:t>DCS 49 OCT-2022 BATCH</a:t>
            </a:r>
          </a:p>
        </p:txBody>
      </p:sp>
    </p:spTree>
    <p:extLst>
      <p:ext uri="{BB962C8B-B14F-4D97-AF65-F5344CB8AC3E}">
        <p14:creationId xmlns:p14="http://schemas.microsoft.com/office/powerpoint/2010/main" val="3269349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5861"/>
          </a:xfrm>
        </p:spPr>
        <p:txBody>
          <a:bodyPr>
            <a:normAutofit/>
          </a:bodyPr>
          <a:lstStyle/>
          <a:p>
            <a:pPr algn="ctr"/>
            <a:r>
              <a:rPr lang="en-US" sz="2800" dirty="0" smtClean="0"/>
              <a:t>Model Selection and Model </a:t>
            </a:r>
            <a:r>
              <a:rPr lang="en-US" sz="2800" dirty="0"/>
              <a:t>B</a:t>
            </a:r>
            <a:r>
              <a:rPr lang="en-US" sz="2800" dirty="0" smtClean="0"/>
              <a:t>uilding  </a:t>
            </a:r>
            <a:endParaRPr lang="en-IN" sz="2800" dirty="0"/>
          </a:p>
        </p:txBody>
      </p:sp>
      <p:sp>
        <p:nvSpPr>
          <p:cNvPr id="3" name="Content Placeholder 2"/>
          <p:cNvSpPr>
            <a:spLocks noGrp="1"/>
          </p:cNvSpPr>
          <p:nvPr>
            <p:ph idx="1"/>
          </p:nvPr>
        </p:nvSpPr>
        <p:spPr>
          <a:xfrm>
            <a:off x="677334" y="1325461"/>
            <a:ext cx="8596668" cy="4715901"/>
          </a:xfrm>
        </p:spPr>
        <p:txBody>
          <a:bodyPr/>
          <a:lstStyle/>
          <a:p>
            <a:r>
              <a:rPr lang="en-US" dirty="0"/>
              <a:t> Based on the Recall scores, AUC Scores, and Confusion Matrices collected from the 12 algorithms (4 algorithms - </a:t>
            </a:r>
            <a:r>
              <a:rPr lang="en-US" dirty="0" err="1"/>
              <a:t>unsampled</a:t>
            </a:r>
            <a:r>
              <a:rPr lang="en-US" dirty="0"/>
              <a:t> and sampled), following is the summary of all values to help us pick the best model of all</a:t>
            </a:r>
            <a:r>
              <a:rPr lang="en-US" dirty="0" smtClean="0"/>
              <a:t>:</a:t>
            </a:r>
          </a:p>
          <a:p>
            <a:r>
              <a:rPr lang="en-US" dirty="0"/>
              <a:t>we can see in above </a:t>
            </a:r>
            <a:r>
              <a:rPr lang="en-US" dirty="0" err="1"/>
              <a:t>XGBoost</a:t>
            </a:r>
            <a:r>
              <a:rPr lang="en-US" dirty="0"/>
              <a:t>-SMOTE  &amp;  </a:t>
            </a:r>
            <a:r>
              <a:rPr lang="en-US" dirty="0" err="1"/>
              <a:t>XGBoost</a:t>
            </a:r>
            <a:r>
              <a:rPr lang="en-US" dirty="0"/>
              <a:t>-ADASYN model is best model.</a:t>
            </a:r>
            <a:endParaRPr lang="en-IN" dirty="0"/>
          </a:p>
        </p:txBody>
      </p:sp>
      <p:pic>
        <p:nvPicPr>
          <p:cNvPr id="4" name="Picture 3"/>
          <p:cNvPicPr>
            <a:picLocks noChangeAspect="1"/>
          </p:cNvPicPr>
          <p:nvPr/>
        </p:nvPicPr>
        <p:blipFill>
          <a:blip r:embed="rId2"/>
          <a:stretch>
            <a:fillRect/>
          </a:stretch>
        </p:blipFill>
        <p:spPr>
          <a:xfrm>
            <a:off x="1683788" y="3171623"/>
            <a:ext cx="8324278" cy="2869739"/>
          </a:xfrm>
          <a:prstGeom prst="rect">
            <a:avLst/>
          </a:prstGeom>
        </p:spPr>
      </p:pic>
    </p:spTree>
    <p:extLst>
      <p:ext uri="{BB962C8B-B14F-4D97-AF65-F5344CB8AC3E}">
        <p14:creationId xmlns:p14="http://schemas.microsoft.com/office/powerpoint/2010/main" val="317653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43575"/>
            <a:ext cx="8596668" cy="4731390"/>
          </a:xfrm>
        </p:spPr>
        <p:txBody>
          <a:bodyPr>
            <a:normAutofit fontScale="92500" lnSpcReduction="20000"/>
          </a:bodyPr>
          <a:lstStyle/>
          <a:p>
            <a:r>
              <a:rPr lang="en-US" dirty="0"/>
              <a:t>The Cost Benefit Analysis is to be done on the original data</a:t>
            </a:r>
          </a:p>
          <a:p>
            <a:r>
              <a:rPr lang="en-US" dirty="0"/>
              <a:t>Merging the train and test data to make an original </a:t>
            </a:r>
            <a:r>
              <a:rPr lang="en-US" dirty="0" smtClean="0"/>
              <a:t>data frame</a:t>
            </a:r>
          </a:p>
          <a:p>
            <a:pPr marL="0" indent="0">
              <a:buNone/>
            </a:pPr>
            <a:r>
              <a:rPr lang="en-US" sz="1600" dirty="0"/>
              <a:t>Let us take a look at what we need to do in order to perform the cost-benefit analysis step by step</a:t>
            </a:r>
            <a:r>
              <a:rPr lang="en-US" b="1" dirty="0"/>
              <a:t>:</a:t>
            </a:r>
          </a:p>
          <a:p>
            <a:r>
              <a:rPr lang="en-US" b="1" dirty="0"/>
              <a:t>Part I: </a:t>
            </a:r>
            <a:r>
              <a:rPr lang="en-US" b="1" dirty="0" err="1"/>
              <a:t>Analyse</a:t>
            </a:r>
            <a:r>
              <a:rPr lang="en-US" b="1" dirty="0"/>
              <a:t> the dataset and find the following figures:</a:t>
            </a:r>
          </a:p>
          <a:p>
            <a:pPr>
              <a:buFont typeface="+mj-lt"/>
              <a:buAutoNum type="arabicPeriod"/>
            </a:pPr>
            <a:r>
              <a:rPr lang="en-US" sz="1700" dirty="0"/>
              <a:t>Average number of transactions per </a:t>
            </a:r>
            <a:r>
              <a:rPr lang="en-US" sz="1700" dirty="0" smtClean="0"/>
              <a:t>month = 46309</a:t>
            </a:r>
            <a:endParaRPr lang="en-US" sz="1700" dirty="0"/>
          </a:p>
          <a:p>
            <a:pPr>
              <a:buFont typeface="+mj-lt"/>
              <a:buAutoNum type="arabicPeriod"/>
            </a:pPr>
            <a:r>
              <a:rPr lang="en-US" sz="1700" dirty="0"/>
              <a:t>Average number of fraudulent transactions per </a:t>
            </a:r>
            <a:r>
              <a:rPr lang="en-US" sz="1700" dirty="0" smtClean="0"/>
              <a:t>month = 178</a:t>
            </a:r>
            <a:endParaRPr lang="en-US" sz="1700" dirty="0"/>
          </a:p>
          <a:p>
            <a:pPr>
              <a:buFont typeface="+mj-lt"/>
              <a:buAutoNum type="arabicPeriod"/>
            </a:pPr>
            <a:r>
              <a:rPr lang="en-US" sz="1700" dirty="0"/>
              <a:t>Average amount per fraudulent </a:t>
            </a:r>
            <a:r>
              <a:rPr lang="en-US" sz="1700" dirty="0" smtClean="0"/>
              <a:t>transaction = 528</a:t>
            </a:r>
            <a:endParaRPr lang="en-US" sz="1700" dirty="0"/>
          </a:p>
          <a:p>
            <a:r>
              <a:rPr lang="en-US" b="1" dirty="0"/>
              <a:t>Part II: Compare the cost incurred per month by the bank before and after the model deployment</a:t>
            </a:r>
            <a:r>
              <a:rPr lang="en-US" b="1" dirty="0" smtClean="0"/>
              <a:t>:</a:t>
            </a:r>
            <a:endParaRPr lang="en-US" b="1" dirty="0"/>
          </a:p>
          <a:p>
            <a:pPr>
              <a:buFont typeface="+mj-lt"/>
              <a:buAutoNum type="arabicPeriod"/>
            </a:pPr>
            <a:r>
              <a:rPr lang="en-US" sz="1700" dirty="0"/>
              <a:t>Cost incurred per month before the model was deployed = Average amount per fraudulent transaction * Average number of fraudulent transactions per </a:t>
            </a:r>
            <a:r>
              <a:rPr lang="en-US" sz="1700" dirty="0" smtClean="0"/>
              <a:t>month=</a:t>
            </a:r>
            <a:r>
              <a:rPr lang="en-IN" dirty="0"/>
              <a:t> 93,984.00 </a:t>
            </a:r>
            <a:endParaRPr lang="en-US" sz="1700" dirty="0"/>
          </a:p>
          <a:p>
            <a:pPr>
              <a:buFont typeface="+mj-lt"/>
              <a:buAutoNum type="arabicPeriod"/>
            </a:pPr>
            <a:r>
              <a:rPr lang="en-US" sz="1700" dirty="0"/>
              <a:t>Cost incurred per month after the model is built and deployed: </a:t>
            </a:r>
            <a:r>
              <a:rPr lang="en-US" dirty="0" smtClean="0"/>
              <a:t>=</a:t>
            </a:r>
            <a:r>
              <a:rPr lang="en-IN" dirty="0" smtClean="0"/>
              <a:t> </a:t>
            </a:r>
            <a:r>
              <a:rPr lang="en-IN" dirty="0"/>
              <a:t>38,308.38 </a:t>
            </a:r>
            <a:endParaRPr lang="en-IN" dirty="0" smtClean="0"/>
          </a:p>
          <a:p>
            <a:pPr>
              <a:buFont typeface="+mj-lt"/>
              <a:buAutoNum type="arabicPeriod"/>
            </a:pPr>
            <a:r>
              <a:rPr lang="en-US" dirty="0"/>
              <a:t>Final savings = Cost incurred before - Cost incurred </a:t>
            </a:r>
            <a:r>
              <a:rPr lang="en-US" dirty="0" smtClean="0"/>
              <a:t>after=</a:t>
            </a:r>
            <a:r>
              <a:rPr lang="en-IN" dirty="0"/>
              <a:t> 55,675.63 </a:t>
            </a:r>
            <a:endParaRPr lang="en-US" b="1" dirty="0"/>
          </a:p>
        </p:txBody>
      </p:sp>
      <p:sp>
        <p:nvSpPr>
          <p:cNvPr id="6" name="Title 5"/>
          <p:cNvSpPr>
            <a:spLocks noGrp="1"/>
          </p:cNvSpPr>
          <p:nvPr>
            <p:ph type="title"/>
          </p:nvPr>
        </p:nvSpPr>
        <p:spPr>
          <a:xfrm>
            <a:off x="677334" y="609600"/>
            <a:ext cx="8596668" cy="933974"/>
          </a:xfrm>
        </p:spPr>
        <p:txBody>
          <a:bodyPr/>
          <a:lstStyle/>
          <a:p>
            <a:r>
              <a:rPr lang="en-US" dirty="0" smtClean="0"/>
              <a:t>Cost Benefit Analysis: </a:t>
            </a:r>
            <a:endParaRPr lang="en-IN" dirty="0"/>
          </a:p>
        </p:txBody>
      </p:sp>
    </p:spTree>
    <p:extLst>
      <p:ext uri="{BB962C8B-B14F-4D97-AF65-F5344CB8AC3E}">
        <p14:creationId xmlns:p14="http://schemas.microsoft.com/office/powerpoint/2010/main" val="416166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Attached file </a:t>
            </a:r>
            <a:endParaRPr lang="en-IN" dirty="0"/>
          </a:p>
        </p:txBody>
      </p:sp>
      <p:sp>
        <p:nvSpPr>
          <p:cNvPr id="3" name="Content Placeholder 2"/>
          <p:cNvSpPr>
            <a:spLocks noGrp="1"/>
          </p:cNvSpPr>
          <p:nvPr>
            <p:ph idx="1"/>
          </p:nvPr>
        </p:nvSpPr>
        <p:spPr/>
        <p:txBody>
          <a:bodyPr/>
          <a:lstStyle/>
          <a:p>
            <a:r>
              <a:rPr lang="en-US" dirty="0"/>
              <a:t>Capstone_ Project Credit card fraud detection Final Project DS49BA </a:t>
            </a:r>
            <a:r>
              <a:rPr lang="en-US" dirty="0" smtClean="0"/>
              <a:t>By_Indrajeet &amp; </a:t>
            </a:r>
            <a:r>
              <a:rPr lang="en-US" dirty="0" err="1" smtClean="0"/>
              <a:t>Raviraj</a:t>
            </a:r>
            <a:endParaRPr lang="en-US" dirty="0" smtClean="0"/>
          </a:p>
          <a:p>
            <a:r>
              <a:rPr lang="en-IN" dirty="0"/>
              <a:t>Cost Benefit </a:t>
            </a:r>
            <a:r>
              <a:rPr lang="en-IN" dirty="0" smtClean="0"/>
              <a:t>Analysis</a:t>
            </a:r>
          </a:p>
          <a:p>
            <a:r>
              <a:rPr lang="en-IN" dirty="0" smtClean="0"/>
              <a:t>Structured+Problem+Solving</a:t>
            </a:r>
          </a:p>
          <a:p>
            <a:r>
              <a:rPr lang="en-US" dirty="0" smtClean="0"/>
              <a:t>Video </a:t>
            </a:r>
            <a:r>
              <a:rPr lang="en-US" dirty="0" smtClean="0"/>
              <a:t>Presentation </a:t>
            </a:r>
            <a:endParaRPr lang="en-IN" dirty="0" smtClean="0"/>
          </a:p>
          <a:p>
            <a:endParaRPr lang="en-IN" dirty="0"/>
          </a:p>
        </p:txBody>
      </p:sp>
    </p:spTree>
    <p:extLst>
      <p:ext uri="{BB962C8B-B14F-4D97-AF65-F5344CB8AC3E}">
        <p14:creationId xmlns:p14="http://schemas.microsoft.com/office/powerpoint/2010/main" val="259000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4969" y="1793039"/>
            <a:ext cx="7382311" cy="1723549"/>
          </a:xfrm>
          <a:prstGeom prst="rect">
            <a:avLst/>
          </a:prstGeom>
        </p:spPr>
        <p:txBody>
          <a:bodyPr wrap="square">
            <a:spAutoFit/>
          </a:bodyPr>
          <a:lstStyle/>
          <a:p>
            <a:r>
              <a:rPr lang="en-US" dirty="0"/>
              <a:t> </a:t>
            </a:r>
            <a:endParaRPr lang="en-US" dirty="0" smtClean="0"/>
          </a:p>
          <a:p>
            <a:r>
              <a:rPr lang="en-US" sz="8800" dirty="0" smtClean="0">
                <a:solidFill>
                  <a:schemeClr val="accent1">
                    <a:lumMod val="75000"/>
                  </a:schemeClr>
                </a:solidFill>
                <a:latin typeface="Algerian" panose="04020705040A02060702" pitchFamily="82" charset="0"/>
              </a:rPr>
              <a:t>Thank </a:t>
            </a:r>
            <a:r>
              <a:rPr lang="en-US" sz="8800" dirty="0">
                <a:solidFill>
                  <a:schemeClr val="accent1">
                    <a:lumMod val="75000"/>
                  </a:schemeClr>
                </a:solidFill>
                <a:latin typeface="Algerian" panose="04020705040A02060702" pitchFamily="82" charset="0"/>
              </a:rPr>
              <a:t>You </a:t>
            </a:r>
            <a:endParaRPr lang="en-IN" sz="88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39629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a:xfrm>
            <a:off x="677334" y="1291905"/>
            <a:ext cx="8596668" cy="4749457"/>
          </a:xfrm>
        </p:spPr>
        <p:txBody>
          <a:bodyPr/>
          <a:lstStyle/>
          <a:p>
            <a:r>
              <a:rPr lang="en-IN" dirty="0">
                <a:latin typeface="Cambria" panose="02040503050406030204" pitchFamily="18" charset="0"/>
                <a:ea typeface="Cambria" panose="02040503050406030204" pitchFamily="18" charset="0"/>
              </a:rPr>
              <a:t>Problem statement</a:t>
            </a:r>
          </a:p>
          <a:p>
            <a:r>
              <a:rPr lang="en-IN" dirty="0" smtClean="0">
                <a:latin typeface="Cambria" panose="02040503050406030204" pitchFamily="18" charset="0"/>
                <a:ea typeface="Cambria" panose="02040503050406030204" pitchFamily="18" charset="0"/>
              </a:rPr>
              <a:t>Objective</a:t>
            </a:r>
          </a:p>
          <a:p>
            <a:r>
              <a:rPr lang="en-US" dirty="0" smtClean="0">
                <a:latin typeface="Cambria" panose="02040503050406030204" pitchFamily="18" charset="0"/>
                <a:ea typeface="Cambria" panose="02040503050406030204" pitchFamily="18" charset="0"/>
              </a:rPr>
              <a:t>Key Inside</a:t>
            </a:r>
            <a:endParaRPr lang="en-IN"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Approach</a:t>
            </a:r>
            <a:endParaRPr lang="en-IN" dirty="0" smtClean="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Reading and Understanding the Data</a:t>
            </a:r>
          </a:p>
          <a:p>
            <a:pPr lvl="1">
              <a:buFont typeface="Wingdings" panose="05000000000000000000" pitchFamily="2" charset="2"/>
              <a:buChar char="Ø"/>
            </a:pPr>
            <a:r>
              <a:rPr lang="en-IN" dirty="0" smtClean="0">
                <a:latin typeface="Cambria" panose="02040503050406030204" pitchFamily="18" charset="0"/>
                <a:ea typeface="Cambria" panose="02040503050406030204" pitchFamily="18" charset="0"/>
              </a:rPr>
              <a:t>EDA</a:t>
            </a:r>
          </a:p>
          <a:p>
            <a:pPr lvl="1">
              <a:buFont typeface="Wingdings" panose="05000000000000000000" pitchFamily="2" charset="2"/>
              <a:buChar char="Ø"/>
            </a:pPr>
            <a:r>
              <a:rPr lang="en-IN" dirty="0">
                <a:latin typeface="Cambria" panose="02040503050406030204" pitchFamily="18" charset="0"/>
                <a:ea typeface="Cambria" panose="02040503050406030204" pitchFamily="18" charset="0"/>
              </a:rPr>
              <a:t>Train/Test Data Splitting</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Model Building and </a:t>
            </a:r>
            <a:r>
              <a:rPr lang="en-US" dirty="0" smtClean="0">
                <a:latin typeface="Cambria" panose="02040503050406030204" pitchFamily="18" charset="0"/>
                <a:ea typeface="Cambria" panose="02040503050406030204" pitchFamily="18" charset="0"/>
              </a:rPr>
              <a:t>Hyper parameter Tuning</a:t>
            </a:r>
          </a:p>
          <a:p>
            <a:pPr lvl="1">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Model </a:t>
            </a:r>
            <a:r>
              <a:rPr lang="en-US" dirty="0">
                <a:latin typeface="Cambria" panose="02040503050406030204" pitchFamily="18" charset="0"/>
                <a:ea typeface="Cambria" panose="02040503050406030204" pitchFamily="18" charset="0"/>
              </a:rPr>
              <a:t>Selection and Model </a:t>
            </a:r>
            <a:r>
              <a:rPr lang="en-US" dirty="0" smtClean="0">
                <a:latin typeface="Cambria" panose="02040503050406030204" pitchFamily="18" charset="0"/>
                <a:ea typeface="Cambria" panose="02040503050406030204" pitchFamily="18" charset="0"/>
              </a:rPr>
              <a:t>Building</a:t>
            </a:r>
          </a:p>
          <a:p>
            <a:pPr lvl="1">
              <a:buFont typeface="Wingdings" panose="05000000000000000000" pitchFamily="2" charset="2"/>
              <a:buChar char="Ø"/>
            </a:pPr>
            <a:r>
              <a:rPr lang="en-IN" dirty="0">
                <a:latin typeface="Cambria" panose="02040503050406030204" pitchFamily="18" charset="0"/>
                <a:ea typeface="Cambria" panose="02040503050406030204" pitchFamily="18" charset="0"/>
              </a:rPr>
              <a:t>Cost Benefit </a:t>
            </a:r>
            <a:r>
              <a:rPr lang="en-IN" dirty="0" smtClean="0">
                <a:latin typeface="Cambria" panose="02040503050406030204" pitchFamily="18" charset="0"/>
                <a:ea typeface="Cambria" panose="02040503050406030204" pitchFamily="18" charset="0"/>
              </a:rPr>
              <a:t>Analysis </a:t>
            </a:r>
            <a:endParaRPr lang="en-IN"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Attachments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94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9117"/>
            <a:ext cx="8596668" cy="746620"/>
          </a:xfrm>
        </p:spPr>
        <p:txBody>
          <a:bodyPr/>
          <a:lstStyle/>
          <a:p>
            <a:pPr algn="ctr"/>
            <a:r>
              <a:rPr lang="en-IN" b="1" i="1" u="sng" dirty="0">
                <a:latin typeface="Cambria" panose="02040503050406030204" pitchFamily="18" charset="0"/>
                <a:ea typeface="Cambria" panose="02040503050406030204" pitchFamily="18" charset="0"/>
              </a:rPr>
              <a:t>Problem statement:</a:t>
            </a:r>
            <a:r>
              <a:rPr lang="en-US" dirty="0" smtClean="0"/>
              <a:t> </a:t>
            </a:r>
            <a:endParaRPr lang="en-IN" dirty="0"/>
          </a:p>
        </p:txBody>
      </p:sp>
      <p:sp>
        <p:nvSpPr>
          <p:cNvPr id="3" name="Content Placeholder 2"/>
          <p:cNvSpPr>
            <a:spLocks noGrp="1"/>
          </p:cNvSpPr>
          <p:nvPr>
            <p:ph idx="1"/>
          </p:nvPr>
        </p:nvSpPr>
        <p:spPr>
          <a:xfrm>
            <a:off x="677332" y="1384183"/>
            <a:ext cx="10077354" cy="5113722"/>
          </a:xfrm>
        </p:spPr>
        <p:txBody>
          <a:bodyPr>
            <a:noAutofit/>
          </a:bodyPr>
          <a:lstStyle/>
          <a:p>
            <a:pPr algn="just"/>
            <a:r>
              <a:rPr lang="en-US" sz="1600" dirty="0">
                <a:latin typeface="Arial" panose="020B0604020202020204" pitchFamily="34" charset="0"/>
                <a:cs typeface="Arial" panose="020B0604020202020204" pitchFamily="34" charset="0"/>
              </a:rPr>
              <a:t>In recent times, the number of fraud transactions has increased drastically due to which credit card companies are facing a lot of challenges. For many banks, retaining high profitable customers is the most important business goal. Banking fraud, however, poses a significant threat to this goal. In terms of substantial financial loss, trust, and credibility, banking fraud is a concerning issue for both banks and customers alike. With the rise in digital payment channels, the number of fraudulent transactions is also increasing as fraudsters are finding new and different ways to commit such crimes</a:t>
            </a:r>
            <a:r>
              <a:rPr lang="en-US" sz="1600" dirty="0" smtClean="0">
                <a:latin typeface="Arial" panose="020B0604020202020204" pitchFamily="34" charset="0"/>
                <a:cs typeface="Arial" panose="020B0604020202020204" pitchFamily="34" charset="0"/>
              </a:rPr>
              <a:t>.</a:t>
            </a:r>
          </a:p>
          <a:p>
            <a:pPr algn="just"/>
            <a:r>
              <a:rPr lang="en-US" sz="1600" dirty="0" err="1" smtClean="0">
                <a:latin typeface="Arial" panose="020B0604020202020204" pitchFamily="34" charset="0"/>
                <a:cs typeface="Arial" panose="020B0604020202020204" pitchFamily="34" charset="0"/>
              </a:rPr>
              <a:t>Finex</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a leading financial service provider based out of Florida, US. It offers a wide range of products and business services to customers through different channels, ranging from in-person banking and ATMs to online banking. Over the last few years, </a:t>
            </a:r>
            <a:r>
              <a:rPr lang="en-US" sz="1600" dirty="0" err="1">
                <a:latin typeface="Arial" panose="020B0604020202020204" pitchFamily="34" charset="0"/>
                <a:cs typeface="Arial" panose="020B0604020202020204" pitchFamily="34" charset="0"/>
              </a:rPr>
              <a:t>Finex</a:t>
            </a:r>
            <a:r>
              <a:rPr lang="en-US" sz="1600" dirty="0">
                <a:latin typeface="Arial" panose="020B0604020202020204" pitchFamily="34" charset="0"/>
                <a:cs typeface="Arial" panose="020B0604020202020204" pitchFamily="34" charset="0"/>
              </a:rPr>
              <a:t> has observed that a significantly large number of </a:t>
            </a:r>
            <a:r>
              <a:rPr lang="en-US" sz="1600" dirty="0" smtClean="0">
                <a:latin typeface="Arial" panose="020B0604020202020204" pitchFamily="34" charset="0"/>
                <a:cs typeface="Arial" panose="020B0604020202020204" pitchFamily="34" charset="0"/>
              </a:rPr>
              <a:t>unauthorized </a:t>
            </a:r>
            <a:r>
              <a:rPr lang="en-US" sz="1600" dirty="0">
                <a:latin typeface="Arial" panose="020B0604020202020204" pitchFamily="34" charset="0"/>
                <a:cs typeface="Arial" panose="020B0604020202020204" pitchFamily="34" charset="0"/>
              </a:rPr>
              <a:t>transactions are being made, due to which the bank has been facing a huge revenue and profitability crisis. Many customers have been complaining about </a:t>
            </a:r>
            <a:r>
              <a:rPr lang="en-US" sz="1600" dirty="0" smtClean="0">
                <a:latin typeface="Arial" panose="020B0604020202020204" pitchFamily="34" charset="0"/>
                <a:cs typeface="Arial" panose="020B0604020202020204" pitchFamily="34" charset="0"/>
              </a:rPr>
              <a:t>unauthorized </a:t>
            </a:r>
            <a:r>
              <a:rPr lang="en-US" sz="1600" dirty="0">
                <a:latin typeface="Arial" panose="020B0604020202020204" pitchFamily="34" charset="0"/>
                <a:cs typeface="Arial" panose="020B0604020202020204" pitchFamily="34" charset="0"/>
              </a:rPr>
              <a:t>transactions being made through their credit/debit cards. It has been reported that fraudsters use stolen/lost cards and hack private systems to access the personal and sensitive data of many cardholders. They also indulge in ATM skimming at various POS terminals such as gas stations, shopping malls, and ATMs that do not send alerts or do not have OTP systems through banks. Such fraudulent activities have been reported to happen during non-peak and odd hours of the day leaving no room for suspicion</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4789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Cambria" panose="02040503050406030204" pitchFamily="18" charset="0"/>
                <a:ea typeface="Cambria" panose="02040503050406030204" pitchFamily="18" charset="0"/>
              </a:rPr>
              <a:t>Objective:</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Suppose you are part of the analytics team working on a fraud detection model and its cost-benefit analysis. You need to develop a machine learning model to detect fraudulent transactions based on the historical transactional data of customers with a pool of </a:t>
            </a:r>
            <a:r>
              <a:rPr lang="en-US" sz="2000" dirty="0" smtClean="0"/>
              <a:t>merchants. </a:t>
            </a:r>
            <a:r>
              <a:rPr lang="en-US" sz="2000" dirty="0"/>
              <a:t>Based on your understanding of the model, you have to </a:t>
            </a:r>
            <a:r>
              <a:rPr lang="en-US" sz="2000" dirty="0" err="1"/>
              <a:t>analyse</a:t>
            </a:r>
            <a:r>
              <a:rPr lang="en-US" sz="2000" dirty="0"/>
              <a:t> the business impact of these fraudulent transactions and recommend the optimal ways that the bank can adopt to mitigate the fraud risks.</a:t>
            </a:r>
            <a:endParaRPr lang="en-IN" sz="2000" b="1" i="1" u="sng" dirty="0">
              <a:solidFill>
                <a:schemeClr val="accent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3365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695"/>
          </a:xfrm>
        </p:spPr>
        <p:txBody>
          <a:bodyPr/>
          <a:lstStyle/>
          <a:p>
            <a:pPr algn="ctr"/>
            <a:r>
              <a:rPr lang="en-US" dirty="0" smtClean="0"/>
              <a:t>Key Inside </a:t>
            </a:r>
            <a:endParaRPr lang="en-IN" dirty="0"/>
          </a:p>
        </p:txBody>
      </p:sp>
      <p:sp>
        <p:nvSpPr>
          <p:cNvPr id="3" name="Text Placeholder 2"/>
          <p:cNvSpPr>
            <a:spLocks noGrp="1"/>
          </p:cNvSpPr>
          <p:nvPr>
            <p:ph type="body" idx="1"/>
          </p:nvPr>
        </p:nvSpPr>
        <p:spPr>
          <a:xfrm>
            <a:off x="675745" y="1610686"/>
            <a:ext cx="4185623" cy="755009"/>
          </a:xfrm>
        </p:spPr>
        <p:txBody>
          <a:bodyPr/>
          <a:lstStyle/>
          <a:p>
            <a:pPr algn="ctr"/>
            <a:r>
              <a:rPr lang="en-US" sz="1800" dirty="0"/>
              <a:t>Fraud happens at all cost</a:t>
            </a:r>
            <a:endParaRPr lang="en-IN" sz="1800" dirty="0"/>
          </a:p>
        </p:txBody>
      </p:sp>
      <p:sp>
        <p:nvSpPr>
          <p:cNvPr id="5" name="Text Placeholder 4"/>
          <p:cNvSpPr>
            <a:spLocks noGrp="1"/>
          </p:cNvSpPr>
          <p:nvPr>
            <p:ph type="body" sz="quarter" idx="3"/>
          </p:nvPr>
        </p:nvSpPr>
        <p:spPr>
          <a:xfrm>
            <a:off x="5377343" y="1669409"/>
            <a:ext cx="3896658" cy="696286"/>
          </a:xfrm>
        </p:spPr>
        <p:txBody>
          <a:bodyPr/>
          <a:lstStyle/>
          <a:p>
            <a:r>
              <a:rPr lang="en-US" sz="1600" dirty="0"/>
              <a:t>No clear relation between city population and the amount of spending.</a:t>
            </a:r>
            <a:endParaRPr lang="en-IN" sz="1600" dirty="0"/>
          </a:p>
        </p:txBody>
      </p:sp>
      <p:pic>
        <p:nvPicPr>
          <p:cNvPr id="7"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389" y="2525086"/>
            <a:ext cx="4160421" cy="3516939"/>
          </a:xfrm>
        </p:spPr>
      </p:pic>
      <p:pic>
        <p:nvPicPr>
          <p:cNvPr id="8"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77342" y="2525086"/>
            <a:ext cx="4295163" cy="3355597"/>
          </a:xfrm>
        </p:spPr>
      </p:pic>
    </p:spTree>
    <p:extLst>
      <p:ext uri="{BB962C8B-B14F-4D97-AF65-F5344CB8AC3E}">
        <p14:creationId xmlns:p14="http://schemas.microsoft.com/office/powerpoint/2010/main" val="58073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Inside </a:t>
            </a:r>
            <a:endParaRPr lang="en-IN" dirty="0"/>
          </a:p>
        </p:txBody>
      </p:sp>
      <p:sp>
        <p:nvSpPr>
          <p:cNvPr id="4" name="Text Placeholder 3"/>
          <p:cNvSpPr>
            <a:spLocks noGrp="1"/>
          </p:cNvSpPr>
          <p:nvPr>
            <p:ph type="body" sz="half" idx="2"/>
          </p:nvPr>
        </p:nvSpPr>
        <p:spPr>
          <a:xfrm>
            <a:off x="677334" y="2777069"/>
            <a:ext cx="4322898" cy="2584449"/>
          </a:xfrm>
        </p:spPr>
        <p:txBody>
          <a:bodyPr>
            <a:normAutofit/>
          </a:bodyPr>
          <a:lstStyle/>
          <a:p>
            <a:pPr marL="285750" indent="-285750">
              <a:buFont typeface="Arial" panose="020B0604020202020204" pitchFamily="34" charset="0"/>
              <a:buChar char="•"/>
            </a:pPr>
            <a:r>
              <a:rPr lang="en-US" sz="1800" dirty="0"/>
              <a:t>Female having more fraudulent transactions than men</a:t>
            </a:r>
            <a:r>
              <a:rPr lang="en-US" sz="1800" dirty="0" smtClean="0"/>
              <a:t>.</a:t>
            </a:r>
          </a:p>
          <a:p>
            <a:pPr marL="285750" indent="-285750">
              <a:buFont typeface="Arial" panose="020B0604020202020204" pitchFamily="34" charset="0"/>
              <a:buChar char="•"/>
            </a:pPr>
            <a:r>
              <a:rPr lang="en-US" sz="1800" dirty="0" smtClean="0"/>
              <a:t>Need </a:t>
            </a:r>
            <a:r>
              <a:rPr lang="en-US" sz="1800" dirty="0"/>
              <a:t>to focus on both the gender equally to check </a:t>
            </a:r>
            <a:r>
              <a:rPr lang="en-US" sz="1800" dirty="0" smtClean="0"/>
              <a:t>fraudulent.</a:t>
            </a:r>
            <a:endParaRPr lang="en-IN" sz="1800" dirty="0"/>
          </a:p>
        </p:txBody>
      </p:sp>
      <p:sp>
        <p:nvSpPr>
          <p:cNvPr id="6" name="Content Placeholder 5"/>
          <p:cNvSpPr>
            <a:spLocks noGrp="1"/>
          </p:cNvSpPr>
          <p:nvPr>
            <p:ph idx="1"/>
          </p:nvPr>
        </p:nvSpPr>
        <p:spPr>
          <a:xfrm>
            <a:off x="5234730" y="447812"/>
            <a:ext cx="5394120" cy="5526437"/>
          </a:xfrm>
        </p:spPr>
        <p:txBody>
          <a:bodyPr/>
          <a:lstStyle/>
          <a:p>
            <a:r>
              <a:rPr lang="en-US" dirty="0" smtClean="0"/>
              <a:t>Gender Distribution Plot </a:t>
            </a:r>
            <a:endParaRPr lang="en-IN" dirty="0"/>
          </a:p>
        </p:txBody>
      </p:sp>
      <p:pic>
        <p:nvPicPr>
          <p:cNvPr id="7" name="Picture 6"/>
          <p:cNvPicPr>
            <a:picLocks noChangeAspect="1"/>
          </p:cNvPicPr>
          <p:nvPr/>
        </p:nvPicPr>
        <p:blipFill>
          <a:blip r:embed="rId2"/>
          <a:stretch>
            <a:fillRect/>
          </a:stretch>
        </p:blipFill>
        <p:spPr>
          <a:xfrm>
            <a:off x="4832059" y="1048624"/>
            <a:ext cx="4588778" cy="5134062"/>
          </a:xfrm>
          <a:prstGeom prst="rect">
            <a:avLst/>
          </a:prstGeom>
        </p:spPr>
      </p:pic>
    </p:spTree>
    <p:extLst>
      <p:ext uri="{BB962C8B-B14F-4D97-AF65-F5344CB8AC3E}">
        <p14:creationId xmlns:p14="http://schemas.microsoft.com/office/powerpoint/2010/main" val="166695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1703"/>
          </a:xfrm>
        </p:spPr>
        <p:txBody>
          <a:bodyPr>
            <a:normAutofit fontScale="90000"/>
          </a:bodyPr>
          <a:lstStyle/>
          <a:p>
            <a:r>
              <a:rPr lang="en-US" sz="3200" b="1" dirty="0" smtClean="0"/>
              <a:t>Approach : </a:t>
            </a:r>
            <a:r>
              <a:rPr lang="en-US" sz="3200" dirty="0">
                <a:latin typeface="Cambria" panose="02040503050406030204" pitchFamily="18" charset="0"/>
                <a:ea typeface="Cambria" panose="02040503050406030204" pitchFamily="18" charset="0"/>
              </a:rPr>
              <a:t>Reading and Understanding the Data</a:t>
            </a:r>
            <a:br>
              <a:rPr lang="en-US" sz="3200" dirty="0">
                <a:latin typeface="Cambria" panose="02040503050406030204" pitchFamily="18" charset="0"/>
                <a:ea typeface="Cambria" panose="02040503050406030204" pitchFamily="18" charset="0"/>
              </a:rPr>
            </a:br>
            <a:endParaRPr lang="en-US" sz="3200" b="1" dirty="0"/>
          </a:p>
        </p:txBody>
      </p:sp>
      <p:sp>
        <p:nvSpPr>
          <p:cNvPr id="3" name="Text Placeholder 2"/>
          <p:cNvSpPr>
            <a:spLocks noGrp="1"/>
          </p:cNvSpPr>
          <p:nvPr>
            <p:ph type="body" idx="1"/>
          </p:nvPr>
        </p:nvSpPr>
        <p:spPr>
          <a:xfrm>
            <a:off x="675745" y="1930400"/>
            <a:ext cx="4185623" cy="580269"/>
          </a:xfrm>
        </p:spPr>
        <p:txBody>
          <a:bodyPr/>
          <a:lstStyle/>
          <a:p>
            <a:pPr algn="ctr"/>
            <a:r>
              <a:rPr lang="en-IN" sz="3200" b="1" dirty="0"/>
              <a:t/>
            </a:r>
            <a:br>
              <a:rPr lang="en-IN" sz="3200" b="1" dirty="0"/>
            </a:br>
            <a:endParaRPr lang="en-IN" dirty="0">
              <a:solidFill>
                <a:schemeClr val="accent1">
                  <a:lumMod val="75000"/>
                </a:schemeClr>
              </a:solidFill>
            </a:endParaRPr>
          </a:p>
        </p:txBody>
      </p:sp>
      <p:sp>
        <p:nvSpPr>
          <p:cNvPr id="10" name="Rectangle 3"/>
          <p:cNvSpPr>
            <a:spLocks noGrp="1" noChangeArrowheads="1"/>
          </p:cNvSpPr>
          <p:nvPr>
            <p:ph type="body" sz="quarter" idx="3"/>
          </p:nvPr>
        </p:nvSpPr>
        <p:spPr bwMode="auto">
          <a:xfrm>
            <a:off x="5088383" y="2387558"/>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5465553" y="2185472"/>
            <a:ext cx="2966348" cy="369332"/>
          </a:xfrm>
          <a:prstGeom prst="rect">
            <a:avLst/>
          </a:prstGeom>
        </p:spPr>
        <p:txBody>
          <a:bodyPr wrap="square">
            <a:spAutoFit/>
          </a:bodyPr>
          <a:lstStyle/>
          <a:p>
            <a:endParaRPr lang="en-IN" dirty="0"/>
          </a:p>
        </p:txBody>
      </p:sp>
      <p:sp>
        <p:nvSpPr>
          <p:cNvPr id="5" name="AutoShape 2" descr="data:image/png;base64,iVBORw0KGgoAAAANSUhEUgAAAlYAAAIVCAYAAAATabHdAAAAOXRFWHRTb2Z0d2FyZQBNYXRwbG90bGliIHZlcnNpb24zLjUuMSwgaHR0cHM6Ly9tYXRwbG90bGliLm9yZy/YYfK9AAAACXBIWXMAAAsTAAALEwEAmpwYAAEAAElEQVR4nOzddXyd1f3A8c+5mht3T9okTd1b6oUWqKCF4cN9GxvbkAFj+21DBhvb8GFDh8NwKFa0pULdXSKN641dPb8/nts0adI2jTRJ832/XveVe88j9zzp05vvPfI9SmuNEEIIIYToOFN3V0AIIYQQ4lghgZUQQgghRCeRwEoIIYQQopNIYCWEEEII0UkksBJCCCGE6CQSWAkhhBBCdJJjNrCaO3euBuQhj654HJbcf/Lowsdhyf0njy58iMM4ZgOr0tLS7q6C6MPk/hPdSe4/IbrPMRtYCSGEEEIcbRJYCdEbeV1QsQdqpWVCdAJnIVTmgs/b3TURotc76oGVUipNKfW1UmqTUmqDUurXgfI/K6XylVKrA49Tmxxzh1Jqu1Jqi1JqztGusxA9Suk2ePdn8Mho+M9JsP1L8Pu6u1aiN3LXwpo34Mlp8OhY+OL/jABLCNFu3dFi5QVu1loPASYBNyilhga2Pai1Hh14fAIQ2HYhMAyYC/xbKWXuhnoL0f3c9bDgLtjwDmg/VOyGV8+Hog3dXTPRG+WvgHevg9oS8LlhyeOw+tXurpUQvdpRD6y01gVa65WB505gE5ByiEPmAa9rrV1a613AdmBC19dUiB7IWQCbP2xe5vdB6dbuqY/o3XJ/bFm26iXpYhaiA7p1jJVSqj8wBlgaKPqlUmqtUuo5pVRUoCwFaNo2ncdBAjGl1HVKqeVKqeUlJSWHff/vtpYw5b4F7a6/EE0d6f3XLrZgCIlrWR4U0TXvJ3qNdt1/4Ukty6Izwero3MoJ0Yd0W2CllAoF/gf8RmtdDTwBZAGjgQLgn/t2beXwVnNpaK2f1lqP11qPj4tr5Y/PAZbtKmdvVUM7ai9ES0d6/7VLWCKc+g9QTf5bZM6ExJFd836i12jX/Zc2CWKy978222DGHWAL6ZpKCtEHWLrjTZVSVoyg6hWt9TsAWuuiJtufAT4KvMwD0pocngrs7Zx6dMZZhDjKBp4CV39pdP8FR0PiaAhL6O5aid4oJhMueQcK14CnHuKHQMLw7q6VEL3aUQ+slFIKeBbYpLX+V5PyJK11QeDl2cD6wPMPgFeVUv8CkoFsYFkn1aUzTiPE0WWxQep44yFER0WlGw8hRKfojharqcClwDql1OpA2e+Bi5RSozG6+XYD1wNorTcopd4ENmLMKLxBa90pc8slrBJCCCFEZzrqgZXWeiGtxzSfHOKYe4F7O7su0mAlhBBCiM7UpzOvK2mzEkIIIUQn6tOBlUniKiGEEEJ0oj4dWO3j87eavUEIIYQQ4oj06cDK5fUD4A78FEIIIYToiD4dWDV4jcmFDR5ZwFYIIYQQHdenA6t9LVUuabESQgghRCfo04GVy7MvsJIWKyGEEEJ0XN8OrHxGQOXxyeB1IYQQQnRcnw6s9nUFev3SFSiEEEKIjuvTgZU3kGbBKy1WQgghhOgEfTqw8gcCK49PWqyEEEII0XF9OrDalxjUKwlChRBCCNEJ+nZgFYinPJJuQQghhBCdoG8HVoFB6x5psRJCCCFEJ+jTgZXfbyzE7JUxVkIIIYToBH06sPJpjd1ikjxWQgghhOgUfTqw8vs1VrNJ8lgJIYQQolP06cDKty+wkhYrIYQQQnSCPh1Y+bXGZjFJHishhBBCdIqjHlgppdKUUl8rpTYppTYopX4dKI9WSn2hlNoW+BnV5Jg7lFLblVJblFJzOqsujS1WMitQCCGEEJ2gO1qsvMDNWushwCTgBqXUUOB2YIHWOhtYEHhNYNuFwDBgLvBvpZS5Myri0xqrWcmsQCGEEEJ0iqMeWGmtC7TWKwPPncAmIAWYB7wY2O1F4KzA83nA61prl9Z6F7AdmNAZdfH7wWqWWYFCCCGE6BzdOsZKKdUfGAMsBRK01gVgBF9AfGC3FCC3yWF5gbIOM1qsZFagEEIIITpHtwVWSqlQ4H/Ab7TW1YfatZWyVpuYlFLXKaWWK6WWl5SUHLYORroFJS1WolMc6f0nRGeS+0+InqFbAiullBUjqHpFa/1OoLhIKZUU2J4EFAfK84C0JoenAntbO6/W+mmt9Xit9fi4uLjD1qOxxUoCK9EJjvT+E6Izyf0nRM/QHbMCFfAssElr/a8mmz4ALg88vxx4v0n5hUopu1IqA8gGlnVGXfYlCJV0C0IIIYToDJZueM+pwKXAOqXU6kDZ74H7gTeVUlcDOcB5AFrrDUqpN4GNGDMKb9Ba+zqjIj6NBFZCCCGE6DRHPbDSWi+k9XFTACcd5Jh7gXs7uy77xlhJHishhBBCdIY+n3ndYjbhk1mBQgghhOgEfTqw8vk1NpkVKIQQQohO0qcDq30tVjIrUAghhBCdoU8HVj6/xmpSkiBUCCGEEJ2iTwdWfg1Wi7RYCSGEEKJz9PHASmMxmWRWoBBCCCE6RZ8OrHx+jc2i8EhXoBBCCCE6QZ8OrPa1WPmkK1AIIYQQnaBvB1Z+sEiCUCGEEEJ0kj4dWO1fhFm6AoUQQgjRcX02sPIHWqksJmmxEkIIIUTn6LuBldaYlBFY+SSwEkIIIUQn6LOBlU9rTEphMinJYyWEEEKITtFnAyu/H0wmFegKlDFWQgghhOi4dgdWSqkQpZQp8HygUupMpZS186rWtXxaY1ZgUjLGSgghhBCdoyMtVt8BQUqpFGABcCXwQmdU6mjw+TRmkwmzDF4XQgghRCfpSGCltNZ1wE+AR7XWZwNDO6daXc/r92M2KcwyeF0IIYQQnaRDgZVSajJwMfBxoMzS8SodHT6/NgIrpSSPlRBCCCE6RUcCq18DdwDvaq03KKUyga87p1pdz+vXmJWSrkAhhBBCdJqOtDAlaK3P3PdCa71TKfV9J9TpqGhssZKuQCGEEEJ0ko60WN3RxrIWlFLPKaWKlVLrm5T9WSmVr5RaHXic2mTbHUqp7UqpLUqpOR2ocyOvX2M2GSkXpMVKCCGEEJ3hiFuslFKnAKcCKUqpR5psCge8bTzNC8BjwEsHlD+otf7HAe83FLgQGAYkA18qpQZqrX1HWvemfH4/pkCLlYyxEkIIIURnaE+L1V5gOdAArGjy+ABoU2uS1vo7oLyN7zcPeF1r7dJa7wK2AxOOtNIHahxjpRQ+LS1WQgghhOi4I26x0lqvAdYopV7RWre1haqtfqmUugwjcLtZa10BpABLmuyTFyhrQSl1HXAdQHp6+iHfyOuTMVaicx3J/SdEZ5P7T4ie4YhbrJRSbwaerlJKrW3yWKeUWtuBujwBZAGjgQLgn/vespV9W42EtNZPa63Ha63Hx8XFHfLNfH7d2BUogZXoDEdy/wnR2eT+E6JnaM+swF8Hfp7emRXRWhfte66Uegb4KPAyD0hrsmsqRndkhzTrCpTASogjUlbjYlOBk4o6N5lxIQxKCMNi7rNLj/YpHp+fLYVOdpXWEh1sY3ByGDEh9u6ulhA9Rnu6AgsCT0uBeq21Xyk1EBgMzG9vRZRSSU3OfTawb8bgB8CrSql/YQxezwaWtfd99tmXbkEp8GvwB1qwhBCHVlrj4o/vrWf++kIAzCbFU5eO4+QhCd1cM3E0fLOlhOv/u5x930dPH5nEX84cRkyoBFdCQDetFaiUeg1YDAxSSuUppa4G/t6kO3Em8FsArfUG4E1gI/ApcENHZwSCsaSNSSmUUlgk5YIQbbZpb3VjUAXGl5Q/vLue4uqGbqyVOBqKqhv4/bvraPpx+dHaAjYVVHdfpYToYTqSIFRpresCQdGjWuu/K6VWteVArfVFrRQ/e4j97wXubWc9W7WvxQqQcVZCHIHyOneLssLqBmrdHf6+I3q4WpeXEqerRXlFnacbaiNEz9Rn1wrcN8YKjMDK45dcVkK0RWZsCOqAXvMTBsYRHy5dQce6hLAgpmbFNCszKciIDemmGgnR83QksPoNvXitQJ9PYzIBrmosJoXPJy1WQrTF4KRwnrx4LHGBMTXTB8Tyh9OHEGLrNd+rRDuFBFn405nDmDrACK7iwuw8dek4BiWGdXPNhOg52v1JqLX+Fvi2yeudwI2dUamjobHF6n/XYFa/kzFWQrSR1WxizvAkRqVFUuf2kRAeRIhdgqq+YmBCGE9fMp4iZwMhdgsJ4UHdXSUhepT2LGnzkNb6N0qpD2kln1TThZl7Mp9fY8IL7lpMVmMwuxCi7RIjHN1dBdFNQoIsZAaFdnc1hOiR2vM1c9/6fv845F49nNfvx+w3BlxalMYrXYFCCCGE6KD2BFZ3K6VeBd7TWtd2doWOFp9fY/IZs5vMSsusQCGEEEJ0WHsGrz+NkXV9l1LqDaXUWUopWyfXq8t5/RqT35g2bFZaugKFEEII0WFHHFhprd8P5KHqB7wDXA7kKKWeU0rN6uwKdhWfX2P2B1qs8MvgdSGEEEJ0WLvTLWit67XWb2itzwZmA2MwMqP3Cl6/xuQ1MkWb8csYKyGEEEJ0WLsDK6VUglLqV0qpRcB7wOfAuM6qWFfz+fyYvfVgtmOSFishhBBCdIL2pFu4FrgIGITRFfg7rfWizq5YV/P6NcpVCVHpmGt8+GSMlRBCCCE6qD2zAqcA9wNfaq17bTTiczdg9tRAZD/MTq90BYpjwvr8Kr7fVkq9x8vx2XGMSovEau7IAgtCHNrOkhp+2FHGnrJapg6IZVx6FGEOa3dXS4hu057A6tHAz9HqwAXDAK31yg7V6CjxVuZjsoWAzY9Z+yTdguj11uVXcf6Ti6n3GIshP/bVdl65ZiKTs2K7uWbiWJVbXseVL/zInrI6AJ75fhf3njWciyf16+aaCdF92hNY/fMQ2zRwYjvrclT5GmowWe1g9mPGi0cCK9HLLdhU1BhUAfg1PPXdTsb3i8ZqkVYr0fk27q1uDKr2+dtnmzlxcDxJkZKZX/RNRxxYaa1ndkVFjjavz4dJARY7Zu2VMVai16uu97Qoq6r34NfypUF0DZe35edmg1smA4m+rUMrpyqlhgNDgcZVOLXWLx38iJ7D6/NhNimw2DBpDx4ZYyV6udnDEnlu0e5mZVdNzcBuNXdPhcQxb3BSGME2M3Xu/S2ll0/pT1KELMws+q52B1ZKqT8BMzACq0+AU4CF7F9LsEfz+nyYlQJlwazrZfC66PXGpEXy4pXH8fg326l1+bj++ExOGCjjq0TXGZgQxivXTOSp73ayraiGC45L5fSRyVhkwoTowzrSYnUuMApYpbW+UimVAPync6rV9Xz7ugLNFiz4ZEkb0evZrWZOGBTPxIwYfFoTYu9Qg7QQbTImPYpHLhyNy+OX2YBC0LHAql5r7VdKeZVS4UAxkNlJ9epyXp8fs9kEJgsm7ZOuQHHMCLJJ1584umwWMzaL3HdCQAcyrwPLlVKRwDPACmAlsKwtBwbWFSxWSq1vUhatlPpCKbUt8DOqybY7lFLblVJblFJzOlDnRl6fH1NjV6AXr09arIQQQgjRMR1ZK/AXWutKrfWTwCzgcq31lW08/AVg7gFltwMLtNbZwILAa5RSQ4ELgWGBY/6tlOrwVyOvz4/JpAJdgZJuQQghhBAd15G1Ahfse6613q21Xtu07FC01t8B5QcUzwNeDDx/ETirSfnrWmuX1noXsB2Y0N567+Pz+43B6yaztFgJIYQQolO0Z63AICAYiA101+1Lvx4OJHegLgla6wIArXWBUio+UJ4CLGmyX16grEO8fj9mkwmUMcZKZgUKIYQQoqPaM3j9euA3GEFU0+VrqoHHO6FOB2q5bo6R4b3ljkpdB1wHkJ6efsiT+nwak8kMZjNm7cEjswJFBx3J/SdEZ5P7T4ie4Yi7ArXWD2utM4BbtNYZTR6jtNaPdaAuRUqpJIDAz+JAeR6Q1mS/VGDvQer2tNZ6vNZ6fFxc3CHfzOvXxqzAfYPXW8kgLMSROJL7T4jOJvefED1DR2YFPqWUulEp9Xbg8UulVEeSmHwAXB54fjnwfpPyC5VSdqVUBpBNG2cfHopPa6Mr0GTCpDRen+/wBwkhhBBCHEJH8lj9G7AGfgJcCjwBXHO4A5VSr2FkbY9VSuUBfwLuB95USl0N5ADnAWitNyil3gQ2Al7gBq11h6Mgrx9MJiOutCiN291ynTUhhBBCiCPRnsHrFq21FzhOaz2qyaavlFJr2nIOrfVFB9l00kH2vxe498hqemhev8ZsMrI2mJXC4/N25umFEEII0Qe1pytwXzecTymVta9QKZUJ9Jr+NJ9fYTIb4+LNJo3XI4GVEEIIITqmPV2B+2bp3QJ8rZTaGXjdH2hrgtBu59U0tlhZlMLllcBKCCGEEB3TnsAqTil1U+D5U4AZqAWCgDHA151Uty7laxJYmU3gkcBKCCGEEB3UnsDKDITSPL9UaOBnWIdrdJR4tcJk3jfGCjwyK1AIIYQQHdSewKpAa31Xp9fkKPP5lZHHCjCblOSxEkIIIUSHtWfwemuZ0HsdL8rIvA5YTEryWAkhhBCiw9rTYtVqSoTexqcVZukKFKLHqGnwsLW4BmeDl34xwfSPCenuKolOVFnnZltRDfVeH1mxIaREBXd3lYToEkccWGmty7uiIkebT+9vsTKbFG7pChSi21TUuvnn51t4eWkOAOFBFp6/8jjG9Yvu5pqJzlBY1cAf31/HFxuNlcriwuy8eOVxDE2O6OaaCdH5OrKkTe+lNT72t1hZzeDxSWAlRHdZv7eqMagCqG7w8ucPNlBV7+7GWonOsiKnojGoAihxunjs6+24vNJTII49fTOw8rnxYcZkMoaLWUwKt093c6WE6LuKql0tytblV1NdL2lQjgU7i2talK3YU0FNg/z7imNPHw2sPEZgFRiGb5XASohulRblaFE2bUAs0SG2bqiN6GxDk8NblM0amkCEw9oNtRGia/XNwMrvxYepMbCymCWwEqI7DUuJ4A+nDcEWSIGSFRfCnacNIcTekXXiRU8xJj2Sn8/Iwhz40B3XL4orp2RgMffNP0Hi2NY3P7X8XvxNAiurCdzS1S9Etwm1W7hyagYzBsVT6/KSFuUgOtTe3dUSnSQ6xM5vT87m7DEpuDw+0mOCiXBIa6Q4NvXNwMrnwYcJszIiK6vJjFvGrgvRrcwmxYD40MPvKHolm8XMwIResziHEO3WN9th/d5mY6wsFhMeabESQgghRAf10cDKgx/VLLCSFishhBBCdFQfDax8zQavW81mPP5jYqUeIYQQQnSjvjvGSjeZFWix4tF9M8YUx76c8jrW51VR7/ExKDGMoUnhjTncejKX10dlnYfwICsOm7m7q9Nn1bq91NR7iQ6xYbXI5+SxprTGxfr8KoqrXaRHBzM8NYJQmY3bIX3ztxfoCjQ3pluw4NEmtNYo1fP/4AjRVrtLa7ni+WXsLqsDwGpW/PfqiUzKjOnmmh3alkInj361je+2lXBcv2humj2QYbL8yVG3OreCBz7bwvr8auYMS+C647NkgsExpKrOw18/3sQ7q/Iby/542hCumJrRmBpDHLm++fXjgDxWJosFC37csqyNOMb8uLu8MagC8Pg0//piK3XunpvxuqzGxa9eW8lHawuorveyYHMxVz7/I3sr67u7an3K7tJaLnt2GYu2l1FV7+HN5Xnc+e46nPWe7q6a6CRbi53NgiqAv3+2hT1ltd1Uo2NDjwuslFK7lVLrlFKrlVLLA2XRSqkvlFLbAj+jOvIe2utplscKkw2r8slCzOKYU+JsuVRMXnkd9T04cdue8jq2FjVfAqXY6WJXqXzYH007SmqoPmDJmaW7ysmtrDvIEaK3aW1JIZfXT10P/nzoDXpcYBUwU2s9Wms9PvD6dmCB1jobWBB43W4+nwcT/v3dfmaLBFbimDS2X8vvIBdNSCemByffDLbuT4XSVIhdxlkdTa1lvbdbTARZ5N/hWNE/NqTFeKrhyeGktrLElGi7nhpYHWge8GLg+YvAWR05mc/nxUSTJWzMNux4aZDAShxjRqdF8NhPx5AcEUSwzczPZ2RyzrjU7q7WIWXEhXD98VnNys4bn8qAOBnbczQNTAjjpMHxzcpumjWQfjEh3VQj0dkyYkN46aoJjEmLxGpWzB6awL8uGE1ksGTF74ieOHhdA58rpTTwlNb6aSBBa10AoLUuUErFt3agUuo64DqA9PT0g76B3+vFrJoGVlbsykODZAkVHdDW++9oCrJaOH1kMpMyYvD4/CSEB/X4GYF2i5nrjs9kUmY0O0trSY8OZlRqJKFBsmDvoXT2/RcdYuOvZw9ndV4VeyvryY4PZWRqpAxqPsaM7RfFS1dNoLrBQ3SIXWbgdoKeGFhN1VrvDQRPXyilNrf1wEAQ9jTA+PHjD7qqstd7QIuVyYKd2h497kT0fG29/zrhfVibV8XnGwupd/uYMyyRMemR2A7RRRMb1nO7/gqr66mo9RAfZm/soowKsXHCoHhOGNTNletFOvP+8/r8bNxbzY6SGpRJcVy/KIYmR/T4oFy0T5jDSphDvrh0lh4XWGmt9wZ+Fiul3gUmAEVKqaRAa1USUNyR9/D7vJgOaLGy4aFeWqxEL7Aur4rzn1qMK9B1/fwPu3npqglMz45rdX+Pz8+6/Co2F1QTFmRlZGpEj+jO0Vrz/bZSbnlrDcVOF+nRDh68YAzjWhkXJrpGQWU9a/OrKK5uIDshjJEpEQTbLazKqeS++ZtYmVNJiM3MFVMz8GnNqDT5txHicHpUYKWUCgFMWmtn4Pls4C7gA+By4P7Az/c78j5er4dm3+1NVoK0S1qsRK/wxcaixqAKQGv4z/c7mZgR3Wqr1aLtpVz1wo/4A98lMmJDeOHK47o9uNpVWsv1/13R+IUmp7yeX7yygvdvmEpihAye7WolThc3v7WGH3aUNZb99ewRnDM2hSe/28HKnEoAat0+Hv96O/1jgiWwEqINetrg9QRgoVJqDbAM+Fhr/SlGQDVLKbUNmBV43W4+n6/FGCsbbmmxEr1Ca/fpwaZHV9W5ue+TTY1BFRgBzdq8qq6qXpvlVtS1uJaiahd7Kxu6qUZ9y+aC6mZBFcB9n2xid1kt324pabF/aU3L1B1CiJZ6VIuV1nonMKqV8jLgpM56H7/Pi4km/ckmMza8NLjcnfUWQnSZ2cMSeHbRLnSTYOma6RmttlY1eP0Ut5LLqqoHJHmMCbGjFM2uI8hqIjJYxnocDTWtJIl1uryYTYrs+DA2FVY325YaFXy0qiZEr9bTWqyOCq/P13yMFWBTfurrJbOz6PlGp0Xx8tUTmTkojgkZ0Tx16TimZrU+vio+zM7FE5vPEFMKhiaFH42qHtKA+FBumb1/dLpScPe84fTvAeO/+oKsuFCCrM3/BMwakkBypIM/nTmk2baTh8QzXsa+CdEmParF6mgx0i00nyVlM/mpd0lTt+jZ3F4/WwqdlNe6uXZ6JgMTQ4kNDTro/kopfjqxHwAvL80hPszOHacMYURq96+7F2Q1c8WU/kzJiqGouoHUqGCy40Nl5tlRMjAhjP9ePZHHFmxjfP9oQuwWkiKDqKrzMCkzlg9/OY2dpTWE2a0MTgojOqTnziwVoifpk4GVz+/DzAEtViZNXb2M7RA92+cbCvnV66sau8/OHZvC1dMyyIoPPWi6heRIBzfPHsTlU/pjNZt6VPK/ELuFMenSEtJdjusfza9Pzuay536kxmV0DQ5JDOfJS8eSnRBGdkLYEZ/T79fsKq1lb1U9caF2MuNCsVn6ZOeI6KP6ZmDVSleg3aKorZW1yETPlV9Rzx/eX99sTNLbK/OZlBXLnvI6Zg6Kx2YxsTq3ko/W7qXB7ePM0SnkVdTzxcZCRqRGMjUrBoetnpTIYEm4KXB5fTz57U5qXF4sJkWQ1UReRR2frS9kWEo4NrMJu9VMv5gQItqY52jB5mJ++epKXF4/ZpPirjOHcd741FYD/x3FNXy2oZC1eZXMGZbI1OxY4sMO3gIrRG/QNwMrr7fFWmTBFqiukzFWoudyujxU1rUcdJ5fWUemtZLKwnrKzNFs3bSGix3bCY6w8vQ6zXOL8wD4dEMRb0Q7+P2cAVSUFBIfaqFERzIyNQKHrclHgd8He1dD3jKwBkPaRIgf3HUX5vdB9V4wWyEsseveR7RQ7/axrbiGv84I4bTwXYS6S/DHDmaDxc+3u8rwY6LG5SXG5OSytFIo2oiOGQCpxxEW13JppNzyOm5+c3VjOhCfX/PH99czJj2KocmBcX1eNzgLyfeEcNWLa9lTZizq/OmGIq47PpNb5wzCapYWLtF79cm71+s/IPM64LCaqKqTMVai50qKCGJkavNB5xaTYnSig3G135HwykzC6nKJDoJNuj+FEaN5aWl+4752i4mBCWHUek1c+/Yu8ksrWbZhG59vLGr+RnsWw3Oz4dPb4cMb4fm5ULSx4xfgdUFdRfOyylz4/P/g0bHw5FRY/Sq42tFyXFdhnL9kC2x4F7bMN84tDiky2MZDsyO5sOwJIrxlmP0urOVbSKrfyjML9/Dwgm0s2lbKuP5xeNe8RejCewh7/wosX/6BuupyAOrdXnYVlLB6VxFbi5yMTots9h5+DcXVgWEW5Tvho9/Ao6PZunFVY1C1z/OLdpFb3rxMiN6mT7ZY+X3+li1WVhPVDS2nHwvRU0Q4bPztnFH84d31rMipIDE8iKumZXDnR9sIs47hgVPf5dEf6hmakoLH70cTRnxYKXurGhiZGsGpw5P4cO1env5uJ9ccn8UXeXVcPkhz4TubmJwVY3TBeF2w8F/gb/J/ob4Cdn4FCUPbX/m85fD9v6BkE4y6CEZeCFHpsPZ1WPKYsU9tKbz3cwhPgcwToKEaSreCqxqisyCqX8vzVubAmjdgzatw/O/gk1vAXWNsix0EF70GliAo22b8jB0EwTKmq6mhlgJMSSPgq7sbyxJGnM+fZ1zLLZ+VsLnIyZK9Xj42XcmtGQ2E7ZqPY8u7VI+/jsKGAXy4tpBXV5eTGm7hmskpjEkLp8HrZ9kuI/CaPTQek0mxcFsxGdWbSVn/P/D78Ptatr76dfP0G0L0Rn0ysGqRIBQjsHLW+Q9yhBA9w5CkcP5+7ggWbi9jd2ktzy3cSWG1iyCriY2uWNJianjoy61obbRQ/fnMYTzw2WZOHZHE/fP3L7u55Qsnd5wyGEUllfVu3Psyufs84Cxo8b6uqmLc9W7CHIGB7+W7YOt82P4VZM+CgXNbD3wASjbDS2eCO9AS9fW9xntMuwlW/rfl/nsWQdwQ+PoeWPmiURaRCue/DClj9u/n9cD3D8KqFyFzJqx/a39QBVC6BXZ+Az8+C8UbjLKBp8Bp/4SIlJbvW5EDdSUQmmC8Xx9Q7/ZiNwOLH2++Yd2bTJp3XuNLn9Z8uN3FvOMvYNyu+QAo7ef15Xt56DujVXRXKSzZU81/LhiE3RrHtiInpwxPorTGxWXPLQOM9B8vzPwPQ7+4hEHeLSSGD6Owen/+wJ9OSCMtWrLui96tT3YFGoPXm5c57FacbvmqJHq+6noPXp8fi9nE6aOSuW3uIEamRBAdYuc/3+9PHOry+nngsy28cvFgki1OQg5Ytf6rzcVoRxQXT+xHYnhgwLD2GS1KB9gUchyfbQh0GdaV41z+BntqLFQGJcMXf8Tz4U18sXIry3aWoZs2OVTshj1L9gdV+6x8EXKXtR7A+L1GC9nKFyE4mo0z/8Pzg57g2XVu1u4qRFfmgd8P1bkUEMXHU//Hgqw7jPc6QF3xLt4d8Sjbj3/YaLHaOh9ylzTfyeWE3Qth0UPwwmnw9AlGQNYHLN5Zjt9kA0/L7jeTu4a/nRjG30/vT0qkg9NGJLHNNoy9Y2+GsCR2qHSe+7F5N7LHpymodjEk0sfSaSuZnm5r1tVc7HTx2JYIXGnTSP3xr7w4tZzrpqYyvl8U95w1nF/MGHDIxcSF6A36ZIuVx+fDckBgFRJkw+mV/9CiZ9tTVktlvYd/fL6Veo+PqGArpwxP4tY5g8kpr8VuMTVbR7C81k1OpYsoXxlvnxPFdZ86Ka/1csKgOIYnh7OtNohrpyWSU17H5kInyl3DcbZUYqf+Bja8A7YQfMddx7q6LLbmVTF1QAxl5bX8edsklufWMjg+m7tPnMdx31+NOWUHl76zg1cvzmacaTtEZ8A718GgU/ZfgMkCWTMhNAmv1wNTfoMlf7nRBQkQnQnB0VBrLKmydvLDXPC5jXqPE3Bi+76c106zMsLzNnlZF3B30Yl8vb2KxHA/w0aeQ2LZ35v9vnaGjuGmTwqJDUnltcn3M+D73xjjxYafY+xQtBE+u8MIpKIz4cQ/wg+PwFtXwHXfHrwV7hjg8vjYWujEFpnE1JhsVNk2ozxtGjWxI4kPs/KTlX/g4aT7eWzJbhxWMxHTMvgw4qckzricSH8QsSF2quubD6GwmRX9S7/FtuLf7Bo6tcX7/rjXTfXw0cTlLmTQtv/w+/NfwheaiFnyl4ljRN8MrLx+LKbmrVOhQXaqvTL9XPRcW4uc/O7tNWTHh1Hv8XHK8ESmZ8dSUevh9nfWYreY+O3JA/lkfUHjWoBJEUH8kOtibV4Qk1IU/zwtjSVFJj5cs5cdxTVcf3wmRZVOrnp5TeOMw/iwUF6dMYoB/YpwO+JZ6B7Ma6vLaPD4yIgNIdhmYurAZKYNgj1ldVz1WREfTr0N0Li8mtdXFDKu/gGYcqMRINWXQ8wAo5txxm3GWKodX1NbXsB7Rf2YdOpbZLi2YHOVQ8p4QBnjqoaeSUhwMP89oYwcncBfl7oprfHw8q4wZvU/ntwddXy93bjOwuoG3vNP46LhRURsfAWswewddwuPbYtG6zpKalys8GYywGyDlLHGL7R0K7z/C9i7ynhdvhMW/AWm/ga+/Ru+mlJ2uKPJr6gnNsxGdnwoQdZj5yNTA6mRNnbWmxh48sPELb2f9dk/599bw1mz0cVMfxznnPQKT76wDoBfn5TNU9/toCJwn8SG2rj/nJFc8+LyxnMmhdsYEmcn4/v7wVXN4LCWuQFPHBRD5ODpMGQaJI6E8CT2faXNLatl/d4qTCYTQxLDSJcs/KIXOnY+JY6Ax6dbtFg5HMG4tAmX14ddmqJFD/TFhkJcXj/VDR7Gpkcyvl8UJU4XD365rXGfjQWbueOUwazNqyIu1M5vZw2kotbNztJa8uut1FkicVfv4LaRddRj55mF27lwUibVTdYOLHZ6eK9qABfFu9mjkrnqg/0z+e76aCM3zx7IW8tzqar3kJ0QxrnjU9nlCOKLHEVcqJtJKRa0moVa/iwMnAMR/WHoPHIzzufLnXV8sbOBaenTOCWmhrOLv2FN7WTcjiEMi/djWvEcxGRB1okQnkLWh0bL0nhrMLPnPcPj26LYWA7v7vAzNLl5S8n9P9TwfcZ5PHvFFZQ5a/mxxMKq4v1dkNVeK3rKrymJGEXo9kUEF/4I6ZNgwEng8xoD6Z2FoP0QkcZXFfHc8MZC3D4/SsHtcwdz2eR+zVNT9GJByg9+L0NjLDyxRjFpzOP8+9tdXDMCzu/nYXVVFY/9UM/07Dh2ltawvaSmMahyWM34NazaXcrTF49kVW41ycGa8elhDPnfSVBnLO48uvBtrh9/Kc+sqMKvYWRqONeekI01fgzuygIsZVvJL61mQb6ZzzeXMiXNwbDkMK5+bQtDEsP5+zkjGZbS/asECHEkjo1PiCPk9vk5MBGwckQSoaqprHWTECGDJ0XPs6XIicNq4uKJ6SgUlXVuPlrbcqD5ztJanrpkLDUuL6F2Cw98toWSwELMZ6c6+W3hHZjXrAeThUmjf8mHVWG8c14M139aQ1G1sd/WUjcLIieypagGcBJmt3D6qCRiQu1U1bn57CwweT3s1EF4FGSGhpEVtJfbwpcSHpyGIgpGXQB15VC2hZphl3D3NyV8vtVY2PeHnTA/KYTnJ/Rjetn78NULMOFao4uuYA3s+BpCE40xWFV54KkjdMHv+d0Jv8ObYaYyZz06bBTmSUn8a0k1SsHsIQn8dWwVQW9cSUptCSn2MEZNvZ8rlyZSWe/jvEFmdGEowetfJigq0eiqXPyo0YJmD4PpN8Py58FsI++0l7n19U24fUa3qtZw3/zNTMmKYURq5FH41z4KCteTGJHE5S+uptbtY1JmLG/OKMOeuwhsIcyMj2VF4gjygrJ5eWkO+RX1nDwkjj9PthFVshR3VTHlsRNIL1vHCYMmon54hO/st5EdmYEl0JUbveV1bsqq4Ce/eJRylyI0yEJ1vYvcrdtJ3foStVWl3N1wNZ9vMyYd/LCzgmEJDh44I4ub39/Bt9tKJLASvU6fDKw8Po35wO58axDhFFJeXkpCRFq31EuIQ7lqSj/qvZoHPtvCkKRw4sJshLeSDdtiUvzh/Q2UOF3YLSZumTOIez/exKT0UI7LeRZz0XpjR7+XuJUPMee0cdiKNvLnOeeyu1qTFGbBbrMRZPJhNYVyz1nDSYwI4rUfdhKlqzBbQiisrCd7w8OMGHo2VcW70X4f6TiNVAnzbzVSH+xeCN56SBhGvi+Cz7cWN9Yx1G7hmmGaYCtGN+Hxv4P4IfDu9fsHUpssMOsu+PLP1GSfiWnwqQRv/xjr+v+xb8npX4y4EE74GaFhkcT5S4j59GeN47NwOcn49tc8+5P5xNj9RL51DrichAJM+jmsewuUiYazn0e5nZjNFpj7d8wmM7H+En422s7fFnuaTf8vLioA5yKIGwghceCI7OR/5aPH76lhR0kdtW4fdouJE60bsL5z5f4dgmMYPf0WkqNTGXZKOvGefGyeCoI++CXUFBMCRAG1854l5Is7YfwVhFXnsn3y/aTHRdLgN6FsYXyT04Cl3MffPt1MXkU94/tF8fK0EtTyZ9k9/Qk+/6KmWb02FNUTZjM+oNcFurSF6E36ZmDl1y1arFCKMIuX8uJ8yJDASvQszno39R4/H6wt4ILxqThsFmrdPn46MYJF20vx+o2//iE2MycMjGNgQiixoXa8Xh8TIiqYd66PoBA/oasCY16sDvxJYzHVlRDjyuO3ZScz/9stje/3t7OHcs/XO8mvbMCk4PnTI3ky+lWsO77AnTye7bafUzbrQZYUKB7cMQy3T3PDaAtzrBuIjBsECcOMgKmmCNy1ZFYu4fGzRvPKuhpMysRNY02M/fw8aKg03jBxJLiqms9O83vROUvYet7XhFNLQt12WP+/Zr8Xy7rX+eVll/BGcRQJygMjLoDwJPA0GJncVzxPQ1kOZvcOY/YfQHCMkc7BEoT7pHsI+vw2o65VuUYwN+QMguzhXF36Nbapt3LXQqM70WxSpPjyoWKn8fC6IGG4kZm+F+bGaghOxevX3DRrIFNTrVi+ugSUguRASou9qzBrLwlUoGo2ot69Dqb8CmqKm53H8cM/8Fz6PkVuO1UFNRS6fPhqFcMWXE2DI5YTp9zM6W9VkVdh3HvbimuozVtPEMYi4YcyKTOmKy5diC7VNwMrn26RxwogwuqjtLSkG2okxKHlVdZTXufBZjZR6HSzo7iceo+PftHB/Ov8USRFBFHr9gHw2YZCXluWS3Z8CG+eAlGvXwgeY7kmPeoiKqbfzfdqDK9vN5MV4+fcuCS2/5jH9cdnEmq3UOf28uR3e5gzLJHnf9jNzyfGMmXj/2HNN9IU2LZ+zNCCFew54y1ueC8HgLgwG3WWWHYlnExqykRiv7sdlWPsryP7U3fK48zc/ianmZdTnDGPH2vHs+yUjxhb8w0W517IXYauLaPZn1mzFaUUA21lqN3fQczA1n851blcmGSB2nIInwRLn4KidUY34gm3k2SLx7trM4y9ArJmGIPoc5bApJ9jqdwFoy40Uj9kzoDIdCNgWvYM1mFnMdORy90qmhCbhftnhjLAvAsaGuCb+4yleJQyZhKOvxIc0Z3/D9+FPF43AxJj+PLbnVSXuxgXEguz7oZd3xktcSMvQGs/6vsHUIPmGpMRfO4W5zE1VPLOqnwWFSqGJEXw+NfbMSl44sKXmPTqYIIKl/P8Tz7g5Gd3AlDj8lIa1I8YoH/+R8wdeD2fbnU2nm9kUjDVLs28UclMzZLASvQ+fTKwcvs0llam9obboKS8opUjhOhebo8fn9ZkJ4SyqcDJnOEJRAfbqHP5CHdYeOKbnXy1xWhJOG9cKouuz6LCWcdXlQ6yZr/FgJy3KIoYRQRO3jedzN2f7QJgMfDuphqeuWQMpbmb2Vtn4pNNHm44MZvsCD+XxXlIKnsXa8ZkyJgMix42Bnc7C4lt2MO1k9OYlBnNmnwn9dpMTr2DzPqFjUEVgBp6BuEfXY1yFgIQn7OY6SOvZFPYlXgTx2JRJhg32BjItO5N46Axl0B4CrquHFWZAwkjjIHlsdlQun+wvo4bDFEZqF3fGEvxFK6FMx6Gsu1QV4bPbGdPnZXvLT/BavYwzVXHiLqlxgD50ERMmz80lsAByFlsBGMz7gC/G6KzSA6N4rtrs8BsJc2bg3ZHQM4iUGbAZ9T5q3sgaQwMOLGrb4NO5ff5yK+oZ9GOMn53cRraewlqyeMwZB6U74CqPFTGDFhwF2z/HM8p/6AhdiRhix81gsqA4uHX4A2O5bMNG/l8QxHXnZDFg19s5fHv9zB09kOEf/4bImp3N+7v82u+qE4nO3suIds+4o/HjWRq8lQW5FuYlBbE8dmx1OJg9phQwh32o/57EaKj+mRg5fHRcowVEB5kobii+uhXSIjDcNjM1Lt8hAfZ+GpzMa8szWFMeiQ/GZPCkl11jUHVnCwHv434huTXHyDFXUv64PN5N+xiigf/nuv+u4KXLjqex97f1XjeWUMTGJESwdYiJxMiYI5jI/NOTOau9XmcPb4Yq2sLOELB6jACl4teg8J1kLuUEF3P9KxwLn9lHf2j7Px5go8BVXmEBfvhzEdxYcPjdmELCsHmfLTZ9YSvf4mJw+bCnuVG4k5HP5TZCj95BnKXoKvyUatebmzB0sN+wuohN5N64hBiNr2CKXcJOm0ijLkE05uXGuOqsmfBGY9A8UZjYPqyp1kZehIXfVyB128sr/KQxcSb505nVMOPYAuFje83/0VX5YHJivuku/B4/Tj9wdSV7GJAkBM2voMqXE/JiGsJ+skrhH14HTRUUDz8OnZ4B5D3Yy4xDj9DojRxcYlYbEFddj90hlCbDYdVs+bqGIIKv0cVroXBp8OXf9q/09o3YOYf4PM7sf7wEM8Pfpazz3qDiGUPYqsvJH/gZTxfOYr5q7Zz1ugUXl2Wgz/QLb1xr5OyKaMJB2Mxb/aPpQqPS2fX0D+RMfYykj11XBwbyqVzRx/Nyxeiy/TNwMqvsbQSWUWGOCgoksBK9Dy19Q30jw3mkmeX4fFpgm1mJmZE4/NDUqSDs8ek8O6qfG4c4aa6LoZ1k1/FEZmAqaGcUTYzS4qdzB2WQJyqbEzEODkrBofVzONfb+c/cx302/Q09oLFJKZO5PETbsC04DHIM5YiQSk46c/oqr34a8vxZ81lW8h4qsoaeP3yEfRXe4n55g62DbyGjd5sYr1VDNz0KKG538KM21tekDJB/nL47gHjdfwQmHMfVc5qrAPPIviVM5rvvuEd0gb9lPEvu7l+wlXcOH4MIev+a7Qy7Rusvu0LMNuM5XIK1+Of9wQvrrLj9e/PpeTy+tlYH06dbQIZ2k2iUhywHjvaWYDtyz9hA0JMFqpOfoElejiZI1N5M8zKy0urSAi18Md5Cxhv2k5wXS1B5ZsZ6gil/8pHCClchidjJjWTfkNwynBMPTTxpcsSwoBwN0HrXqN41M+piT+JrI/Oa75TTbGRjV8pUGZKa728VJTOFnUHsTHw6bIGymuNcXHRocZyR/uGTU0bEENizvvUDzgVX1QG/zhP4fL4SY+0kRoVTFhQAqYIY/3JnvkbEqJ9ek1gpZSaCzwMmIH/aK3vb++5PD4/ZmvL/8oxEWGs2FPW/koK0UUSghVrStxcOz0Tk0kxMiWC++dvYmep8UdtTFokvzkpmxyTm1996cfrNzKVnz8+jZzyWs4cYeH47FgcVYv5zfg0/vCNm0mZMTz4xVZunRLO1GW/wFRtjJdSW+cbixb3m7I/sNIalj6Jmn03W+Lnstabzl0vbeZXJ2azMLecYqeJU0Y/yx3vb8bnNwKdGyfeyvVASEMVOjLd6NLbZ9RFsGX+/tfFm/CX72Z1xCxG1m8kuJXfQZDPCdh5alkZM2enMKloAww+rflO276AiT+D/JX4c5dS4Tq72eafTkjnvbWlLN1VzrjUEJ4bfjkRa5/bv0N0Fqo6b/9rv5fM1X/ni/4P4cnK4sGFRjJMr89PbOkKzF//nFC/lzEAYy4Dfw3UlWHd8Dam4g3sOu11svr3b8s/8VG1Kqec4moYay8mf+hVvLjOQ7LFSZbL2creJlAmCsf+lpKCUDLNJj7f1vwLaFyonep6D+EOC1ob9+NVE5NwVwzHPfQiSvxhnDuu9w3wF6I9esVagUopM/A4cAowFLhIKTW0vedze7yYzS2nqcdHhpDrizFy7wjRk9gdVNZ5eW7RLh77aju3vL2Gn07sR2SwcR+vyq1kQEIId35W0DhDEODN5blMHRDLvfO3oEwmtnjiOaP8BZ6aE0y43fjvPzq4rDGo2keVbYewxOZ1qCkCk5U6SzR3f7yFyydn8OzCXbyxPJ/MuFDu/XQ7vibv/cjSarZlXQHLnkGNuYS6abfjG3Q6nPI3I1Dbl/YhwO31ctWr69nsioHYAwaqxw2mwrR/cHi134oOT4WGA1qYozOh2lgU2LJjAZeN2J+TzmxSJITbWbrL+P+9Iq+WJ31nUnjig+iBp8CkX8CJd8Ly55qd0urMJVi5KXG6iQikt/jZGDtZi2831jXcZ9VLkHH8/vcr2UTh7k0UVbfMPt6dvthYyJUvLOf6l1fy5Y56tnrieeb73YAJRl7QfGezFR2ZyuYTnuTvu7MIsZn5cmMRV0/LaFxv1WE1c/PsgYTZLTx58TgmZ4TzyPmDGZWZRMS4c4lLG8SIVAmqRN/RKwIrYAKwXWu9U2vtBl4H5rX3ZG6PF0srS1PEOEyU6XBce9e3cpQQ3Sen3MUf31tPg8dIWFld7+Wxr7dzztj9ixi7PJry2paztho8fmrdPgqq6vn9Ij/lQy9hRv5/ONm+kchgK25TKwlxA10/zQw5Hda/TbE3mFq3D5vFRGmN8X4Om5mqJtnb9ynx2MHvpao4l7cd57N3/O2w5nUjFcIB77fXnonPDzfMr6LmpPthxHlGoDTyfNyTfsUTgf+WQVYTaZEOik95Bgqb/F8122Dc5bD5I+P1wDlMDc7j8TNTGJYczsT+Uc0CP4AnVtRx3pL+VA6+wGilq8xpNjAboHzgBVSbo1ixu7xxseqUIHdjdvFmfK4m12Si2mtt9ffSXdbmVvCH99Y3Ll/0yCoPpTVGnXeWu/BrYOqvIW4Q9J8Os+6iwOnl9M9DCY+MZmZWCH6/nzJnPc9eOoZnLh7Fq1eNZd6IOG6dO5gpA2KZNCCRtDiZzSf6rt4SWKUAuU1e5wXK2sXj9WKxtGyxMpsUKfY6tmzd1N5TC9El8ivrm7VEAVTWeXDY9gc/VosiM7b52mpmk8JuMZEQbmdQQjj/d8ZQ/rkxjH9G3EppxAgePH8Ui6uiqBp8UbPjqkZcRXXiJHRURiC30zx8aVNYnXYZKwoaSAwPomkKohKni/To5h14FpMi3VpN9dCL2Zx5JbFhDrbnF0HBaojsB2MuNQKsiDQ4/WG+LA4HoLzOzVkfa5amXkH5jPupHXEZr5YP5vX1tWTHh3LfWcO4d5WNguIiiExDz70P97ynaDjnJVj1GqDQ46+G8FQcG18jO8zDtdMySIp0EBrU8gvVzDQr4Q0FRgqG9f/DP+/fRqJTs42qEVeyIfV8Khp8DE4KZ0+5kdNqdUUQvgPTPygTmPfPYisfeS1fl4aRENZzZraV1bobs+sDFFQ1kBLhwGJSvL2xlp1h42DVyxA3GADfkqf4riqBC8elMDM7hnCrif9cNIQ75/Zn5tBkZo1IZUxGPA6HrFYhxD69ZYxVa2MbWySiUkpdB1wHkJ6e3vqZfB7cfhOWg6wHmB3mZdmOEka2u6qir2rT/ddOiWF2zCbVrMUlPMiC2+vHZjZx0YQ0Pl5bwKWT+/HCD7vZU1ZHuMPCz47P4pstxfztnJH4/H6cDXDhcelGHjcLJFrMDO2fzCbzb0jqNxtr5XbKHRn86MkgzZfC8JMfI9zmo9qexKOLinljXTU2Sy63zhlEZZ2H1CgHeRX1vL86n9vmDua5RbvILa8nMtjKX88cREycj939T8Lk9fP7V9eSEGJm4ImPkrLwThh8Ovr8/4KnAeVzMz4jBst3JXj9mu2lLi58z8WzFwzixI9/wuQz3+d2WxTr8qu46+PN3Dk1lCEbH8aLF9eoKwnZ9Da1dTVUzfoHflsIeU4fMVYfIbZ4gk0eRjpKCB2exMfrCvn5Cf15dmEObp+faf1DuGKgG3P+ZkChR5yHacVzVJ14P3vtmfxQYufNhXsZlWomv6KeX5+UTXmth7gwG65Rfyf4s5uMxZuDIvGe+k9c1gjqp/yRQlt/PqtM5rLpg4kItnXqvXAwbbn/okOsxIbaGlsaAT5Zl8/954zkno838usfo7h32hMM9m1HO6LwJ4xgsoritOgwwoJlaRkh2kJp3TJRZk+jlJoM/FlrPSfw+g4ArfV9Bztm/Pjxevny5S031JZy29/+Scigmczq37LVatWeMuZvLOHDu64HU29p0BNH2WEnMR30/mun/MpK5q8r5/75m/H6NUFWE387ZyT9ooONhcOtZr7bWsKu0hrOHJWCLbC0wN6qBmJDbEQ6rPj9fkJMbiz4cBKMyaT4fmspgxLDcfn87CipZWdxDaPTIxmaFEaqfy8J658BRxQNwy5kbV00C7aUUd3g4bRh8WSF+yhyWVmyu5rNRU7mDo5mWJyVylo3wXYzGTYnBUUFOLWdlJQ0StwOSuv9pIaZSdJF6LpydHAMbp8Pi8kMFisbqkP4eFM5Lq+fM4bFMMZRjM/rY4UzkuiIMLxeN0F2O4nmGrx1FezyRLGpqIFTUxuItEN9UCJ7qn0EW6EfRfh9HuqwU21PprzeR1BQMNVuY1aw1VtLms1JmEWDqxqTyUK9JQxnTQ17qjV7VSLxkSGEmdyEWzwszPXww+5qpmXHMi0rllRdCO5ao/svJA6i+gGQV15HZb2H5MggokO6pLWqQ/ffx2v3cuvba6lz+zCbFDeeOIABccEkRQZTXe8lPtzG0OTIzq6zOHbIJM7D6C2BlQXYCpwE5AM/Aj/VWm842DEH/WAp3c6Nj75O8pCJnJDWssHO5/Pz209LeP6MaIZPnt1ZlyCOLUc9sAIoqqhgR5mXYqeb5Eg72YlmohwyKLgP6tD9V1dXx8bievIrG4gNtTEwLoS4iNbmYQrRKgmsDqNXdAVqrb1KqV8Cn2GkW3juUEHVITVUUkokQ+yt3xtms4mTk+p5esE6Hpk0Cw6zlpUQR0tCVBQJEkeJDgoODmZ8/2DGd3dFhDhG9Zq+Lq31J1rrgVrrLK31ve0+UX0FJTqMiIMEVgAnD0tjYV0aT7z5AVuLWsvrIoQQQgjRUq8JrDpNfSVlvhAiDxFYBdvN/HaEm8XrtnLB41+z6PsFaI/roPsLIYQQQkAv6QrsTLqhinJfEht37DZmRh3CmGgP/rLNXPzxMPj4SwAsePFiwap8DHFUEWlxEWryogAfihJPEFU+K0nWesLMnsbO6H3bAOKsDZjQB53q6NEmanwWws0eLIepY5uvG3BrE3V+47zmlpMqD3pcg9+MS5uZFlbEzxI2H6O9o9pYXNhTbySvjBsMM38P9tDurpgQQohepFcMXm8PpVQJsOfA8un9zMEpZ96UVUuwGaX8bTmXX5kosPWzuJVdOVXf/UPbXxXwqe12glTPSXjYlYb/u2b9hhJ/a02VpVrruYc69mD3XyeJBUq76NxdrbfWvSfVuzPvv550Xe3Rm+vfW+t+2PuvrztmA6vDUUot11ofc+M3j8XrOhavqSN68++jt9a9t9b7cHr7dfXm+vfmuotD63tjrIQQQgghuogEVkIIIYQQnaQvB1ZPd3cFusixeF3H4jV1RG/+ffTWuvfWeh9Ob7+u3lz/3lx3cQh9doyVEEIIIURn68stVkIIIYQQnUoCKyGEEEKITnLMBlZz587VGPkt5SGPzn4cltx/8ujCx2HJ/SePLnyIwzhmA6vS0t6Yd00cK+T+E91J7j8hus8xG1gJIYQQQhxtElgJIYQQQnSSPrcIM0B1vZuNBU6KqhtIjQpmSFIYwbY++asQQggq69xs3FtNSY2LftHBDE4KJ8hq7u5qCdEr9bloos7t5clvd1JdXsKshGqcZYpVzoFMGpqF2aS6u3pCCHFUOes9/Ovzrby0ZA92i4lfHhdGYpWbhJhoVOxAsAV3dxWF6FX6XGC1vbiGVAr5Se39BH2/GIC6tBNwRv2TyJTsbq6dEEIcXVuLnby0ZA8AL5ziYOKyX2BaZbxm0i9g+s0QEtuNNRSid+lzY6xqXV5m+JYSlL+4sSw491scu7/oxloJ0T5aa1bsqaCq3tPdVRG9VGWdh3PHpfLwOYMYt/NxTFV79m9c8m/Yu6r7KidEL9TnAqv+McEkF33doty86xvqPd5uqJEQ7ffxugJ++swSfvXqSmR5KtEeaVEOCqrqKSwswJb7Q4vt9cU72F1a2w01E6J36nOBVVJkMK7MOS3KC2Ins71IPjxE7/Lq0hyunpbBliInGwuqu7s6oheqqPOwaHsZiws0dcmTW2zf7onlzMcWsjq3ohtqJ0Tv06bASik1TSl1ZeB5nFIqo2ur1bXK+s/FPe1WOP4WGHw6dekz+dI7hhJnQ3dXTYg2a/D4WLGngokZMUzNiuWdlfndXSXR22hNiirlL8eHs6vKy8oBv8Qf0a9xc/mIq3klN4bqBi8PfLaFWre06gtxOIcNrJRSfwJuA+4IFFmBl7uyUl0twluOZctH8N0/8DuLKRx7Ey9u0kQ4rN1dNSHabGuRk5RIBzaLibH9ovhqc3F3V0n0JjUl8P0/SX11BpevOp+3hvzAV3nwWObjrD75Ndac9iE3Fp/J6xvqAFifX01NvQRWQhxOW1qszgbOBGoBtNZ7gbCurFSXKt9FyNs/xVSyCQBT/jL6f/sr/nVqMrEOSbcgeo+Ne6tJjzGmwmfEhFBW66Kgqr6bayV6jZ3fwFd3g6cOPHXEL3+AyxJ2sdcThit5Ime/42Thnv3DI+YMSyA6xNbyPH4/VO+FOukqFALaFli5tTEqVgMopUK6tkpdrHwnNFQ2KzJV7Ka/2ku/nHchb0X31EuII7RhbzVpUUZgZTIphiVHsGRnWTfXSvQaa99oUdQv933uDn+XcXoDd87Nxm4x/kRMzIjmuuOzsFoO+JNRmQNf/gn+PQmenwvbvgCfzFAVfVtbAqs3lVJPAZFKqWuBL4H/dG21upDF3rLMbCPaVwof/xbe/wXkLjv69RLiCO0uqyUhPKjx9YC4UJbtKu/GGoleJXF4iyIVkYp147tYPryBKz1vMP+8UD65Zij/OTeDAfGhzXf2+2DpM/DDI9BQBSWb4dXzoXDtUboAIXqmwwZWWut/AG8D/wMGAf+ntX6kqyvWpUZd1Pz1hOugJjA+pWQzLHoInDJeRfRs+RX1xIbu75oZlBjGj7ukO0a00fDzIDhm/+vgGIjJgvpyXDHD8Icnk/nu6Qyt+paw+Tfg2rOCqnr3/v2dhbDy+ebn1H4o2nR06i9ED3XYzOtKqb9prW8DvmilrPexh+OyRVF/1svUVpVSZU/CY4tgUMN6Gr/77/kByndAWHx31lSIg9JaU1DVQFzY/hbYfjHB5FXW4WzwEBYkEzHEYSQOg6s/h7zlxhAJv5eywly+Gv8qL28xkbbFwlWz3mJszRpIn4z/q3t4OPJOTh2Tyfj+0WB1QEg8uJzNzxvUe4fgCtEZ2tIVOKuVslM6uyJHTexAfki5gtGvm5g6P55T3/Mx781ylpuGgwoMXk8cCQ3yzV/0XJV1Hswm1WzxcIvJRGZsKGvzqrqxZqI38UVlkZN8CjlxM/DtXsz7wT/h1gVO1uRV8dGGMi6a72NDzMkQHIOj/wSmJGqueWk5u3LzIDga5ty7/3MTIG4IJI3utusRoic4aIuVUurnwC+ATKVU007zMGBRV1esq5Q0wEurWv7heXuHiWlTboQ1r8PAOeB1t3K0ED1DXkU98WEtxwtmxoWwMqeCqQNkbTdxaCXOBv67eA9PfbcTgL//5Gme+GRLs31cXj/rq4IYtutj2PkVJ8R/xkuzfk/eri1kBNVC1klw1edQtBGCIiBlDET1a+3thOgzDtUV+CowH7gPuL1JuVNr3WtHyC7cVorF3LKhLsTkgZiBMPYyY/rxsqchbSKEJ3VDLYU4tKLqhlanvmfGhrIqp/LoV0j0Ot9vK+WRr7Y3vl64oxzbgbP+AJu7CnZ8CVpjLVzFyIqrKT3jRShYDXGDIG2C8RBCAIfuCtRa693ADYCzyQOlVHTXV63z1bq8PPXdTiZmRGM27W++tpgUZ2d40StfgLAk+PFZ40ND+7qtrkIcSmmNi/BWEtoOiA9hTW6lrBsoDuuD1Xubvf5sYyGXTW7e2hQVbGW43gxN7ydXNZHVm8EnyUKFaM3hWqxOB1Zg5LBqmj1TA5mHOrFSKg14CUgE/MDTWuuHA0HZG0B/YDdwvta6InDMHcDVgA+4UWv9WaB8HPAC4AA+AX6t2/GXw24xMSQxjJcW7+G2uYPZVuREKcWJA8IZs/BCVMIQyF2KK7w/eZP+gtkTSZpfNwvChOgJSmtchAe1/O8bG2rH5zcGtidHOrqhZqK3GJYSwTdbSxpfV9d7CfLV8MKZ0XyebyXF4WbKkAxUXim1mXMJ2flp474Wby0kTe+OagvR4x20xUprfXrgZ4bWOjPwc9/jkEFVgBe4WWs9BJgE3KCUGorRrbhAa50NLAi8JrDtQmAYMBf4t1LKHDjXE8B1QHbgMbcd14rFbOKq42KwmRWVdW76xQQzMD6EweZ8zH43ZM4kP/0M/i/8Hma9WsrsB7/n4QXbKKtxtefthOgyRdWtt1gppRgQH8ravMqjXynRq5w5KqlxVmlatIObZw+kX6SFAc4l3Bn+KXER4Vzy4hpOnh/BvyNvpuqcN43xp8POgYGnQOKIbr4CIXqmtqwVOHVftnWl1CVKqX8ppdIPd5zWukBrvTLw3AlsAlKAecCLgd1eBM4KPJ8HvK61dmmtdwHbgQlKqSQgXGu9ONBK9VKTY47YQM92fjE1kbdX5FHsdFHj9lFkSkBP+gVE9+fjuqG8saoIvwa3z88jC7axVJIuih6mxOki8iBrW2bEhsg4K3FYgxLDeftnk3n+p4O5bkoaj321nSve3M0ZS4exJPFiXl5VwZVTM3j+p4O5IuxHIj64Et1QDcPmwcIHYcdXMslHiFa0Jd3CE0CdUmoU8DtgD/DfI3kTpVR/YAywFEjQWheAEXwB+5JFpQC5TQ7LC5SlBJ4fWN7a+1ynlFqulFpeUlLS2i5st2Zx35e5/OyELNbmVrJzbzF//aqAryzT8Fbk89mGwhbHfLtVkoWKw2vL/ddZSmpcB100PDMulJU5ki6kr2nP/dcvJoQ4h+JPH28lPTqIM4dGYLOYeGd9OdMGxvH0dzu58tXN/HzDMHZMfQCVsxg+uBGiM+C/Z8Pu77v4qoTofdoSWHkDLUXzgIe11g9zBIswK6VCMbK2/0ZrXX2oXVspO3BsV9PyloVaP621Hq+1Hh8XF9fqm+yusXDWmFTiPbk8k/oJj9TcynMpH+KuKiK3wcoZQ2NaHDMkKeIQ1RbC0Jb7r7OUOF1EOFpZEBfIigthY0E1fr8MYO9L2nP/FRfms6NS85+5wbyV9i6P1P6OD0Ys5vqRFv79zQ7cPj8Ay/NqeSovHU/SOGioxBUW6LRY/Vqz8+VV1LGzpIYGjwxsF31XWwIrZ2BQ+aXAx4FxT21K66yUsmIEVa9ord8JFBcFuvcI/NzXHJQHpDU5PBXYGyhPbaW8XaJD7UxOUsze8ifiVj8OxRuJWfsUJ2+4AyL7cXy6jXFp4Y37D4gL5YSBXftHUogjVVnnJszR+tyTsCAr4UFWdpbWHOVaid5kZ0kNl7++jfSgOmYsv4HIDS9C0QYSVvyDwWvvZ0528+/Pn+2opzx5JgB11iijMPC1t6bBy8tL9jD3oe856V/fcstba9lTVns0L0eIHqMtgdUFgAu4SmtdiNEN98DhDlJKKeBZYJPW+l9NNn0AXB54fjnwfpPyC5VSdqVUBsYg9WWB7kKnUmpS4JyXNTnmiPj8mh93lTPCUYKtcGWzbdbSDcRRQeabJ/Jqxny+u6Y/L1x5HP+9egIZsSHteTshuoTPr6l1+Qi1HXxSb1ac5LMSh/bp+kI2FdYSXL0dkzO/2Tbbtk+Y18/TrGxkop2wig14h5xFYfBASsb8EoacAcCavEr+8N56alxetIaP1hbw0uI90moq+qS2LMJciJF6IUopdQbg1lq/1IZzT8Vo5TpRKbU68DgVuB+YpZTahrFczv2B99kAvAlsBD4FbtC6MZHUz4H/YAxo34GRuPSINXh8ZFpLia7Z3ur2YHcZDD0L+/b5pG5+nhkDokiy1kLheqjKa/UYIY626noPwXYzpkOkAcmIDWF1buXRq5TodZbsLAMgxtHKnwGTmZgmmf3DHRZumRaHe/j53Kev4JTntnPVntnsipgIwIa9LVezeH91PqW1MqNa9D1tWYT5GuD/gK8wGn4fVUrdpbV+7lDHaa0X0vr4KICTDnLMvcC9rZQvB4Yfrq6HE2K3MDqkAvPmD9ED56K27s/LorNnYypYA5s/hEGnYrLaoHAtvHMdlG03Vn4/8zFjurHJfIh3EaJrVdS5CbMf+r9uVlwob67IPeQ+om+bNSyR77aV4jKFGOujFjZZuWzE+QyJtfPGhWnU1TeQ6d5CP5sZZ2U5ExKiedGkWLe3hi931HFtCiRFtMyZlp0QSuhh7lMhjkVt6Qq8FRijtb5Ca305MA64rWur1XViIiNh+wJUeArMvBOG/QSm34IafQlU5cKgU2HXd+i6CtizFBoqjUCqrgzeugxKtxzuLYToUhV1HsKCDj3MMSM2JDCIWFYPEK07qZ+ds4ZFsae8ATKOh2m/heHnwon/BxY74bs+ZuLe/zKz9lPSg33scIWRH3Uc6UlxPHy2kcpw8c4yvD4/gxJDufHEAQTbjC+dDquZW2YParZIuBB9RVvu+jwCS9kEOGmeFqFXceh6/Kc9iKkqF0q3w6BT0JhQe1dA8hhjncDMGShrMMRkwODTISwRKnNh9StQsQfih3b3ZYg+rKreTWgrWdebsllMpEQ62FhQzdj0qKNUM9GbJO9+h/t8Cyjvfxf+smJMDVUwcBiU74CwZLCHwebn4eS/UGONIXzz58RtfhlfaBLJk3/H72YPYFBiJPd8tInXfswhIdzO/eeMJMxmJjU6mOyENk8eF+KYctBPZ6XUTYGn+cBSpdT7GGkO5gHLjkLduobZimn927BnEURlQGgsavHj+7cnjoDksVBfQb3fjGPFC0Z59iyjGzBEZgiK7lVR62lTF0tWXChrcislsBKt2/Y5jt1fkzLtF7DyRRhxLnzwS/A2GNstdpjzV9j5LWF+N2HLjdEfZmchEe9dwvXnPE8hcaz1+zApRU55Pb9+fRXv/HyKBFWiTztUV2BY4LEDeI/9uaPeBwq6tlpdyOsygiqAofNg+fPNtxeug/BkWP8/fLZwo8UKYNsXRrdh3OCjW18hDlBR5ybEfvhxfhmxIazcI4lCxUFkz4bxV4PLCe4aY+H5fUEVGJ+V+SsgLAHWv9P8WL8Pc+FaUkoW8ducX/HqKWaCrCa0hq2FToToyw76tVdr/Zemr5VSIVrrXp+YRPu9KLPNmCacNBK89a3s5IPgaILyF0PyaNjysbG6e2gC2EOPep2FaKqyztOmsStZcaF8sq73fgcSXSx1PHr5s+jksZiCY6ChlYCophgi0iE42hhv2pTZCnlLwRHJqGW3cOXox3jix2rCg9uU5lCIY1Zb1gqcrJTaiLHWH0qpUUqpf3d5zbqC348OiYdT/oYbM1VlBeiBpzTfxx4O2o/7+N9jWfywkWYhOAYi+0lrlegRKuvcbeoKTIl0UFbrpqrOc9h9RR+0ZT6qbDuVMWPQIy7AP7CVte2HzgOzBab8unl5ZD9jPGpoItSWYqrczYjweoYmhTMiRVaqEH1bWwavPwTMwUjgidZ6jVLq+K6sVJfx1IGnjk3ueJ6svZRl2zw8fNJYxkb2x7L5Q3T8EPSYy9ENldiW/wfqK4xuwYwZMP1mCE/q7isQgqp6D2nRwYfdz2RSZMaGsDa/kunZMjZQNKcLVqEsdtxuFxu8yXxbHskZJz1O2rrHjRb6Cdeh1r4BuxdCxgz0T99E7f4eLEHg98LK/8KUXxpfPsdezpT+CYw+biDJkS1TLwjRl7RpLqzWOtdIet6od87htoVQ4I/k6m9d7K0ymr3Pf6eBOYPP5MHTTyHYW4fLXUfQ9w9AxW5jCrIjGgacBAkyE1D0DFUNXga3cRp7/9gQ1uRKYCVa0lmzUP2Pp07buWyBhfLach63xXLawAfIjrXxU0seobsXGjvv+gZltcOQeVBbYgRXx10N2lhLkK/vITLoMSJn3wPDzwHb4QN/IY5VbcljlauUmgJopZRNKXULgW7B3qahvoYd9aHsrXI3K/9sczlbaxxQsIKg96+Bufejz3sJBp2OXvgQpIzrngoL0Yp9mdfbIiM2hDV5lV1bIdE7xQ1GV+5hV52d8lrjM7HO7eOt9VX89ZsSclRy8/1zloL2oZc9DT43hCVB8WbY+bWxvaHSmFWYt/zoXocQPUxbAqufATdgrBGYB4wOvO51fJhRrXyTMikIqisw8lhlnAD5y2HZU9REZLHz9DcgblA31FaI1jkbPIS0scUqIzaEdXnVXVwj0Ru5S3eha0sxtfKZaDUr7NW7mxemTcAf0Q8992/g9xipZzZ/3PLEJRu7psJC9BKHymP1PrAQ+AG4UmvtPti+vYUjyIFWNcwcFMvXW0oby68YF0tydB0ULoNBp4G7BrVnEVavny1jHiGrG+ssxIGcDd7GDNeHkxAehNPloazGRUyo/fAHiD7DGzeMrSHj8WJiQv8olu3en5rjisnpJPi+BKWM8VbRWTDhOkyf3t4YOOnEkagZt8EX/9f8xLYmM6dLNkPhBuM8iSMgNvsoXJkQ3etQX3ufAaZgrN03Qim1BViEEWj9oLUuOgr161Qm7cPj9REbFsQtswdSU+9iaGIoEQ4LG212Jq35DUy4HnzGwqH2/MWMO6kBXDXgLDJSLYQldO9FiD7P2eAlpI1rsJmUIiM2hA17qzl+oIyzEvsF7fqcNcEXEx7sYWBCGFMGxFLidJEYEcSa3Eo+iT2ViGnDmBjTQKSnCHKWUBuWzp4hv0Sh6Z/zLkGeBlR4MlTvNU6aNgGijOVuKNkKr14IFbuM1yGxcOkHkDisey5YiKPkUHmsPgI+AlBKmYExwAzgASAD6HUrETc01JMZZWXD3mo+31DEbXMH8dfPtlFY7SLMbuH+Wf9hjmktlrzAmIHQeGIdCt64FHZ+BeEpcPqDMOBkWYhZdAuPz4/b58duaUsvvqFftARWoqXVsWdQX6UZFWnl4R1l5JTXERZkobLew9xhiby5qpTle9zcPSOKS4O3kmfL4K++E/jkc2Piz9lDf8OtlhySZt2NKt0CJitEZ0B4opF4edNHMHC20YK18F9QWwqbPpTAShzzDvm1VykVi9FqNQWYBAQBXwKLu75qnU9bgymuLOWqKf3RwD8+30JRtdE65XR5+fUnJXx8xTQG7bwdlAlm3Y15zw9GUAVQnQ+vXwTXfQeJw7vvQkSfZbRWmTlglu4h9YsJlgHsooU3tsEFQzwUllVy7fQM9lY1sDqnkuEpEVTUuZm/vhCAiMhoXOGD+aIghU+25Dce/+7Gasb3G8nFycFgDQZbCMQMgG//DitfMHba8aWxtuqYS2HlS1C6rRuuVIij61BjrLYBVcD/gM+Ae7TWNUerYl1BKbCYTWi/l9I6X2NQtY/Xr9lVYybtlIdxaBdOaxzb1DC8018gs2YFcasfB78PyrZJYCW6RVV92weu79MvJoSPJQO7OIDHB4PZyYaggbyzZCfXDfUx84SBXPP6lsZZgiNSIvix0EduVRrf72658MaCnXVcXHA/7PyGmtOfRBV8jApJwX/OKzhWPY9555dQvBGGnmkcMGxe8xO4nOB1Q0hMV1+uEEfNoT6hn8NopToHGAEMV0otBlZprXtlHisNxDsgtm4364IGEe6wUF3vbdyuFGyt0Pz66yhevmIUj3y1i+935gA2BsXN5PHjBzLg218Zua2E6AbOBk+bx1ftkxwZRGFVA/VuH442DnoXx747xmtCPvwdSXOe4+/xnxL+/RvoxNG8Ov1C1gZPosDpYW9lPf9dkkNCuJ15o5JYsqu82TkmJZmguAbnGU8R9tlNUBMYeqsUdfOeJzh/qRE8mSxwyt+h/3Rju9cNu76Dr++BujKY+DMYfq6MYRXHhIMO1NBa36e1nqe1Hg/8GXAC1wLrlFLfHqX6dSoLPhzVOyn2BvPyoh38+dRsrGajS0UpuGXWADLtVbh9fnaXu/h+Z2XjsVtKGni7LAN93PWQIK1VonvUNHhxWI8sOLKYTKRGOdhSJIvjiv3idryLqs4nxFtOeEgIjLoIZbUx2JxPvLkOm7uSeVF7ePvkWm4cYyMqxE52fEjj8cMSgpjVzwR716KchfuDKgCtsS/+Jw1TbjG6AoeeDROvh+AoY/veVfDqucbPyhz47Pew+mXIX2VMFhKiFzvsV1+lVCYwAZiI0YIVB+zs4np1CavfTZjVT3R9Nf8YvIek+h8Zcd5x5FW6iA1zkBpRRcQXtzLswntw2IuZnB7M4py6xuO/3wu/vvIOHCFR3XgVoi+rPoJUC02lRQezuaCa0WmRnV8p0SupQNqEMLsFNn8EJVtg2E/AXcuMDddzQmgiKmsGLHqY8T43G096gWnnDmPN3jpigxVW/Px3cxlTp7zAZO/aFuc315dRnzIRhp0GsQOabdO5S1Ap4yDrJEBDxR5jiZzSrUZqhym/AqssjSN6p0ONsXoXI5Cqwhisvgh4VGvda7O/uc0OrL56+nv3Yi78Btw1ZO/6C/syq+iINNTse8moXgvv3cm/h13BQ5HzeGuzi5smhDArwYmjehcEBcl/etEtalxego6wxQqMBZk3F0qiULGff8BszDsWYHWVg9dN/bmvYC/diOmbewFQrIXd38IJt8GCuxi88SG0axbmkHH8caGPFTmVgDFm5NuLRtBPmfYvcQPUjL6W0AGTW31vT2QGtpgB8N3fjTxZCcNg8g2w4yv45q+QPRuSR3fxb0CIrnGoFqvngWu11qWH2KdX8fo1JosDb1gq5vRJ0FAFaccBCta+garMgZJNEJ0JJitR65/nwhmTOKN/HON/uAqWFxt9hlN/Yzwckd17QaLPcTZ42tVilRoVzDdbirugRqK3Ko8dh23MLwi3BFM78y5Ccr+H9f/bv0O/qcZ6qaEJcNy1mDZ+ACnjGLLsGuYM+Dcrcvbvev0CH/8773XsCx/AUleMc9TV6OHnHPS9tc8La17fX1C0wVjxwlloBFp1ZV1wxUIcHYfKY/XB0azI0RBss7DT0p8QbxFBQRHGNyNPvbGg6PG3wsoXISgCfngUBs6BTR+SHerCtOo+qAn8UdIaFj4ImTMh84TuvSDR59Q0eI8oh9U+6dHBbJUxVqKJN3cFsbjoNH43oj85u7czKPlMsrfMNzYOnWcMOP/mPuN1ZDrMuguq81FVuUwKLwX2Z/LfXNxAnjuClCHnoDNPJNRhR1XvAk8peBpAeyF2IITGA2Aq3dKyQju/hawToXQLRPXr4qsXousc2fSiY0BulZdBQSb49HYjqALwNsB3f0fPuQ9VV27kq0o9DgBLRDLk/9jyRNV5R7HWQhiqGjxHPHgdICrYitvnl6VtRKMf8+s4eXgK5z23DpfXT3iQhc9OvpWkL38JSaNhwV/271yZAxvfhbghAKRFWJuda+7AMNK8OQQv/jtERMNHN4G7Bsw2mPZb2PAO2CPgnGcgOhNzZFrLCiWPgeA4uPBVY5yVEL3UkX/1bSOl1HNKqWKl1PomZX9WSuUrpVYHHqc22XaHUmq7UmqLUmpOk/JxSql1gW2PqCPJjHgAv18TGWLH6q0FT13zjV4X2myDuMEw4jzY+TWegaeC1wUp41qeLCK9vdUQot2c9V4cR5jHCkApRXpUMNuLZcaVMJwxMpl3VuTh8hrjoqobvPxuXQq1P/3AWGT5QDlLwFMLyWMJi4zhghHhTOgXyZcXhPHIsG0E44KT/wLzbzOCKgCfG77/B4w43+jq2/oZACaL3VjBYp/wFMicAeMvN362/2NeiG7Xpk9opVQK0K/p/lrr7w5z2AvAY8BLB5Q/qLX+xwHnHwpcCAwDkoEvlVIDA/myngCuA5YAnwBzgfltqfeB6j0+Boa6cBJhZAkedCrEZBnde7WlmCr3gMrDPeoSltiPxxydQWGFZvq0u4mff42xHpYywfSbIXFke6ogRIdUN3iIC2tfi1NypIPtJTVMzJRkjAISIoLYVdr8C+aSvAY81bXG59w+4ckw+mJ0UCQ6diCm8GR0dSHD4lO5c3Ql4e9cbARQAOlTYciZxrCKffw+Y53Amb+HvauNsuAoY1mwGXeA9hnjXavyIbJ/l16zEEdDW9It/A24ANgI7EsMqoFDBlZa6++UUv3bWI95wOtaaxewSym1HZiglNoNhGutFwfq8hJwFu0MrIJtZvBUUp2zAudZLxG26K+w7i1jY+wgGHMxrHqZmrRZXL1AcescO3/9ZDNBVhO/nfA0F6ZXElGxHhwxEBTenioI0SE1Lm+7k3wmRTjYUijjrIQhO8zLvKHhvLxqf9LPESkRhG9+DqxBMPJ82L4AJv4cvr4X5W1AKRNM+RW5wSPZWOziom137w+qAHIWQfZJzd/IZIbaElj8OJz9tFGWMh7S1xtjuLwNMPAUmHMvmLqsE0WIo6YtLVZnAYMCQU9n+KVS6jJgOXCz1roCSMFokdonL1DmCTw/sLxdlFL4aktIWP0IbsdvIH/F/o2lW6BsOySOwOqv48HzR3HvJ5sBaPD4uW9RNWvLInnY/SWWih0w5AwIT2pvVYRoF2e9l+B2jLECIwP799uOmUm+ooNsBSu5ZkQClfXhfLylmgiHlevHONDFybDqRUifBKf+Az6+yQh+wEin8MMj+E6bwYBIsO7e3vLEFoex8HLTMVbr3jJapXKXwqC5xozqKTcan6M+tzE43hbS8lxC9EJt+XqwE7Aedq+2eQLIAkYDBcA/A+WtdajrQ5S3Sil1nVJquVJqeUlJScsdXDWUmRNhwnWYWhuQXrgexl+NPyiKxdtLKKhqaLY5r0bjc8RBcCxYZACwaO6w918ncLo87W6xSo50sKu05Xpv4thwpPffVvMAoly5/HPAOr46uZD5E9YxruZrctLPNhZVzlkCxRugvqL5gVqTaCrn451+qrLOaHniiFSYez+c94Ixk3DdW/sXX65qkqPBZDKGYsQPkaBKHFPaEljVAauVUk8FBo8/opR6pD1vprUu0lr7tNZ+4BmMjO5gtEQ1nSaSCuwNlKe2Un6w8z+ttR6vtR4fFxfX8kK8Jh5Zq/DGDMKbNqXFdk/WyXjWv4fFXcVx/VuuB3jJILDnLYTZd0OwrBcomjvc/dcZal2+duWxAogLtVNe56bO7T38zqLXOdL77411VWyodmDP+4HozLF4ksaTa81kbYWN749/hdyp9+FJGGPksWrKZCYkNIKzs6Bm+KW4s081Bps7omDmnRAcA3k/wjf3Gz/HXArmwHfz4ed2wZUL0bO0pSvwg8Cjw5RSSVrrgsDLs4F9MwY/AF5VSv0LY/B6NrBMa+1TSjmVUpOApcBlwKPtfX/trScrPgxP9RocJeuMwetbPgHA1W8G66LmMtaxGEddIafGB7N37iBeXZqDy+vnuqnpnBizBy5+G5LHtrcKQnRInbt9mdcBTCZFckQQO0tqGZ4S0ck1E72N1+fjz8utPDv7OmL3LiH9q/8jffhPGBOVQUPcOG5eOpqr7JWMm3MfzL/VSNppDTa69vweLlt7NSyrQg8/F376Nvg84Pca46Z2f2+8SclmI7ia8muIyTSSjgpxjDtsYKW1flEpZQMGBoq2aK1bmYvbnFLqNWAGEKuUygP+BMxQSo3G6M7bDVwfeI8NSqk3MQbIe4EbAjMCAX6OMcPQgTFovV0D1wFCgkM4I3kPjldvMWaqZM6A0/4FwdGYwlIZnbsY01d/AZ8bW1gSU6c+xp4B8ZiVIjUmjJgRs9r71kJ0mNaaWpevXXms9kkKdAdKYCUuGBnJxa+V4yMIx5d3wIl/hHVvw5rXCVKKR4+7lnpLNniCjYHsthAwB4E5CH9IPKbAzEG1/m10/grUmY9CXen+oGqfyhxInQCD5rRSCyGOPW2ZFTgDeBEjEFJAmlLq8sOlW9BaX9RK8bOH2P9e4N5WypcDww9XzzaxBmGqLTSCqrBEGHoWbPscdi/EetKf4Is79+/rLGDY8j8QFPsAr62rYWSq/CES3cvl9WM2KSzm9s+cSgizs7NEclkJGB9UwCvnJhPs2g2Jo4xUCMWBpWC1xrTsaYLPfhp/RBom7YO6crQyoZb9G8uyJ/BPvhHTnu9hx1eoil34MGG2BBndgvqAobD2sKN9eUJ0m7Z8Qv8TmK21PkFrfTwwB3iwa6vVNVwuFzo8hV3T/8m3017Gu+IloyvQVQ3Oghb7W0o3MSbGwx+Pj+DU4C3g97dyViGODmeDt93jq/ZJCDe6AoWw1eZjCQrBEZ1K2eQ7jBl7Bypcg+nT28BZgD8kHvXl/xn5/KrzMX31FzyDA0vfBEdTbU80lvoaf03zc/Q/HuIGHZ2LEqIHaMsYK6vWunFhJ631VqVUZ80SPKrM3joqrIn8ZkM2t4ytZ0f21RRm/pYEi5OB9soWUaaO6s+EREXUov/D8eM6SPzeWO9KiG5Q6+p4YJUU4eCHHbLArQB2L2LwyEHU1NbySm4iN6ZMwrbl/Wa7KHs4FK0HqwNldbQ4hXn753DK39jti8VfnEeUu8BYd7XfFNjzAySPNhZyDpGktKLvaEuL1XKl1LNKqRmBxzPAisMe1QNZrEEUVdZQWe8j35TMaV9Gc/kCM6d9EcVC83Ho467dv5SCPQw95z42Vdn4fMAf2DL1n+As6t4LEH1aR5KD7pMYEcSeMmmxEkBMJuE/3EtOrZl6bWNZ2pX4w/ZPwvYNOQsqdhm5q+orUCHxLU5hckTC8hdIDVX0r1sP276Ayj3GMdZg4+fBWvrzVsDHt8BrF8OW+dBQ3TXXKcRR1pYWq58DNwA3Yoyx+g74d1dWqstoLyYF80ancNcn2/D6jXEAPr/m6g9KWXD+6aQnDAOLHZ89EvPHNxM88TGu/rKBEFssr16RxahuvgTRdzkbvB0auA4QHmTB69dU1rmJDLZ1Us1Eb+RLHofl63tpGPUAzy7cxssWEzdNfJKRwSVgCSY1MYG012YYO5duhYnXw5aPwR0IzO1hRhff6lewfH67kT1959cQlQEf/Xr/G6VNhgv/CyFNUkAUrIEXTwNPvfF6y0dwzrMwQtIxiN6vLbMCXcC/Ao/ezRZKXEQt4aW1jQuP7uPxafLqLKSvfgZm/pFqlyZq7KWMsu0lzB6P0+XlhR8L+Uf/JMwmWSBUHH21ndBipZQiKSKIPWV1Elj1ceWEE2+yUNdgLKrh8horTIAd8PH+WeXNkgvi88L0m9E+D8oaDN56+D6Q47l6r7H+X/lOqD2gZT93MZRsbR5Y5SzdH1Tt8+3fjYWZHZGde6FCHGVtWoT5WFHb4GJpbi1j08IJs1v4yRAHP83WRNo1m2tDSArVMOoi/FW57DYPI+q7vxM06mKuHHUBjyxzsr24Dk/eSsypo431r45AXkUd9W4fyREOQoL61K9ddJIaV/tzWDWVEB7E7rJaRqVFdrxSotfKqbESN/UmBoR6+ddJISSrUqpUJF8XhzAlyc+AWAVz7jOW+opMg9WvQOFalMkM02+Fb+/ff7LwZKivNJ77PC1nBvoPzNDT2gIaMjlIHBv61F94r8/H3H7g2PUOn1w4iuT67ZhXPg95y4mPyYKT/wLluynsfyahxduNKcerX+aM6eN5ypLIhdl+gl47Fy7/ABJHtOk9691ePlhTwD0fbcTp8jJ1QAx3nTmcrPjQLr5acaypcXW8KxAgPszOblnaps/LLP8GFZXOgIZ1ZC+7DTx1MO23zLLkYPr2XWN1iRNuNwKr5U0y5fh9+KIyMJssRkLQoAiYdTdU5hrr/0VlgiMaEoZB2Q4w241F7ptKnwSWoP1rEAIcf5u0VoljQlvyWJ2ntX7rcGW9QYjDAUX5WL67l+BTH4AfHmpcw0qV7YB3r0df9AZ2j53kZX9sPC6hdCl3zryOWZWvQ31542LNbbE+v5rb/re28fWi7WU8/NU2Hjh3JHZLx/9Iir6jxuXFbml/Dqt94sOC2CUD2Pu8yLyvIeU61Ic3GkFV/FCoysO04X/GDrWl8MktcOYjsOvbxuPc8aMpCBpIvxm3oyP7o4rWBTKzl0PsYEgZC2c8YnxWmu0QN5g6exxbcysor3GTFh1MVsJITFd8DKtehuoCGHupMXtQiGNAW1qs7gAODKJaK+vx6j0+ghsqqB55BSHuWsz7Fgbdx12LqtxDjKP51ODgpEFcuv5XqOLACjyOtq8T2Nqit/PXFXDbnEGkRAUf8TWIvqumobO6Au0s31PeCTUSvZnqP914Ultq/Ow/Dda+0WI/f0M1pll3Qe4yapIm8UHdCMbZoyFpNOqzO/YvsAxQutkY6P7NfUYr1nf/xH/C7byyxc69n+0AwGY28fZVwxhZsgz2rjTWEdzwLiQMhaDwrr5sIbrcQQMrpdQpwKlAygGLLodjLDvT+2hwh6ezJG00080bcVgdLQdQmiyw9nU44XeQ+yNU5WGpL4F9QdXQs4wm7jaKCW05QHhgQhihMs5KHCFng6dTAqv48CByy+sPv6M4pnlTJ1JsiiUlPNkYfO4shIg0aKhqtp/LFoPj09/CGY/wZc0Qju9XS/K2Z6E6H0ZfAts+M3JW7ePzGOOr1rwGGdMxfXEnqVP3fw93+/xYClbBl3fsPyZvuTFO6+S/gKnjrbJCdKdD3cF7geVAA0beqn2PDzCyr/c6Vl8NSyujuO7V9byZF4l/2k3Ndxh+Hqx5HTa+B5/daXzITP6FkU34jEfg4v/Bqf+AkNg2v+eIlAhOHrI//4vdYuL/Th9KhKNlwOX1+Vmxp5yHvtzKk9/sYMPeqhb7iL7L2UljrKKDbVTVe2jw+A6/szhmrXJGMPeFPayf9E/jM23rfBhzqdGCFOBKGMPOoCEw4w7Y9AGnpdSR+v75mH54BNb/D778k/H5aA+0NCmTkb8KoL7CGH/l9xKnSxvPGe6wEF25vmWF1r9trDUoRC930GYTrfUaYI1S6tW2LLrcG3j88NTivQD86etySiZN56qz3yCkoQBzcASWdW8YeVj2+fFpSH8e8ldC6XaY/DMIjTvI2VsXHx7E384ZyZZCJ9UNHjJjQ8lOaH3g+o+7y7n4P0sJpNfi4QVm3vrZZFkwVwDGGKu0Tug+NpkU8eF2csrrGJgga7j1VW9sduN0+fjp5xZuHP88WfZKwu0pmOa8Q6hzJw3KwddViWTWWBn29b0Qk4019wdjCbCm1rxmtOTnLoaxl8OKF4zyofOMLj5lotwUDRhpHepcPtxNEpE2ih8ONrkfRe/Xlv6oCUqpPwP9AvsrQGutM7uyYl1BWRy4vfun+T62pJzHlsCFx43jT/3XY9n6afMD/D4jV0tEKpTvgP+eDdd9A9FHdukxoXamDLAfch+P188z3+1qDKrAGBP25aYiCawE0HljrMAYwJ4rgVWf5go0WFY3eLlnoRMwc8owP/mVirX5xhfIrFg/zw/1GslBw1OhtrjliXweNmZexaDh52L+5q/gdcGkG4zB67Ul1J10Hw3BWYTat1Lj8pIYEUR17FjcieOwFQYW8bCFwozbwNZy2Rwhepu2BFbPAr/F6Abs1X0HoaqBayclsCKnsrHMpOD0bDuOoGijOby2SVP02Mth0cMw7SboPx1isoyFSn0eY81A1TJRqNvnw6xMR5xE1K81lfXuFuXV9cdEY6HoBLWd1BUIEBdmI6e8rlPOJXqnC8fE8dG65sk8fzosiFB7GJtLwwg3exlRs5D0N+4CRxTM/APYQlqkScgb8XMufreEly7MZkD26dhNUB8/End9LSuiLuDfq00cP9jDxRPTsVpMlDpdnPt6HrdOuZfLZ9Zg8TcYGdxlHVZxjGhLYFWltZ7f5TU5Cuo9fo6LcfPMOf14cVUVYUEWLh8TwXjnAvjhVfRP/oNa/z8o2YzOnIlyRBldg0GRsOlD2DcN2RIEF78NGdMbz11R5+a7LSW8tGQPyZFBXDGlP2PTo1CtBF+tsVvNXDk1g5U5q5qVzxqa0FmXL3q5zlgrcJ/YUDt7yiSw6svG2/N58cIsXlhZCWiuHBPOhNxnsa9+kTFnPALf/s1Y9w+ML5wb3oGgKDjpj/jyVkH1XnZnXsjjOelYTD6cHs05q0YR6TBj3WrB2WBhZeBL7OzhZh79aju+Jk3y9qhkLIP6HfXrFt1DKZUIPAQch9EvvBv4jdZ661GuxxXA51rrvUdwTH/gI6318Lbs35bA6mul1APAO+zrJAe01ivbWqmeQpushJkaOClkLzMnuTAVrsW0vQRSx4G7Ft3gRI84D1PZTpTZDHUVMPd+KFi1P6gC49vaR7+Fqz83kugBn64v4I53jAGZK/bA5xuKePtnkxmRGtnm+h0/MJaHLxzNU9/tJMRm5hczBzA2PaozfwWiF6t1+XBYO2fGVHxYEKtzKzrlXKJ3Ki0voV+onWem10HFLiwf/g4yToCZv4fNH0L/qZB0g/GlMmcxVOZB9mBwFlE29kZu/qqGZQuqUaqBJ85MYkSUnz+O94GnBntcJt/uVY2B1avLcrjz1CF8vrGQ8lo3V03NYNYw+dLYVyijheFd4EWt9YWBstFAAnDUAiullBm4AliPMUGvS7QlsJoY+Dm+SZkGTuz86nQtP8YAMaW9WLZ+AgNOhOowI8XC6Q9haqiCr++B4edA3ipY8zq+0x7C7GklmWLZNmMQZ3A05bUuHv96R7PNLq+f1blVRxRYRThszBudwslDEjCZVKd1+4hjQ527E8dYhdsl5UIfFxyRQOTKh/CNvxZTbSmc8gC4a+CLPxpLdk26wUi9MOgUmPgzKNliZEZ3FhCz9ytuz0qkrH8wqaqEjL0fo4usTF7+nHHymCwGnfEM322NYFVuFTnldXyzpYh7zxpOfHgQYUHWQ9ZNHHNmAh6t9ZP7CrTWq5XhAeAUjLjiHq31G0qpGcCfgVJgOMZQpEuAucCVWuvzAQL73ay1PkMpNRv4C8ZilzsC+9UopXYDzwGzgScxYplXlFL1wGRgKMZayKGB97tCa12glBoXOK4OWHgkF9uWRZhnHskJezJlDcLr82PN/dEYM/DeL/ZvHH6OMaYqcSTMvw0m/RIi++EsycOaMYmQA0+WdVLjoqJmpbCaW7YktDdJdohdclyJ5rTWgRarzhq8bie/sh6tdZu7q8WxJaJ8NaaIJOrrnYQs/TfMvhuWPmFsnPxL2Pg+VOw2XiuTsf2zOyB1IuYxFzPs3esD2xTMvBP11T37T162g5AlD/L8JY+yvtiLSSkGJ4URHXLoSTzimLUvODrQT4DRwCggFvhRKfVdYNsYYBhGy9IiYCrwBfCUUipEa10LXAC8oZSKBf4AnKy1rlVK3QbcBNwVOFeD1noagFLqGuAWrfVypZQVeBSYp7UuUUpdANwLXAU8D/xKa/1tIPhrs8P+6VdKJSilnlVKzQ+8HqqUuvpI3qSnUBp8mNAJQ2H5f5pvXP8/Y2X2iHQIS4KVL8CQM6iyxvLHlSH4Zt1rzFwBSB4Ls+8xBnICEcE2bprVfOBlmN3C2H7SjSc6h8vrx2xSWFoJ4Nsj2GbBalaU1bacMCH6BtO2z8ERjd9kgTMeNj7ftDaCKEvQ/qAKQPth9asw8BTY/Z2xffrNYHWALRTtbmW8Xu5iIj3lTMuOY8qAWAmqRGumAa9prX1a6yLgW4wxWADLtNZ5Wms/sBror7X2Ap8CZyilLMBpwPvAJIyWp0VKqdXA5RiZDPZpuaSAYRBG0PdF4Lg/AKlKqQggUmu9by2n/x7JRbWlaeQFjMjtzsDrrYFKPnuwA3oqX4MTm80O9tDmK6/v464FtxP6TYHtC9BpEymsTeT9r0u5YuR0Rh5XbIxBSBnXYrHQEwfH8+JVE5i/roCE8CBmD0tgUKIszyA6h7Oh8wau75MQbqRciA2VP3h9UuII8DZgD42BBX8whjeMuQwWP2akTDhQTRGkBUaGNFRRU1GC87yPsdSXYsVDpD28eY6r1AnGl1QhYANwbivlh2oub3oT+tgfr7wB3ACUAz9qrZ2BMVxfaK0vOsi5DrY4qgI2aK0nNytUKhKja7Jd2vL1N1Zr/SbGECUCEWOvTLtgsdoxVeejCjdAVP/mG8OT0ZHpFCUcD9UFuKf/jgpnPWPW3s2rpwdhL9tgLBgak9XqCuwhdgsnDIzj/nNG8ttZAxmWLLmnROepdXkJ7uTAKi7MTm6FjLPqq/xxQyA0AVNVjjE4vbYUijfA8bdCZHrLdDJDzoQdX0FIHO6wNK4oOoebv3Hzef1gHtnTj+ePe4/txz8KFjtE9jPS1NjbltC2uLqB9flV7K2U+/EY9RVgV0pdu69AKXUcUAFcoJQyK6XigOOBZYc51zfAWOBa9rdELQGmKqUGBM4drJQ6WP4OJ7Avgd8WIE4pNTlwnFUpNUxrXQlUKaWmBfa7uM1XSttarGqVUjEEojel1CSgV6610uCHUJ8LFj1oLE2z+SNjjauUsTDpFxTX+rluEfx95j38+8dqVhb7eeSMvzPxm6vwTr0JLn23ZUAmxFFQ0wWBVUyIjVzJZdVn7dBJDHTlooKbrCax9TPY8TUMOQN+8ix8e58RcI04H6xBRq6pAbN4LyeIraVOrpmWwp3v7V+eJj4smdfOW0CWqQi8bqjMhci0Q9bjx13l3Pj6KgqqGogOsfGP80Yyc1C8jP07hmittVLqbOAhpdTtGEvl7QZ+gzFofA1GjPE7rXWhUmrwIc7lU0p9hDG77/JAWUkgjcJrSql9TfB/oPUZhy8ATzYZvH4u8Eig+8+CkRJiA3Al8JxSqg747Eiuty2B1U0Y6wNmKaUWAXG03qTX4zm0C1NkGjokDvXhjZB1Ipz+LzBZ8VXk4vZHMzkxhMVV0by/pRCAGz/cy7sn3EisPRjKdhgzCOOHtpocVIiuUuPqvBmB+8SFSS6rvuz7ilgyU8egHBFG2pi6cmODz42/tgxvWBqW6beiPHX4gmKwlKyHmIGUh2Xzp4+qOXN0Mq8vy2l2zmKni3XVwWR9cTnMuB3euRpOfwiyZ7e6uHJBZT0/f2UFpTXGWL/yWjc/f3kln/x6OllxrS/9JXqnQN6o81vZdGvg0XTfbzBapva9/uUB238JHFj2FfvHZzUt73/A6/8BTfInsRqjpezA41ZgDKrf58+t1L1Vh+0KDOSrOgGYAlwPDNNarz3ccUqp55RSxUqp9U3KopVSXyiltgV+RjXZdodSartSaotSak6T8nFKqXWBbY+oDnyNMVksFOpINs/8DzXZ86CuFL+zEN6+EvOnt5L2+dX8suZRskP3d+3mVjRQGJQJBavh7Svh6RmwZ1F7qyBEu9Q0dF7W9X3iwoLIKT/Y0ANxrLs8aQ+W184lj3g2nfwStZmnwP+zd9/xVVb3A8c/5+6ZvROSEMLeeykKiOLeW384qrZ1VK2zrdXa2mpttdZa667WiVsUFUUFQfbeMwSyd3KT3H3P74/nkhDCSEIuIXDer1deyX3uM84NTy7fe873fI8zlepB11M74UGMs36J7uObEZ/fieGj66mJH4ZXmNla4sLtD2Ix6mnwtc4KCdRXwvhboTofMkbD+/+n5W8dQHGtpymo2ssbCFGohqiVbqwtswItwB3AH9FqRNwa3nY4/0WrObGvB4C5UsrewNzwY4QQA4Ar0KZWTgf+HS7kBfA8cDPQO/y1/znbLKi3sq3OyJnvVXNj7Y0sH/lXdD/+vcU+jvxvyZW7mh5HWQ1E28yw6fPwSXww5/fg2W8hUkWJoM6sur5XktNMgfoP7ISlX/cOjL+NzdU6zpxZxy3uX/CXrJe4as/5VBdsQewbDIUC2H96HE90Dn0q5jCtl425m0q5eER6i3OaDTr66/K1qu32BIjP1RLha3ZzILE2Y6sPDEJAvMPU6a9XUY6WtiSvv4EW8DwL/AttSuNhpx5KKeejZe3v63zg9fDPrwMX7LP9XSmlV0qZB2xHW/w5FYiSUi6SUspwWy6gg6z48AW1RP8lu+u1T0We1uliRr8WNBl0gifOyqTH5tegbGPzDlXbtUJ6inKUaEOBnVNqYa8Eh5nSOk+LZUaUE0jGWNj5AzKk9TotyKvnheV17KjwYPbXtNrdWFeA3VNC3Mb/8af4OfxhHEzqncAtk3Lok+zgpNwEHj6nP7E+LY2C1W9paRMn39NU829/2Ql2Hj53APsurXrP6X3pldiqcqCidBttybHqK6Xcd5zxeyHEmg5eL1lKWQwQrmyaFN6ejpbVv1dBeJs//PP+2w9ICHEzWu8WmZmZrXcIecmNM5LoNDM8M5qM7BQCRZMx5H3fvI/BTCCmFy9daCAz1kIvzwatptW+Bl0C9iQUZV+Hvf+OQL03gMXQuT1WJoOOKKuRkjoP6THWTj23cvS1+/6LSoeGcvo6PVw4LJ2eiXZ8wRAWgx5fdOvK6HLI5ehjM6H/eSSvfwHz6QO4dLae8novY3vGU9Xg5befbuD56cNIO+U+0JtBb4KyzTDqBggGtJI21uYZ0yV1Ht5fsYdfndYHXyCE2aDju02lnDkohRyVY6V0U20JrFYJIcZJKRcDCCHGolVB7UwHypuSh9h+QFLKF4EXAUaNGtV6P72ZpGAhb14zmPUVfp6bl8/9o+8jyxSNZfsXBOP7smX4bymp0jONxVDmhvzFcOqDsPQFcNfAwItgwm2gV9XRlZYOe/8dAZfHjzkCSxwlO7VaViqw6v7aff+ZHchh1xATqgZp5KlvmidQDb56ADFnv0Tswj9CQzn1g67FnzGF2A8uITj0KsS5z+F2+SiqcdPgC/L1hpKmY2t1sfDjM9oQoE4PE+6Aii3w7R+gaIX2wXTolRCXTXGNhxX5NazIr2nRtIJqtwqslG6rLWMLY4GfhBC7wmvuLAJOCSeUHzaJfT+l4eE9wt/LwtsLgH3n5GaglbEvCP+8//YO8Xi87KyT5NWFSHDv5B/2V+n7zQxCsTkUXfI5BWe+hiHQSB9bHRhtMP9JSOoLy16GwZfC9L9qFYrjcjraBEXpkEgkr0O4lpUquXBiqitE/PQMW4LpfLymtMVThfUhyoN2AoOvhIl34onOZVGVA1/aGPRr3satd5C46XUuHday514I6E1+c4HRUBAWPqOlXKx7Dyq3w7zH4btHwecmxmZsNcQtBMTZVY6V0n21JbCaDvREmxl4Svjns4BzgHPbeb3PCNedCH//dJ/tVwghzEKInmhJ6kvDw4YuIcS48GzA/9vnmHYz6gU1lWWkm+s5aeXdRG35AOrLsC1+ipSvbsbv9dJn7o2ku9ZCfQn4G6HHaK2a8JIXIDZLq9quKEdZXQQqrwMkOEzsVoHViWnjZ3DW32koaTljz2zQMd5aQJ+vr8Hw4xPww19I+OE+Rtd/R23OOQAEAgEMCTnckLCBq4ZEYdQL0mOs/Oeingxa81jL68gQ1Je33LbhI6jJJzvezh/PH9Sies19Z/QlN0m9zyqRJ4SYHq5EsD1cX6tTHHQ8SwhhQ1uNOj/8uC9aQJUvpfyoDQ1+BzgVSBBCFAAPA48DM8NrDe4GLgWQUm4QQswENgIB4FYp5d55vL9Am2FoBb4Mf3WI3mCgh81HXKgYfVXLNxNdbT7Jfi2dSyx9EaY+DAMuQK79ADH5IUgeAJnjD3RaRYm4Bm+AzLh9qlgHw1PU9Uf2yV7VsjqB5ZwKm2fRM+VMbKZ0GsOlE6SEBNcmLSDaR+KG1/CP+xWYHIRismHolWTOvJY/xPbml6degrWhiPgaE7hb9n6hM4C7uuU2vQn0BnQ6wXlD0+ifGkVhtZvkKAt9UhydXrNNUfYXrjzwHDANbXRsmRDiMynlxkMfeXiHShT6CrgR2BYuE78IeAs4RwgxWkr54KFOfIg1e6YeZP/H0FaV3n/7crRFEo+c2Ul8QhKEQmw45UVKAzbSDHXkrn0KQ/V27PV54YsGAQH9z0F8eCOM+Rlkn3TIUytKJLk8+xQIrcqDrx7QKmGf+QQ4Ujp83iSnhcU79p+8q5wQeoyBeU+QU7iSty58j1X1cVS5A6Q6jRgsreubSVs8+oYStp72Go2hBGIL58LAizGueoOM0tXaTpYYGs5+DvuXt2sFR0127UPqtrktT3bSryG2JwBmo55B6dEMSlfLgCkHlv3AF1cBfwYy0TplfrPr8bPfPsLTjgG2Syl3Aggh3kWrUBDRwCpWSrm3W2cG2grUtwshTMAK4JCB1THJ58FjTWHW1kb+NMeBlGDQxfLUtGc4x/UBum3hqvXjboOVr2kLjpqjYds32iru6SO7tv3KCavFkjaLnoW+Z4C7Fpa/Cqf+psPnTXKaKahRPVYnpKAfmT4CtzfA4hJ4Yt5mQEuZSLygP9OSByNK12n7CoH7pAd5qySTumo7w+1A9Q6I7QUDzteWB7MnUTnpj8yuymbQ9E8xu8vINlZjW/wUTLwTUgZCYyX0OUPr/depXinl8MJB1UvA3i77LOCl7Ae+4AiDq3Rgzz6PC9Byyo/YoXKs9p1VMgX4BkBK6SO8IHO346tjT53ksS+3IcOvLhCSPPB9PfkDbkZaYnGf/zJU7dBWfk/sp80AXPserH6na9uunNBcHr8WWFXvgvoySB0B2SdD0WpoKD/c4QcVazdR5w7gPkAFbeX45stfiugznW3Df8MT88qatvuDkvu+LKRw6r9g0j0w7peEznicjf4U8t0m/vXDdmy6EJij4KdnoGYPxZfNpuTMV3DsmsPVW24nvmIZa+sd6Pf8BCP+D2b/GpY8Dz3GQb+ztSV0FKVt/kxzULWXLbz9SLSr6kB7HCqwWiuE+JsQ4i4gF5gDIISI6YwLdwW3NFLT4Gb/eoiNviDV+RsoHfVrni7sTyMmWPQc7PyBgNeNL74/1Jce+KSKchQ0eIParMCd8yBliLbumsEEyYO0bR2kE4LkKDMF1arX6kRjyJ8P3/2RUn1yq+dqGv1U716vzehb+Qa6r+5nwLb/YNMFkBIairfAtjkw7CooWkl8405SPjwf84aZ6IpWkjn/bi60rcUYlQJf/wa8LkgbAVkqT1Vpt4MVZTvSYoEHq0ZwxA4VWN0EVADZwOlSyr3vvAOAv3XGxY82nzCTYdeK0O0r3m4ixbcLc2Mp64tdBOP6aE+seZvFjqlc676br3s/TL030AWtVhRo8IVnBRaugMQ+zU8kD4L8BUd07qQoi5oZeAKqTp8CQLLThF7X8sN7WrSF5MZtEPQ3rTJhy/+eGT1rOb+vjdQok1bws9cUOPleTFXhffdhXvIsi5zTyDvzLYLTn4D4XlqBUEVpnwOvh3Tw7W21DOgthOgZTnG6Aq1CwRE7aGAlpXRLKR+XUv5KSrlmn+0/SSkPu6TNsUhPkCSL5PELBxJt1SoLJzrNPHu6k7T1L7DZZeHGscl4nVkw5SGwxJBfE2RJfh23zNzC95vKDnMFRel8wZDE4w9iCTVAXSFE7/NBLTYLavaAz9Xh8yeqkgsnpIqss/jy1M95dmEZD0zvi9OspdymRlv46zlZJK1/qeUBqUNJX/k3/prwJb1Du+DMx6FyJ6x/v0UZmvrMKSw59S0+GPwCVbo4Ht+SxHp3Aqx8AzbNOoqvUDlO/AbY/w2qMby9w6SUAeA24GtgEzBTSrnhSM65V+cuPnaMs4gg80qN/Gn2Fi4ZmcGtk3M5a3AqxqCbPSMf4LcLvAQxcts8SWm9D/cZf+fl9c29VK8v3oVX5aIoR1m9VysOqivfArGZLav+640Q1xOKOrrKFCQ4LOyqUD0JJ5o9jUZ+MauUbzeX89KPeVw5NpNnrxzGaf2T+HFLMbXZZzbv7EjSks7z5mNe8QLGQD3M/D+IToeafK23yhJDIL4v7yTfw+VfCe75pprbZ27AoNPhsYdXIqvY3jUvVum2wgnqNwH5aDlQ+cBNnTArECnlbCllHyllr3Blgk5xQq3L4hdGXl1cQmWDj1cW5DVt14/vweZSIzsrayl2BVi8x82G/iMZ7CpialYc00b6MUovVZYEAlJi7sLXcLS5PH6KajzYTHp6xO2fP6gcDfXeADazAcrXaeu77S82G0rWdbgkSHKUmaW7VMmFE82Hq5vzRstcXl6cv5Op/ZI4Y2AK7yyto8B6LZdPuoS+UT6SK5fAd39qPthkh1AANn8Bfc6ERf+Ck+4i3zmKJ9+va3GdL9YVc/WAcC/roAsO2Ba3L0hVo49oiwGHpfU6hcqJLRxEHXEgdbS0ObASQtillN36Y60+5CXG1vqP1mIyEmU1k+g0Y9Bpme110obdABel15FYuYrE9S+DwQw5n0DqkKPc8q6xrdTFbz5ez7JdVURZDPz+3IGcMyRVFe87yppmBJZvhtShrXeIyYKtX3X4/Mkqx+qEFGdr/XdsNel58cednD4gmVlri5izQ/Lh2SaSFz3XvJPRChat5pQMuBFmB/Q8BbbNob53X3zB1pOt/D4PnPU3yGod/G8uruPJr7ewYHsFQzNi+O3Z/RnaI6bTXqeiHG2HHQoUQkwQQmxEG4NECDFUCPHviLcsAvx6OzPG92DfPE27SY/TamTGqERevbgHLy3IR68T9Ioz0BA/iD9vSuL8DZP46ZS3tAMWPN28DtZxzO0L8sRXm1kW7smo8wS45/01bCyqO8yRSmer94RrWFVuh+iM1jtEpYOruMOJwUlRZoprPAT3ny6rHNcu6WPEpG/+L8Ck1zG0Rwzby+p5dWEeN0zsyZuXZzPIXt8c0MdkwemPafWoAAZdQiBpCFTtBHMUPdJSyU1s2bMdZTGQnRQDY24CW2yL5yrrvdz69krmbi7DGwixdFcV1722VM1SVbq1tvRYPQ2cQThbXkq5RggxKaKtihApdNhkI/dN70dBtRuzQUec3cTz83bw2qU5JFFJSIZ4+dw4+tsbqA9ZsJrMTOqTyM1zivn8pHvJ3vBv8NZrvVfHsfJ6L3M3t07Wz6toYERW7AGOUCLF5Q1g0wVB6MHsbL2D3gBRaVC5DVKHtfv8ZoMep9VAca2bjFg13HuiGLrlGT4443y+c+dS44WUKAsvzd8JgMcfom+iBXttPjqLHuJ7Q+9pWg01XwMyNofgJa/jb3Rh/fZ32gnLNhKX/xPPXvQNf55XzoJd9QxKjeJXk7NYX+XHZ3PRO7nl/bu7qpEd5S0/EFQ3+smraFD3otJttWkoUEq5R4gW3bvdMoPbYTGSYoOf/7ADvU4QCIao8wTIirPQw+ohvmwjnw0pJ0YXDx88QtTEu0gyjiPW6SQQClFACtkDzgfr8R9YOMwGchLsrd70Ehxq1fmjzeUJYJFuiEo9+E7RPaB8S4cCK9Bmgu2qaFT/mZ1A/JkTGfL1DJxnvslVc60U13qanhuQbCeRan4q1zNo3d0t1/oTAu9l7/FqXjS/3Hhny5P66kksX8xtJ5/K3dOs/HdpCb94dz3+oCTauoN3bh7LgNTmpWscZgMGnSCwX2+pw3xCpf8qx5m2zArcI4SYAEghhEkIcQ/hYcHuyCIC/OPSQaREmanzBBiTHcNzF2aTVLUafUw6UYOnQ9488DWgC/kZneBnR1k9GbFWYqOcMPJ6rTjjcS7ObuKPFwxqUfPrrMEpDExT63kdbS6PH2ugDhytCzk2iU6Hso7/WaZEWdhV2a1TKJV2qk07mYVnf89z2xP59bTe9EnWSiZMynHy9FgX8boGUoz14KmB3KlaFfZBF4POiLehhnofYGwdiNcG9Dz09R7eWlbMp6uL8Ae1oEkIWJbXcpJEdrydO6bmtth25Zge9E5yoCjdVVs+FvwceAZtXZ0CtArst0ayUZG0otbBXTNXM21AMpP7JbOlpA5fbTkYTfDBDejsCVRPepTKnP8jN7SdHUVGeibYGZ7uIHdQGtgPMBRznBqfE8+s208ir7yeKKuRfilOYu3H9xDoscjlCWDzVx86sIrKgC0dT2BPdFrIUyUXTijLqu3c9oG2HOysjVWcMTCFP0/PoH/RR9jjh1BhsBKyJ8H0J2DjJzD/b5DUH6b9kR0ygzfX13P5pHvJmndn0zlD9hRW+bOIs5vIr9Z6wHQCfnFqLm5fgEU7K4mxmZjQK55EpwWjQcd1E7IZmRXHnqpGUmMsDEqPVjMDlYgTQrwKnAOUSSkHdea5DxtYSSkrgKs786Jdpdbt478/5eMPSmavK2na3tcZzYiK52H41bD0JWJn3cDGyTOpTbsQ6uronxxFn2QH5hMoqAIQQtAn2Umf5BPrdR9r6tx+LL5KcGQdfCdrLAR9WlKxLb7d10iNsrByT/Xhd1SOG1+uK2762RsI8dmaIqS/kWcbP4OdX2Id+ytMxl7Ipa8hysO9oWWb4Ls/UjvpPercAX63OYv7prxOVvUiHFEx1KeM4aUvJfnVNdw6OZdlu6q5ZlwWs9cVNwXuX60v5ZZTcrjn9L4Y9TqirCYm5iZ0xa9AObH9F/gX8EZnn7gtswJ7CiGeEkJ8JIT4bO9XZzfkaDAIHTqhveRe8Waen2bl/dMauLBnCPSW5twpGSJXFDI/r54lO6soc3lo8HbLtDLlOFDT6MXuLQd74sF3EkLLs6rY1qFrpERb2FmueqxOJEYRarVNLwAZgsIV2AM1nGTfgxhwLky4vXnYz1fP6KhqTsqNZ0tViI+K4qmJH45uyfNEvX8pD4304/GH6OP08ftTYklymlv1hr66II89qsSH0laPRF/FI9G7eCQ6FP5+1ZGeUko5H4hIAb+2DAV+ArwCzAJa/yV2I3aLgWvHZ1JU28CrowvI+um34ZyBRBjzM/DsU0rA7CTklizPr6ao1sPUG5O6ruHKCa2urpYsozj8TNSoVC2wyhzX7mukRFsoqfXgD4Yw6o//HEIFrugj+XQ9yHDeuBBwZY4XvlkPQ6+Ebd9i3hT+DG1PgKkPwfoPIWcyBls0D5+eRey6l4jN+wL95s1N5+2rL+HNa07CXJdPv+gKtjhalwgJhiQhqcp7KG2gBVEvAXsT+rKAl3gkGh6pPSaLhrYlsPJIKf8Z8ZYcJdn2ADMvjCNt7btw1pNQvhUMFtjxPfScBFHpyJhMvq5Jw2TQEZJQUO1mc4mLQEiSm6SGxZSjq7bOhc1mPfyOUelQtrFD1zDqdcSH1wzslagSh08EI/2reO/KSXy4xcMpKX5Ose3CWr1cWyc1rhd8cF3zzg0V4HNDXA78+Hcs4imSBs3A3+cc9Mv+3ryfJZodcRO586MdVNT7cJij+M9lIZKdJkpdvqbdLh2VoVZyUNrqzzQHVXvZwtu7bWD1jBDiYbSk9abKmFLKlRFrVQRlWxqQDY3aoqGf/KL5iYEXwZp3qDnjGRbXxdMroQe3v7saAL1OsLG4jl/PXMP7Px/PADUzTjmKXI0ebI42/CcUlQ6bPkNbTqt19evDSYuxsrO8QQVWJwhjVDKjq2YzYsgQ9MtfQmyb0/zkyfdAQu/moWVLtLbQ99qZ2mMJ0WtfpTp5CMTnasVrgeKxv+P2j/KoqNeCqHpvgFtmbuaNSzP5YmMlK8t1nDs0jTMHpWA2qBUclDbJbOf2LteWwGowcC0wheahQBl+3L1IiblgIQZnEqz8b8vnNnwEpz7IzuJKfv6tjwuH60iPsVLV4OP/xmfR4Krl3dM8ZC59lFBCD3S9p0HywC55GcqJpc4TwN6W6eeWaO0vs6Hi0PlYB5EabWF7WT3TBhxi9qFy3Aj43Bi++yOGyb+DfYMqgEXPwvjb4ce/aY+TBiD3LG0VrjvyviR00UuwdQ7uqGzW6sZQXt+y7EeDN4ireDsPlTyCf/j1mE6aGLkXpRyPdqMN/x1o+zGpLYHVhUCOlNJ32D2PcaGGKkyrX4cB5zUnFuxLBqnTxwBBZq0p4qVrR6D31jCofDZRydEYZt/dvO/Cf8ANX0Ni36PUeuVE5fILbM6Yw+8ohFbPqnJ7hwKrtGgrW0rVkkUnCrHxY+2HUKD1kwEvntg+WHR6CAUJGu2EkgZhzF/Ycr+04TD3TzSMuY3Rb3m5YaIPp9mAy9t8TiEg0dCIqNqBqbEURWmn39AyxwqgMby9w4QQ7wCnAglCiALgYSnlK0dyzr3akqW6BojpjIt1Na/eRjCmJw3mFGRsz5ZPRqXji+vDq1u0BOHkKAuL86rIrllMnGszhsX/arm/uxoKVhyllisnsvqgAVtUXNt2jkrT8gY7ID3WyrbS+g4dq3Q/wbje4R98YIlp8Zw/fQwvFmWz6PTPWDX9I/5ovJO5pskEo3o07xSbjT51MLrCpTi+fYD/XJSN3azngTP7YdRrfVtCwO9PjiZ30/NaLuugC4/Sq1OOG1qC+k1APlqffD5w05Emrkspr5RSpkopjVLKjM4KqqBtPVbJwGYhxDJa5lid11mNOFq8UkfV6Pt4dY2Hq6a+QI+1/8S0+0dCGWNpGHUrL2x14hU+hGjkt6f14L5ZO5l66Xgy61aA3936hMHjfzFmpWv56yvxYcBis7ftgKh0KFrdoWulxVjJq2hASsl+S1gpx6GKnPNJW/smNTVV1Jz5PzJWPomhdA3unOkUDLyFT79yETSn8czcbYCHt/SC+8f/m5G2UnpFS6LKliNX/g8S+yF8Degby3nyaxc9E2y8cEkOvayNmGxRxJUtwxx1EeScAmnDuvplK92RFkQdk4nqB9KWwOrhzr6oEGIX4EJbczAgpRwlhIgD3gOygV3AZVLK6vD+DwI3hve/Q0r5dUeuK6VkkzeR3hk+fqj2M2H4A+gG30WJLgm93kpSQj13DbBi9TjR63yMyIxhd7WXMbsXw+BL4ad9JkfqTVo3uKJEUG3RDuzCh9C1cTZqdIY2Jb4DCewOswGrSU9BtVvN2DoBfFIcT++J75KQlk2pW/BG9EPEx3txYedCnYmXLoqlUjqZudxCca0Hf1Cyvj4KlzmFKiEZUb8AkkazPWEKb693k1QdzYNnpjPGtIvBC6/DULFJux/Pfw56XqF1XynKCaAtldfnRejak8NV3fd6AJgrpXxcCPFA+PH9QogBwBXAQCAN+FYI0UdK2e6KnRKB3WygobqEKa7ZJP34LxA6ssbfTV7GhXxdVq/V8amv4uQ+SVw6Mp2Az0tZ9nkk1WyHUx+ELbMhOhMm3AapQzvj96AoB1VbugunoR3l48xOLeivK9J6r9opK87GlhKXCqxOAI2+AIvqo3nvm7UAXDa6B4OSBMPzXybq/ffAFk/0pD/y53PH4fb6STc18OMeH//8YQe+YIhxmRdxz+As7v88n50VDUAN950Uy/Dtd0JNOK+4tgDeuZL6675ndpGdrWUuxvSMY3RWHLF2taC7cnw6aGAlhFggpTxJCOFC+/jb9BQgpZRRndyW89ESyQBeB34A7g9vf1dK6QXyhBDbgTHAovZewCAE6wtrmepfTtLSJ5q2W374A33PcmL196Gm0cS7K32Uhbx8vrGYXZWN9E+ayHPTppKTmggT7wBhBINay0qJvJryAhyG1PYdFJMJFVs7FFilx1jZXFLHaWpm4HEv0Wnh4c82ND1euK2M++RsrBvf0jbUlxI/+2ZGXPwe9vX/wZD3PQMSB3HKOb/n/77Rs3h3A8tKAgxMMrIz/BG5j7m6Oajay9/I7h0buG+2BYCXf8zj7mm9uXVyb/Q61YulHH8Olbx+L4CU0imljNrny9kJQZUE5gghVgghbg5vS5ZSFoevWQzsLXWeDuzZ59iC8LZ2a/D52VLiImv3J62eE1u/5vrMcr7bUsbYnnG8sriY0wemALCpzM1XFUlaXRejTQVVylFTW1mKw9TOSuhR6dqabh2QEWtjY5GaGXgi+G5zWYvHF+QasG58r9V+ltodVMaPBL0JY/l6Bn9/A78Zq/U2LdtRxpOxn/HKWQ70OkFVyAbG1sVsy4Ity4U89/0Odu+3pI0vEGJpXiWPfLaBv3y5iVW7qwmFVHV2pfs51Dv2cxG87kQp5QjgTOBWIcSkQ+x7oI80B/xrE0LcLIRYLoRYXl5e3up5owCrSU9jTL9Wz3kTBpBUMo+pfWIod3mxGHX4As1DMIt2Vh7mJSknusPdfx1RU1ON3dLOQD4ms8OBVVa8jQ3FRymwCgWheC2seRcW/APm/RUWPgNr3oPCFeD3HJ12HCfae//1iG0ZAO2qg2B065qL+f5oLt4wnk2TX9Y2+OrJ0WtlE07OsmHZ8C6TNj7CJQOdvLwBfFP+2OJ47/i7eGVzy3vYFwwR8LRcP3D5riouf3Ex//1pFy/M28nlLyxmTUHNYV+HohxrDhVYRayPVkpZFP5eBnyMNrRXKoRIBQh/3/txqgDYZ44vGUDRQc77opRylJRyVGJi6zo+Uq9nUHo01X0uaV5wGcAWzyLrqWxNu4C+qXEs3VXFbafmsHB7cwrYGeHeK0U5mMPdfx04IbX1Ddgth1kjcH9RaVpuS+AAM1kPIz3WSkmth0bfAWobdZbaAvjyAfhbb3jvGi2wKl6j1d8qWg1r34WPboG/ZsPr58Pqtw88K1dpob3337DMGGJtzQHP9/keGk55BHTNGSK+xCHMq8+goNrLM1tj8WaeAoBb52BcThxZ8XYI+TGWrOSqPpInx/sxFfwEU34HZ/4VbviK2hG3sr685f10Tl8nGT/eC+s+BL+HQDDEqwvzWpQX9AVDfLm+5Mh+KYrSBQ6VvN5TCPHZwZ7saLkFIYQd0EkpXeGfTwceBT4DZgCPh79/Gj7kM+BtIcRTaMnrvYGlHbq2BCSs8GawYsRrDNTvBnSsC2byu2/dvHBZH1bk1/DIuQOZwlLGj7NzyVd6JvVOYHJftQizcpS5SqgRMdjMbZm8uw+9USsUWr4FUoe161CDTkdmnI1NxS5GZsUe/oD2CAZgwVOw6F+Qexqc8bi2cPTB+BqhcDmseA3m/A7G3wbjfnHAoSal/XRCcPW4LAzhPKdgSLIw6GDIJV9gq9tOkdvAvLpUnvxJq2320x43NSNGExPTg0B8X2IKa/h0QzVTEvpBQyk9kuN5Z00tH4Vu5DR7FCN7JmKLSyUJ+N+NY3nlx52sKajl3F56LrauwLr4E9jyCdwwB9JH4/a3no/kjmSArygRcqh37HLg74d4vqOSgY/DdXIMwNtSyq/CdbJmCiFuRCtVfymAlHKDEGImsBEIALd2ZEZg+Fw4LAasRj23/eil0ZcQfqYes0GH32Dn3MHRvL+8kNOTffRf8TgvXPQmDpuN1Ggt8bKy3ovZoMPR3uEZRWmvyu1UGZOxGzvQeRydBaXr2x1YAWQn2FhXUNO5gVVjFbx3Lfgb4OynwdGGDyomm7Ywes9JULMH1rwNy16Gc56GPmd0XttOUA6TnmirkRX51UgJFwyOo5/TQ2FjEoWmDO76ZA3QXDB2fHY0tT1O5el1QU7R2+mXGsJmFMyJfoVNpQ3IrUb8pnjeXryD11fV8u+rEzkrXNd2UHo0f52egvvbV4ja9b3Wa7lX5XYMmWO5fkJPFm5vTrkQAs4ZknaUfhuK0nkOFVi5IlFqQUq5E2hVp0BKWQlMPcgxjwGPHem1/cEQX64t4ZKRqdxzel+e/HoLbn8Qi1HH7VN68/BnG4izG3l6Why6YBYLx/8Hv86GkRBbS+v4fks5byzKJ8lp5p4z+jI+Jx6Dvp2JxYrSVpXbqNHF0aMjgVVcNhQsg2HtPzQ73sHK3TVc11lLurlK4fVzIHkQjJgBug4svhvTA065H4pXw6w7IXcKnPmkFnwpHTJnUykTcxPolWDjsvQq0tY8gLFkJVm9p5M5+BauHJXOO8sLAciItTI+N5k38up5d8Nusns08MqPefzi1F7c/O7GpnOmRVu48aSe/GfeTp76ZisTs51EN+SDEBjtSRhLlrYMqgBsWgA/vlc8L88YxWsL8jAbddx4Ug7DM2OO1q9DUTrNoQKrXUerEUeLw6hjfG48Dr2fkrJS3rsig2+LjIQkvL1kN4U1bgqq3RQUujhl/pXYep3DC9ab8FmTGJju4pUFeZj0OvIqG5jx6lI+/MUEhmd28nCJouxVvpUqBtDf1IHAKiZLy10KekHfvhytXol25mzspNyWxiotqMoYA0OvOPLzpQ6Dc/8BS16AlybDle9CXM/DHaUcQL9kJz/tqGRqciNZs6/WlukCdKveIKViKw/1OZ9zr57G0lJJucvLx6sLSY22YjHq0OsEj14wkL/Pabl8UlGtB6tRC5w9/iCBdR/DnNu07qdh12q9jf87H4J+0JuoH38vvoTRxAF2s4HT+idzSp9EBKgPrUq3ddA7V0p50dFsyNEgQj4m5MZTVBfgxoECW8lSnv1uO//6bjuFNc3JsZ6Q9sbg3PE558Xt4b8/7cJm0PHBlZm8d66VLy608sElCWw+WrOnlBNTxRaqQnai2pm7DoDRoiWxl6xv96EZsTbKXV5qGo9w3fWAF965QuupGnL5kZ1rX0YbTLxTWyLllWlQsLzzzn0CGZ0dR+9EB+OiKpuCqiZ7FlMdN4z6gI5kh5GkKAvXT+yJPxDkmSuG0+gLsqGwjjq3v9V5A+ESCTdNyCB+we+1jVLCqjegehfc9AO+K95n3gVLuXrzBM57eR2vLMij3KXNAjXqdSqoUrq1E+rubZQmyuq8xDhtVHgE6Xu+4Kw+LUtyOc0Geu9TNivGtQ2nxUh+tYdrPijktbxoXtkVR4ErxKnJajq4EkGV26kOmIjqSI8VQFwOFK5s92F6naB3koOVu6sPv/OhfHG3NsNs5HWdv5yJENDvXBj7C3jrUsib37nnPwG4vAGqGnzsOtDnQ72RbbWSm9/bzIOfbOSFeTtwhnuUDDrBP+ZuY87GUs4d2jIHyqgXDEm1csfUXOKdNi0Iju8Fexe93/o1pAxinWUU1729kTUFtRRUu/nj5xuZtaY48i9aUY6CEyqwMuolcaYA1Y1BfjOvkcaEwdyXvppfjI4iPcbKtD7RvHlBHDnLH206pjKqPzE2I9vK6imodvPqwl2EJPx1iZsdNUHqvdontkAwxLYyFyvzqylzqYBLOUIBL7hKqPbpcHY0sErsCwUdmkBLbpKDpXlVHbsuwIrXYdcCmPgrEBF8m+kxBk6+B2b+H+T/FLnrHIc+X1OExaTnoz1OPNkt01sbx93N44u1HkshYFRWLHuqGumf5qSouh4pYXdVI4GQ5IaJ2fSIszImO47fnNWfZLOfHWX1vLNsDwumfsxDCc/waMqzrDjtXYK5pwGwPJwwv69XF+ZR1XCEvaSKcgw41JI2Iw51oJSy/R+Fu1ijVxJlNoAIEOu0sTD+UnL9m7jBuIErzh2OLiqVlFnXgKcWhMA16DpWhHpz+eg4nvx6c9N5Zq0p4qLh6WypCpJS4yE1RvDO0t088dVm/EFJRqyV568eyeCM6KZj8isb2FXZiMOsp3eSkyirmlWoHELVThrtPcADFkMHA6uoNPA1QG2hVn6hHfqlRPH52gOWizu80g3w7cNw+p+1HotISx0CJ90N714N130ByQMif83jQGWjj1i7mTy3he/6/YbR/S/HXJfPblMuJc4BVDYWYNAJ7j+zH99sLOWRWRvpn+rk/tN7E2szUt3o571le0hymjl9YDJn9Yvm2jfW86czsyir8/LzU3tx7RvLmwKoN9YI3r3+NEYB0fu8/5kNOmJsRhLsJkwdvdeVDvP4g2wvq6fC5SU91kpOokMtNXSEDpW8fqhSCxKY0sltiTizQSBDBqrrfZyUm8Adn24CrDjNPWnwVfDY6UamjL2PgCWWwroA6z2JZKfGc8N/W+ZwRFuN9E52kugwYjMZ2FRcx5++aK50XVDt5vefruf1G8YQZTWyek81M15dRm04H+HiERk8eFY/EhwdSZ5RTgjlW6h09Ca6/gje4IQOkgZA/kIYclm7Du2T7GRraT313gCO9tTR8jVovUcjr9dm8h0tacNh1A3w1iVw8zxwdEKB1uPcxF4JBEOSK8b0YHOJi/qY8fjNgxguN3Jy3rN8PjSZXZkX8bu5e9hWppVd2FTs4tZ31vDUhX34xcxNhCQ0eAOckVCFq7icrDgbqXFOJvU18f3mMu6f3hePX1vBorrRz6frKxjVO41R2bEkOkycNywds0FHucvLSb0TCATVEjZHk8cf4I1F+fzly81ICSa9jueuHs60Aaog9pE46DumlHLy0WzI0RCU0OgHfyjEusLmxAKXVytCN3Ojm4udrxEYeCnTv4rF5c3j5N51fHJDfx78fBebyrQE9ytGZ/Lo5xsx6AQzbxlPQXXrqtCr9tRQ2eBDJ+BPX2xqCqoAPlxZwLlDUzlVFR1VDqZ8C1XmzI7nV+2VMgi2zWl3YGUy6MhNcrBkZyVT+7djQeavHtCW1OnVBZ+7ck6F2j1aYDdjFujbWVj1BOP2B8hJdHL3e6tp8AWJshr4Zkoxyd/9CtAKDpY7+rGtzN7iuAZfkGDAx1cX6imrdZNBGT3yvuWLgX9jaI8q3lhawqjsOMbmxLG+oJYXfswDIDvexi8n5wKQm+TkjRvHcM/7a9kQXpvy/RUF3HtGX35xSi90qsfkqNhWWs+fZzePxviCIe55fy1f3BFFRqwqZdJRbUp+EEIMEkJcJoT4v71fkW5YJAgh2VbWSP/UKOLsRhIcJvb9++0TE8LoKsK24HGuHaYltf+4rZLVZZJ/neHkwdNzeWB6Pz5bU0SjL0idJ8BPOytJi2ldCbpvipMYm5E6T4B1BbWtni+uVXlYyiGUb6LKnH7kgVVsNnhcULWz3YcOSo/i+/0W6j2kTbNg27cw5uftvlanGXoVBH3w3Z+6rg3dxPisaJ7/YQcNPq3e8tWDHCRvfK3FRANboAazofV/E3saDbyV56S3aymZ215n1Zgnuf/jTXy8qojvtpTz16+3UO7yMSAtipNytULMuyobKdznQ2i5y9cUVO31z7nb2F3dcnFmJXLKXN5W22rdfqpVrtsROWxgJYR4GHg2/DUZ+CvQoeVsupoOiLeb8AdD5CQ6OHdoGo9fNIT/Xj+av1w4iGt7uhDlGyHoY2Cq9inNqBdUNAb4YZeH4Y4qHv9qMxv3KbPgcvvpl+Lglkk5TduiLAYeu2AQsTYTcXYTp/RpPSyRFa8+DSiHULaJcn0S0Uc6Wix0kD4CtnzZ7kOHZsTw3eYy5P5ZxgdSWwizfgUn3921RTt1eq0Uw+o3Ycf3XdeObsArYXt4iO+acVmkpKTwRPo/+eTMZaw57ysaMiaRvfF5Hpya0XRMcpSZx8/rzYQeFmZvdzM35QaWT/4fa8pCrZak+e9Pu/h+SwWp0RZGZ2v1/jYWN3/I9AZaL6DhC4bwB0OReLnKAaTHWlvlU6VEWUiKsnRRi44PbekrvwStUvoqKeX1Qohk4OXINisyglKg0wleX5TPD1uaV3+/bFQ6OnRk9e8Llhjqx9zBsjKtltWlI3vw7cZSEu16LuzVsmaLEDAxN4Eoq4lfTe3N2UNSqXX7yYyzaYuTAhajnl+f3pfdVY1sLnFh1AvuOq0Pg9OiUZQDCvqhKo+ypDiizJ0wJJI+ChY9CyNngMnR5sMy42yEpGRTsYsBaVEH3zEUhA9ugL5nQ2K/I2/vkbLGwIRfwce3wC8Xgy2uq1t0TNLr9EzMjcdqNLCxqJY3F+c3PXftuEx6Zz/CxQWPcalzPQOmO6i1Z7O9zsDj3+5CJwSXj+pBoStIZmI0Eler8+/t+Hp/RQF3TevDsl3VnNHbCaWbILEPvZOcRFuNLdIkzh2SRg81BHXU5CY6eOaKYTzw4TrqvQGSnGaevXI4ySqwOiJtCazcUsqQECIghIgCyoCcwx10LDLoJBuLXawrqOXGk3piNempc/v5ZFUhr12UzuvLC0m6+Cvm7WxgXE4cA1Oj+GZTKVUNPu4Yn4rF0sBfT9Pz0toAMVY9t0zKbQqQbGYDQzJiDnjdvilO3r5pHAVVjVhNenom2FUBPOXgqnaCI5ESt46YzpjfYI3WAp6Ns2DYlW0+TAjBqOw4Zq8rPnRg9cNftArvgy7uhMZ2krRhkDlB60W77I3Or6N1HPh0dRED06Kxm/Us3FHBzZNyMBl01DT4+HR1Ec9f0otNGX9j1NcXMcZVzGfjZ/LEN81rBz4/bwd/OG8gv/90Aw+fOxCrUd+i1+rC4em8uiAPnYAkh4k/nZnNpLK34dt/E7r0f6Tlns6bN47hhfk7WV9Yy3nD0rhkRA8sxg4seaR0iEGv45whaQxOj6a60U9KlJmUaLXI+ZFqS2C1XAgRA7wErEBblbNjxXG6mDcgCUnJzZNy+PcPO6h1+0l0mrnztD6Yqldye7aPjQ05fL+nlmx3JUa9oG+Kk+x4G08tLGd2sp0rhqXzunMlsVtnsq5yBpuixjGsx+GXtYmza8OCXWV7WT07yuqxGPX0T3Wqrt5jWdlGiMmitEEyIKGTAvCep8KyF6H/2WA+RJC0n/E58fz7hx38+vQ+iAMFJ9u/hRX/hbOf6tgagJE0/BqY/WtY/yEMvqSrW3PM2VXZyJtLdvP4BYO4fkI2z/+wA5c3QGq0hbum9SGuehWemFxqxt2HtXwNM3e2fv9asK2CWyb14vVFu3jswkEs21VFSa2HUdlx/LSjgiirkbum9eHL9SWU13sxDZjGKWOi8ZSUUhTag80ZzVOXDaXRFyTaajzwPaZEXFa8naz4rm7F8eOw79pSyl9KKWuklP8BpgEzpJTXR75pnc9p8JOTYOepb7Y2dT+Xu7w89/12HFYrPbf/D0JBTuufzM7yetYX1lBS6+bFH/PYXlbP5+tK+eUHW5jjH0qtszfpnq0s3nEERRSPklW7qzn/Xwu45c0VzHhtKT9/cwWFKkH02FWyHmJ6UNYYItbSSf/ROBIgZTCsfL1dh/VMsKPXCZYcqFhoVR58dDOc9GuwHoNrZhrM2pDgl/dBnarqvb/T+ichJdgsRv7+zdam2dHFtR5e/jEPp/CS7NvNxvjT+EvgGhKcrXsyMmKt1Hr9xNpM3D1zDav31PDLyb34an0xC7dXcsPEbB77YhPzt1WwqdjFfXPreE9/DhcvSOdXH29n0Y5K8ioaiLGZVFClHDfakrw+d+/PUspdUsq1+27rTjzSiMvtwxtomRxZ2eCjus5FyBLD5pJ6Xv9pF0lOC+NyEvhwZWGLfevcAardQTZEnYzHEMOxPqLn9gV5+pttTTN/AFburmHl7pqua5RyaEWrIDaHskZJTGfkWO3V6zTYvQSKV7f5ECEEk/sl8vpPu1o+4a7RlpIZfJlW0uFYldAb+pwBn95Kq1LfJ7jRSfDQ2f3wBoIEQy1/N4U1bqo9QYTexJ9nb+G/i3fTP9WJc5+aZrE2I4PSo/h0VRHBEAzJiGZTsYt1hXVkx9v57Vn9cPtDTWsH7jVzRSGT+iRS5vLyxNdbKKxxt22ChKJ0EwcNC4QQFiFEHJAghIgVQsSFv7KBtIMddywLSYHTamT/Eik2k55YamgccRPFdT4a/UHMRh0ZsTbMhtbDGzoBNThY7MtmfK+Eo9T6jmnwBthc0noxsD1VqsfqmFW6jlBsDpVu2Xk9VgAmKwy8EOb/DRor2nzYpN6JLNxRwe7K8D3j92iLKyf1h35nd177ImXQpVCzW1tmR2nSaHBS5wlQWte69EuMzUiMRUejM5v14ZIIz32/nRtP7smvpvbmP9eM4L7p/dhd1ciVYzKpcXubZj/rhWDW2mL0Oh02U+v3T7tJz4Re8dw1rQ9nD05lzZ5anpm7jRJVgkY5Thyqv+UWtJyqfsDK8M8rgE+B5yLftM5nMOgoqHLzs5NzmnJZ9TrBY2dkUOPow0WfS6b0S+Kmk3oyqXcCdrOeR88fgH2fN4deCXaqGv0kpfRg8MChDEo/tmf3xdlNnD+sdRy873I7yjGkvhx8jVToE7EbwaTv5OGRhN6QOQ7mPATeA62+25rNpC2++/S3W8HvhnevBIMFRv+sc9sWKXojnHQXzH0EKnd0dWuOGesKXTwzdzvfbCxjxoTspu1GveBPZ2ZhyxgMuxZiCnfL13kC/OPbbeyqbOD1Rbt48KN1PDN3O7/7ZD2D02KItRuJthpJdJj4zzUjiLYZGZAaRYyt5fJdF43I4HefrOfpb7ZS1eAjK97GP77dxserCo7my1eUiDlU5fVngGeEELdLKZ89im2KGJ8vwOuL8xEI7jm9L06zgXpfgDdWl7Jqj/Zp/M2lu/n1tD7c+tYqyuu9pEZb+OslQ1iwvZKUKLP2xmH2MzauAVPKUVyyo4N0OsE147IorHHz5foSrEY9957Rl2EHmcGodLGiVZDYl4J6SaItQuPM2SeDrxG+fACm/QHsh1/+5ezBqdz7/mpWv/gUw5whrVZUJBdX7mwxmTDkcnj/OvjZXDB03USSY8X34ZIzq/fUAHD3tD5YjDqcZiPl3gCL6uzkxPbm7vGCxxfUNB03vEcMj8za2OJcL/64k5f+byR3ntYbu9nAz95Yjj8ocZj1PHXZMHZVNlBR7yM9xsLM5QVNy9z8tKOSC4alAvDm4t1cPCKDGrcfnRBkxlkxHWDEQFGOdW2ZFfiCEOIOYFL48Q/AC1JK/8EPOTbZDJKcBDtfrCuhzOXh9AEpvL10d4t9Kut9rNlTQ3m9VpG2uNbD7z/dwHUTsxnRI4ZYzx4GfHU5xOfC1TPB7OyKl9IuWfF2/n7pMO6e5sZk0NEj1qoSRY9VhcshPpdClyTBGqF/IyG0vKNdC+DzO7UE7x5jDnmIrWYrV4mvuLvsLD4/LQXbEcwAlFKyvSbEjwUB1lcEKa6X1PskgZC27JQEQhJCUhIMQQita91uFGQ4dYxJ1XNurpEUezsDu75nQ/Ea+Ob3cObjHW7/8aJXgp35W5uDq9V7apgxIYtT+zj5ZHUByU4L+qwcThngZ0RiiHXeFBoD2r/N/ryBEHWeAJ+sKuRnJ/XEoNPhDwap9wa55c0VfHnHycRYBCf/7Uf8+60H6PVo1divHpvJX77cxCeri9AJwXUTsrjllF4kOdUMZqV7aUtg9W/AGP4OcC3wPNBNxgGayZDkstE92F3VyGn9k0mJspDo7M2HKwua1vu7fHQPluysbHFcZYOPASlORNkGfL4K6hOG4sj/hsbqUmwpx35gBWA16clNantxSKWL7FkCWSdRUBUiPlKBFWjBVc+TITodFj8Hm2dpdahSBoPYGzRJqNwO6z+C4jVMHHguG0tiuH2ul/+cbsXYzmFKb1Dy8VY/r63zUeWRDEvSkxWto3eswGYAg04gwk0TQgumdEL7koA7IClpkCwuCvDsSi/n9jJy31gL0W1N8BcCxt+ulWDIGg8Dzm9X+48343Li+GR1IdWNfgamRXH2kFTibCZW7a5mfK94fH7J6z/lkxFjY2JuNvUuN0IIHGY9UVYDde5A07nG9owjzmYk3mHmtZ92cf/0vmwucfHusj1IqSXDZ6WEmJbrYPaWlsVEezqCJDm1gm0fryoCICglryzYxZCMGM4fln70fimK0gkOGlgJIQxSygAwWko5dJ+nvhNCrIl80zqfDyNWg5/zhqbzly+1ldmNesF9Z/Tj87VFTB+UQr9kJ/O3tFwfzWzQIYXgqlkNgJUZQ+/gtpGDWLjTyzC9i+xELbjyB0PkVTRQ3egjLdpKjzhVQVhph1AQClfCqJ+xOy/CgdVecTlaj1XhClj8PLirwZkKOh3Ul4HOAOkjtaE/o4XrEyVPL/dy85xG/jnVhrMNaxl6g5J3N/l4bpWPDKeOi/saGZigQ9eBXtNeMTAx3cDl/SUfbvFz+sx6/jHVyvi0Ni64bImCU+6HWXdCfG9IHtDuNhwvhhkL+OflQ6jzhthWWs+TX29BSu397vGLB/P3rzcRYzPRJ9nJXTPXNh13+oBkHjl3IO8vL2BbmYsJuQmcOySVBz9aR36V9gF15e4aHjyzH0kOM9VuH3uqGpkXMHPHMD3VHgeL8utxmA387iQHOeYa/nfjGO77YG2rNn6/uUwFVkq3c6h3o6XACCAohOglpdwBIITIAVov8tQN6HVBGn0hHv9qc1N3tj8oeWbuNn5/Tn9W7akBKTlnSBo/btd6rYSAW07Jobrey82Tcnhx/k5eX+Ni4uXX8NuPt/PrkI2LHRZMBsH7ywv44+cb8QclsTYjL1w7kjE9VdW1bqF6N2z9GrbNgV6Toe9ZEJd9dNtQukGrB2WNYUdtA1Mz2xgsHCm9ATLHal/eemisBBnS2mKJblG13KAT3DXKzBsb/Ex/v57fT7BwerbhgEPLNR7Je5t9vLLOR6ZTxx0jTfSK6ZycGadJcN1gE6vLgtz6jZvrBxu5dbi5bcFafC6MugHevhRu+h4cSZ3Spu4mZutMEgbdji9k5h9ztzVt9wZCPDprIxcOT8dmNvDCvJYJ/3M2ljIwPZrseBt3nJZLQZWbgmp3U1C11/8W5/PzU3PwBkK8vCCPgmo3L17Rn5cS/05hnzHYAjU4PeXs0V/PoGQno7PjWLPfgvVDe8RE7PUrSqQc6p177zvUPcD3Qoid4cfZQLcsEGqSARp8gVY1W+q9AQprPWwpqWdKv0Q+X1vCExcPxusPUeP2s7PMxfayeuLtZpKjzFiNerw6K9dP7Emi00xRtRtfMMTvP93QdM7qRj93z1zDx7+cQKLKETi2eepg9j2w7Wvt8fY5sPlzuPzNo7vOXP5CSNJ6UHbWhPi/gV2QB2d2aF+HYNAJbhhsYk1ZkCeWePnzYg9n9DTSL06HUScobgixqDDA0pIgI5P13DnSTM+YyCS6D0vS8+hJZp5b5WNhQZAnJ1vp4WzDtXJOBVcxvHkxXD+7W+RKdjaDaw8VXiNrC2paPVfd6MdmNqATtMqJAkhymNld2cDaPbV8v7mMSQdYaN6s15GT4ODeD9dS7tJyVmdvrsWTdh3JvnyKjcks8Yzn2uQ0hBBcOiqDL9YVUxwuu9AvxcGpfU/MoFfp3g4VWCUKIe4O//wCoAcaAAswHOh2S8f7hJnUaEmM1YjDYqCk1kMgpPUu9Uqw0yfJwdK8agakRjF/awWT+iRQVeFlbE48D368noFpUZzSJ5H0GCt3vbeGQEhi0mvd5jFWY6vrFVS7qaz3qcDqWFe5rTmo2it/IVRs03pxjpZtcyBjDHVeSYO/k2tYRcDQJD1DEnVsrwmxtizEJ9v8BEIQYxEMTNRz1QATjjYMFR6peKuO344z88WOAGd/UM8V/Uz8bIiJpMMltw+5Ahqr4J0r4eoPwHhi/Z0GL36dsvVl6HQ69DrR4gNnSpSFYRnRzF5XwqD0KNYXNpfmiLEZya9q4MOVhUzpm0ifZDtZ8TaiLAbqPM15V1eOzeSLdUVNQRVAgtNMWmYWS/NiuSiljJN8n2L49gUYchl9sybw/s/Hs620Hr1O0DfZSXL0ifVvohwfDhVY6QEHzT1XhB8DHPWPd0KI6cAz4Xa9LKVs97QeX1AiBNw2JZf1hbX0THSwu7KBAWlRPPTpBh46pz9JTgsLd5Rz3tB0HGY9uYkOfhfuieqb4qRfqoO/zN7SVE3YFwzxm4/X8eaNrf8DTou2EOdQ07qPeQct+nwUq0H7PVri+pib2VEdJM3RsRyko00IQe9YPb1ju3ZavF4nOK+3kYkZemZtDzDlvXompBu4dqCJk9L1B54FKwSM/TksfFqrzXXFOydEcLWmoIpNRfWsyK+md7KDsdmxPHzuAB7/cjONviCJDjO3nJLDw59t4P7p/ZjaP4mvNpQwb2s5A1KjOGNgCn+fsxWA7AQ7Xn+Qgmo3Pz+lF0U1bmrcfgalRbNgezk945t7P80GHWcNSmVEViyjLIXwysXgDxedXf8BXPIaGYMuIiNW5aYq3duhAqtiKeWjR60lhyCE0KMVJZ0GFADLhBCfSSk3HvrIlioafPz24/VsLG6elXLdhGxmryum1u3nnaV7sBh1ZMTYKHe5KavT8eScLQRDksw4K+cNSaPeG2jVNe7xh/AHQzx0Tn/+PHszwZAkymLgqcuGqanC3UF8LuRMhp37dMJmjNG2Hy07f4C4XmBysL7CR3bUsR9UHYvirTquG2zisn5GFhYG+P0CDwK4a5SZc3odIBdMp9cS8xc8reVcXfkumOxd0fSjoszl4v3lhby5uLnMzMC0KO6f3pcZ47PR6wX1ngBPzdHWDtxZ0UBugpU4m4mnLh3Kqj3VPPr5RqSERIeZWLuJf323nccuHMQ9768l0WnGaTbwxbpiLh6Rwcl9EghJicNiwGE20OgL92jtXtwcVO017wnInarl9SlKN9aWHKtjwRhgu5RyJ4AQ4l3gfKBdgVVeRWOLoArgrSX53HJKL1bk1xBjM5IdbyPOZmJ7eSNT+iZx7+l9cPtDOC0GxuXEUVTrwWLUNRW4A3CYDaTFWBmZFcvE3ASqGnxkxFjJjD9+36CPK9ZoOPcfsGkWbPkKep8G/c8D+1Fcrmj9B5A5HoBVpQF6dlKS94nKZhRMyzZyWpaBteUhnlnh5eW1Xp44xUq/+P1+tzoDnHQ3LPoXvH6uNix4NHPrjqId5V7eWbqnxbYNRXXUugO8vGBnqw+NTouBRKeFzSUFfLy6kKcuHcpfLhpMcY0HbyDIv77bDkC9x88vT+3F/xblU1HvZXLfJHom2Ph8bTHfby7jxpN68sRXW7hweDon9U7UZsDuLxRQ6zkqx4VDJSFMPWqtOLx0YN93g4LwthaEEDcLIZYLIZaXl5e3Ook/GDrANolOgEmv49qxWeRXNmplGHSC1GgLj3+1hWfmbiPRacZiMpAdb+eZK4bjCC9GGmUx8M8rh5EVb8dk0NMvJYoJvRJUUNXdxGbDhNvh+i+05U/ie7X7FIe7/w7K69JmJGZNBGBVWZCcCCV7n2iEEAxN0vOHk8yMTjVw+awGnlnhabUwMDq99u8fmwMvTYaK7V3T4CPQlvsvGJKtJu+Atlj75aMzW2yb1CeB3kkOHv1iM0vyqpjYK4HkKDO+QIhn5m7jP/N24g2E8AZCuP0hZq8r5ooxmdw6OZcGbwCPP8S3m0qpcfubZmEnR2n1qsgcBwZzy0ZMuhesMUf6a1CULneoJW2qjmZDDuNAvWet3h2klC8CLwKMGjWq1fM5iXYSHCYq6n1N26YNSKZnvI3Xrh/Fl2uLOX1ACkLAiKwYvlxfjM2k57bJuZyUq/Ve6HSCMwam0O8OJ+UuL0lOswqiFODw999BrZ0JqUPBFkdJQ4hKtyRLDQV2Kp0QTM0yMCxJx8tr/Xyzq4F/TLGSu29umNDByBkQlQKvTIML/g19z+y6RrdTW+6/jFgLp/RJZN7W5sAr0WmmZ6KNn3ZU8OvT+1Dd4KN/ahSpUWZuf3c11Y1+eiXauXZcFm8s2s3YnDhO7ZvID1uaz2Ex6Pnj+QP5ZHURxbUeJuYmsDK/mjp3gBtP6snXG0qwmfScPVhbvobUoTDjc1jxX6grglHXazM1FeU4IGQ36HoVQowHHpFSnhF+/CCAlPIvBztm1KhRcvny5a22L9pRwbtL97CxuI4p/ZI4Y2AyDgPsqXaTEG2nqLqBGJuZlCgzJqP2ppsWo5aAUVo47M1wsPuvlaAf/jkcxt0KKYN4b7OPWdv93DrCfPhjlQ6RUvJtfoAPt/r5xTAzPxtiwqDb75+0bBP8+DdtSHjao2A6phKqj+j+W5FfxVfrS/hhSzkD06K4fHQPsqw+Sv1m6n0hoi0GDL5afMEQNSE7nkCQWJuJ3ZUNWE1GPl5dyKisWFKiLFTU+8iItZKdYCM12kqMzYQvECSvooGCajdWk57iGjcN3iCjsuMYkBbVukGhkFaQVuku1H+Gh9FdAisDsBVteLIQWAZcJaXccLBjDvXGUuVuoLYhREa0hVAohCcosZlMGA3qj1tpk84LrBb9W8uvOu0PAFz2aQPj0vVtrySudFhpQ4jX1vto8MFvx5s5tcd+ye1eFyx9UVvW58y/ar1Xx8YHrE65//IqXMTb9ETZtKDR7w8QCEkEEJBgMugwGfQEAwH0BgPBYBC9Xk8oJMPLDmklGvT7B6XK8U79gx9Gt3j3llIGhBC3AV+jlVt49VBB1eHEWe3EWZsfq74BpUuUbtRmQk3XKodsqQqytTrIbSNUiY6jIdmu4/4xZpaVBHl4oQebQXBVfxNTswykO3Va0dCTf60tMzTntzD/r1r+Xd+zQN+6bl130zOhZdUco9HAgV6V3qD9N6HXaz34un0CKRVUKUpr3SKwApBSzgZmd3U7FKVTFK+Bty6F0T+D6Az8Qclvf/RwQW9juxc3VjpOCMGYVAOjUvSsLQ/xbb6fvy/3YDUI+sfr6Reno3fsIPqM/Ru5rmVY5j8Jn98F/c+F3mdoizlbY7v6ZSiKcgzpNoGVohwXGiph7h9g46cw9hbIPplgSHLT141IKTktS/1JdgWdEAxL0jMsSU9ISkobJPl1IYrqJevK/RS4QhQ1DCbNMYS+Tj+98vfQY+vXJNU/Q4zNhD2+B9b4HpjiMjDHpmCJTsYSnYTOFgcG1QOpKCeSbpFj1RFCiHIg/xC7JAAVR6k5R9Px+LqOtddUIaWcfqgdDnb/3T3elPD30y1ZRa6Qr9YjAwBVIpqrHS/aMoN7pJ4DLMx2gNNzVMvCd6ru2nYRwECZLkF4RecX/T1Dt5QXTP9osW3ki/UbVhaHPAfYvcP33wEca39b7dWd299d237Y++9Ed9wGVocjhFgupRzV1e3obMfj6zoeX9OR6M6/j+7a9u7a7sPp7q+rO7e/O7ddOTQ1DU5RFEVRFKWTqMBKURRFURSlk5zIgdWLXd2ACDkeX9fx+JqORHf+fXTXtnfXdh9Od39d3bn93bntyiGcsDlWiqIoiqIone1E7rFSFEVRFEXpVCqwUhRFURRF6SQqsFIURVEURekkx21gNX36dIlWiFB9qa/O/josdf+prwh+HZa6/9RXBL+UwzhuA6uKiu5Y0FY5Xqj7T+lK6v5TlK5z3AZWiqIoiqIoR5sKrI6i2kYfHn+wq5uhnIDcviB1bn9XN0NRFOW4Z+jqBpwISmvdfLa2iLcW7yYj1sodU3szOjsOIURXN005zvmDIZbkVfHPb7dR2eDl+ok9mT4ohQSHuaubpiiKclxSgVWESSl5Z9ke/vHtNgB2VTayNK+aj385gYHp0V3cOuV4t66glv97ZQmhcMrp7z5ZTzAkmTEhu0vbpSiKcrxSQ4ERVlLn4dUFeS22+YIhNpW4uqhFyolkeX5VU1C118sLdlLT6OuaBimKohznVGAVYSa9Doe5dcegxaB+9Urk2Q9w78VYTRh0ahhaae3F+TvYWqo+9CnKkVD/u0dYvMPMg2f1b7EtNdrCoAw1DKhE3pjsOGJtxqbHQsDd0/rgsBgPcZRyopq/tYJNxXVd3QxF6dZUjtVRcFr/JN7+2VgW7awkJcrCuJx4suPtXd0s5QTQO9nJezePZ3FeJdUNPsb3imdYj5iubpZyjPIGgtR5Al3dDEXp1lRgdRRYTQYm5CYwITehq5uinID6pDjpk+Ls6mYo3YA3EFJlORTlCKmhQEVRFAUAXyBErQqsFOWIqMBKURRFAbTASvVYKcqRUYGVoiiKAmhDgarHSlGOjAqsFEVRFECr1K96rBTlyKjASlEURQG0oUCXmhWoKEfkmJsVKITYBbiAIBCQUo4SQsQB7wHZwC7gMilldVe1UVEU5XjkC4ao86geK0U5Esdqj9VkKeUwKeWo8OMHgLlSyt7A3PBjRVEUpRP5g6rHSlGO1LEaWO3vfOD18M+vAxd0XVMURVGOP1JK/EFJvVcFVopyJI7FwEoCc4QQK4QQN4e3JUspiwHC35O6rHWKoijHIW8ghFEv8AVCBPdfuVtRlDY75nKsgIlSyiIhRBLwjRBic1sPDAdiNwNkZmZGqn2KckDq/lO60pHef75gCKNehxASXyCE1aTv7CYqygnhmOuxklIWhb+XAR8DY4BSIUQqQPh72UGOfVFKOUpKOSoxMfFoNVlRAHX/KV3rSO8/X0ALrPb2WimK0jHHVGAlhLALIZx7fwZOB9YDnwEzwrvNAD7tmhYqiqIcn3zhoUCTXoc3GOzq5ihKt3WsDQUmAx8LIUBr29tSyq+EEMuAmUKIG4HdwKVd2EZFUZTjji8QwqTXERASr1/1WClKRx1TgZWUcicw9ADbK4GpR79FiqIoJ4YWOVZBFVgpSkcdU4GVoiiK0jW8/hAGvUAIVI6VohwBFVgpiqIo+IJBjHodOp3EqwIrRekwFVgpiqIoTXWsdCE1K1BRjoQKrBRFURR8gRCGfepYKYrSMSqwUhRFUbRyCzqBXgi8AVVuQVE6KiJ1rIQQT7Rlm6IoinJs8AW1HiuDKhCqKEckUgVCpx1g25kRupaiKIpyhLz+vZXXdarcgqIcgU4dChRC/AL4JZAjhFi7z1NOYGFnXktRFEXpPP5gCL1OoANVIFRRjkBn51i9DXwJ/AV4YJ/tLillVSdfS1EURekk/mAIg04AAq/qsVKUDuvswEpKKXcJIW7d/wkhRJwKrhRFUY5N/qBErxOAKhCqKEciEj1W5wArAAmIfZ6TQE4nX09RFEXpBIFQeChQoGYFKsoR6NTASkp5Tvh7z848r6IoihJZ/qBELwR6nZoVqChHIlLlFiYKIezhn68RQjwlhMiMxLUURVGUIxcISnQ6gUGvU4GVohyBSJVbeB5oFEIMBe4D8oH/RehaiqIoyhHaOyvQqBd4/GooUFE6KlKBVUBKKYHzgWeklM+glVxQFEVRjkHNgZVOLcKsKEcgUkvauIQQDwLXAJOEEHrAGKFrKYqiKEcoEJIYdAKDXlDvVYGVonRUpHqsLge8wI1SyhIgHXgyQtdSFEVRjlBTj5VOh1cNBSpKh0UksJJSlkgpn5JS/hh+vFtK+UZbjhVC6IUQq4QQn4cfxwkhvhFCbAt/j41EmxVFUU5kLYYCVYFQRemwTg2shBALwt9dQoi6fb5cQoi6Np7mV8CmfR4/AMyVUvYG5tKyoruiKIrSCfYWCDUbdLh9qsdKUTqqs3usJgNIKZ1Syqh9vpxSyqjDHSyEyADOBl7eZ/P5wOvhn18HLujkNiuKopzw9i5p47AYqG30d3VzFKXb6uzAqlAI8ZIQYrIQQhx+91b+gVaeYd9+6GQpZTFA+HvSkTdTURRF2VcgKNHrdNjNBmrcKrBSlI7q7MCqP7Ac+D2wRwjxDyHE2LYcKIQ4ByiTUq7o6MWFEDcLIZYLIZaXl5d39DSK0iHq/lO60pHef/5QCL0QOM0G6lRgpSgd1qmBlZSyUkr5gpRyMjAGyAP+IYTYIYR47DCHTwTOE0LsAt4Fpggh3gRKhRCpAOHvZYe4/otSylFSylGJiYmd8ZIUpc3U/ad0pSO9/wJBrdyC3WzA5QkQCskItFJRjn+RKreAlLIIeAWtCrsL+Nlh9n9QSpkhpcwGrgC+k1JeA3wGzAjvNgP4NFJtVhRFOVHtnRWo1wksRh31vkBXN0lRuqVOD6yEEBYhxKVCiI+AHcBU4EEgrYOnfByYJoTYBkwLP1YURVE6USA8KxDAaTGqBHZF6aBOrbwuhHgbOA2YD7wNXCWl9LT3PFLKH4Afwj9XogVniqIoSoT4Q6GmwMphMVDT6KdHXBc3SlG6oc5e0uZr4BYppauTz6soiqJE0N4cKwCH2UCN29fFLVKU7qlTAysp5euH30tRFEU51gSCIQx6LbCym/VUq6FARemQiCWvK4qiKN1HIKTVsQKwmwzUqpILitIhkUhe1wkhJnT2eRVFUZTI2TsrEMBq0lPbqIYCFaUjOj2wklKGgL939nkVRVGUyNF6rJpzrNRQoKJ0TKSGAucIIS7u4LI2iqIoylG2b/K63WygWvVYKUqHdPaswL3uBuxAUAjhBgQg27IQs6IoinL0BfYtt2AysL2xvotbpCjdU0QCKymlMxLnVRRFUSJj3wKhdouBGtVjpSgdEpGhQKG5RgjxUPhxDyHEmEhcS1EURTly++ZY2U16NStQUTooUjlW/wbGA1eFH9cDz0XoWoqiKMoRCoRCLQqE1rnVWoGK0hGRyrEaK6UcIYRYBSClrBZCmCJ0LUVRFOUI7TsU6LAYqPWoHitF6YhI9Vj5hRB6QAIIIRKBUISupSiKohyhfYcCTXodUko8/mAXt0pRup9IBVb/BD4GkoQQjwELgD9H6FqKoijKEZBSEgxJ9OEKOUII7CYDLo8aDlSU9orUrMC3hBArgKlopRYukFJuisS1FEVRlCOzt7dq39KDZqNO9VgpSgd0amAlhBgLvAj0AtYBN0opN3bmNRRFUZTOtW9x0L3MBj1uFVgpSrt19lDgc8A9QDzwFPB0J59fURRF6QwbPobP7gDAv8+MwL3MBh1unwqsFKW9Ojuw0kkpv5FSeqWU7wOJnXx+RVEUpTMsfxVWvg6EZwTqWwZWJoNO9VgpSgd0do5VjBDiooM9llJ+dKiDhRAWYD5gDrftAynlw0KIOOA9IBvYBVwmpazu5LYriqKcOETz52pfIIRJ3/JztlkFVorSIZ0dWM0Dzj3IYwkcMrACvMAUKWW9EMIILBBCfAlcBMyVUj4uhHgAeAC4v3ObriiKcgKRzRVwvIGgFlgFPKAzgM6AyaDDo4YCFaXdOjWwklJef4THS7Qq7QDG8JcEzgdODW9/HfgBFVgpiqJ0Cm8ghFGvg28eBiFg+uOY9KrHSlE6IlKV1zssXFh0BZALPCelXCKESJZSFgNIKYuFEEld2khFUZTjhZT4AiGMBh2UrkerkKNyrBSloyJVILTDpJRBKeUwIAMYI4QY1NZjhRA3CyGWCyGWl5eXR6yNinIg6v5TulK7779geMmaoA9vIIixaVagBMKBlRoKVJR2O+YCq72klDVoQ37TgVIhRCpA+HvZQY55UUo5Sko5KjFRTUhUji51/yldqd33X8Ab/u7B6w/3WO2T0G7SqwKhitIREQmshBCXCiGc4Z9/J4T4SAgxog3HJQohYsI/W4HTgM3AZ8CM8G4zgE8j0W5FUZQTxt7Ayu/BGww191gJHQR9mAx6GlWPlaK0W6R6rB6SUrqEECcBZ6AlnD/fhuNSge+FEGuBZcA3UsrPgceBaUKIbcC08GNFURSlowKepu9efwijToLeCGYHeF2YDToVWClKB0QqeX3vX+PZwPNSyk+FEI8c7iAp5Vpg+AG2V6KtO6goiqJ0hqAXdHoIePEGDBhFCAxmMNrBW4fJYFOLMCtKB0Sqx6pQCPECcBkwWwhhjuC1FEVRlPYK+rQgKuDBFwhhECHQm8FoA29deEkbFVgpSntFKti5DPgamB5OQo8D7o3QtRRFUZT2CvrBaIWgX6tjRRAMJjDZweNS5RYUpYMiFVg9ALiAItBqT0kp50ToWoqiKEp7hQJa71TQp/VYEQS9CUz79lipwEpR2itSgdUu4EpguRBiqRDi70KI8yN0LUVRFKW9mnqsvFqPlQgHVkYbuKsxG/Q0qMBKUdotIoGVlPJVKeUNwGTgTeDS8HdFURTlWNBiKDCInmDzrMDGKqKsRqoafF3dSkXpdiJVx+plIcRPaCUWDMAlQGwkrqUoiqK0UygEMqjNAgx4tXILBEFnBHM0NJQRYzVSUe/t6pYqSrcTqaHAeEAP1ABVQIWUUk0vURRFORaE/FoQpTNC0IcnEMSIH3QGsMWDqwSbSU8gJGnwqrduRWmPiNSxklJeCCCE6I9WIPR7IYReSpkRiespiqIo7RD0acN+OoO2VqA/hJmAts2eAI2VCH8DcXYTZS4vPc2RKnmoKMefiPy1CCHOAU4GJqENAX4H/BiJaymKoijtFAz3TukM4QKhQRzSD3qDVjQ0NgtKNxBrc1JW56Fngr2rW6wo3UakPoacCcwHnpFSFkXoGoqiKEpH7A2s9EYI7a1jFdC2AURnQPkWYmzjKXOpPCtFaY9IzQq8FVgMDABtQeW9izIriqIoXSzo04IooW+aFWiUXi3QArAlQm0BcXYT320uQ0rZte1VlG4kUrMCbwI+AF4Ib8oAPonEtRRFUZR2CoV7p/ThHKuAxCj9IMI9VpYYaCznvKFpzN9azo7yhi5trqJ0J5GaFXgrMBGoA5BSbgOSInQtRVEUpT1CAS2XSqcPJ68HMYZ8zT1WZie4q4myGElwmql1+7u2vYrSjUQqsPJKKZsqywkhDIDqS1YURTkW7M2xahoKDLUcCjTbwV0HgN2kp86jAitFaatIBVbzhBC/AaxCiGnA+8CsCF1LURRFaY/Q3lmBRgh48fiDmKVHGxoE0JtBBiDow2YyUKd6rBSlzSK5CHM5sA64BZgN/C5C11IURVHaI7h3KFDLsWr0BbFItxZoAQgBJjv46rGadLg8qkioorRVpAqEhoCXwl+KoijKsWRvj1U4ed3tC2I2u5vLLQAYrOB1YTWqoUBFaY9O7bESQswMf18nhFi7/1cbju8hhPheCLFJCLFBCPGr8PY4IcQ3Qoht4e9q3UFFUZSOCvqbe6wCPhr9gZY9VgAmK/gasJoM1DaqwEpR2qqze6zuCH8/p4PHB4BfSylXhuterRBCfANcB8yVUj4uhHgAbajx/iNuraIoyoko1Fx5XQZ8eHwhzMHG5uR10HqsfA3YTHGqx0pR2qGzA6vvhBBvAe9KKXe092ApZTFQHP7ZJYTYBKQD5wOnhnd7HfgBFVgpiqJ0zN4cK70RbyCAXifQh7z7BVYW8NVjNxkorfN0XVsVpZvp7OT1KwEHMEcIsUQIcacQIq0jJxJCZAPDgSVAcjjo2ht8qZpYiqIoHRXya6UWdEbc/hAWo665GvteBku4x0qv6lgpSjt0amAlpVwjpXxQStkL+BWQBSwWQnwXrsbeJkIIB/AhcKeUsq4dx90shFguhFheXl7e7vYrypFQ95/Sldp1/4UC/LH8ZB7fmkaDL4TFqBUKbdFjpTeHAysDLreaFagobRWpcgtIKRdLKe8C/g+IBf7VluOEEEa0oOotKeVH4c2lQojU8POpQNlBrvmilHKUlHJUYmLiEb8GRWkPdf8pXald91/Qz+eu3vwnL4HGAM2B1b7J60YzeOuxmfS4vCqwUpS2itRagaOFEE8JIfKBPwAvouVKHe44AbwCbJJSPrXPU58BM8I/zwA+7eQmK4qinDhCAYZYKwCo8enDQ4H+A5dbMOlpUIGVorRZpyavCyH+DFwOVAPvAhOllAXtOMVE4FpgnRBidXjbb4DHgZlCiBuB3cClndZoRVGUE00ogFFoq4xtcMdhsehASi2hfS+TDepLsBj1NPqCXdRQRel+OntWoBc4U0q5tSMHSykXAOIgT0/tcKsURVGUZkE/Hqm9/Rf67ZjtgN6kVVzfy2gFbz1Wox63L4iUEiEO9vasKMpenRpYSSn/0JnnUxRFUSIgFMAtDZh0kiK/HYuelonrAEY7eGq1Ugx6gccfwmrSH/B0iqI0i1jyuqIoinKMCvrxhAwkWCSFgShMupDWY7UvkwO82qRsm1FPvcqzUpQ2ichagd2Z1xdgya5qftpRgdmgY0KvBMbmxHd1sxTlgLaXufhpRyXlLi8TesUzLDMGq7Htf9aNvgCrdtewaEclKdEWxufE0yvJEcEWK8eEUACPNBBnkRR6YkjXyQMEVjbw1UMo0JTAnug0d017FaUbiUhgFZ7ddzWQI6V8VAiRCaRIKZdG4nqdaeHOSm56YwXBkJbY+dKPebw6YzTjeqngSjm27Cyv58oXl1Be7wXg2e+28/w1IzhzUGqbz/HtxlLueHd10+PUaAvv3DSO7AR7ZzdXOZaE/LhDBnpYBOurndgNodZDgTo9WGKgvhSr6rFSlDaL1FDgv4HxaJXYAVzAcxG6Vqfx+gPMXL6bx87O4b9X9+fXkzPxBYLM3XzAslmK0qVW76lpCqr2evLrLdQ0+tp0fGW9l798ubnFtuJaD+sLa9t0fGmdh92VjfgCh54xVu/xk1/ZQFWDD1f457a2scMaq6EqDzyuyF6nuwoG8Ib0xFu1/wJSbcHWgRVAVCoUr1UlFxSlHSI1FDhWSjlCCLEKQEpZLYQwHe6grhYISq4clsCjX+Wxo8LNhGwn/7t2ELM21XR10xSlFbe/dUBT5/bjD4badLw/KKn3tP7P0hM49PEef5A5G0t4dNZGqhv9XDg8ndun5JIV37qXa1NxHY/O2sDK3TU8fO4APlxZwIr8GvqlOPnTBYMYlR3Xpra2y+4l8PndULYeMsbC2U9C6tDOv053FvThkXrirDogRJol0HooECDrJFj1Pyyxv6fBpwIrRWmLSPVY+YUQekACCCESgba923eh/OJSbnlvMzsq3AD8tMvFo1/lce3IZAAavAF+2FLG7W+v5OFP17N6TzVSyq5ssnICG5wejUHXcvr7z07OIdFpaXpcWufhwxUF3PjfZTw7dxvby+qbnkuOMnPjST1bHG/S6+if6jzkddcV1HLHO6upqPcRDEk+WFHAawt2EdgvoKtq8HHne6tZtLOKi0dk8O8fdrAivwaAzSUubnh9GfmVDR156QdXlQdvX6YFVQAFS+C9a8FV2rnX6e5CAbwhHfFWbZZfislz4MAqNgv0Rix4qfeqWlaK0haR6rH6J/AxkCSEeAy4BPhdhK7VaQpqvHj8Lf9z2FTagMerrey+YHsFt/xvRdNz7y7bwwc/H8/gjJij2UzlROYqhZJ14K1jUNIA3vzZWJ79bhsltR4uG9WDvilONhbV0jclilBI8tL8nby8IA+AuZvLmLl8D3+5aDCBkKR/ahRXju2Bw2LgrSW76RFr4/apuQxIjTpkE7aUth5e+2hVAbecmkNqtLVpW1GNmy0l2r7xDhMF1e4Wx9S5A+yuamzd01W9WwuMgkFI6g9mh/aaffWQ0AeSBrSst7Tv76Z8C5z1N/DUgDVGGwpsrIC6AnAmH/73e4KQAT+ekJ4kh55kSjEHOXBgBWBPxCLdaihQUdooIoGVlPItIcQKtKKeArhASrkpEtfqTLGW1tusRj02s5EGb4B/fbetxXPeQIifdlSqwEo5OuqK4KNbYNd8AHR6E+Ou+Yiel41m5vI9/GfeDqob/eh1gldnjKZHnJX//rSrxSn2VLtZnl/NP77dxtiecfzj8mH87OQcLh2VgcWgx2w8fJ2ieHvr/4Az42zYTS3fTuxmbamUvR9WjHqBP9iyhzfaul9eT8U2ePNiqMnXHo/9ORSvhd0/aY/1JrjmY+h50n6/m2KY83uIy4T5f2vePvRKqNkNXhck9EOrhKn4gwF0QpLh1PEny1vgOffggZUlGotHBVaK0laRWiswDm2h5HeAt9EWUT5AZuSxw19bQp8973P5oJZTzR86vQe56cmAJHiAUb+9swcVJeKKVjUFVYC2aO5XD1BTWc6WggquHZPGaf0TmdIvkXeX5ePxhzjQ3bl39HpJXhXrCmvB6yLa3LagCmBIRjRDM6KbHhv1gt+c3Z+o/YKkrDg7D509AIDZ60qYMSG7xfM/O7knuYn7lXbY9nVzUAVgi2sOqva+5jm/Afd+CfbFqyEmAxbtN0dmzTuQcwr89E+o2NKm13cicPtDmHVawOswhLQevgMlrwOYHJhDjWpWoKK0UaSGAlcCPdDWDBRADFAshCgDbpJSrjjEsV1C56kheuNb3J+cx3lnXEBZwEKWyUU/5qM3DMRetopbRzm49bO6pmOMesHE3IQubLVyQmmobL3NGkOst4DJmXpeXVtNnM3E9EHJrMivoqbRx5VjevDm4t1Nu6dEWVokIVdUlMH8n0PmBBh1AyQPOGwz0mNt/OfakWwsqqPeG6B3koN+Ka2HD3U6wUUj0umX6mR3ZSPpsVam9E2ipM5DSrSFganR2Mz7vQWV7tOxLXQQaDnrEYDK7dqwoLU5uKOxAnQ68Ltb7x/0a9/d1Yd9bScKjz+EWReOsPUm8NSC4QBd9gAmG9G4KKrxHL0GKko3FqnA6ivgYynl1wBCiNOB6cBMtFIMYyN03Q7Ll6n07Hs2cUueZ+KWd5u2y4tfhbJN8N+zOSVlHC9Pv523dphIsBu5Ylwug9OjD3HW9vMGghRUudHrBD3ibOh1am0uJSyxT8vHOj3BIVfx/Z4A98+tatr8085K7j29L9e9toznrhpO/9QoZq0pom+ykwSnmWfnbm/atzd7oHSD9rVtDlz/JUSnH7YpqdHWFvlUB2M1GRiZFcfIrLbN/vP3moZx9ZvaAxkC0wGG7gZdAvakltvie8OeZRDbE6rzmrcbbVoXncmhJWIrgDbz0xTusUJvhMZKiMs58M4mOxmigs8PkFunKEprkZoVOGpvUAUgpZwDTJJSLgaOydK9KwtqqR1wNYEhV2qflM1O5NTfUxM7BMo2gq8Bx+65nDb/El6TD/Nk3X2MjK5H14mBT2F1Iw99sp5pT8/j9Kfn88zcbVTWH+ATu3JiSh0KF74A1lgQAt+Y23DV1fDCmpaztYIhSanLg8WoY3dFHeOzY3n35vH87OQcNhbV4Q+FiLEZ+du0GAZvfgYAd8bJbBjyIMsK3ZTVte6Z8AdCbCmpY8nOSgqqG9vW3oZK2LMUCleAp+6Qu3r8QT5YUcCfNsRRNe4BbQFgvZGQ1MN5zzW9ZvqfDxN/BYb9hq1Sh0LPU2D8LyFlMAAyNhumPoTc+T1c9R7E57at3ScAd0Du02Nl1HrzDAcJlI020mUpO8rr1SxoRWmDSPVYVQkh7gf2dv1cDlSHSzAck2UX0mJsnPPudlIdV3DZ+CvJTIiimASygnac5ngqRt2Lo247ju2fQcEyrSKxrnN/fV+sK2bm8gIAfMEQ/5y7jf6pznZV0laOY0YrDL0Csk8Gv5uvdumY6PqKfXPJdQJO7p3IkPRo1hfWEusvIaN0AySeT484G09fPpR7a/pi9VWT+s5UqC+lqu/l/Et3Da/OcQFb6BG3mxevHUX/8OzABm+At5fs5vGvNhMMSeLsJl68duSha1BVbIePb9aCKoB+58CZT0B0xgF331hUxz3vr+GUPom8FH0BaSMmYtJJZm8x8sA5g+j/81PB79F604wHCACMVhh8MdQWInuegtcXIGCwYdUF0A+6FByJHfudH6c8folp36HA+jIwHOQzr9FOlL8SBFTU+9SyNopyGJHqsboKyAA+AT4FMsPb9MBlEbpmh1XV1vL8vB0UVLtZtqeBe7+r5/KZRSAEURYjj6yL5YwVY7iu6jqWnfYB2BNhykMQndZpbXD7g3yyqqjV9nlbyjvtGspxIjodEnLJSIyhLGoQdw7XAnyn2cBD5wygwRvg4VkbiLObyEmJwzT7rqaEcIvRQE6ig9SkRG1IDViXegmvrmoe5tlT5ebpOVvxhAuQbilx8djsTU0TNaoafNz/4dpD96aufbc5qALY/DnsnHfQ3XdWaPWsRmXH8vy8nTw0z8X939czb0c1j87aQIM5BRJyDxxU7fe7EYl9saQPxJHcE31ibxVUHYAnCKa9cxWMFgh4tGHTAzFaET4XPWJtbFPDgYpyWJEqt1AB3H6Qp7cfZHuXqXB5WZnfOrE1FJL8bc5WvtxQAsDyAj/Xlur4bMZX9ElParX/kTDrdQzrEcPG4pZDJv0PU1NIOXFUNXhZtquaJTurGJ8TS703yKqCWMZlOnn96jRq/AYemrWJOreWnP71hlIqXVHcevrnfD/fRa+kXZj0gixHgOHVc7DGZsG1H5OfHwu0DOoX7azEV12ApXQZhbWtc292lDewobCWAenRJISqYfdCbdgvcwLEZMLWr1sdQ/5CGH71AV+bPfy/vPcAVd+X7qqmxu3DbjnA21XNbti1AIpWQ/IgCPm1mYSZ48GZou0T9EPhStj+jRY89JoCacMO+ns+EXiDEtPej9X6cNK66eCBFf4G0mKsbCurZ4KasKMohxSpRZgTgfuAgUDTVBMp5ZRIXO9I+TExrEcMC3e0nHWV4DTz1caSFts8/hA73Hb6WDs34NHpBNeMy+TrDSVUNmjrqPVJdjCpj/q0rUAgGOK/C3fxz++2Mz4nnuJaN1+u1+7NNxbBaf2TuHx0j6agaq/lu+tY1TuJNxZrn2fOGpzCJ/U+buw3iNPnXQqOVKac9w6/3+96vxifjPPHP8G6maSd+jrQMqcpO97GZ2uL+XF7OffavsA07zHtiZgeMPcRbbiyZG3Lk2ZNPOBr21RUy8IdFZzcOwGzoXUn+qis2Nb1rgAaKuDjX0L+j83bhl4BFVu13rEz/qwFC7sXwxvnacnwAPP/qiXppw0/YHtOBL6gxLA3PXTvEOCBJgqANlQYCpAWZWRzyaFz5RRFiVyO1VvAe8A5wM+BGcBhx7SEEK+GjymTUg4Kb4sLnysb2AVcJqXs1HnTa4vq+PPZORjcdmoCJu79qpS+KU6irSYcJgOu/eq3mA06dpbXk+gw4zzQG34HDUiL5qNfTmBbaT0GvaBvspPUmMPPvFKOf7urGnl+3g5GZMZyxZge/Ord1U3PZcRayUl0oDtANXKzQUevBAe5SQ62l9Uze10Jd57Wm7+vKGRc7wuJ2vg2Ke7tzJiQzaeri7hxqJVe0YJTewnEKzNxZ00h1qLnvsnp/H1eEcGQJMZmZMaEbJ74ajPJTjPnX3AR5vPGYBV+0na8i65qp1a6IeskLak8dTAY7VpSeeUObVr/PjMP1xXV8ebi3Zw1OIUkp5nbJvciJlCO0yj5psDATaf2weEthQafdpzBDL4GrZhoYm8oXav1Sg28EKLSoOck+OwOGH2jVhQ0bz6cfDfUl8P6D7VSDZtP7MDKG4SmsmV7A6uDDQUKoc0MdMCXW9VQoKIcTqQCq3gp5StCiF9JKecB84QQB0+waPZf4F/AG/tsewCYK6V8XAjxQPjx/Z3Z2DNT6rDOvRfzjq9IdyTz3pTH2RnVE5NO8puTnDw4tzmOG5UVy+K8Sm54fTkjM2N59IKBDEzrvJILWfH2Ay5mq5zY/EHJjSf1ZGd5AzvKm9f7m9IviZ4Jdt5cnE9RTSOn9Elk3tbmzzBXjc3k+R+2Mzo7lsHp0Xy8qhApod4nCRi1NQENIT8PnJbDb7K3Yp5zKzSUQ9F06i/7gF8vMjPnUxfjerp58ZoRbC2tp6rRz9PfbOXk3olkxFq59H/bCYYkl47K4JeJk0gfatAKeA66COY9Dkv+DTlToP852uzAhc/AGY/BgPPBZMcfHv6bva4Ev9vFvwZuxTzvMfC5uGTgpQiugtfv0sooDL0KxvwMvvsTbP8WnKkw6T4wO2HB09o+6aNh2h8gGNCKgubNhz2LtSHKyQ/Con+Dd78CoycYXxCMezsHkwdpwdOBlgnay+Qgzewlr6KT13ZUlONQpAKrcEU+ioUQZ6MlcBx4OtA+pJTzhRDZ+20+Hzg1/PPrwA90YmBVW1mCZf6fMe/4SttQX4pz1g1kXjkb2/rvyNyzhJ5n/pItjQ4S4+NYU6Hjhfk7AVixu5o73lnFzFvGE+9QM2WUyMmItVLV4GPOxlIsRj2D0qPYVOxiRGYsf5ujVRT/fG0Jl4zM4M8XDqKy3odOJ1i0o5LNpfVsLq3nl6f2YmzPOPIqGrh5qIm49R9q9Z2S+mOt3gQf39Bcln3rlxiECZfvRqSERTurWJxXxYNn9uOlH3di0AkGp0fz1Ddbm9r41pLd5E4fzfVxpdqM2S/ubn4BO+Zq0/odyZA+Aj75hRboZJ9Ev9QozAYd3kCIR4e7MM+6t+kw/bp3wWiGkdfBNw+Bqwi+/QPs/F7bwVWsbZ/yu+b6VYXLwFsDfc6CD38GReEk+prd8O0jcPI9kH3gYckThTcoMBjDgVRUqvZ1KEYrUdRT5wkQCslOLTOjKMebSAVWfxJCRAO/Bp4FooC7OniuZCllMYCUslgI0alZ48HGagpGPsCG/n+mwRciN87AqEV3oKvaiXnRk5iBcQXzGac3QdIAPjP9ucXxO8obKKpxq8BKiagGb4A5G0u5fHQPhmVEM7V/EjajnnpfgD+eP5AYm4l/fLOFD1YU4A0ECYUkczeXccPEnozMikUIiLIY+PW03lQ0+Igz61jY4xvK3ZJkVwxjapej369GkWXrLM4ddxM/hVeYkRIcRsHFw1OodgfZVto63+bTDdVcdsZJGCo2ty5Yt/0buOoDbQZaxihorIYNHzPSXcOS6/rx3EY78dWzIPc06DEWgl6tttKepc35WekjWq4FCFru1P4V16t34XeV4R5+Ewy9AWGLw/n1nVBfqgV06WMO+Hv2+oNsKnGxq6KBBIeZAWlO4uzH39+2L7RPj1VbmBwYvLXYTDbqPH5ibAdZV1BRlM4NrIQQFrScqlwgHXhFSjm5M69xmOvfDNwMkJmZ2aZjikNx3DtnCxuL9wBaTsp/rvo3w31r9ttTEsg9g/q8lu9GFqMOx4FmKyknnI7cf21lM+u5YWJPdlU0sLawFp0QrCusZW2BNqRl1AueumwY97y/BptJT7TFyO1TevPqgrymyRAJDhOPnj+IuRtLGdcrgXs/aF4+ZtGFNvbvswjFZJK3X0pNRWOQjSUNDEqLJt7R+j/XAbEhbF/dgxz3y9YvIiYL1s2EojVaIc8Vr2k9WUCM0HHz2a+htw2Bunz4/rHm4065HwzhazVWa7P9XC0nlbRaQHjSvRg+vomo2vByPpZoGs5/Bft7l2jtMB44WPpyfQl3vre66fGFw9N5+NwB3SKQaM/95w0JDPp29DqZHOCuIcoSTVWDr1v8PhSlq3R2HavXgVHAOuBM4O+dcM5SIUQqQPh72cF2lFK+KKUcJaUclZjYttl060rcVDf6OWtwCkMzovEGQvzju5140kYSitaWwKjpfQnrLlnAd/FXML5XAvec3hdL+OPe788ZSHY3yInaUVbP1+tLmL+1nNIDVNZWjlxH7r+2cpiNZMbZyEqw8+6yPSRFWZqCKtBysP71/TbumNKLibkJnDc0nbI6T1NQBVpxxyU7K7l2VDJIyZmDUhjTMw4h4I3dcQR67vMZSKen5tS/8O765irr43rGoZMBNpe42FpSTe8EC2nRzevLRVuNXN2jClGxGV3hMoLZp2hPmKNo6H8ZnsmPwPbvaIjth9uW1nJBaRkicf6D6CxRsPY90OkhZ7JWWHTZyxDwQ9+zYPtcOP0xbXWEvfqepS1p0/csLQHbGksoJBF7gyoATy36DR/CGY9DfB+tIGaweVJKgzdAQXUDj36+ocXv/eNVhWwuOUjCts8N3mMnmbs9958vKDC0ZzjP7IDGCqIsBqobfYffX1FOYJ3d1TJASjkYQAjxCrC0E875GdqswsfD3z/thHM2cVhMTO2fzKIdFWQn2Pnd2f15bWEedX4dK0a+yIRkP5uCmby4YA+FriBXDYvDadHzwrUjibIY6ZfqRBwq6fMYsHpPNVe/tIQGn1bwcWRWLM9cMYyM2IPMAlKOSW5/kEAwhJTgD7au95Rf2cio7Hj+u2gXegS17tb/Ae4sb2BVsQ23L8C2snqSo8w8dPYAFm4vZ8PYx7HkbsYScEF8Li9stnDTJAdxVgOpxgYGVX2Ns2QFM2bchG71m9iXrmPEmU+wNZhLqHoPfUU+OT+GCzeYHcihV1A95i6+rUrgleXVTLTG0Puk2byxtAj79zpum/wR49b8FnN5uCxDXRHCXaMtPTPqetg0CxrKtBmGQkBtAUy4TVsn8Ip3tKKnMdngrYPFz0HAB6f/CWIy8a79mP3n01p0EpnUH/H9H7WaWj3G4hv1c2aXx/HC/J04zAZ+cWou7y3bw/ay5gkCtfsHEgEf5C+A+X8HTw2Mvw36TAdbbIf/bY82T0jXvsDKGgvV+TgtBqoa/IffX1FOYJ0dWDX9xUkpA+0NOIQQ76AlqicIIQqAh9ECqplCiBuB3cClndXYkuoavt5Qwqy1xYCWL7V8VzW/P6c/qXYTjaFidjCcGW9twB/U8k/+MKeeeyenk5IIwzOP/TdSty/I099sawqqAFbkV7Nqd7UKrLqZtGgLeRUNxNiM2Jrmyjc7a1AqT32zhSV51ViMOm6elMOP21vWZjulbwJ5FY28sVhLnNpeVs/yXdX84/JhnP/6SrR6VXFAFQ+c2Y/P1xTxn7GVZHw+QzvBxDvhsxu1RXuBnp+cT8/pj8Oqv2uzCQEyx0FNAYbVbzNn9Hvc/81uLEYdZw5O5YFPtzS1ZUY+vHv2Q4ybq/1Je3LOwGhLQD9yBsz5XXMifekGOO0PUL0LZt8Dk3+jlVEwObScqVn71CL+4m6Y8hD+7ClY173VvF3oCA66BP33f9KWpAKo3I4x70dKcv/NpmKt52l5fjUPTO/HX77cDGhDrFkJ+/VIFy6HNy9qbt8nP4cL/gPDrjzkv9+xxBPSYdS3Y8DCngR583EkGqlqUOuXKsqhdPZQ4FAhRF34ywUM2fuzEOKwleWklFdKKVOllEYpZYaU8hUpZaWUcqqUsnf4e1VnNXZ3dRCXN8Bdp/Xmjqm5XDmmB/XeADqdwLn7a4YF1rGtrKEpqNrr1aXlxBm7x6e2Bm+ATcWtf/V7qtwH2Fs5ljlMevomO7h7Wh9W7anh16f3Id5uItFh5sVrR3D6wGSun9iTf105nFsm9aKmwcc147KwGHVYjDp+fnI2o9OtfLK6sMV5vYEQNXUuXp8muXaos2n72j1V/PfCJDJWPNm0LWSJagqqmnz3Jzj779q0fSDU71zY8jmunmfy0hqtt2dcz3i+21Ta6jV9W2KHmExk7zMInfogG4LphNy1zUELgCMJEFpAdcr9yICfemMcXkcGFK1sdU65bQ718UPwTP6DFnzpTbgnP4qudndzUBUmandzZVopz55mo1e8BSlhT1UjyVFmesRZeWXGaPokOVteYMd3LdsHsOhfx9Sw4OF4Q3pM7cmxciSDpxa78KkeK0U5jE7tsZJStv4YfQwz6gQCwdPfbgOgT5KDFy/rTQ9bPf41c9ARRJ9paXWczazHaekeyZtxdhPnD0vjpR/zWmwfnHH42lu+QJANRXVsL6sn2mpkUHo0aapgaZcIhiQuX5B/zt3OlP5JTB+QQpzDwB/PG4jVbOCZudtYvacG0GqtTemfRIzdxPqCGv57/Whig9XYS5fz2c5h2EwG6jwti97aQi5O+fFqxqaNo98pv+G38+qJ13tJ+PwGrZr5kn/jNziotefSakGToBdK1sOE26FyG8IWD3ozen8DUeE/E7c/iM3c+u3GER0HqT+jxNKTmz+qpsZbzRenDyJq1I2w5QsIeGHCHfDD41phT50BTv0Njm/vBXc1su/Z7B8e+E0x3PllKUV1Q/jjlE8ZFh8getN7CPswbUhxv6Ao2rWdcxf9nGET/8zPVvUiLdbK+7eMx242HHi2r9nZepslBkT3mcTilXqc7emx0ukgsS9OTxGVDcd+T72idKVILcLcLWwpq+P7LVoufKLTxNPjGjl18c/o88FUAsKAe9DVDIz2kbjfm+t9kzPokdI9lprRlsrJ4syB2rppNpOe35/Tn2EZMYc99vst5Vz0/E/c+8Fabv7fCm57eyXFtaqnqytsKa7jkVkbyK9q5LWFu/j1B2v47ccbiLIZWbC9oimoAm04yxcIMW9LOZeN6kHe7gL6zL+db2rTeGHhHq4c23LGWHKUmeTYaNCbsXjKmGJcx/iecVzVF6021I65MPaX7Bx0B2/sisOb3LJieXDSg1BXCKvfgvKtiB+fhJEzsOV9xR1DtVhm2a4qpvZLYt+0HptJT49YK77dS3hrdyypdsHbo3YQ9f1vYNNnMPgyrZdqwVNaUAUgdIg1b8OgS8FVgojJbFkxXOj4//bOOz6r6nzg3+ddyZu9ySCBJIQRNkT2kqVglToqLuqs1Vqttdpq7bDWX63a2lZrh9a9B+JAcQGCIDJkr4QAgUAge+fd7/n9cW+SNyHsIHnhfj+f+3nvPffcc55zz3nvfe4Zz7M753pW761jX7WD698rZcleF6aqHajYbBj1k7aOnDNGQ20JRKaSvuxe7h4Gk3onkhEffngTKtmT2ypXIjDhbrAFz0eHy2/C2oH7oCMSm0m0Yy+ltcbiFwODIxE8n1ingMKyVivCfxhlpv+iq7UvZMC++TXcrhq2Z/6WRy4bxNaSGsrqXZyXE8WwHsHlhLRHfDiPzx7CXTVN2MwmMuLCjjrhvqLexQMfbGnzcb92bw1bS+pIiQ6eF8iZQo3DQ1GFtkIvKyGc68b0ZGd5AwKHOO4GbR7drCGprC2uoW9yAvN7P4TXH02to4ClBeX86vw+7KpoJDkqlISIEA66Tcyd/jVr99aSZY3gt+Oc9Kpagn/GX/DvXUmjB6J7DOTNFRXEDXmAiTkFRDXtIyp3Mpa9y7VVesOuhegMOLgePE7UhU8yqnYtb145na/2K0Qp/nHFUFbuqsRqMZEYEcJ/l+1h3MSrWLIcHh1UQfriu1sL8fUTMPMv4NFf5INmQ2xPqCzEZ7UjE36F6et/wKRf09DURJPDwd64Uax1ZqGU1gudEReGis3iz46HsW33MznlYgZP742YTNBwAGIzteHBjFGQlMvIeBNPrtvP3rJqRlh3EVfwFnQbCDlTIbGPJkfyQM3X4K4vNUvy2ZMhbfgpq/tORylcyoLVfJwDDJHJJO1ezQpjGoGBwRE5axWrssoqugcMa/Vkf4tS1Yxtx8eYkn7MzfOL+OdVQ1HuJgZH1uGtdaPs2drDOUiw28zktJ8rcgQcHh9l9YdOUq1zGPMrTgex4VayE8LZXdnI1aMy+P2HmtI7KjOe3JQoVrRzIN67WyRPLCqkpsmDzWzinvP7sKSglJkDk/l400G+3VNNclQos4am8t66fYzOTuBfX+5suX5sZhQv9W7E9P5vMQHRQHh0T/436xUufGUvodZ0Pp/dn/h3r4Emfdrjupdh5l81+1TOOmTAZYQe2MCIZY8w4ryHWdSUxQ2vaz423T4/tQ4Plw+IIs5bxjWD0+le8uKhBd/0DmRPhcaD4PfCkkcAMG+eiy99NPSaSlPRSn7uupV1JU1UNLj56WTta0AErh3Tg1+8vRG//oHwH7OJt2YkMmTXMzDkavji9zDocrDHgNdJqFkxf+MBnvnKyZ2jo7l9/zrMG16HDa/BZc9BTbGWcFKuNvQZjPh9uLFiPZ45VgD2OBKduyj2NB09roHBWczZq1jVNLCppI7z+nfj0y2lOE0drJALjaHKbcLrVyzcVsrDthewPPs8WMNoHH8/pmFzsEd0np/ArkS3qBAuHprGO9/uawkzm4ReSRGnUaqzlzqHh7um92but/tYkl+OUjC1XxJVTW4GpkUzIjOWVbs1n5Yjs+IAqGnSlGC3z8/eykYm9+tGRqydZYUV1Dm8pMXY6ZscyeiseN5ekc/jU8Ipc5p5Zr2TaekK84p/tpHBUltEL08+f52RSc8IL2lhTpj0G814p9UOFQXU1VVTNuU5/JZQbBYzsTmVWDyNhJWuYWDZB1w1cBavbaonI87Ofy6IZ3icE+tBB9/P8oOrxyHl9sf2wJ13K6F1u2HuDW3OmYtXoMbdSUhYAj+v8lE3OJ7uYV7C7U6Gh0WxqiqcFTurWpSq5nsxvySKIdW7NQVp9G2w9DFwaPfOmpbHvNl/Z9z/itlepag77x9E71+Kaf3LULUbX+VOauwZNB5YTPf+ozHFZXZaHX9n+Fy4xIb1eN3S2MKIpYF6pweH24fdFlRTag0MvjPOWsXK6/czd+1+xmTHc+fUHBpjPLgyxhGyd1lLHOe5D/DsIm1VU02Tl+qk/iQCeJoIX3Q/9Yn9oN+UY84zmHxs2Sxmbp/cC4tJeHftfrrHhvK7C/vTLyXqdIt2VuLy+imqaOLiYWm8tGIPMwYkkxwdyoPzt+JXil+d35cbxmZS7/RSVNnIU4t3trm+usnNN6uqqHV4eOii/sSF2yitd3H/vM3MuzyRv/A37MsXQlg8MyY8QL4pR5uU3g57TQGXbPwjMvIWeO+fMP2PWk/VzkUQFkfjmAf5xYIDmCw2np3QSPQXv4DaYlTKEBIHXc5v8p/k1suuJzW0FvOmp6HgE7BFEjLpPkgdpNlL0pUcrGE4cmcT8uGtkHvRoSvxAGksx/zeLeQ6qiFnujYc+fadnNtYzvgRt3Kd5/uHXNPgEbCEoKx2ZOfC1vwA2b+G0NL1LLwxj8TlDxD26idgj0VN/i2sfQFz/gKiE3LZO/yPLPi2gR+McQWfyxuvCxchdGCx46iYwmJJ8prYV91ETrdj7wE3MDibCJ6xrE7GHhLC5Jxovt5Zyd+/2MGcN4t4Nfk+3Je+CON/AVN+T23yaEpqtZdLXs9YPnTn0dj/Ss0qNCBlW48pr037avjte5u5+n/f8N66/VQGiR2YHvHh/HHWABbfPZG5t45lUp8kLMezksig00iNtFFc3URiZAjn9e9G3+RInl9ehMvrx+NTPPTRNrYfrOfhBduIDLEecv2g7rHsKGugrN7Fz9/eSK3Txy/e3sjQVDsZG/+BvUhzLUNTJT0W306arRHH4OvbJhIaDSikukgzsTDmNtj4hqZUATRVkfLFT/nVYBc39PEQ9/4cqNVcRcmB9fDt84RFJ5DuL8Fc+BnkL9CUJVcdfHqf5mB5xM2aC5uJv8R9+euEL/w1lvJtcHBjq7/AZmJ6aOHNitGOzzSr7THa5HzLmme4NvfQb8eLMlygQMISoDz/kPPeip3YfE2E7dIdszuqkY/uQrqfo6VbsZWhK27H66hp6SUMKnwebSjwRP7KoVGk2P0dzuszMDDQOGt7rBbk13DVqCxmDWwiz15CeEMR1kiBxP7w7vX4ek3nfdc0hveIZVq/bny86QBev6Ik8ydMmzqbESt+AtHd26Tp9HjZWdaI2+cnKTKEtNgwCkrrueqZldS7tOXtK3ZV8ZsL+nHT+KzTUezjxmoxkWYYEj3tVDt9DE2PxueH5OhQPtl8qE2opQXl9EuJ4vNtpfzyvD58sa0Um8XEuX2SeD/AdpXPr2h0eXjx+nNIMDWwdt9sShOvJ83aQP+dzxJRvJju/hKe50Jmj00hvnAuJPSGAZfAlne1RNwNmoPkwi+045gMGPZD8LoYEVmJLyYTd/RjuL1+GiMyEITE2g34QmIwhcdj8jhh8m+0eY1mK9SXgrNWW21njwWPE6u3Hso1Q50c3KxZVU8ZArsWo9JHIFnnwrs3tb0JBZ/A7FdA+fE3VjA03MvffjCAV1btw2YWfjxAGB66V1ttWLUL1WcmsurpNkk0JQwEv+KzCe/g8FvobSml75rf48dESydPXQk/TK9gk9NORX0sW0rqqGx0kZkQTm5KFCEn0h30XeFz4cJ6/EOBACFRjAxt5LWVe5k1JK3zZTMwOAM4KxWrmuoqkZj4mgAAKFtJREFUXF7FffO28s7YYtI+vrPlnOp9PmrmX1HxvVm6qAm71cxfP8/H41N8b1AKfsw8tS2MsLFPYg5NI1e/rqiygaeX7OKdb/cTE2blujE9GZUVx94qR4tS1cyTiwr53qBUkqMPtZFlYNAR0aFmEqNC+dFLa7h2dA96xB2q7PZJjmTTvlo2l9SxaV8to7Li+MWEbvzorcJDFiIcqHPhV4pPi+t5bTVAE2Di1+Pv5gbHQVy2GOYWeLlkuGbAk6pd8OY1MOBSyJwIu5doPbexPTVXMyNvgc9/B34vlrwbMK19AdP+1diAiNxZ+Hx+JP/D1gfOzL9qZhTqdIUveSBMug/emqOZUugxCqko0OxWmcww6laYe6PmgDl5ENJYrU1m97VbTBGXpfVabf8I09QHSPhwBmPG/4mv4kdyfq9IJsaUIlu/gTXPASDj74asybBrEZht+EbdhiNhIHd8uJ/8MjfgJsQSzcsz/013qSQi+0Kidn4IZhuRTcX0rlrHb7cpFmxpdWH6jyuGdG2lw+vWJ6+fwLUhEYwIL+XZwkgaXF4iOrBNZmBwtnNWjuvsr6zlpRV7+cu0GHq4dsCQqyB1GABS8Alij8FXuZu8HtEsK6zA41PEhFm5ang3lhRU4PL62RuWy88XlLG/2oFSijdWFfPaqmLcPj9l9S4e/TSftXtr8HcwL8RsEoJkqpVBFyFM3Ly5upgmt48Iu5VhPWLbOECOC7fRu1skg3XDr26fH/xeUgpe4Q+TYtu0t6n9ktiyv5byBjevrW5dnDAgJYyDjbB37J8psffmnnOsJC//LeR/DAfWa5E2z4We42DoHE2BGXELDJyNWvuypugARKZi2h9g4bzbAMz5H7Yt0KI/Qu6s1uODm7TVhbZI2P4h9bEDaArrDrP+BefcBOte0dKv3afJs/19zdJ54PCg2QbDr4Xt88Hr1H57TaPbij8wMrqOF76toMnZ1KJUAfDVX7TJ95c+C2Nux1y0lG2VfvLLWle+ubx+/rLBwlJPb3ZnXklt/zk4vvcUhMZQkHFlG6VqUGo423btoaym1ZRLl8Pr1HusTuDakCisjnLS4+zkH845tYHBWc5Z+blh8bv4cHI5mb5Cbfhhz9eQOlT7Kl77Espix223MzlSGDhnKKbGcnrWraTsgJOd5WZ2lmt2gu6a1pvqJjc2izD32/2H5HOg1klej1hiwqwtK7QA7pyaQ1KU0VtlcOw4vLC7opEfjetJ/6RwCisamDkohYgQS4tT5sc+3c6L1+UxKrYOc1wPaptcEDOZyZUr+eB7PdjpiScsOoGP8ut5b30JfZK1yccWk/Dv6WGMKH2T6JLluEIm482+hiFJ5kNMkAD4YjOpjhlEU1IDppRh1EeNod+WuQER2jktbn8MmvNiWzsffK566vvOZkn0RcSXuRi47yvYtxSVNREZNBsWPQh+n9YrlZSLUgo55yboNRUsodrw5PInWmWu2QuTfwdeJyNTrXy830xhWT2DA/MU0eSz2LXhTls4pY0+2lNU5cZlieZrl50794STUm3ljkHg8GoKmNUs/Hd6GMMPvk508Td4l02DUTdraXY1vC48ynKCilU01BaTHhvG9oN1DO9hWGE3MGjPWalYZbrzsR1coPk82/uNFlhdpClYs55Clj9BZPIA+tm3sbxmGESmMObAIkp63ECzn2mvX+Hy+VHKj91mpnusnfKGti+haLuVtFg7r/1oJB9vPMjO8gYuHJzKmOz477bABkGPzWbl6hHp5HSLZFVRNV6fIjbMxoqdlSwrrADg/P7dqGzyMLJ7CJbSz7B6G6lz92e7pS991v8fAw6uAVsEzpGv8h5gt5qJslu4flAYkzfcgbl6FwAh654nu2QNRVOfxheXg7lqR6sgIZGUmpP5uCqN/yzZydUjPSzcWs6rOZcSveUlLY7V3tZ1jMmi9SYFKljdR2jOlQPxu6nLmcX2fD93broLS1UBALL2JUjsC4Ov0uY11uyB/WshKg1PzvlYF/0RpvwOFv9f2/RypsPCB1AjbuGdnSaWFJRzfmoCg0OjtQ8qkxmmPKBNen/zKojPhnNuYri14pD7P7VfN2qaXPzti0IAdlfAqiLh5SvisZqFO0ZEMnHtTzHXFgHaxHn2r4E570JY3PFW96nF69ANhJ5At7k9BhrK6Z5iZ8t+YwK7gUFHnJWKlWX9S5qlZN3YYAsNpZoV5sxxsPhPWAdcyoXpmUz/yMGkOQ+RV72c9ZeGsceczm2fN5ISYaG83s3A7lbuOa8P1z6/qsVhc1ZCOKOz4kiMDCUxMpTclDPT3pXBd8OuKjcjMiL4/UeFrCqqwmY2MfucdL43KIXxOQk4PD7iwm0MCauiac9WiiWdkLg0aCjFGp3KskEPM7XmMnDWMjiyjndmRZIVVczQy/thr9iEecOuNvmZSzcR4ymnYfpjRFVuQhrLtQ+P0beR2rCV63rYGXt1HxYVuZjWP41l1iuZYAmhPKoPJWQRf/lyslfej23PEhqqyzBd8iL2hfcjVbvwZ09BJtyNrPyPptyEJWhztDa9g2dACiOj7C1KVQvl22mc/Cfsi3+HqWwzAFK+HcverzWL7AWfaKsJVz+jDREOvkpT7mr3wY7PWO8ZTlJkCBW2VIov/ZCKBjdR9hCyvroT2f+tlkflTvjiDwy54nW+uSaC4vJqNjTFs9sVzdTcJO5+e2Mbkbx+xe5qD19eE4+jrgrzuqK2Mh9Yp81N62KKlXI7aFQ27Cfy9LfHQmMZ6XF2Ptp0sNNlMzA4EzjrFKuKuiaiQhOxobSHur9dt7+YWifEbn2P+OwZ2K0WGvesJWTZHYQAManD+GT6HVRGNPFJiaJPciSjsuKZd+tYthyoxWo20S85kn6phjIVVHhd2tL90Biwdq2h2r7hjayvsbOqSLNyftf03rzyzR5e/mYPADMHJDNzYDL5dVZ+srgbjW4PJini+rGZbNhQyaXD0qgcfCvxVd+SVrGMjFX/BWB0ZAqeC//VYZ4x7oOY37tZO7DHwoxH4f2fQmgkSybN47b3tuD0+DGbhJ9N6UVj9zt44MOtNLmdmE17+NX0Rxg5wseWGisfLCvnzslv4muoJJcdxBZ8Bg3lMPZOcNRo7msc1TAkBI+pYwfnTo+HcF2pakYObsI/5g5M827WFKOBs7V5V6uehqKlAPjCEvBWw03js9hRWs8jBzzM31TGU1NsZDcrVc14nVjKt5H86a9JBs6JTGHDhKf585J6rhmVwT8WFraJHuapInT7RzSmn3eowCJUuYSupVaBy+XCLH4sJzLR0xoKlhDSbQ4Kyxq04dijuMcyMDjbOOsmrxeUNbI55WLYsVD7qg0kfSRUFGjLvwHMNhzWOGxmE92dAcMhJWuJqCuge9NWHv+8gD98uJVGt5ek6BBGZMYzY0CKoVQFG6VbYd4t8K9RMPcmbTJ1F6LRGkNFgzaUNjAtmrV7qtlX3eqz7ePNBzGbhHs+KqbRrX0s+BU8u2w3E/sk8fAn+ZSlTERlTsKsK1UA1B/AsuNjfLkXt8nPO/BKzOtfag1wVMOyv8HAH1A87Jf8fH4xTo8fgIgQC34Fj36aT5Oet8+v+NMnhSw5YOXXHxTwze5qbpu3B1t4FLGf3A5b34PUIfDVX2HNs1r6SblYE3vxTW3sIfL4cy/GYerY6r+4G3Fe9T61Ux7F2WumNjFeV6owW1F9L2RCTgL/XVJIz4Rw5m/STFVUeWxg6yDNZofP+v3J2fIPQk0+Iqy0WQXXLdLKIClkZ+pFvFAQQn3WzDbJNAyYwx9XuCjvwDXU6aTe4STc5D16xMMRlUZU024sJqG0rmuVzcCgK3DW9VgdqHXy6BIzj4+9l/4hZYRfkIe/Yge++H6Ela+Dqt3aSxbwjfwJ80pi+M+5lSQvfqptQj4P1O4H+vLZ1lJW7a7ivnc3UVbvYnLfRO6fmUu24f4lOGgog7d+CJW68rz9Q20V3I2fQVTqaRWtGYvZil8pIkMs9O4WwdftfAMCNLn9Hfp3dHr81Dm8VEs0LlMY7fviZPUz1F/3FZ6M87FVbMGdOBB7WDgRc9t9eJRtZfPox9nsTKLOsR2zSbh1UjYOt4/4cFuL4heIy+tv2a9sdOP26j3E1buhIl+zZVWzFxL74Q9LoKzOyfiMUMwH42HSvdp/LDoNU3URbrebhuwLiNj5UWsGOdOQ7fPZ0f8eLnwrhPhwF49P+BODPRuI8tegkgdhXfEPBk98FY9PUdXYKuO/N3g5d9Tv6b70ntb0+l0EJevblCHs4GrycoX1++v562X9Wbu3lhS7lwti9pJYV0b34lWkxPWjKPGnhHSfQWxdPlXRuewJG8i8ecXcOs1NYmTXsc7e4HASZjrUiOwxE9sT9n9LetxUth2sM8zGGBi046xTrFJj7FQ1url6gSLanoSIIiGiJ09c1IPcsHB8GePw7V6KXPI836hcqkt8DDgwD9wBy6fFBJZQSq0p2rJ2YOO+2paX2qLt5ZhlO09cOdTwpxUMVO9uVaqaqS3W5sd0EcVKUDS5vdw1vTdbS2rJ6xHLhxsPtIljtZjoHmtv05MlAqFWE/HhNhbvE2zhCeS1S9ubPoZXt/v429IoYsMnUtXo5uNZZvq0i+dJyeP5zV6iYpzEh9uYNSSVD9aXsLeqiWtG9SA5KpSDdc6W+CaBEEtrp3i3qBBs5oD/Q+FCzWp7Wh5kjGWDqR+Xv1XMo5PssPp/2qT3sHhtkYnfiztyNM+F38wF46eQVr8ZlTwAe9l6/Ae38uJmbfi+stHNtQsgKnQAr05xkun3E3FgPRmmckKtZuLDW4cZS2qd3Lklmz9f8DZZvl2YPI0QmQrv3dKm3I1p41m+38+QzAh+/vZm7FYzlw2MJr5pMax5FhuQDnSL78czPR7jhS2p9E2OwOtrIjsxvE2eXYEGhwv7yTiQ7zYAVv6XgbkX88aqvZzbJ6nzhDMwOAMImqFAETlfRPJFpFBE7j2RNEprGyiuauDBiwZgt5qpdXjwK7hrWm9yXZvxN5Zz65pkflx5JU9XDGLO6zt5ZvleqgbfjG/g5dqcrJgMmPYgnrLtvHMwBaXgnJ6xFJY1tMnr822llAa8ZAy6MNYwTQPpKLyLECv1TOgVR7fIEKbnJnPNqB4MTNP8NorARYNTWZJfxo3jMlte5CEWE7ed24sv88v4ybnZvLVmH//dEUHTuF+3uGUiJoODo3/PX5eU4PUryutd+PyKP6+34pz4O025AYjuzroB9/Petnrmrt3HT87NJjbMxt4qzdzAe+v2c/OELGLDrC15/+6CvnyyWVP+YsOs3DIxm799Xc6B8X/SVglC68T1iG58vNODx6dYXGLGlTZas1vVUKr9iokScxpPrXXwoRrPF8k34d82H3YuonHcfczb1tamUp3TS1VYFnJgHYy5g/i9C3hoVn92ljdw1TlpLdXd4DHhFxOm6t3w5cMorwuGXad9PAG+uBxW9/wRtlA7tQ4PTW4flY1ueoc3YVr7Yps8bZXbGB1RSrjNzITeSRSWNfDYZYOJj+g6vVUA9Q4XdrP/6BEPR1gchMUxNeYgq4uq2VJS23nCGRicAQRFj5WImIGngGnAPmC1iHyglDo2Z306fgSnF3aWVvP89XlUNbhJibIytOpTfBW7KOt7JQvf38ETVwzhl+9oc2zumdqT5TV2quLv4qrrbsXsqsOnFKvtU1j8dTX3nNeH4RkxXPHMyjZ5JUeFEh5i9FYFBfG9YOSt8E3AJO5hP4SEnNMnUzvMykZxjYuHPtpGSa2T7MQI/jArl03FtWTEh/H88iLW7Knmsy2lXH5OOrFhmhHR/IN1DMuI48lFhdQ6POyqtbEg6nJCx5xD7xg/7sgMFu4T/Krt0OLi3Q4Kxk5j0EQvmKysjJzCtXNL8PkVdQ4vTy4q5J7zWvu0Glxe/r6wgNl56YzvGU5aw2Z6bLmD8f2/T/U5WXRL64nLD9mx2TRG9sXbKw/VUAqRybjcXkJDbDR5tRW187fXc/GM+xjDw4TsXwERSXimPEi0PZuXZjtJcBWRFmmmOu8OfFbB4/WRGW+nsLzVqGdiRAiZ8XZCIidQ77dSLVEkOg4wZ0Q61U4fFw5Kxux1kBbqJtLqw2cfg7fPRbxdZCc3qSdpl8yiyaPYb0qlyRyFWfbz6sq9Lelb8IM61N5V70Q7/5kznEanlw9+OpaUGHtnN4WTpsHhOTnFCiCxD6ElK7lg4CU8ubCQ/8wZ3jnCGRicAQSFYgWMAAqVUrsAROQNYBZwXIpVUbmDP87fisenePGbfWQn2LnrnFC69xxGeeJ5bD7QxAvX5eH1erh/Rg7psXb8fi8NboU1xM4X1dGMyxlATJiN8cDoQX4sZhPl9U6m9E1i4XbNArNJ4KHvDyAx0ph7EBRY7Zrj7axJULFDs2eUNlzzW9dF2Npo4q63NrRMDt9Z3sA9b2/k31cPw+f3U1iu9ZjWu7w8u2w3lwxLY+G2Mi4cnMqm/TV4vH6m9kvi8rx0NpfUYjNnsOaAiyHmcKCJ3t0iKCht7XUdnhFNxrb/wRatV8Y6pS+eAD2ipslDepiP2DAr1brx2zqHF2d9FaNrl2ItXQdlm8h21WrW0OfdCefcRK81z8PUBzQr6+56KN2I1WwDdxMX9pvDq2sO4ldw44IGvtf3fu67KpwUSwPWykKGvzsO3I34e19A2YhfMea1fcwZGM5NfX08eUEKT6yoZunueoalR/OzcUlkvDoOPE1EApEixF8+lw8ORGE3eclQO8gumQ/JAzTXOk1VmGf+BZOnH5e81zrsbzMX8cZNw6lsbOs6Z01tFBcOnI1p4xutgRHJRHQfQN/YqE6r91NBg9N9YqYWAknsB+teYcKsm/nZG+txuH3GtAcDA51gUazSgOKA433AyONNZE9VU4udKYCdFQ5uW+DglRtzGJrgJyutAae3FlNUBOHh5Zj8HiQuC094Mj6lCG3nXMti1oYLEiNDeeTSgWw9UE9Nk5usxAj6Jnedl7LBMRCeAL3P07YuSHGVo0WpauZArZOyeidT193Oc1f8hdfW17C9tJ4Z/ZPJ6xnHG6uLmbduHz8c3YNfndeHsnoXX++sZHVRFSMz45ie242N+2rISYrgtkm9WLm7ig37ahjXK4FBKXbEMwZVux1/WAIDu4Xy6mWxPLveQY1LMWdEKgOavuGV8xN5tSiRjaUuLh6YyOSofVhXv4an7yzMV12PqXAxbJuPmvxbREww9Br8+9bgyZmJpX4f5n3fQm0x3sFXkRlSz8s/HMj/VpTg9vq5cFASkQcWwPZ3qB50I/5L3sYmHiJ3fECcp4RXr+zF/1ZXcPdKCzeNsPDAeRnsarLz2daDfLWzityZT2Jf9yzKFs7B3Bv5vzXhDEtpYGxWCKn1LlS/C2HlvyFlCDLkatj+MTMSvdgvmcZLa0pJiQrlhnGZDO0Ry+Ozw5i3dj+LtpcxuU8SFw9Lw2S5H7r119z8dB8BeddCbI/T1EKOnQanh1DLSZpIiEgCi42I8vX0SorQjK8OSO4cAQ0MghxRHfiy62qIyA+A85RSN+nHc4ARSqnb28W7GbgZICMjY/iePXvapPPZloPc/HJbuzVRdgsvXn8OQ9NjO55nY2BwKB02lKO1v5NhSX4Z1z6/uk1YqNXESzeMoHdCCCaTGfDj8kKIxYzXr7Ca/Tg9Jmxm1WKfzW+24vb5CTObMSk3HjGjlBlQCIJX+bBYTODXihiKi1CbBbxuMFtx+wWHz0S0DbCE0NRUj4gJQTDjw40Vi9+FTfx4xIrNrPC5XWC2YPYrfMqP3xqB0+PGbLYgPg9iAj8mLMqLSflxm0MQnxezgNdsx+Z34lJCuBkwmfG5HfjMIVjFj9vrx2+yIn4PIfYIGtx+RPkIFR9+k1Yuk4DfFIofhdnrxGq14fQpTMqPzaTfG2uoZsdMzGC24Pb6MIm0fDw14/T4DvnAwuMES8h3+fw4qfb31OMPUmDO5oq8k1yYUbEDNr3Nmtz7eHW74mdTc7hyRMbJpWkQDBgvyqMQLD1W+9AW3jTTHShpH0kp9TTwNEBeXt4hGmPPuBB+MLw7b3+rOZ4VgXvP78vQjK5mws8gGDla+zsZMmJDuHFcT55dVtQS9otpfeibbCXKfnizHm37TdsPTR/LpGo9jj6R36ZvzYSFtx320qau21viApgDsjHrmzX08MPkgQ8lfRp+mzBzSDjNqk37EkQe7Ylm1e5VaEfxLK2p2SwdD2sdolRBlzEme6ztr87tJzS6E4btEnIg92LyCp/ANPIR/vZ5AemxYYzLSTj5tA0MgphgUaxWAzkikgnsB64ArjryJYfSOyWWG8YKU/olUdHgJiPOTnZS11oKbWDQEZlJ0VyeB6My4ymtc9I9zk56rJUoe9eez2PQ9ah3K8JsJ2HHKpBu/aD4G4ZVfwIjp3HfvI3Mv3080fZOSt/AIAgJCsVKKeUVkZ8Cn6J98D6nlNpylMs6pF9qDP1SYzpTPAOD74Q+ydH0STYs+hucHMXucM4J78Retv4Xw5Z3GVbwKdtS7uXcxxbznzl5jMg0RgIMzk6Cxo6VUupjpVRvpVS2Uur/jn6FgYGBgUEbHDVs9aWTGd+JtrXsMZB3A2SO5+qKv3NTrp+fvvottQ7PUS81MDgTCYoeKwMDAwODk6ds9xY82Ii3n4Jv6oxRYDIztPhFtrr6cvWfdvOj+M3QZwa7pTsTc7szNCO28/M1MOhiGIqVgYGBwVnC9l27CBEbu/eXnqIc0iE1nVHxDTjL7DxUMQEOVpEshfz9yywA4i1OTAJmfCSoarw+H14JQWxhRIWYSA4XQqwmEtOy6RYXg81iQgTEWIzW6SgUfgUuj496pxeTCJGhFhIiQ5gxIBmrOWgGtboUQWFu4UQQkXLgSOvdE4CK70ic75IzsVxdrUwVSqnzjxThGNrfydDV7sfxEKyydyW5T7j9TRnRN8E58RcZFnWow+xTiQhYzSYpUOlHj2zQJTjw4s+3uA/u6Mgv21Hb39nOGatYHQ0RWaOUau+PNug5E8t1JpbpZAjm+xGssger3Ecj2MsVzPIHs+wGR8bo5zMwMDAwMDAw6CQMxcrAwMDAwMDAoJM4mxWrp0+3AKeIM7FcZ2KZToZgvh/BKnuwyn00gr1cwSx/MMtucATO2jlWBgYGBgYGBgadzdncY2VgYGBgYGBg0KmclYqViJwvIvkiUigi955ueY4VEXlORMpEZHNAWJyIfC4iO/Tf2IBz9+llzBeR806P1EdGRNJFZLGIbBORLSLyMz08qMt1quhqbbez2qSIDBeRTfq5J0TklBot6sx2913L3hl0tXZ0NE6kvroiImIWkXUiMl8/Dir5DY4RpdRZtaH5GtwJZAE2YAOQe7rlOkbZJwDDgM0BYY8C9+r79wKP6Pu5etlCgEy9zObTXYYOypQCDNP3I4ECXfagLtcpulddru12VpsEVgGjAQEWADOCpd1917Kfie2os+urq27AXcBrwHz9OKjkN7Zj287GHqsRQKFSapdSyg28Acw6zTIdE0qppUBVu+BZwIv6/ovA9wPC31BKuZRSu4FCtLJ3KZRSB5RSa/X9emAbkEaQl+sU0eXabme0SRFJAaKUUiuUUgp4KeCaUyV3p7S70yF7J9Dl2tHROIH66nKISHfgAuB/AcFBI7/BsXM2KlZpQHHA8T49LFjpppQ6ANrDB0jSw4OunCLSExgKrOQMKlcnEixlP966S9P324d/J5xkuzutsp8gwdKOOuQY66sr8nfgl4A/ICyY5Dc4Rs5Gxaqj+Q9n4tLIoCqniEQAc4E7lVJ1R4raQViXLVcnE+xlP5z8p61cndDugrFOglFm4Ljqq0shIt8DypRS355uWQxOPWejYrUPCHRY1R0oOU2ydAal+nAE+m+ZHh405RQRK9rD8lWl1Lt6cNCX6xQQLGU/3rrbp++3Dz+ldFK7Oy2ynyTB0o7acJz11dUYC1wkIkVoQ6+TReQVgkd+g+PgbFSsVgM5IpIpIjbgCuCD0yzTyfABcK2+fy3wfkD4FSISIiKZQA7aJNsuhb6C6llgm1Lq8YBTQV2uU0SwtN3jqjt9CKReREbp7eGHAdecEjqr3Z0O2TuBYGlHLZxAfXUplFL3KaW6K6V6ot3vRUqpawgS+Q2Ok9M9e/50bMBMtFUlO4H7T7c8xyH368ABwIP21XkjEA8sBHbov3EB8e/Xy5hPF12pBIxDG4bYCKzXt5nBXq5TeL+6VNvtrDYJ5AGb9XP/RDdeHAzt7ruW/UxsR6eivrrqBkyidVVg0MlvbEffDMvrBgYGBgYGBgadxNk4FGhgYGBgYGBgcEowFCsDAwMDAwMDg07CUKwMDAwMDAwMDDoJQ7EyMDAwMDAwMOgkDMXKwMDAwMDAwKCTMBSrLo6IxIvIen07KCL7A45t7eLeKSJhx5DmlyKSJyIviMiP2537voh8rJ9/4ghppIrIO/r+EBGZeaJlPFs4lXXZLmyenmahiNQG5DFGRL4+BeUKE5FXRWSTiGwWkWW6hezOzOOUtDERmSUi7wUc3ycihQHHF4rIYW08icgDInL3ceT3sYjE6NtPTljwLoSI+PT2tVlE3j6WdnuC+TwgIg+3CxsiItsCn0enEv2ZuVsv71oRGX2C6VwnIq+3C0sQkXLdVtoR/6dnYjs6kzAUqy6OUqpSKTVEKTUE+A/wt+ZjpTlQDeRO4Hgeaq+jGasL5ArgdaXUGqXUHUeQq0QpdZl+OATNpozBETjFdRmYz8V6HjcBXwXk8bVSasxJFOFw/AwoVUoNVEoNQLNl5enkPIZwatrY10Dgy3E0UCcizT7bxgDLOyszpdRMpVQNEAOcKS9Eh96+BgBu4JZTlM/rwOx2YVcAr7V7Hp1q7tH/X/cC/z3Wi0TEHHD4LjCtnRJ6GfCB0hx9H/F/eoa2ozMGQ7EKQkRkiois03sIntO/cO4AUoHFIrJYj/dvEVkjIltE5A8dJPUF0FdaXSqEAVOB90RkkojM18MnBvR6rBORSBHpqX+h2oAHgdn6+dkdxf8u7ksw0ol1eaz5Nei/k0RkiYi8JSIFIvJnEblaRFbpsmTr8RJFZK6IrNa3sR0kmwLsbz5QSuUrpVx6G9kuIi+KyEYReaf5RSIiw/X8vxWRTwPa4Jci8oguR4GIjO+ojbUrU6iIPK/LvU5EztXDrxORd0XkExHZISKPthdcKVUO1IpILz0oDc1tSvOLbQzw9VHuw2ARWaTn8SM97xQRWRrQkzNeDy8SkQTgz0C2fv4x/dw9etobT6aOTzNfAb1E6+lbqdfHFyLSDVra0+ei9fb8V0T26PcDEblGr/f1+rlARQSlVD5QIyIjA4IvB95ofh7p6ZhF5LGAe/ljPfxfInKRvj9PRJ7T928UkYdEJFxEPhKRDXqdtVfi2rMU6HUk2UWkQUQeFJGVBCjwSvNzuBS4MCC9K9CUx8D/6XG3I4MuwOm2UGpsx74BDwC/QfNM31sPewnNISlAEZAQED9O/zUDXwKD9OMvgTx9/yngZ/r+FcDb+v4kWq0DfwiM1fcjAAvQE9ish10H/DMg30Pin+5719W2U1GXHeTRUocBYQ0B52rQlKIQNMXoD/q5nwF/1/dfA8bp+xloLkXa5zMEzcfZCuAhIEcP74lmLbu5LTwH3A1Y0XqKEvXw2cBzAeX5q74/E/iiozbWLv9fAM/r+32BvUCofs0uIFo/3gOkd3D9C2iuaPqg+XGbAjyqt/Nq/doO74NejxsAO5Cg12eqLtP9AXUWGVivBPx/9PDpwNNoDpJNwHxgwulup8fYlpvblAXNJcutQCy0GKC+KaBO/wncp++fr7ePBKAf2nPDqp/7F/DDDvK6B62nF2AUsDqgrTU/j24GfqPvhwBrgEy059tjevgq4Bt9/3ngPOBS4JmAvKIP01Yu0/d/AKw8kux6+S4/zH37ATBP309F89dobndPj6sdGVvX2Iweq+DDDOxWShXoxy8CEw4T93IRWQusA/oDuR3ECRwObPliasdy4HHRelJilFLeo8h4vPHPVjq7Lo+X1UqpA0opF5prk8/08E1oD2zQejD/KSLr0fyaRUm7Hkil1HogC3gMiANWi0g//XSxUqp5KO0VNNckfYABwOd6ur+hrSPjZge73wbIcSTGAS/rsmxHU6B66+cWKqVqlVJOYCvQo4Prl6P1TI1BUw5XASOBoUC+fu2R7sP7SimHUqoCWAyMQPPHd72IPAAMVErVH6UM0/VtHbAWTUHMOYaydwXs+n1Zg6bUPotWn5+KyCY0Zai/HnccmvKKUuoTNMUVNGV2OFrbWa8fZ3WQ1xvAZSJi4vDPq+nAD/V0VqK5jclB600bLyK5aG2h2QHyaDRFfxMwVe8xHa+Uqj1MeR/T074Zbdj7SLL70HpAO2I+ME5EotB63t5RSvnaxTnedmTQBbCcbgEMjpvGY4kkmqPYu4FzlFLVIvIC2pd3e5YDKSIyGO3F0n7OFUqpP4vIR2g9CN+IyFTAebi8O4qvv/AM2tLZdXm8uAL2/QHHflqfDSZgtFLKcaSElFINaArRuyLiR6v7uWhf7G2iovXKbFFKHW7ib7McPo7tGSVHOBdYxsOl9zVwO5qi+4xSql5EQtF69ZqVwg7vg4hAB2VUSi0VkQnABcDLIvKYUuqlo5ThYaXUMc/Z6UI4lDbnqAUReRJ4XCn1gYhMQuvZg8PXlQAvKqXuO1JGSqliESkCJqL1MHXUhgS4XSn16SEnRGLResqWon0EXI7WO1SP5kx7OFrbfVhEPlNKPdhB+vcopd4JSPPcI8ju7EBZai6LQ0Q+AS5Ge+7+vIM4x9uODLoARo9V8BEK9AyYEzIHWKLv1wPNX9FRaC/uWn1+w4yOElNKKeAttN6Sj/Wv8zaISLZSapNS6hG0r9K+7aIE5nss8Q00OrUuTxGfAT9tPhCRIe0jiMhY/YWFaPOhctF6jQAypHXl1JXAMjQnxonN4SJiFZH+HJk2bawdS4Gr9bR6ow3V5R+1ZK1sRRuKGY/WYwSak99b0JQuOPJ9mCXaPK94NGVstYj0AMqUUs+g9eAMO0p5PgVuEH01pYikSesE+mAkmtZ5d9cGhC9DU2YQkeloQ4agOSC+rLnMIhKn38OOeB34G7BTKbWvg/OfAreKiFVPq7eIhOvnVqAtDFmK1oN1t/6LiKQCTUqpV4C/cGidHY7jkb2jstwFdAO+aX/yBNqRQRfAUKyCDydwPfC23s3uR1thBtocjQUislgptQHtJbEFbW7LkVY2vQ4MRu+i74A79YmTGwAHsKDd+cVArrROLD5afAONU1GXnc0dQJ4+CXgrHa/4ygaW6GVYh6ZMNw9/bAOuFZGNaD0E/1baCsjLgEf0NrKe1snih6N9GwvkX4BZz/9N4Dp9ePOY0D8uVgIVSqnm1Ywr0IZzmhWrI92HVcBHaC/GPyqlStAUrPUisg6tZ+Uf7fKsBJbr/5PHlFKfoc3jWqGX4x2C+4X5AFq7/gqoCAj/AzBdH9aeARwA6pVSW9GGhD/T28rnaPP/OuJttKHFwz2v/oemLK8VbUL7f2ntqfwKbc5nIdqQa5weBjAQWKUP592PNl/wqByn7O35DE2pf1Nvh+2ZxHG0o2PM0+AUIx3XpYGBgcHJISI90SbPDzjdshh0DUQkBPAppbx6j+W/2w8jGhgEO8YcKwMDAwOD74oM4C198rkb+NFplsfAoNMxeqwMDAwMDAwMDDoJY46VgYGBgYGBgUEnYShWBgYGBgYGBgadhKFYGRgYGBgYGBh0EoZiZWBgYGBgYGDQSRiKlYGBgYGBgYFBJ2EoVgYGBgYGBgYGncT/AwrTHi47jDfy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Content Placeholder 3"/>
          <p:cNvSpPr>
            <a:spLocks noGrp="1"/>
          </p:cNvSpPr>
          <p:nvPr>
            <p:ph sz="half" idx="2"/>
          </p:nvPr>
        </p:nvSpPr>
        <p:spPr>
          <a:xfrm>
            <a:off x="671119" y="1308683"/>
            <a:ext cx="9806731" cy="4732679"/>
          </a:xfrm>
        </p:spPr>
        <p:txBody>
          <a:bodyPr/>
          <a:lstStyle/>
          <a:p>
            <a:r>
              <a:rPr lang="en-US" dirty="0"/>
              <a:t>This is a simulated data set taken from the </a:t>
            </a:r>
            <a:r>
              <a:rPr lang="en-US" dirty="0" err="1">
                <a:hlinkClick r:id="rId2"/>
              </a:rPr>
              <a:t>Kaggle</a:t>
            </a:r>
            <a:r>
              <a:rPr lang="en-US" dirty="0"/>
              <a:t> website and contains both legitimate and fraudulent transactions.  </a:t>
            </a:r>
          </a:p>
          <a:p>
            <a:r>
              <a:rPr lang="en-US" dirty="0"/>
              <a:t>The data set contains credit card transactions of around 1,000 cardholders with a pool of 800 merchants from 1 Jan 2019 to 31 Dec 2020. It contains a total of 18,52,394 transactions, out of which 9,651 are fraudulent transactions. The data set is highly imbalanced, with the positive class (frauds) accounting for 0.52% of the total transactions. Now, since the data set is highly imbalanced, it needs to be handled before model building. The feature '</a:t>
            </a:r>
            <a:r>
              <a:rPr lang="en-US" dirty="0" err="1"/>
              <a:t>amt</a:t>
            </a:r>
            <a:r>
              <a:rPr lang="en-US" dirty="0"/>
              <a:t>' represents the transaction amount. The feature '</a:t>
            </a:r>
            <a:r>
              <a:rPr lang="en-US" dirty="0" err="1"/>
              <a:t>is_fraud</a:t>
            </a:r>
            <a:r>
              <a:rPr lang="en-US" dirty="0"/>
              <a:t>' represents class labelling and takes the value 1 the transaction is a fraudulent transaction and 0, otherwise.</a:t>
            </a:r>
          </a:p>
        </p:txBody>
      </p:sp>
    </p:spTree>
    <p:extLst>
      <p:ext uri="{BB962C8B-B14F-4D97-AF65-F5344CB8AC3E}">
        <p14:creationId xmlns:p14="http://schemas.microsoft.com/office/powerpoint/2010/main" val="261760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IN" sz="2900" kern="1200" dirty="0">
                <a:solidFill>
                  <a:schemeClr val="accent1"/>
                </a:solidFill>
                <a:latin typeface="Cambria" panose="02040503050406030204" pitchFamily="18" charset="0"/>
                <a:ea typeface="Cambria" panose="02040503050406030204" pitchFamily="18" charset="0"/>
                <a:cs typeface="+mj-cs"/>
              </a:rPr>
              <a:t>Exploratory data </a:t>
            </a:r>
            <a:r>
              <a:rPr lang="en-IN" sz="2900" kern="1200" dirty="0" smtClean="0">
                <a:solidFill>
                  <a:schemeClr val="accent1"/>
                </a:solidFill>
                <a:latin typeface="Cambria" panose="02040503050406030204" pitchFamily="18" charset="0"/>
                <a:ea typeface="Cambria" panose="02040503050406030204" pitchFamily="18" charset="0"/>
                <a:cs typeface="+mj-cs"/>
              </a:rPr>
              <a:t>analytics (EDA)</a:t>
            </a:r>
            <a:r>
              <a:rPr lang="en-IN" sz="2900" kern="1200" dirty="0">
                <a:solidFill>
                  <a:schemeClr val="accent1"/>
                </a:solidFill>
                <a:latin typeface="Cambria" panose="02040503050406030204" pitchFamily="18" charset="0"/>
                <a:ea typeface="Cambria" panose="02040503050406030204" pitchFamily="18" charset="0"/>
                <a:cs typeface="+mj-cs"/>
              </a:rPr>
              <a:t/>
            </a:r>
            <a:br>
              <a:rPr lang="en-IN" sz="2900" kern="1200" dirty="0">
                <a:solidFill>
                  <a:schemeClr val="accent1"/>
                </a:solidFill>
                <a:latin typeface="Cambria" panose="02040503050406030204" pitchFamily="18" charset="0"/>
                <a:ea typeface="Cambria" panose="02040503050406030204" pitchFamily="18" charset="0"/>
                <a:cs typeface="+mj-cs"/>
              </a:rPr>
            </a:br>
            <a:endParaRPr lang="en-IN" sz="2900" kern="1200" dirty="0">
              <a:solidFill>
                <a:schemeClr val="accent1"/>
              </a:solidFill>
              <a:latin typeface="Cambria" panose="02040503050406030204" pitchFamily="18" charset="0"/>
              <a:ea typeface="Cambria" panose="02040503050406030204" pitchFamily="18" charset="0"/>
              <a:cs typeface="+mj-cs"/>
            </a:endParaRPr>
          </a:p>
        </p:txBody>
      </p:sp>
      <p:sp>
        <p:nvSpPr>
          <p:cNvPr id="3" name="Content Placeholder 2"/>
          <p:cNvSpPr>
            <a:spLocks noGrp="1"/>
          </p:cNvSpPr>
          <p:nvPr>
            <p:ph idx="1"/>
          </p:nvPr>
        </p:nvSpPr>
        <p:spPr/>
        <p:txBody>
          <a:bodyPr/>
          <a:lstStyle/>
          <a:p>
            <a:r>
              <a:rPr lang="en-US" dirty="0"/>
              <a:t>I</a:t>
            </a:r>
            <a:r>
              <a:rPr lang="en-US" dirty="0" smtClean="0"/>
              <a:t>n </a:t>
            </a:r>
            <a:r>
              <a:rPr lang="en-US" dirty="0"/>
              <a:t>this step, </a:t>
            </a:r>
            <a:r>
              <a:rPr lang="en-US" dirty="0" smtClean="0"/>
              <a:t>We need </a:t>
            </a:r>
            <a:r>
              <a:rPr lang="en-US" dirty="0"/>
              <a:t>to perform univariate and bivariate analyses of the data, followed by feature transformations, if necessary. </a:t>
            </a:r>
            <a:r>
              <a:rPr lang="en-US" dirty="0" smtClean="0"/>
              <a:t>We </a:t>
            </a:r>
            <a:r>
              <a:rPr lang="en-US" dirty="0"/>
              <a:t>can also check whether or not there is any skewness in the data and try to mitigate it, as skewed data can cause problems during the model-building phase</a:t>
            </a:r>
            <a:r>
              <a:rPr lang="en-US" dirty="0" smtClean="0"/>
              <a:t>.</a:t>
            </a:r>
          </a:p>
          <a:p>
            <a:pPr marL="0" indent="0">
              <a:buNone/>
            </a:pPr>
            <a:r>
              <a:rPr lang="en-US" sz="2400" dirty="0"/>
              <a:t> </a:t>
            </a:r>
            <a:r>
              <a:rPr lang="en-IN" sz="2800" dirty="0">
                <a:solidFill>
                  <a:schemeClr val="accent1"/>
                </a:solidFill>
                <a:latin typeface="Cambria" panose="02040503050406030204" pitchFamily="18" charset="0"/>
                <a:ea typeface="Cambria" panose="02040503050406030204" pitchFamily="18" charset="0"/>
              </a:rPr>
              <a:t>Train/Test Data </a:t>
            </a:r>
            <a:r>
              <a:rPr lang="en-IN" sz="2800" dirty="0" smtClean="0">
                <a:solidFill>
                  <a:schemeClr val="accent1"/>
                </a:solidFill>
                <a:latin typeface="Cambria" panose="02040503050406030204" pitchFamily="18" charset="0"/>
                <a:ea typeface="Cambria" panose="02040503050406030204" pitchFamily="18" charset="0"/>
              </a:rPr>
              <a:t>Splitting:</a:t>
            </a:r>
            <a:endParaRPr lang="en-US" sz="2800" dirty="0" smtClean="0"/>
          </a:p>
          <a:p>
            <a:r>
              <a:rPr lang="en-US" dirty="0" smtClean="0"/>
              <a:t>We </a:t>
            </a:r>
            <a:r>
              <a:rPr lang="en-US" dirty="0"/>
              <a:t>need to split the data set into training data and testing data in order to check the performance of your models with unseen data. You can use the stratified k-fold cross-validation method at this stage. For this, </a:t>
            </a:r>
            <a:r>
              <a:rPr lang="en-US" dirty="0" smtClean="0"/>
              <a:t>we </a:t>
            </a:r>
            <a:r>
              <a:rPr lang="en-US" dirty="0"/>
              <a:t>need to choose an appropriate k value such that the minority class is correctly represented in the test folds.</a:t>
            </a:r>
            <a:endParaRPr lang="en-IN" dirty="0"/>
          </a:p>
        </p:txBody>
      </p:sp>
    </p:spTree>
    <p:extLst>
      <p:ext uri="{BB962C8B-B14F-4D97-AF65-F5344CB8AC3E}">
        <p14:creationId xmlns:p14="http://schemas.microsoft.com/office/powerpoint/2010/main" val="55392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2900" kern="1200" dirty="0">
                <a:solidFill>
                  <a:schemeClr val="accent1"/>
                </a:solidFill>
                <a:latin typeface="Cambria" panose="02040503050406030204" pitchFamily="18" charset="0"/>
                <a:ea typeface="Cambria" panose="02040503050406030204" pitchFamily="18" charset="0"/>
                <a:cs typeface="+mj-cs"/>
              </a:rPr>
              <a:t>Model Building and Hyper parameter Tuning</a:t>
            </a:r>
          </a:p>
        </p:txBody>
      </p:sp>
      <p:sp>
        <p:nvSpPr>
          <p:cNvPr id="3" name="Content Placeholder 2"/>
          <p:cNvSpPr>
            <a:spLocks noGrp="1"/>
          </p:cNvSpPr>
          <p:nvPr>
            <p:ph idx="1"/>
          </p:nvPr>
        </p:nvSpPr>
        <p:spPr/>
        <p:txBody>
          <a:bodyPr/>
          <a:lstStyle/>
          <a:p>
            <a:r>
              <a:rPr lang="en-US" dirty="0" smtClean="0"/>
              <a:t>The </a:t>
            </a:r>
            <a:r>
              <a:rPr lang="en-US" dirty="0"/>
              <a:t>algorithms that will be used in order to create classification models that would be sensitive to detecting fraudulent transactions are:</a:t>
            </a:r>
          </a:p>
          <a:p>
            <a:pPr>
              <a:buFontTx/>
              <a:buChar char="-"/>
            </a:pPr>
            <a:r>
              <a:rPr lang="en-US" dirty="0" smtClean="0"/>
              <a:t>Logistic Regression</a:t>
            </a:r>
          </a:p>
          <a:p>
            <a:pPr>
              <a:buFontTx/>
              <a:buChar char="-"/>
            </a:pPr>
            <a:r>
              <a:rPr lang="en-US" dirty="0" smtClean="0"/>
              <a:t>Decision Trees</a:t>
            </a:r>
          </a:p>
          <a:p>
            <a:pPr>
              <a:buFontTx/>
              <a:buChar char="-"/>
            </a:pPr>
            <a:r>
              <a:rPr lang="en-US" dirty="0" smtClean="0"/>
              <a:t>Random Forest</a:t>
            </a:r>
          </a:p>
          <a:p>
            <a:pPr>
              <a:buFontTx/>
              <a:buChar char="-"/>
            </a:pPr>
            <a:r>
              <a:rPr lang="en-US" dirty="0" err="1" smtClean="0"/>
              <a:t>XGBoost</a:t>
            </a:r>
            <a:endParaRPr lang="en-US" dirty="0" smtClean="0"/>
          </a:p>
          <a:p>
            <a:endParaRPr lang="en-US" dirty="0"/>
          </a:p>
          <a:p>
            <a:r>
              <a:rPr lang="en-US" dirty="0" smtClean="0"/>
              <a:t>Each </a:t>
            </a:r>
            <a:r>
              <a:rPr lang="en-US" dirty="0"/>
              <a:t>algorithm will have an </a:t>
            </a:r>
            <a:r>
              <a:rPr lang="en-US" dirty="0" smtClean="0"/>
              <a:t>un sampled </a:t>
            </a:r>
            <a:r>
              <a:rPr lang="en-US" dirty="0"/>
              <a:t>model and will then be compared by using sampling methods - SMOTE and </a:t>
            </a:r>
            <a:r>
              <a:rPr lang="en-US" dirty="0" smtClean="0"/>
              <a:t>ADASYN</a:t>
            </a:r>
            <a:endParaRPr lang="en-US" dirty="0"/>
          </a:p>
        </p:txBody>
      </p:sp>
    </p:spTree>
    <p:extLst>
      <p:ext uri="{BB962C8B-B14F-4D97-AF65-F5344CB8AC3E}">
        <p14:creationId xmlns:p14="http://schemas.microsoft.com/office/powerpoint/2010/main" val="3815120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1328</TotalTime>
  <Words>499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Cambria</vt:lpstr>
      <vt:lpstr>Trebuchet MS</vt:lpstr>
      <vt:lpstr>Wingdings</vt:lpstr>
      <vt:lpstr>Wingdings 3</vt:lpstr>
      <vt:lpstr>Facet</vt:lpstr>
      <vt:lpstr>Presentation    Credit Card Fraud Detection </vt:lpstr>
      <vt:lpstr>Index:</vt:lpstr>
      <vt:lpstr>Problem statement: </vt:lpstr>
      <vt:lpstr>Objective:</vt:lpstr>
      <vt:lpstr>Key Inside </vt:lpstr>
      <vt:lpstr>Key Inside </vt:lpstr>
      <vt:lpstr>Approach : Reading and Understanding the Data </vt:lpstr>
      <vt:lpstr>Exploratory data analytics (EDA) </vt:lpstr>
      <vt:lpstr>Model Building and Hyper parameter Tuning</vt:lpstr>
      <vt:lpstr>Model Selection and Model Building  </vt:lpstr>
      <vt:lpstr>Cost Benefit Analysis: </vt:lpstr>
      <vt:lpstr>Attached file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Bank Loan Approval Analysis</dc:title>
  <dc:creator>INDRAJEET</dc:creator>
  <cp:lastModifiedBy>INDRAJEET</cp:lastModifiedBy>
  <cp:revision>101</cp:revision>
  <cp:lastPrinted>2022-12-26T17:47:51Z</cp:lastPrinted>
  <dcterms:created xsi:type="dcterms:W3CDTF">2022-12-26T14:20:15Z</dcterms:created>
  <dcterms:modified xsi:type="dcterms:W3CDTF">2023-11-15T08:23:50Z</dcterms:modified>
</cp:coreProperties>
</file>