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0C08-7B25-905E-38C8-45BD64218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B65E0-ACBE-9AD3-25BA-CF002966F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29201-D8CB-C666-E92C-481A64E83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5F54-A689-4F22-9C19-3A44AE3A5C6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2E881-B082-268B-1619-3C21834A0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177A4-DA3F-02A9-0CBE-ED6897E37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CCCA-8365-42C1-8B3D-32F552CAE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7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79C69-DC1E-CB50-DF45-883DC573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A618D-E716-FB9E-706E-AB69AC60D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52647-782B-26D5-210E-34B9CC3C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5F54-A689-4F22-9C19-3A44AE3A5C6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336D4-3EBA-F02B-61F4-DBE705C2B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AC7AE-27E6-9D5E-5BD4-6CE3BF8B0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CCCA-8365-42C1-8B3D-32F552CAE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55D706-3D47-1C79-63A7-3A0D10159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FAAA3-8D87-72F3-4AC6-94D1E790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DBADF-BCBB-9F17-DF1E-02D110FA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5F54-A689-4F22-9C19-3A44AE3A5C6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7E674-FCE1-9906-41E5-284382C86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D89E8-E622-9171-3C7D-AD6D9379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CCCA-8365-42C1-8B3D-32F552CAE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6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4FCB-211E-E477-DBCF-F0A516123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B93FF-23CC-07A6-220D-71515BF25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13B75-2FBF-AF8E-66D4-CE96C7A02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5F54-A689-4F22-9C19-3A44AE3A5C6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262F5-75D0-A593-116C-742745453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04127-D183-D711-075C-8A6DF015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CCCA-8365-42C1-8B3D-32F552CAE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6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42E5E-5DFE-68BC-7861-1A09EC340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EB757-FF37-EE1B-75C3-E338D967F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50903-5A9D-81F8-737D-F0C0FDC5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5F54-A689-4F22-9C19-3A44AE3A5C6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7F1CB-9F17-845F-99DE-D4817F2CF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5B098-5CB7-DCE0-0805-92EED4871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CCCA-8365-42C1-8B3D-32F552CAE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790A0-2282-73B6-1B3D-33698CA3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62DBE-861C-EF75-0DD7-8D54D1538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8E276-F8ED-0C72-53E0-505C26A44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6BE48-4E0D-B45F-6B94-75E7DB742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5F54-A689-4F22-9C19-3A44AE3A5C6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EE8D2-0ECE-F220-B5A3-46DC04BE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721DB-AB67-718A-E8F0-A48F352C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CCCA-8365-42C1-8B3D-32F552CAE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86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4D2FF-3C39-B062-0579-2026905A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40FC5-F3B1-B810-269B-4269DF96F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55462-4ED5-19DF-CFC7-5A8BBC0E1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26631-ACA7-11EF-9693-49558FD4F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FFAD0-200A-8A5F-5685-EF34E5F708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7CEB09-0148-23E0-2061-42EE92304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5F54-A689-4F22-9C19-3A44AE3A5C6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9BFAF6-DEEB-C829-3141-8B11B4638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17D32B-404F-4747-2D04-F7A8DF0F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CCCA-8365-42C1-8B3D-32F552CAE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5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F732-C1C2-91E1-59D9-A5AFD516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D56E3D-B75F-38B0-DCFE-0DD794533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5F54-A689-4F22-9C19-3A44AE3A5C6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0E9AB-02E5-60B1-4901-6708899AE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16429-C2A7-3BBF-06FD-FA2A955AF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CCCA-8365-42C1-8B3D-32F552CAE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2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F4DB5-EB4C-F771-1833-525EC4DC6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5F54-A689-4F22-9C19-3A44AE3A5C6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587063-8AB1-8F1E-F584-80EC0C84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61499-DC3C-7CCF-A7A1-EF583FC39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CCCA-8365-42C1-8B3D-32F552CAE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9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031C4-678F-0946-3090-B744B89CA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82BF7-19C1-1A35-6148-363D3388C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B5C2F-7DD3-09B6-A886-71F95B135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A285A-7BD8-74E2-4804-E9BF43FF3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5F54-A689-4F22-9C19-3A44AE3A5C6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74E3E-11C1-FEE0-9306-5E05439A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C2A53-FF00-30CA-D094-88048948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CCCA-8365-42C1-8B3D-32F552CAE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6B7A8-B864-FCCF-9E92-7CB8F4CC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7405DF-CB46-42D5-D22B-093EDC08A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6F81C-AC5A-EA3D-2ADC-30F0FD258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B5BFF-F248-211D-E1A0-F6D7135E5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5F54-A689-4F22-9C19-3A44AE3A5C6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84E51-E789-C374-0DDB-618AB21D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47052-CEDD-2BAC-D0DE-7AADD981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CCCA-8365-42C1-8B3D-32F552CAE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868D76-3F19-DAE6-67BD-A9506AD5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0E588-8DE2-F8A2-9D90-DC4AD5073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606D3-0EB0-BB55-C16F-0F1B86AE67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395F54-A689-4F22-9C19-3A44AE3A5C6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6041E-9AA5-07DF-C2CB-2796B42AC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7525B-CC3E-24BA-DCE5-A2EC37A38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02CCCA-8365-42C1-8B3D-32F552CAE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5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5F255613-AAE8-4321-9EBA-89253DD45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7DFE7D-2F29-EBA7-7456-387DC7A22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365125"/>
            <a:ext cx="539336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Structure</a:t>
            </a:r>
          </a:p>
        </p:txBody>
      </p:sp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5A3987B4-5CBA-4CB7-862B-56A9917A2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6774" y="0"/>
            <a:ext cx="1290924" cy="700685"/>
          </a:xfrm>
          <a:custGeom>
            <a:avLst/>
            <a:gdLst>
              <a:gd name="connsiteX0" fmla="*/ 0 w 1290924"/>
              <a:gd name="connsiteY0" fmla="*/ 0 h 700685"/>
              <a:gd name="connsiteX1" fmla="*/ 125445 w 1290924"/>
              <a:gd name="connsiteY1" fmla="*/ 0 h 700685"/>
              <a:gd name="connsiteX2" fmla="*/ 125445 w 1290924"/>
              <a:gd name="connsiteY2" fmla="*/ 529211 h 700685"/>
              <a:gd name="connsiteX3" fmla="*/ 1040371 w 1290924"/>
              <a:gd name="connsiteY3" fmla="*/ 0 h 700685"/>
              <a:gd name="connsiteX4" fmla="*/ 1290924 w 1290924"/>
              <a:gd name="connsiteY4" fmla="*/ 0 h 700685"/>
              <a:gd name="connsiteX5" fmla="*/ 94085 w 1290924"/>
              <a:gd name="connsiteY5" fmla="*/ 692290 h 700685"/>
              <a:gd name="connsiteX6" fmla="*/ 62724 w 1290924"/>
              <a:gd name="connsiteY6" fmla="*/ 700685 h 700685"/>
              <a:gd name="connsiteX7" fmla="*/ 0 w 1290924"/>
              <a:gd name="connsiteY7" fmla="*/ 637963 h 700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0924" h="700685">
                <a:moveTo>
                  <a:pt x="0" y="0"/>
                </a:moveTo>
                <a:lnTo>
                  <a:pt x="125445" y="0"/>
                </a:lnTo>
                <a:lnTo>
                  <a:pt x="125445" y="529211"/>
                </a:lnTo>
                <a:lnTo>
                  <a:pt x="1040371" y="0"/>
                </a:lnTo>
                <a:lnTo>
                  <a:pt x="1290924" y="0"/>
                </a:lnTo>
                <a:lnTo>
                  <a:pt x="94085" y="692290"/>
                </a:lnTo>
                <a:cubicBezTo>
                  <a:pt x="84551" y="697800"/>
                  <a:pt x="73733" y="700695"/>
                  <a:pt x="62724" y="700685"/>
                </a:cubicBezTo>
                <a:cubicBezTo>
                  <a:pt x="28082" y="700685"/>
                  <a:pt x="0" y="672604"/>
                  <a:pt x="0" y="63796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0770" y="-702"/>
            <a:ext cx="842502" cy="354793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848D9-0A4A-1F63-A962-F25D41929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structure refers to all expenses a business incurs, categorized by how they change with business activity and funding choices. It's crucial for understanding resource allocation, pricing, and profitability. </a:t>
            </a:r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planning and management are vital for startup success. Conversely, poor planning depletes resources, highlighting the need for prudent forecasting.</a:t>
            </a:r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Costs in business stem from both operational and financing activities, emphasizing the need for efficient resource utilization and careful management of debt and interest expenses.</a:t>
            </a:r>
          </a:p>
          <a:p>
            <a:pPr marL="342900" indent="-228600" algn="just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unit costs helps companies forecast profitability by examining expenses per unit, enabling better cost minimization strategies and overall financial planning.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7" name="Picture 6" descr="A diagram of a dollar and a target&#10;&#10;Description automatically generated">
            <a:extLst>
              <a:ext uri="{FF2B5EF4-FFF2-40B4-BE49-F238E27FC236}">
                <a16:creationId xmlns:a16="http://schemas.microsoft.com/office/drawing/2014/main" id="{E6CDB663-F3EE-7335-53BC-32C35615F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774" y="880072"/>
            <a:ext cx="2533422" cy="2533422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</p:spPr>
      </p:pic>
      <p:pic>
        <p:nvPicPr>
          <p:cNvPr id="8" name="Picture 7" descr="A person holding a magnifying glass over a graph&#10;&#10;Description automatically generated">
            <a:extLst>
              <a:ext uri="{FF2B5EF4-FFF2-40B4-BE49-F238E27FC236}">
                <a16:creationId xmlns:a16="http://schemas.microsoft.com/office/drawing/2014/main" id="{BA4137D9-F52D-2146-5079-554025709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9313" y="920051"/>
            <a:ext cx="2548728" cy="1701275"/>
          </a:xfrm>
          <a:custGeom>
            <a:avLst/>
            <a:gdLst/>
            <a:ahLst/>
            <a:cxnLst/>
            <a:rect l="l" t="t" r="r" b="b"/>
            <a:pathLst>
              <a:path w="2548728" h="2548728">
                <a:moveTo>
                  <a:pt x="107301" y="0"/>
                </a:moveTo>
                <a:lnTo>
                  <a:pt x="2441427" y="0"/>
                </a:lnTo>
                <a:cubicBezTo>
                  <a:pt x="2500688" y="0"/>
                  <a:pt x="2548728" y="48040"/>
                  <a:pt x="2548728" y="107301"/>
                </a:cubicBezTo>
                <a:lnTo>
                  <a:pt x="2548728" y="2441427"/>
                </a:lnTo>
                <a:cubicBezTo>
                  <a:pt x="2548728" y="2500688"/>
                  <a:pt x="2500688" y="2548728"/>
                  <a:pt x="2441427" y="2548728"/>
                </a:cubicBezTo>
                <a:lnTo>
                  <a:pt x="107301" y="2548728"/>
                </a:lnTo>
                <a:cubicBezTo>
                  <a:pt x="48040" y="2548728"/>
                  <a:pt x="0" y="2500688"/>
                  <a:pt x="0" y="2441427"/>
                </a:cubicBezTo>
                <a:lnTo>
                  <a:pt x="0" y="107301"/>
                </a:lnTo>
                <a:cubicBezTo>
                  <a:pt x="0" y="48040"/>
                  <a:pt x="48040" y="0"/>
                  <a:pt x="107301" y="0"/>
                </a:cubicBezTo>
                <a:close/>
              </a:path>
            </a:pathLst>
          </a:custGeom>
        </p:spPr>
      </p:pic>
      <p:pic>
        <p:nvPicPr>
          <p:cNvPr id="1028" name="Picture 4" descr="What Cost Optimization Tactics Worked This Year? | Onrec">
            <a:extLst>
              <a:ext uri="{FF2B5EF4-FFF2-40B4-BE49-F238E27FC236}">
                <a16:creationId xmlns:a16="http://schemas.microsoft.com/office/drawing/2014/main" id="{640601D2-50A0-1565-821D-BEACC2279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6774" y="3939475"/>
            <a:ext cx="2217014" cy="1599313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group of hands holding gears&#10;&#10;Description automatically generated">
            <a:extLst>
              <a:ext uri="{FF2B5EF4-FFF2-40B4-BE49-F238E27FC236}">
                <a16:creationId xmlns:a16="http://schemas.microsoft.com/office/drawing/2014/main" id="{C06EFB63-DC25-AC27-3FF5-FBF713B5E7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3872" y="3371027"/>
            <a:ext cx="2533423" cy="2216744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sp>
        <p:nvSpPr>
          <p:cNvPr id="1046" name="Freeform: Shape 1045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232" y="6356350"/>
            <a:ext cx="1211855" cy="501650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8" name="Freeform: Shape 1047">
            <a:extLst>
              <a:ext uri="{FF2B5EF4-FFF2-40B4-BE49-F238E27FC236}">
                <a16:creationId xmlns:a16="http://schemas.microsoft.com/office/drawing/2014/main" id="{F1FF25AD-D64E-45A0-B2D0-F4A6AB09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95502">
            <a:off x="10118500" y="6009536"/>
            <a:ext cx="1702506" cy="951685"/>
          </a:xfrm>
          <a:custGeom>
            <a:avLst/>
            <a:gdLst>
              <a:gd name="connsiteX0" fmla="*/ 1585229 w 1702506"/>
              <a:gd name="connsiteY0" fmla="*/ 764759 h 951685"/>
              <a:gd name="connsiteX1" fmla="*/ 1623024 w 1702506"/>
              <a:gd name="connsiteY1" fmla="*/ 792810 h 951685"/>
              <a:gd name="connsiteX2" fmla="*/ 1702506 w 1702506"/>
              <a:gd name="connsiteY2" fmla="*/ 951685 h 951685"/>
              <a:gd name="connsiteX3" fmla="*/ 1551862 w 1702506"/>
              <a:gd name="connsiteY3" fmla="*/ 933877 h 951685"/>
              <a:gd name="connsiteX4" fmla="*/ 1513200 w 1702506"/>
              <a:gd name="connsiteY4" fmla="*/ 856627 h 951685"/>
              <a:gd name="connsiteX5" fmla="*/ 1538499 w 1702506"/>
              <a:gd name="connsiteY5" fmla="*/ 770415 h 951685"/>
              <a:gd name="connsiteX6" fmla="*/ 1585229 w 1702506"/>
              <a:gd name="connsiteY6" fmla="*/ 764759 h 951685"/>
              <a:gd name="connsiteX7" fmla="*/ 933455 w 1702506"/>
              <a:gd name="connsiteY7" fmla="*/ 161308 h 951685"/>
              <a:gd name="connsiteX8" fmla="*/ 957797 w 1702506"/>
              <a:gd name="connsiteY8" fmla="*/ 167970 h 951685"/>
              <a:gd name="connsiteX9" fmla="*/ 1286982 w 1702506"/>
              <a:gd name="connsiteY9" fmla="*/ 387616 h 951685"/>
              <a:gd name="connsiteX10" fmla="*/ 1293725 w 1702506"/>
              <a:gd name="connsiteY10" fmla="*/ 477075 h 951685"/>
              <a:gd name="connsiteX11" fmla="*/ 1245453 w 1702506"/>
              <a:gd name="connsiteY11" fmla="*/ 499154 h 951685"/>
              <a:gd name="connsiteX12" fmla="*/ 1245167 w 1702506"/>
              <a:gd name="connsiteY12" fmla="*/ 499154 h 951685"/>
              <a:gd name="connsiteX13" fmla="*/ 1203638 w 1702506"/>
              <a:gd name="connsiteY13" fmla="*/ 484104 h 951685"/>
              <a:gd name="connsiteX14" fmla="*/ 900647 w 1702506"/>
              <a:gd name="connsiteY14" fmla="*/ 281508 h 951685"/>
              <a:gd name="connsiteX15" fmla="*/ 872454 w 1702506"/>
              <a:gd name="connsiteY15" fmla="*/ 196164 h 951685"/>
              <a:gd name="connsiteX16" fmla="*/ 933455 w 1702506"/>
              <a:gd name="connsiteY16" fmla="*/ 161308 h 951685"/>
              <a:gd name="connsiteX17" fmla="*/ 454020 w 1702506"/>
              <a:gd name="connsiteY17" fmla="*/ 13474 h 951685"/>
              <a:gd name="connsiteX18" fmla="*/ 477919 w 1702506"/>
              <a:gd name="connsiteY18" fmla="*/ 21437 h 951685"/>
              <a:gd name="connsiteX19" fmla="*/ 509236 w 1702506"/>
              <a:gd name="connsiteY19" fmla="*/ 84182 h 951685"/>
              <a:gd name="connsiteX20" fmla="*/ 445829 w 1702506"/>
              <a:gd name="connsiteY20" fmla="*/ 139871 h 951685"/>
              <a:gd name="connsiteX21" fmla="*/ 437447 w 1702506"/>
              <a:gd name="connsiteY21" fmla="*/ 139395 h 951685"/>
              <a:gd name="connsiteX22" fmla="*/ 73211 w 1702506"/>
              <a:gd name="connsiteY22" fmla="*/ 137204 h 951685"/>
              <a:gd name="connsiteX23" fmla="*/ 749 w 1702506"/>
              <a:gd name="connsiteY23" fmla="*/ 84082 h 951685"/>
              <a:gd name="connsiteX24" fmla="*/ 53871 w 1702506"/>
              <a:gd name="connsiteY24" fmla="*/ 11621 h 951685"/>
              <a:gd name="connsiteX25" fmla="*/ 58352 w 1702506"/>
              <a:gd name="connsiteY25" fmla="*/ 11093 h 951685"/>
              <a:gd name="connsiteX26" fmla="*/ 454020 w 1702506"/>
              <a:gd name="connsiteY26" fmla="*/ 13474 h 951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702506" h="951685"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lnTo>
                  <a:pt x="1702506" y="951685"/>
                </a:lnTo>
                <a:lnTo>
                  <a:pt x="1551862" y="933877"/>
                </a:lnTo>
                <a:lnTo>
                  <a:pt x="1513200" y="856627"/>
                </a:ln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933455" y="161308"/>
                </a:moveTo>
                <a:cubicBezTo>
                  <a:pt x="941692" y="161855"/>
                  <a:pt x="949960" y="164024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5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89" y="172649"/>
                  <a:pt x="908742" y="159670"/>
                  <a:pt x="933455" y="161308"/>
                </a:cubicBezTo>
                <a:close/>
                <a:moveTo>
                  <a:pt x="454020" y="13474"/>
                </a:moveTo>
                <a:cubicBezTo>
                  <a:pt x="462713" y="14543"/>
                  <a:pt x="470778" y="17324"/>
                  <a:pt x="477919" y="21437"/>
                </a:cubicBez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84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Cost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 Structure</dc:title>
  <dc:creator>Syed Riyan Mustafa</dc:creator>
  <cp:lastModifiedBy>Syed Riyan Mustafa</cp:lastModifiedBy>
  <cp:revision>1</cp:revision>
  <dcterms:created xsi:type="dcterms:W3CDTF">2024-04-21T14:08:07Z</dcterms:created>
  <dcterms:modified xsi:type="dcterms:W3CDTF">2024-04-21T14:14:54Z</dcterms:modified>
</cp:coreProperties>
</file>