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slides/slide13.xml" ContentType="application/vnd.openxmlformats-officedocument.presentationml.slide+xml"/>
  <Override PartName="/ppt/notesSlides/notesSlide4.xml" ContentType="application/vnd.openxmlformats-officedocument.presentationml.notesSlide+xml"/>
  <Override PartName="/ppt/slides/slide14.xml" ContentType="application/vnd.openxmlformats-officedocument.presentationml.slide+xml"/>
  <Override PartName="/ppt/notesSlides/notesSlide5.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 id="2147483651" r:id="rId4"/>
  </p:sldMasterIdLst>
  <p:notesMasterIdLst>
    <p:notesMasterId r:id="rId5"/>
  </p:notesMasterIdLst>
  <p:sldIdLst>
    <p:sldId id="25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Lst>
  <p:sldSz type="screen16x9" cy="6858000" cx="12192000"/>
  <p:notesSz cx="6810375" cy="99425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14" autoAdjust="0"/>
    <p:restoredTop sz="96374" autoAdjust="0"/>
  </p:normalViewPr>
  <p:slideViewPr>
    <p:cSldViewPr snapToGrid="0">
      <p:cViewPr varScale="1">
        <p:scale>
          <a:sx n="82" d="100"/>
          <a:sy n="82" d="100"/>
        </p:scale>
        <p:origin x="634"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
        <p:cNvGrpSpPr/>
        <p:nvPr/>
      </p:nvGrpSpPr>
      <p:grpSpPr>
        <a:xfrm>
          <a:off x="0" y="0"/>
          <a:ext cx="0" cy="0"/>
          <a:chOff x="0" y="0"/>
          <a:chExt cx="0" cy="0"/>
        </a:xfrm>
      </p:grpSpPr>
      <p:sp>
        <p:nvSpPr>
          <p:cNvPr id="1049046" name="Header Placeholder 1"/>
          <p:cNvSpPr>
            <a:spLocks noGrp="1"/>
          </p:cNvSpPr>
          <p:nvPr>
            <p:ph type="hdr" sz="quarter"/>
          </p:nvPr>
        </p:nvSpPr>
        <p:spPr>
          <a:xfrm>
            <a:off x="0" y="0"/>
            <a:ext cx="2951163" cy="498852"/>
          </a:xfrm>
          <a:prstGeom prst="rect"/>
        </p:spPr>
        <p:txBody>
          <a:bodyPr bIns="45720" lIns="91440" rIns="91440" rtlCol="0" tIns="45720" vert="horz"/>
          <a:lstStyle>
            <a:lvl1pPr algn="l">
              <a:defRPr sz="1200"/>
            </a:lvl1pPr>
          </a:lstStyle>
          <a:p>
            <a:endParaRPr lang="en-GB"/>
          </a:p>
        </p:txBody>
      </p:sp>
      <p:sp>
        <p:nvSpPr>
          <p:cNvPr id="1049047" name="Date Placeholder 2"/>
          <p:cNvSpPr>
            <a:spLocks noGrp="1"/>
          </p:cNvSpPr>
          <p:nvPr>
            <p:ph type="dt" idx="1"/>
          </p:nvPr>
        </p:nvSpPr>
        <p:spPr>
          <a:xfrm>
            <a:off x="3857636" y="0"/>
            <a:ext cx="2951163" cy="498852"/>
          </a:xfrm>
          <a:prstGeom prst="rect"/>
        </p:spPr>
        <p:txBody>
          <a:bodyPr bIns="45720" lIns="91440" rIns="91440" rtlCol="0" tIns="45720" vert="horz"/>
          <a:lstStyle>
            <a:lvl1pPr algn="r">
              <a:defRPr sz="1200"/>
            </a:lvl1pPr>
          </a:lstStyle>
          <a:p>
            <a:fld id="{0D5EFAF6-7E21-4301-8C49-7AB4CD432E3C}" type="datetimeFigureOut">
              <a:rPr lang="en-GB" smtClean="0"/>
              <a:t>24/01/2024</a:t>
            </a:fld>
            <a:endParaRPr lang="en-GB"/>
          </a:p>
        </p:txBody>
      </p:sp>
      <p:sp>
        <p:nvSpPr>
          <p:cNvPr id="1049048" name="Slide Image Placeholder 3"/>
          <p:cNvSpPr>
            <a:spLocks noChangeAspect="1" noRot="1" noGrp="1"/>
          </p:cNvSpPr>
          <p:nvPr>
            <p:ph type="sldImg" idx="2"/>
          </p:nvPr>
        </p:nvSpPr>
        <p:spPr>
          <a:xfrm>
            <a:off x="422275" y="1243013"/>
            <a:ext cx="5965825" cy="3355975"/>
          </a:xfrm>
          <a:prstGeom prst="rect"/>
          <a:noFill/>
          <a:ln w="12700">
            <a:solidFill>
              <a:prstClr val="black"/>
            </a:solidFill>
          </a:ln>
        </p:spPr>
        <p:txBody>
          <a:bodyPr anchor="ctr" bIns="45720" lIns="91440" rIns="91440" rtlCol="0" tIns="45720" vert="horz"/>
          <a:p>
            <a:endParaRPr lang="en-GB"/>
          </a:p>
        </p:txBody>
      </p:sp>
      <p:sp>
        <p:nvSpPr>
          <p:cNvPr id="1049049" name="Notes Placeholder 4"/>
          <p:cNvSpPr>
            <a:spLocks noGrp="1"/>
          </p:cNvSpPr>
          <p:nvPr>
            <p:ph type="body" sz="quarter" idx="3"/>
          </p:nvPr>
        </p:nvSpPr>
        <p:spPr>
          <a:xfrm>
            <a:off x="681038" y="4784835"/>
            <a:ext cx="5448300" cy="3914864"/>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9050" name="Footer Placeholder 5"/>
          <p:cNvSpPr>
            <a:spLocks noGrp="1"/>
          </p:cNvSpPr>
          <p:nvPr>
            <p:ph type="ftr" sz="quarter" idx="4"/>
          </p:nvPr>
        </p:nvSpPr>
        <p:spPr>
          <a:xfrm>
            <a:off x="0" y="9443662"/>
            <a:ext cx="2951163" cy="498851"/>
          </a:xfrm>
          <a:prstGeom prst="rect"/>
        </p:spPr>
        <p:txBody>
          <a:bodyPr anchor="b" bIns="45720" lIns="91440" rIns="91440" rtlCol="0" tIns="45720" vert="horz"/>
          <a:lstStyle>
            <a:lvl1pPr algn="l">
              <a:defRPr sz="1200"/>
            </a:lvl1pPr>
          </a:lstStyle>
          <a:p>
            <a:endParaRPr lang="en-GB"/>
          </a:p>
        </p:txBody>
      </p:sp>
      <p:sp>
        <p:nvSpPr>
          <p:cNvPr id="1049051" name="Slide Number Placeholder 6"/>
          <p:cNvSpPr>
            <a:spLocks noGrp="1"/>
          </p:cNvSpPr>
          <p:nvPr>
            <p:ph type="sldNum" sz="quarter" idx="5"/>
          </p:nvPr>
        </p:nvSpPr>
        <p:spPr>
          <a:xfrm>
            <a:off x="3857636" y="9443662"/>
            <a:ext cx="2951163" cy="498851"/>
          </a:xfrm>
          <a:prstGeom prst="rect"/>
        </p:spPr>
        <p:txBody>
          <a:bodyPr anchor="b" bIns="45720" lIns="91440" rIns="91440" rtlCol="0" tIns="45720" vert="horz"/>
          <a:lstStyle>
            <a:lvl1pPr algn="r">
              <a:defRPr sz="1200"/>
            </a:lvl1pPr>
          </a:lstStyle>
          <a:p>
            <a:fld id="{9AF022B5-33E9-4ECC-B02E-FA3FF6273463}" type="slidenum">
              <a:rPr lang="en-GB" smtClean="0"/>
              <a:t>‹#›</a:t>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r>
              <a:rPr dirty="0" lang="en-GB"/>
              <a:t>**********************************************************</a:t>
            </a:r>
          </a:p>
          <a:p>
            <a:r>
              <a:rPr dirty="0" lang="en-GB"/>
              <a:t>******************** PRESS RECORD *********************</a:t>
            </a:r>
          </a:p>
          <a:p>
            <a:r>
              <a:rPr dirty="0" lang="en-GB"/>
              <a:t>**********************************************************</a:t>
            </a:r>
          </a:p>
          <a:p>
            <a:endParaRPr dirty="0" lang="en-GB"/>
          </a:p>
        </p:txBody>
      </p:sp>
      <p:sp>
        <p:nvSpPr>
          <p:cNvPr id="1048591" name="Slide Number Placeholder 3"/>
          <p:cNvSpPr>
            <a:spLocks noGrp="1"/>
          </p:cNvSpPr>
          <p:nvPr>
            <p:ph type="sldNum" sz="quarter" idx="5"/>
          </p:nvPr>
        </p:nvSpPr>
        <p:spPr/>
        <p:txBody>
          <a:bodyPr/>
          <a:p>
            <a:fld id="{9AF022B5-33E9-4ECC-B02E-FA3FF6273463}"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pPr indent="-171193" marL="171193">
              <a:buFontTx/>
              <a:buChar char="-"/>
            </a:pPr>
            <a:r>
              <a:rPr dirty="0" lang="en-US"/>
              <a:t>This is a very generalized workflow that is applied by group</a:t>
            </a:r>
            <a:r>
              <a:rPr baseline="0" dirty="0" lang="en-US"/>
              <a:t>s working on proteomics using mass spectrometers</a:t>
            </a:r>
          </a:p>
          <a:p>
            <a:pPr indent="-171193" marL="171193">
              <a:buFontTx/>
              <a:buChar char="-"/>
            </a:pPr>
            <a:r>
              <a:rPr baseline="0" dirty="0" lang="en-US"/>
              <a:t>Broadly represents the most common method</a:t>
            </a:r>
          </a:p>
          <a:p>
            <a:endParaRPr baseline="0" dirty="0" lang="en-US"/>
          </a:p>
          <a:p>
            <a:pPr indent="-171193" marL="171193">
              <a:buFontTx/>
              <a:buChar char="-"/>
            </a:pPr>
            <a:endParaRPr dirty="0" lang="en-US"/>
          </a:p>
        </p:txBody>
      </p:sp>
      <p:sp>
        <p:nvSpPr>
          <p:cNvPr id="1048665" name="Slide Number Placeholder 3"/>
          <p:cNvSpPr>
            <a:spLocks noGrp="1"/>
          </p:cNvSpPr>
          <p:nvPr>
            <p:ph type="sldNum" sz="quarter" idx="10"/>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A51C0C35-A9A2-4EFD-9BAF-1E52E29E03D1}" type="slidenum">
              <a:rPr baseline="0" b="0" cap="none" sz="1200" i="0" kern="1200" kumimoji="0" lang="de-CH" noProof="0" normalizeH="0" spc="0" strike="noStrike" u="none" smtClean="0">
                <a:ln>
                  <a:noFill/>
                </a:ln>
                <a:solidFill>
                  <a:prstClr val="black"/>
                </a:solidFill>
                <a:effectLst/>
                <a:uLnTx/>
                <a:uFillTx/>
                <a:latin typeface="Calibri" panose="020F0502020204030204"/>
                <a:ea typeface="+mn-ea"/>
                <a:cs typeface="+mn-cs"/>
              </a:rPr>
              <a:pPr algn="r" defTabSz="914400" eaLnBrk="1" fontAlgn="auto" hangingPunct="1" indent="0" latinLnBrk="0" lvl="0" marL="0" marR="0" rtl="0">
                <a:lnSpc>
                  <a:spcPct val="100000"/>
                </a:lnSpc>
                <a:spcBef>
                  <a:spcPts val="0"/>
                </a:spcBef>
                <a:spcAft>
                  <a:spcPts val="0"/>
                </a:spcAft>
                <a:buClrTx/>
                <a:buSzTx/>
                <a:buFontTx/>
                <a:buNone/>
              </a:pPr>
              <a:t>2</a:t>
            </a:fld>
            <a:endParaRPr baseline="0" b="0" cap="none" dirty="0" sz="1200" i="0" kern="1200" kumimoji="0" lang="de-CH"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10" name="Slide Image Placeholder 1"/>
          <p:cNvSpPr>
            <a:spLocks noChangeAspect="1" noRot="1" noGrp="1"/>
          </p:cNvSpPr>
          <p:nvPr>
            <p:ph type="sldImg"/>
          </p:nvPr>
        </p:nvSpPr>
        <p:spPr/>
      </p:sp>
      <p:sp>
        <p:nvSpPr>
          <p:cNvPr id="1048811" name="Notes Placeholder 2"/>
          <p:cNvSpPr>
            <a:spLocks noGrp="1"/>
          </p:cNvSpPr>
          <p:nvPr>
            <p:ph type="body" idx="1"/>
          </p:nvPr>
        </p:nvSpPr>
        <p:spPr/>
        <p:txBody>
          <a:bodyPr/>
          <a:p>
            <a:pPr indent="-171193" marL="171193">
              <a:buFontTx/>
              <a:buChar char="-"/>
            </a:pPr>
            <a:r>
              <a:rPr dirty="0" lang="en-US"/>
              <a:t>This is a very generalized workflow that is applied by group</a:t>
            </a:r>
            <a:r>
              <a:rPr baseline="0" dirty="0" lang="en-US"/>
              <a:t>s working on proteomics using mass spectrometers</a:t>
            </a:r>
          </a:p>
          <a:p>
            <a:pPr indent="-171193" marL="171193">
              <a:buFontTx/>
              <a:buChar char="-"/>
            </a:pPr>
            <a:r>
              <a:rPr baseline="0" dirty="0" lang="en-US"/>
              <a:t>Broadly represents the most common method</a:t>
            </a:r>
          </a:p>
          <a:p>
            <a:endParaRPr baseline="0" dirty="0" lang="en-US"/>
          </a:p>
          <a:p>
            <a:pPr indent="-171193" marL="171193">
              <a:buFontTx/>
              <a:buChar char="-"/>
            </a:pPr>
            <a:endParaRPr dirty="0" lang="en-US"/>
          </a:p>
        </p:txBody>
      </p:sp>
      <p:sp>
        <p:nvSpPr>
          <p:cNvPr id="1048812" name="Slide Number Placeholder 3"/>
          <p:cNvSpPr>
            <a:spLocks noGrp="1"/>
          </p:cNvSpPr>
          <p:nvPr>
            <p:ph type="sldNum" sz="quarter" idx="10"/>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A51C0C35-A9A2-4EFD-9BAF-1E52E29E03D1}" type="slidenum">
              <a:rPr baseline="0" b="0" cap="none" sz="1200" i="0" kern="1200" kumimoji="0" lang="de-CH" noProof="0" normalizeH="0" spc="0" strike="noStrike" u="none" smtClean="0">
                <a:ln>
                  <a:noFill/>
                </a:ln>
                <a:solidFill>
                  <a:prstClr val="black"/>
                </a:solidFill>
                <a:effectLst/>
                <a:uLnTx/>
                <a:uFillTx/>
                <a:latin typeface="Calibri" panose="020F0502020204030204"/>
                <a:ea typeface="+mn-ea"/>
                <a:cs typeface="+mn-cs"/>
              </a:rPr>
              <a:pPr algn="r" defTabSz="914400" eaLnBrk="1" fontAlgn="auto" hangingPunct="1" indent="0" latinLnBrk="0" lvl="0" marL="0" marR="0" rtl="0">
                <a:lnSpc>
                  <a:spcPct val="100000"/>
                </a:lnSpc>
                <a:spcBef>
                  <a:spcPts val="0"/>
                </a:spcBef>
                <a:spcAft>
                  <a:spcPts val="0"/>
                </a:spcAft>
                <a:buClrTx/>
                <a:buSzTx/>
                <a:buFontTx/>
                <a:buNone/>
              </a:pPr>
              <a:t>12</a:t>
            </a:fld>
            <a:endParaRPr baseline="0" b="0" cap="none" dirty="0" sz="1200" i="0" kern="1200" kumimoji="0" lang="de-CH"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848" name="Slide Image Placeholder 1"/>
          <p:cNvSpPr>
            <a:spLocks noChangeAspect="1" noRot="1" noGrp="1"/>
          </p:cNvSpPr>
          <p:nvPr>
            <p:ph type="sldImg"/>
          </p:nvPr>
        </p:nvSpPr>
        <p:spPr/>
      </p:sp>
      <p:sp>
        <p:nvSpPr>
          <p:cNvPr id="1048849" name="Notes Placeholder 2"/>
          <p:cNvSpPr>
            <a:spLocks noGrp="1"/>
          </p:cNvSpPr>
          <p:nvPr>
            <p:ph type="body" idx="1"/>
          </p:nvPr>
        </p:nvSpPr>
        <p:spPr/>
        <p:txBody>
          <a:bodyPr/>
          <a:p>
            <a:endParaRPr baseline="0" dirty="0" lang="en-US"/>
          </a:p>
          <a:p>
            <a:pPr indent="-171193" marL="171193">
              <a:buFontTx/>
              <a:buChar char="-"/>
            </a:pPr>
            <a:endParaRPr dirty="0" lang="en-US"/>
          </a:p>
        </p:txBody>
      </p:sp>
      <p:sp>
        <p:nvSpPr>
          <p:cNvPr id="1048850" name="Slide Number Placeholder 3"/>
          <p:cNvSpPr>
            <a:spLocks noGrp="1"/>
          </p:cNvSpPr>
          <p:nvPr>
            <p:ph type="sldNum" sz="quarter" idx="10"/>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A51C0C35-A9A2-4EFD-9BAF-1E52E29E03D1}" type="slidenum">
              <a:rPr baseline="0" b="0" cap="none" sz="1200" i="0" kern="1200" kumimoji="0" lang="de-CH" noProof="0" normalizeH="0" spc="0" strike="noStrike" u="none" smtClean="0">
                <a:ln>
                  <a:noFill/>
                </a:ln>
                <a:solidFill>
                  <a:prstClr val="black"/>
                </a:solidFill>
                <a:effectLst/>
                <a:uLnTx/>
                <a:uFillTx/>
                <a:latin typeface="Calibri" panose="020F0502020204030204"/>
                <a:ea typeface="+mn-ea"/>
                <a:cs typeface="+mn-cs"/>
              </a:rPr>
              <a:pPr algn="r" defTabSz="914400" eaLnBrk="1" fontAlgn="auto" hangingPunct="1" indent="0" latinLnBrk="0" lvl="0" marL="0" marR="0" rtl="0">
                <a:lnSpc>
                  <a:spcPct val="100000"/>
                </a:lnSpc>
                <a:spcBef>
                  <a:spcPts val="0"/>
                </a:spcBef>
                <a:spcAft>
                  <a:spcPts val="0"/>
                </a:spcAft>
                <a:buClrTx/>
                <a:buSzTx/>
                <a:buFontTx/>
                <a:buNone/>
              </a:pPr>
              <a:t>13</a:t>
            </a:fld>
            <a:endParaRPr baseline="0" b="0" cap="none" dirty="0" sz="1200" i="0" kern="1200" kumimoji="0" lang="de-CH"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86" name="Slide Image Placeholder 1"/>
          <p:cNvSpPr>
            <a:spLocks noChangeAspect="1" noRot="1" noGrp="1"/>
          </p:cNvSpPr>
          <p:nvPr>
            <p:ph type="sldImg"/>
          </p:nvPr>
        </p:nvSpPr>
        <p:spPr/>
      </p:sp>
      <p:sp>
        <p:nvSpPr>
          <p:cNvPr id="1048887" name="Notes Placeholder 2"/>
          <p:cNvSpPr>
            <a:spLocks noGrp="1"/>
          </p:cNvSpPr>
          <p:nvPr>
            <p:ph type="body" idx="1"/>
          </p:nvPr>
        </p:nvSpPr>
        <p:spPr/>
        <p:txBody>
          <a:bodyPr/>
          <a:p>
            <a:endParaRPr baseline="0" dirty="0" lang="en-US"/>
          </a:p>
          <a:p>
            <a:pPr indent="-171193" marL="171193">
              <a:buFontTx/>
              <a:buChar char="-"/>
            </a:pPr>
            <a:endParaRPr dirty="0" lang="en-US"/>
          </a:p>
        </p:txBody>
      </p:sp>
      <p:sp>
        <p:nvSpPr>
          <p:cNvPr id="1048888" name="Slide Number Placeholder 3"/>
          <p:cNvSpPr>
            <a:spLocks noGrp="1"/>
          </p:cNvSpPr>
          <p:nvPr>
            <p:ph type="sldNum" sz="quarter" idx="10"/>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A51C0C35-A9A2-4EFD-9BAF-1E52E29E03D1}" type="slidenum">
              <a:rPr baseline="0" b="0" cap="none" sz="1200" i="0" kern="1200" kumimoji="0" lang="de-CH" noProof="0" normalizeH="0" spc="0" strike="noStrike" u="none" smtClean="0">
                <a:ln>
                  <a:noFill/>
                </a:ln>
                <a:solidFill>
                  <a:prstClr val="black"/>
                </a:solidFill>
                <a:effectLst/>
                <a:uLnTx/>
                <a:uFillTx/>
                <a:latin typeface="Calibri" panose="020F0502020204030204"/>
                <a:ea typeface="+mn-ea"/>
                <a:cs typeface="+mn-cs"/>
              </a:rPr>
              <a:pPr algn="r" defTabSz="914400" eaLnBrk="1" fontAlgn="auto" hangingPunct="1" indent="0" latinLnBrk="0" lvl="0" marL="0" marR="0" rtl="0">
                <a:lnSpc>
                  <a:spcPct val="100000"/>
                </a:lnSpc>
                <a:spcBef>
                  <a:spcPts val="0"/>
                </a:spcBef>
                <a:spcAft>
                  <a:spcPts val="0"/>
                </a:spcAft>
                <a:buClrTx/>
                <a:buSzTx/>
                <a:buFontTx/>
                <a:buNone/>
              </a:pPr>
              <a:t>14</a:t>
            </a:fld>
            <a:endParaRPr baseline="0" b="0" cap="none" dirty="0" sz="1200" i="0" kern="1200" kumimoji="0" lang="de-CH"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png"/><Relationship Id="rId3"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0" name=""/>
        <p:cNvGrpSpPr/>
        <p:nvPr/>
      </p:nvGrpSpPr>
      <p:grpSpPr>
        <a:xfrm>
          <a:off x="0" y="0"/>
          <a:ext cx="0" cy="0"/>
          <a:chOff x="0" y="0"/>
          <a:chExt cx="0" cy="0"/>
        </a:xfrm>
      </p:grpSpPr>
      <p:sp>
        <p:nvSpPr>
          <p:cNvPr id="104892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104892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GB"/>
          </a:p>
        </p:txBody>
      </p:sp>
      <p:sp>
        <p:nvSpPr>
          <p:cNvPr id="1048922" name="Date Placeholder 3"/>
          <p:cNvSpPr>
            <a:spLocks noGrp="1"/>
          </p:cNvSpPr>
          <p:nvPr>
            <p:ph type="dt" sz="half" idx="10"/>
          </p:nvPr>
        </p:nvSpPr>
        <p:spPr/>
        <p:txBody>
          <a:bodyPr/>
          <a:p>
            <a:fld id="{52CB1F3D-B0F3-4AAF-BDB0-8846A7B54B81}" type="datetimeFigureOut">
              <a:rPr lang="en-GB" smtClean="0"/>
              <a:t>24/01/2024</a:t>
            </a:fld>
            <a:endParaRPr lang="en-GB"/>
          </a:p>
        </p:txBody>
      </p:sp>
      <p:sp>
        <p:nvSpPr>
          <p:cNvPr id="1048923" name="Footer Placeholder 4"/>
          <p:cNvSpPr>
            <a:spLocks noGrp="1"/>
          </p:cNvSpPr>
          <p:nvPr>
            <p:ph type="ftr" sz="quarter" idx="11"/>
          </p:nvPr>
        </p:nvSpPr>
        <p:spPr/>
        <p:txBody>
          <a:bodyPr/>
          <a:p>
            <a:endParaRPr lang="en-GB"/>
          </a:p>
        </p:txBody>
      </p:sp>
      <p:sp>
        <p:nvSpPr>
          <p:cNvPr id="1048924" name="Slide Number Placeholder 5"/>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3" name=""/>
        <p:cNvGrpSpPr/>
        <p:nvPr/>
      </p:nvGrpSpPr>
      <p:grpSpPr>
        <a:xfrm>
          <a:off x="0" y="0"/>
          <a:ext cx="0" cy="0"/>
          <a:chOff x="0" y="0"/>
          <a:chExt cx="0" cy="0"/>
        </a:xfrm>
      </p:grpSpPr>
      <p:sp>
        <p:nvSpPr>
          <p:cNvPr id="1048936" name="Title 1"/>
          <p:cNvSpPr>
            <a:spLocks noGrp="1"/>
          </p:cNvSpPr>
          <p:nvPr>
            <p:ph type="title"/>
          </p:nvPr>
        </p:nvSpPr>
        <p:spPr/>
        <p:txBody>
          <a:bodyPr/>
          <a:p>
            <a:r>
              <a:rPr lang="en-US"/>
              <a:t>Click to edit Master title style</a:t>
            </a:r>
            <a:endParaRPr lang="en-GB"/>
          </a:p>
        </p:txBody>
      </p:sp>
      <p:sp>
        <p:nvSpPr>
          <p:cNvPr id="1048937"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38" name="Date Placeholder 3"/>
          <p:cNvSpPr>
            <a:spLocks noGrp="1"/>
          </p:cNvSpPr>
          <p:nvPr>
            <p:ph type="dt" sz="half" idx="10"/>
          </p:nvPr>
        </p:nvSpPr>
        <p:spPr/>
        <p:txBody>
          <a:bodyPr/>
          <a:p>
            <a:fld id="{52CB1F3D-B0F3-4AAF-BDB0-8846A7B54B81}" type="datetimeFigureOut">
              <a:rPr lang="en-GB" smtClean="0"/>
              <a:t>24/01/2024</a:t>
            </a:fld>
            <a:endParaRPr lang="en-GB"/>
          </a:p>
        </p:txBody>
      </p:sp>
      <p:sp>
        <p:nvSpPr>
          <p:cNvPr id="1048939" name="Footer Placeholder 4"/>
          <p:cNvSpPr>
            <a:spLocks noGrp="1"/>
          </p:cNvSpPr>
          <p:nvPr>
            <p:ph type="ftr" sz="quarter" idx="11"/>
          </p:nvPr>
        </p:nvSpPr>
        <p:spPr/>
        <p:txBody>
          <a:bodyPr/>
          <a:p>
            <a:endParaRPr lang="en-GB"/>
          </a:p>
        </p:txBody>
      </p:sp>
      <p:sp>
        <p:nvSpPr>
          <p:cNvPr id="1048940" name="Slide Number Placeholder 5"/>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1" name=""/>
        <p:cNvGrpSpPr/>
        <p:nvPr/>
      </p:nvGrpSpPr>
      <p:grpSpPr>
        <a:xfrm>
          <a:off x="0" y="0"/>
          <a:ext cx="0" cy="0"/>
          <a:chOff x="0" y="0"/>
          <a:chExt cx="0" cy="0"/>
        </a:xfrm>
      </p:grpSpPr>
      <p:sp>
        <p:nvSpPr>
          <p:cNvPr id="1048925" name="Vertical Title 1"/>
          <p:cNvSpPr>
            <a:spLocks noGrp="1"/>
          </p:cNvSpPr>
          <p:nvPr>
            <p:ph type="title" orient="vert"/>
          </p:nvPr>
        </p:nvSpPr>
        <p:spPr>
          <a:xfrm>
            <a:off x="8724900" y="365125"/>
            <a:ext cx="2628900" cy="5811838"/>
          </a:xfrm>
        </p:spPr>
        <p:txBody>
          <a:bodyPr vert="eaVert"/>
          <a:p>
            <a:r>
              <a:rPr lang="en-US"/>
              <a:t>Click to edit Master title style</a:t>
            </a:r>
            <a:endParaRPr lang="en-GB"/>
          </a:p>
        </p:txBody>
      </p:sp>
      <p:sp>
        <p:nvSpPr>
          <p:cNvPr id="1048926" name="Vertical Text Placeholder 2"/>
          <p:cNvSpPr>
            <a:spLocks noGrp="1"/>
          </p:cNvSpPr>
          <p:nvPr>
            <p:ph type="body" orient="vert" idx="1"/>
          </p:nvPr>
        </p:nvSpPr>
        <p:spPr>
          <a:xfrm>
            <a:off x="838200" y="365125"/>
            <a:ext cx="7734300"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27" name="Date Placeholder 3"/>
          <p:cNvSpPr>
            <a:spLocks noGrp="1"/>
          </p:cNvSpPr>
          <p:nvPr>
            <p:ph type="dt" sz="half" idx="10"/>
          </p:nvPr>
        </p:nvSpPr>
        <p:spPr/>
        <p:txBody>
          <a:bodyPr/>
          <a:p>
            <a:fld id="{52CB1F3D-B0F3-4AAF-BDB0-8846A7B54B81}" type="datetimeFigureOut">
              <a:rPr lang="en-GB" smtClean="0"/>
              <a:t>24/01/2024</a:t>
            </a:fld>
            <a:endParaRPr lang="en-GB"/>
          </a:p>
        </p:txBody>
      </p:sp>
      <p:sp>
        <p:nvSpPr>
          <p:cNvPr id="1048928" name="Footer Placeholder 4"/>
          <p:cNvSpPr>
            <a:spLocks noGrp="1"/>
          </p:cNvSpPr>
          <p:nvPr>
            <p:ph type="ftr" sz="quarter" idx="11"/>
          </p:nvPr>
        </p:nvSpPr>
        <p:spPr/>
        <p:txBody>
          <a:bodyPr/>
          <a:p>
            <a:endParaRPr lang="en-GB"/>
          </a:p>
        </p:txBody>
      </p:sp>
      <p:sp>
        <p:nvSpPr>
          <p:cNvPr id="1048929" name="Slide Number Placeholder 5"/>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Title slide">
    <p:spTree>
      <p:nvGrpSpPr>
        <p:cNvPr id="28" name=""/>
        <p:cNvGrpSpPr/>
        <p:nvPr/>
      </p:nvGrpSpPr>
      <p:grpSpPr>
        <a:xfrm>
          <a:off x="0" y="0"/>
          <a:ext cx="0" cy="0"/>
          <a:chOff x="0" y="0"/>
          <a:chExt cx="0" cy="0"/>
        </a:xfrm>
      </p:grpSpPr>
      <p:pic>
        <p:nvPicPr>
          <p:cNvPr id="2097152" name="Picture 9"/>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581" name="Text Placeholder 13"/>
          <p:cNvSpPr>
            <a:spLocks noGrp="1"/>
          </p:cNvSpPr>
          <p:nvPr>
            <p:ph type="body" sz="quarter" idx="11" hasCustomPrompt="1"/>
          </p:nvPr>
        </p:nvSpPr>
        <p:spPr>
          <a:xfrm>
            <a:off x="1582738" y="5389563"/>
            <a:ext cx="3586670" cy="365061"/>
          </a:xfrm>
          <a:prstGeom prst="rect"/>
        </p:spPr>
        <p:txBody>
          <a:bodyPr/>
          <a:lstStyle>
            <a:lvl1pPr indent="0" marL="0">
              <a:lnSpc>
                <a:spcPct val="100000"/>
              </a:lnSpc>
              <a:buNone/>
              <a:defRPr baseline="0" b="1" sz="1600" i="0">
                <a:solidFill>
                  <a:srgbClr val="D6000D"/>
                </a:solidFill>
                <a:latin typeface="Arial" charset="0"/>
                <a:ea typeface="Arial" charset="0"/>
                <a:cs typeface="Arial" charset="0"/>
              </a:defRPr>
            </a:lvl1pPr>
          </a:lstStyle>
          <a:p>
            <a:pPr lvl="0"/>
            <a:r>
              <a:rPr dirty="0" lang="en-US"/>
              <a:t>PRESENTER NAME</a:t>
            </a:r>
          </a:p>
        </p:txBody>
      </p:sp>
      <p:sp>
        <p:nvSpPr>
          <p:cNvPr id="1048582" name="Text Placeholder 13"/>
          <p:cNvSpPr>
            <a:spLocks noGrp="1"/>
          </p:cNvSpPr>
          <p:nvPr>
            <p:ph type="body" sz="quarter" idx="12" hasCustomPrompt="1"/>
          </p:nvPr>
        </p:nvSpPr>
        <p:spPr>
          <a:xfrm>
            <a:off x="1582738" y="5711637"/>
            <a:ext cx="3586670" cy="401567"/>
          </a:xfrm>
          <a:prstGeom prst="rect"/>
        </p:spPr>
        <p:txBody>
          <a:bodyPr/>
          <a:lstStyle>
            <a:lvl1pPr indent="0" marL="0">
              <a:lnSpc>
                <a:spcPct val="100000"/>
              </a:lnSpc>
              <a:buNone/>
              <a:defRPr baseline="0" b="0" sz="1600" i="0">
                <a:solidFill>
                  <a:srgbClr val="D6000D"/>
                </a:solidFill>
                <a:latin typeface="Arial" charset="0"/>
                <a:ea typeface="Arial" charset="0"/>
                <a:cs typeface="Arial" charset="0"/>
              </a:defRPr>
            </a:lvl1pPr>
          </a:lstStyle>
          <a:p>
            <a:pPr lvl="0"/>
            <a:r>
              <a:rPr dirty="0" lang="en-US"/>
              <a:t>PRESENTER TITLE</a:t>
            </a:r>
          </a:p>
        </p:txBody>
      </p:sp>
      <p:sp>
        <p:nvSpPr>
          <p:cNvPr id="1048583" name="Text Placeholder 13"/>
          <p:cNvSpPr>
            <a:spLocks noGrp="1"/>
          </p:cNvSpPr>
          <p:nvPr>
            <p:ph type="body" sz="quarter" idx="13" hasCustomPrompt="1"/>
          </p:nvPr>
        </p:nvSpPr>
        <p:spPr>
          <a:xfrm>
            <a:off x="1582738" y="6033711"/>
            <a:ext cx="3586670" cy="401567"/>
          </a:xfrm>
          <a:prstGeom prst="rect"/>
        </p:spPr>
        <p:txBody>
          <a:bodyPr/>
          <a:lstStyle>
            <a:lvl1pPr indent="0" marL="0">
              <a:lnSpc>
                <a:spcPct val="100000"/>
              </a:lnSpc>
              <a:buNone/>
              <a:defRPr baseline="0" b="0" sz="1200" i="0">
                <a:solidFill>
                  <a:srgbClr val="D6000D"/>
                </a:solidFill>
                <a:latin typeface="Arial" charset="0"/>
                <a:ea typeface="Arial" charset="0"/>
                <a:cs typeface="Arial" charset="0"/>
              </a:defRPr>
            </a:lvl1pPr>
          </a:lstStyle>
          <a:p>
            <a:pPr lvl="0"/>
            <a:r>
              <a:rPr dirty="0" lang="en-US"/>
              <a:t>DATE OF PRESENTATION</a:t>
            </a:r>
          </a:p>
        </p:txBody>
      </p:sp>
      <p:sp>
        <p:nvSpPr>
          <p:cNvPr id="1048584" name="Text Placeholder 4"/>
          <p:cNvSpPr>
            <a:spLocks noGrp="1"/>
          </p:cNvSpPr>
          <p:nvPr>
            <p:ph type="body" sz="quarter" idx="15" hasCustomPrompt="1"/>
          </p:nvPr>
        </p:nvSpPr>
        <p:spPr>
          <a:xfrm>
            <a:off x="1509586" y="1203608"/>
            <a:ext cx="5366702" cy="3234280"/>
          </a:xfrm>
          <a:prstGeom prst="rect"/>
        </p:spPr>
        <p:txBody>
          <a:bodyPr bIns="0" lIns="288000" rIns="288000" tIns="288000"/>
          <a:lstStyle>
            <a:lvl1pPr indent="0" marL="0">
              <a:buNone/>
              <a:defRPr b="1" sz="4600">
                <a:solidFill>
                  <a:srgbClr val="D6000D"/>
                </a:solidFill>
              </a:defRPr>
            </a:lvl1pPr>
          </a:lstStyle>
          <a:p>
            <a:pPr lvl="0"/>
            <a:r>
              <a:rPr dirty="0" lang="en-US"/>
              <a:t>PRESENTATION TITLE GOES HERE UPPERCASE 48PT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 - pic left">
    <p:spTree>
      <p:nvGrpSpPr>
        <p:cNvPr id="135" name=""/>
        <p:cNvGrpSpPr/>
        <p:nvPr/>
      </p:nvGrpSpPr>
      <p:grpSpPr>
        <a:xfrm>
          <a:off x="0" y="0"/>
          <a:ext cx="0" cy="0"/>
          <a:chOff x="0" y="0"/>
          <a:chExt cx="0" cy="0"/>
        </a:xfrm>
      </p:grpSpPr>
      <p:sp>
        <p:nvSpPr>
          <p:cNvPr id="1048906" name="Picture Placeholder 2"/>
          <p:cNvSpPr>
            <a:spLocks noGrp="1"/>
          </p:cNvSpPr>
          <p:nvPr>
            <p:ph type="pic" sz="quarter" idx="11"/>
          </p:nvPr>
        </p:nvSpPr>
        <p:spPr>
          <a:xfrm>
            <a:off x="0" y="0"/>
            <a:ext cx="7010400" cy="6858000"/>
          </a:xfrm>
          <a:prstGeom prst="rect"/>
        </p:spPr>
        <p:txBody>
          <a:bodyPr/>
          <a:p>
            <a:endParaRPr lang="en-US"/>
          </a:p>
        </p:txBody>
      </p:sp>
      <p:sp>
        <p:nvSpPr>
          <p:cNvPr id="1048907" name="Text Placeholder 4"/>
          <p:cNvSpPr>
            <a:spLocks noGrp="1"/>
          </p:cNvSpPr>
          <p:nvPr>
            <p:ph type="body" sz="quarter" idx="12" hasCustomPrompt="1"/>
          </p:nvPr>
        </p:nvSpPr>
        <p:spPr>
          <a:xfrm>
            <a:off x="7315200" y="414339"/>
            <a:ext cx="4316540" cy="999934"/>
          </a:xfrm>
          <a:prstGeom prst="rect"/>
          <a:noFill/>
        </p:spPr>
        <p:txBody>
          <a:bodyPr/>
          <a:lstStyle>
            <a:lvl1pPr indent="0" marL="0">
              <a:buNone/>
              <a:defRPr baseline="0" b="1">
                <a:solidFill>
                  <a:schemeClr val="bg1"/>
                </a:solidFill>
              </a:defRPr>
            </a:lvl1pPr>
          </a:lstStyle>
          <a:p>
            <a:pPr lvl="0"/>
            <a:r>
              <a:rPr dirty="0" lang="en-US"/>
              <a:t>TITLE GOES HERE IN UPPERCASE BOLD</a:t>
            </a:r>
          </a:p>
        </p:txBody>
      </p:sp>
      <p:sp>
        <p:nvSpPr>
          <p:cNvPr id="1048908" name="Text Placeholder 11"/>
          <p:cNvSpPr>
            <a:spLocks noGrp="1"/>
          </p:cNvSpPr>
          <p:nvPr>
            <p:ph type="body" sz="quarter" idx="13" hasCustomPrompt="1"/>
          </p:nvPr>
        </p:nvSpPr>
        <p:spPr>
          <a:xfrm>
            <a:off x="7315200" y="1584325"/>
            <a:ext cx="4316540" cy="3206750"/>
          </a:xfrm>
          <a:prstGeom prst="rect"/>
        </p:spPr>
        <p:txBody>
          <a:bodyPr/>
          <a:lstStyle>
            <a:lvl1pPr indent="0" marL="0">
              <a:lnSpc>
                <a:spcPct val="100000"/>
              </a:lnSpc>
              <a:buFontTx/>
              <a:buNone/>
              <a:defRPr sz="2100">
                <a:solidFill>
                  <a:schemeClr val="bg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74" name="Picture 5"/>
          <p:cNvPicPr>
            <a:picLocks noChangeAspect="1"/>
          </p:cNvPicPr>
          <p:nvPr userDrawn="1"/>
        </p:nvPicPr>
        <p:blipFill>
          <a:blip xmlns:r="http://schemas.openxmlformats.org/officeDocument/2006/relationships" r:embed="rId1" cstate="print"/>
          <a:stretch>
            <a:fillRect/>
          </a:stretch>
        </p:blipFill>
        <p:spPr>
          <a:xfrm>
            <a:off x="9801418" y="5768912"/>
            <a:ext cx="1830322" cy="704889"/>
          </a:xfrm>
          <a:prstGeom prst="rec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 - chart left">
    <p:spTree>
      <p:nvGrpSpPr>
        <p:cNvPr id="137" name=""/>
        <p:cNvGrpSpPr/>
        <p:nvPr/>
      </p:nvGrpSpPr>
      <p:grpSpPr>
        <a:xfrm>
          <a:off x="0" y="0"/>
          <a:ext cx="0" cy="0"/>
          <a:chOff x="0" y="0"/>
          <a:chExt cx="0" cy="0"/>
        </a:xfrm>
      </p:grpSpPr>
      <p:sp>
        <p:nvSpPr>
          <p:cNvPr id="1048912" name="Text Placeholder 4"/>
          <p:cNvSpPr>
            <a:spLocks noGrp="1"/>
          </p:cNvSpPr>
          <p:nvPr>
            <p:ph type="body" sz="quarter" idx="12" hasCustomPrompt="1"/>
          </p:nvPr>
        </p:nvSpPr>
        <p:spPr>
          <a:xfrm>
            <a:off x="7315200" y="414339"/>
            <a:ext cx="4328160" cy="999934"/>
          </a:xfrm>
          <a:prstGeom prst="rect"/>
          <a:noFill/>
        </p:spPr>
        <p:txBody>
          <a:bodyPr/>
          <a:lstStyle>
            <a:lvl1pPr indent="0" marL="0">
              <a:buNone/>
              <a:defRPr baseline="0" b="1">
                <a:solidFill>
                  <a:schemeClr val="bg1"/>
                </a:solidFill>
              </a:defRPr>
            </a:lvl1pPr>
          </a:lstStyle>
          <a:p>
            <a:pPr lvl="0"/>
            <a:r>
              <a:rPr dirty="0" lang="en-US"/>
              <a:t>TITLE GOES HERE IN UPPERCASE BOLD</a:t>
            </a:r>
          </a:p>
        </p:txBody>
      </p:sp>
      <p:sp>
        <p:nvSpPr>
          <p:cNvPr id="1048913" name="Text Placeholder 11"/>
          <p:cNvSpPr>
            <a:spLocks noGrp="1"/>
          </p:cNvSpPr>
          <p:nvPr>
            <p:ph type="body" sz="quarter" idx="13" hasCustomPrompt="1"/>
          </p:nvPr>
        </p:nvSpPr>
        <p:spPr>
          <a:xfrm>
            <a:off x="7315200" y="1584325"/>
            <a:ext cx="4328160" cy="3206750"/>
          </a:xfrm>
          <a:prstGeom prst="rect"/>
        </p:spPr>
        <p:txBody>
          <a:bodyPr/>
          <a:lstStyle>
            <a:lvl1pPr indent="0" marL="0">
              <a:lnSpc>
                <a:spcPct val="100000"/>
              </a:lnSpc>
              <a:buFontTx/>
              <a:buNone/>
              <a:defRPr sz="2100">
                <a:solidFill>
                  <a:schemeClr val="bg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76" name="Picture 5"/>
          <p:cNvPicPr>
            <a:picLocks noChangeAspect="1"/>
          </p:cNvPicPr>
          <p:nvPr userDrawn="1"/>
        </p:nvPicPr>
        <p:blipFill>
          <a:blip xmlns:r="http://schemas.openxmlformats.org/officeDocument/2006/relationships" r:embed="rId1" cstate="print"/>
          <a:stretch>
            <a:fillRect/>
          </a:stretch>
        </p:blipFill>
        <p:spPr>
          <a:xfrm>
            <a:off x="9813038" y="5768912"/>
            <a:ext cx="1830322" cy="704889"/>
          </a:xfrm>
          <a:prstGeom prst="rect"/>
        </p:spPr>
      </p:pic>
      <p:sp>
        <p:nvSpPr>
          <p:cNvPr id="1048914" name="Chart Placeholder 3"/>
          <p:cNvSpPr>
            <a:spLocks noGrp="1"/>
          </p:cNvSpPr>
          <p:nvPr>
            <p:ph type="chart" sz="quarter" idx="14"/>
          </p:nvPr>
        </p:nvSpPr>
        <p:spPr>
          <a:xfrm>
            <a:off x="0" y="0"/>
            <a:ext cx="7010400" cy="6858000"/>
          </a:xfrm>
          <a:prstGeom prst="rect"/>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 - pic right">
    <p:spTree>
      <p:nvGrpSpPr>
        <p:cNvPr id="136" name=""/>
        <p:cNvGrpSpPr/>
        <p:nvPr/>
      </p:nvGrpSpPr>
      <p:grpSpPr>
        <a:xfrm>
          <a:off x="0" y="0"/>
          <a:ext cx="0" cy="0"/>
          <a:chOff x="0" y="0"/>
          <a:chExt cx="0" cy="0"/>
        </a:xfrm>
      </p:grpSpPr>
      <p:sp>
        <p:nvSpPr>
          <p:cNvPr id="1048909" name="Picture Placeholder 2"/>
          <p:cNvSpPr>
            <a:spLocks noGrp="1"/>
          </p:cNvSpPr>
          <p:nvPr>
            <p:ph type="pic" sz="quarter" idx="11"/>
          </p:nvPr>
        </p:nvSpPr>
        <p:spPr>
          <a:xfrm>
            <a:off x="5181600" y="0"/>
            <a:ext cx="7010400" cy="6858000"/>
          </a:xfrm>
          <a:prstGeom prst="rect"/>
        </p:spPr>
        <p:txBody>
          <a:bodyPr/>
          <a:p>
            <a:endParaRPr lang="en-US"/>
          </a:p>
        </p:txBody>
      </p:sp>
      <p:sp>
        <p:nvSpPr>
          <p:cNvPr id="1048910" name="Text Placeholder 4"/>
          <p:cNvSpPr>
            <a:spLocks noGrp="1"/>
          </p:cNvSpPr>
          <p:nvPr>
            <p:ph type="body" sz="quarter" idx="12" hasCustomPrompt="1"/>
          </p:nvPr>
        </p:nvSpPr>
        <p:spPr>
          <a:xfrm>
            <a:off x="560832" y="414339"/>
            <a:ext cx="4340924" cy="999934"/>
          </a:xfrm>
          <a:prstGeom prst="rect"/>
        </p:spPr>
        <p:txBody>
          <a:bodyPr/>
          <a:lstStyle>
            <a:lvl1pPr indent="0" marL="0">
              <a:buNone/>
              <a:defRPr baseline="0" b="1">
                <a:solidFill>
                  <a:schemeClr val="bg1"/>
                </a:solidFill>
              </a:defRPr>
            </a:lvl1pPr>
          </a:lstStyle>
          <a:p>
            <a:pPr lvl="0"/>
            <a:r>
              <a:rPr dirty="0" lang="en-US"/>
              <a:t>TITLE GOES HERE IN UPPERCASE BOLD</a:t>
            </a:r>
          </a:p>
        </p:txBody>
      </p:sp>
      <p:sp>
        <p:nvSpPr>
          <p:cNvPr id="1048911" name="Text Placeholder 11"/>
          <p:cNvSpPr>
            <a:spLocks noGrp="1"/>
          </p:cNvSpPr>
          <p:nvPr>
            <p:ph type="body" sz="quarter" idx="13" hasCustomPrompt="1"/>
          </p:nvPr>
        </p:nvSpPr>
        <p:spPr>
          <a:xfrm>
            <a:off x="560832" y="1584325"/>
            <a:ext cx="4340924" cy="3206750"/>
          </a:xfrm>
          <a:prstGeom prst="rect"/>
        </p:spPr>
        <p:txBody>
          <a:bodyPr/>
          <a:lstStyle>
            <a:lvl1pPr indent="0" marL="0">
              <a:lnSpc>
                <a:spcPct val="100000"/>
              </a:lnSpc>
              <a:buFontTx/>
              <a:buNone/>
              <a:defRPr sz="2100">
                <a:solidFill>
                  <a:schemeClr val="bg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75" name="Picture 5"/>
          <p:cNvPicPr>
            <a:picLocks noChangeAspect="1"/>
          </p:cNvPicPr>
          <p:nvPr userDrawn="1"/>
        </p:nvPicPr>
        <p:blipFill>
          <a:blip xmlns:r="http://schemas.openxmlformats.org/officeDocument/2006/relationships" r:embed="rId1" cstate="print"/>
          <a:stretch>
            <a:fillRect/>
          </a:stretch>
        </p:blipFill>
        <p:spPr>
          <a:xfrm>
            <a:off x="560832" y="5768912"/>
            <a:ext cx="1830322" cy="704889"/>
          </a:xfrm>
          <a:prstGeom prst="rec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d - pic narrow right">
    <p:spTree>
      <p:nvGrpSpPr>
        <p:cNvPr id="139" name=""/>
        <p:cNvGrpSpPr/>
        <p:nvPr/>
      </p:nvGrpSpPr>
      <p:grpSpPr>
        <a:xfrm>
          <a:off x="0" y="0"/>
          <a:ext cx="0" cy="0"/>
          <a:chOff x="0" y="0"/>
          <a:chExt cx="0" cy="0"/>
        </a:xfrm>
      </p:grpSpPr>
      <p:sp>
        <p:nvSpPr>
          <p:cNvPr id="1048917" name="Picture Placeholder 2"/>
          <p:cNvSpPr>
            <a:spLocks noGrp="1"/>
          </p:cNvSpPr>
          <p:nvPr>
            <p:ph type="pic" sz="quarter" idx="11"/>
          </p:nvPr>
        </p:nvSpPr>
        <p:spPr>
          <a:xfrm>
            <a:off x="7010400" y="0"/>
            <a:ext cx="5181600" cy="6858000"/>
          </a:xfrm>
          <a:prstGeom prst="rect"/>
        </p:spPr>
        <p:txBody>
          <a:bodyPr/>
          <a:p>
            <a:endParaRPr lang="en-US"/>
          </a:p>
        </p:txBody>
      </p:sp>
      <p:sp>
        <p:nvSpPr>
          <p:cNvPr id="1048918" name="Text Placeholder 4"/>
          <p:cNvSpPr>
            <a:spLocks noGrp="1"/>
          </p:cNvSpPr>
          <p:nvPr>
            <p:ph type="body" sz="quarter" idx="12" hasCustomPrompt="1"/>
          </p:nvPr>
        </p:nvSpPr>
        <p:spPr>
          <a:xfrm>
            <a:off x="548640" y="962979"/>
            <a:ext cx="5596128" cy="999934"/>
          </a:xfrm>
          <a:prstGeom prst="rect"/>
        </p:spPr>
        <p:txBody>
          <a:bodyPr/>
          <a:lstStyle>
            <a:lvl1pPr indent="0" marL="0">
              <a:buNone/>
              <a:defRPr baseline="0" b="1" sz="3600">
                <a:solidFill>
                  <a:schemeClr val="bg1"/>
                </a:solidFill>
              </a:defRPr>
            </a:lvl1pPr>
          </a:lstStyle>
          <a:p>
            <a:pPr lvl="0"/>
            <a:r>
              <a:rPr dirty="0" lang="en-US"/>
              <a:t>TITLE GOES HERE IN UPPERCASE BOLD</a:t>
            </a:r>
          </a:p>
        </p:txBody>
      </p:sp>
      <p:sp>
        <p:nvSpPr>
          <p:cNvPr id="1048919" name="Text Placeholder 11"/>
          <p:cNvSpPr>
            <a:spLocks noGrp="1"/>
          </p:cNvSpPr>
          <p:nvPr>
            <p:ph type="body" sz="quarter" idx="13" hasCustomPrompt="1"/>
          </p:nvPr>
        </p:nvSpPr>
        <p:spPr>
          <a:xfrm>
            <a:off x="548640" y="2282433"/>
            <a:ext cx="5596128" cy="3206750"/>
          </a:xfrm>
          <a:prstGeom prst="rect"/>
        </p:spPr>
        <p:txBody>
          <a:bodyPr/>
          <a:lstStyle>
            <a:lvl1pPr indent="0" marL="0">
              <a:lnSpc>
                <a:spcPct val="100000"/>
              </a:lnSpc>
              <a:buFontTx/>
              <a:buNone/>
              <a:defRPr sz="2100">
                <a:solidFill>
                  <a:schemeClr val="bg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78" name="Picture 5"/>
          <p:cNvPicPr>
            <a:picLocks noChangeAspect="1"/>
          </p:cNvPicPr>
          <p:nvPr userDrawn="1"/>
        </p:nvPicPr>
        <p:blipFill>
          <a:blip xmlns:r="http://schemas.openxmlformats.org/officeDocument/2006/relationships" r:embed="rId1" cstate="print"/>
          <a:stretch>
            <a:fillRect/>
          </a:stretch>
        </p:blipFill>
        <p:spPr>
          <a:xfrm>
            <a:off x="548640" y="5768912"/>
            <a:ext cx="1830322" cy="704889"/>
          </a:xfrm>
          <a:prstGeom prst="rec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d - text">
    <p:spTree>
      <p:nvGrpSpPr>
        <p:cNvPr id="138" name=""/>
        <p:cNvGrpSpPr/>
        <p:nvPr/>
      </p:nvGrpSpPr>
      <p:grpSpPr>
        <a:xfrm>
          <a:off x="0" y="0"/>
          <a:ext cx="0" cy="0"/>
          <a:chOff x="0" y="0"/>
          <a:chExt cx="0" cy="0"/>
        </a:xfrm>
      </p:grpSpPr>
      <p:sp>
        <p:nvSpPr>
          <p:cNvPr id="1048915" name="Text Placeholder 4"/>
          <p:cNvSpPr>
            <a:spLocks noGrp="1"/>
          </p:cNvSpPr>
          <p:nvPr>
            <p:ph type="body" sz="quarter" idx="12" hasCustomPrompt="1"/>
          </p:nvPr>
        </p:nvSpPr>
        <p:spPr>
          <a:xfrm>
            <a:off x="548640" y="1609154"/>
            <a:ext cx="6851904" cy="1402269"/>
          </a:xfrm>
          <a:prstGeom prst="rect"/>
        </p:spPr>
        <p:txBody>
          <a:bodyPr/>
          <a:lstStyle>
            <a:lvl1pPr indent="0" marL="0">
              <a:buNone/>
              <a:defRPr baseline="0" b="1" sz="4800">
                <a:solidFill>
                  <a:schemeClr val="bg1"/>
                </a:solidFill>
              </a:defRPr>
            </a:lvl1pPr>
          </a:lstStyle>
          <a:p>
            <a:pPr lvl="0"/>
            <a:r>
              <a:rPr dirty="0" lang="en-US"/>
              <a:t>TITLE GOES HERE IN UPPERCASE BOLD</a:t>
            </a:r>
          </a:p>
        </p:txBody>
      </p:sp>
      <p:sp>
        <p:nvSpPr>
          <p:cNvPr id="1048916" name="Text Placeholder 11"/>
          <p:cNvSpPr>
            <a:spLocks noGrp="1"/>
          </p:cNvSpPr>
          <p:nvPr>
            <p:ph type="body" sz="quarter" idx="13" hasCustomPrompt="1"/>
          </p:nvPr>
        </p:nvSpPr>
        <p:spPr>
          <a:xfrm>
            <a:off x="548640" y="3281409"/>
            <a:ext cx="6851904" cy="1827039"/>
          </a:xfrm>
          <a:prstGeom prst="rect"/>
        </p:spPr>
        <p:txBody>
          <a:bodyPr/>
          <a:lstStyle>
            <a:lvl1pPr indent="-342900" marL="342900">
              <a:lnSpc>
                <a:spcPct val="100000"/>
              </a:lnSpc>
              <a:buFont typeface="Arial" charset="0"/>
              <a:buChar char="•"/>
              <a:defRPr sz="2100">
                <a:solidFill>
                  <a:schemeClr val="bg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a:t>
            </a:r>
          </a:p>
          <a:p>
            <a:pPr lvl="0"/>
            <a:r>
              <a:rPr dirty="0" lang="en-US" err="1"/>
              <a:t>Magnis</a:t>
            </a:r>
            <a:r>
              <a:rPr dirty="0" lang="en-US"/>
              <a:t> dis parturient </a:t>
            </a:r>
            <a:r>
              <a:rPr dirty="0" lang="en-US" err="1"/>
              <a:t>montes</a:t>
            </a:r>
            <a:endParaRPr dirty="0" lang="en-US"/>
          </a:p>
          <a:p>
            <a:pPr lvl="0"/>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endParaRPr dirty="0" lang="en-US"/>
          </a:p>
        </p:txBody>
      </p:sp>
      <p:pic>
        <p:nvPicPr>
          <p:cNvPr id="2097177" name="Picture 5"/>
          <p:cNvPicPr>
            <a:picLocks noChangeAspect="1"/>
          </p:cNvPicPr>
          <p:nvPr userDrawn="1"/>
        </p:nvPicPr>
        <p:blipFill>
          <a:blip xmlns:r="http://schemas.openxmlformats.org/officeDocument/2006/relationships" r:embed="rId1" cstate="print"/>
          <a:stretch>
            <a:fillRect/>
          </a:stretch>
        </p:blipFill>
        <p:spPr>
          <a:xfrm>
            <a:off x="9788654" y="5768912"/>
            <a:ext cx="1830322" cy="704889"/>
          </a:xfrm>
          <a:prstGeom prst="rec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34" name=""/>
        <p:cNvGrpSpPr/>
        <p:nvPr/>
      </p:nvGrpSpPr>
      <p:grpSpPr>
        <a:xfrm>
          <a:off x="0" y="0"/>
          <a:ext cx="0" cy="0"/>
          <a:chOff x="0" y="0"/>
          <a:chExt cx="0" cy="0"/>
        </a:xfrm>
      </p:grpSpPr>
      <p:pic>
        <p:nvPicPr>
          <p:cNvPr id="2097172" name="Picture 7"/>
          <p:cNvPicPr>
            <a:picLocks noChangeAspect="1"/>
          </p:cNvPicPr>
          <p:nvPr userDrawn="1"/>
        </p:nvPicPr>
        <p:blipFill>
          <a:blip xmlns:r="http://schemas.openxmlformats.org/officeDocument/2006/relationships" r:embed="rId1"/>
          <a:srcRect/>
          <a:stretch>
            <a:fillRect/>
          </a:stretch>
        </p:blipFill>
        <p:spPr bwMode="auto">
          <a:xfrm>
            <a:off x="0" y="0"/>
            <a:ext cx="12192000" cy="6858000"/>
          </a:xfrm>
          <a:prstGeom prst="rect"/>
          <a:noFill/>
          <a:ln>
            <a:noFill/>
          </a:ln>
        </p:spPr>
      </p:pic>
      <p:pic>
        <p:nvPicPr>
          <p:cNvPr id="2097173" name="Picture 5"/>
          <p:cNvPicPr>
            <a:picLocks noChangeAspect="1"/>
          </p:cNvPicPr>
          <p:nvPr userDrawn="1"/>
        </p:nvPicPr>
        <p:blipFill>
          <a:blip xmlns:r="http://schemas.openxmlformats.org/officeDocument/2006/relationships" r:embed="rId2" cstate="print"/>
          <a:stretch>
            <a:fillRect/>
          </a:stretch>
        </p:blipFill>
        <p:spPr>
          <a:xfrm>
            <a:off x="9788654" y="5768912"/>
            <a:ext cx="1830322" cy="704889"/>
          </a:xfrm>
          <a:prstGeom prst="rect"/>
        </p:spPr>
      </p:pic>
      <p:sp>
        <p:nvSpPr>
          <p:cNvPr id="1048904" name="Text Placeholder 4"/>
          <p:cNvSpPr>
            <a:spLocks noGrp="1"/>
          </p:cNvSpPr>
          <p:nvPr>
            <p:ph type="body" sz="quarter" idx="12" hasCustomPrompt="1"/>
          </p:nvPr>
        </p:nvSpPr>
        <p:spPr>
          <a:xfrm>
            <a:off x="548640" y="536259"/>
            <a:ext cx="5596128" cy="463485"/>
          </a:xfrm>
          <a:prstGeom prst="rect"/>
        </p:spPr>
        <p:txBody>
          <a:bodyPr/>
          <a:lstStyle>
            <a:lvl1pPr indent="0" marL="0">
              <a:buNone/>
              <a:defRPr baseline="0" b="1" sz="2400">
                <a:solidFill>
                  <a:schemeClr val="bg1"/>
                </a:solidFill>
              </a:defRPr>
            </a:lvl1pPr>
          </a:lstStyle>
          <a:p>
            <a:pPr lvl="0"/>
            <a:r>
              <a:rPr dirty="0" lang="en-US"/>
              <a:t>TITLE GOES HERE</a:t>
            </a:r>
          </a:p>
        </p:txBody>
      </p:sp>
      <p:sp>
        <p:nvSpPr>
          <p:cNvPr id="1048905" name="Table Placeholder 10"/>
          <p:cNvSpPr>
            <a:spLocks noGrp="1"/>
          </p:cNvSpPr>
          <p:nvPr>
            <p:ph type="tbl" sz="quarter" idx="13"/>
          </p:nvPr>
        </p:nvSpPr>
        <p:spPr>
          <a:xfrm>
            <a:off x="548640" y="1122363"/>
            <a:ext cx="11070336" cy="4486275"/>
          </a:xfrm>
          <a:prstGeom prst="rect"/>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pic left">
    <p:spTree>
      <p:nvGrpSpPr>
        <p:cNvPr id="155" name=""/>
        <p:cNvGrpSpPr/>
        <p:nvPr/>
      </p:nvGrpSpPr>
      <p:grpSpPr>
        <a:xfrm>
          <a:off x="0" y="0"/>
          <a:ext cx="0" cy="0"/>
          <a:chOff x="0" y="0"/>
          <a:chExt cx="0" cy="0"/>
        </a:xfrm>
      </p:grpSpPr>
      <p:sp>
        <p:nvSpPr>
          <p:cNvPr id="1048986" name="Picture Placeholder 2"/>
          <p:cNvSpPr>
            <a:spLocks noGrp="1"/>
          </p:cNvSpPr>
          <p:nvPr>
            <p:ph type="pic" sz="quarter" idx="11"/>
          </p:nvPr>
        </p:nvSpPr>
        <p:spPr>
          <a:xfrm>
            <a:off x="0" y="0"/>
            <a:ext cx="7010400" cy="6858000"/>
          </a:xfrm>
          <a:prstGeom prst="rect"/>
        </p:spPr>
        <p:txBody>
          <a:bodyPr/>
          <a:p>
            <a:endParaRPr lang="en-US"/>
          </a:p>
        </p:txBody>
      </p:sp>
      <p:sp>
        <p:nvSpPr>
          <p:cNvPr id="1048987" name="Text Placeholder 4"/>
          <p:cNvSpPr>
            <a:spLocks noGrp="1"/>
          </p:cNvSpPr>
          <p:nvPr>
            <p:ph type="body" sz="quarter" idx="12" hasCustomPrompt="1"/>
          </p:nvPr>
        </p:nvSpPr>
        <p:spPr>
          <a:xfrm>
            <a:off x="7315200" y="414339"/>
            <a:ext cx="4303776" cy="999934"/>
          </a:xfrm>
          <a:prstGeom prst="rect"/>
        </p:spPr>
        <p:txBody>
          <a:bodyPr/>
          <a:lstStyle>
            <a:lvl1pPr indent="0" marL="0">
              <a:buNone/>
              <a:defRPr baseline="0" b="1">
                <a:solidFill>
                  <a:srgbClr val="D6000D"/>
                </a:solidFill>
              </a:defRPr>
            </a:lvl1pPr>
          </a:lstStyle>
          <a:p>
            <a:pPr lvl="0"/>
            <a:r>
              <a:rPr dirty="0" lang="en-US"/>
              <a:t>TITLE GOES HERE IN UPPERCASE BOLD</a:t>
            </a:r>
          </a:p>
        </p:txBody>
      </p:sp>
      <p:pic>
        <p:nvPicPr>
          <p:cNvPr id="2097187" name="Picture 6"/>
          <p:cNvPicPr>
            <a:picLocks noChangeAspect="1"/>
          </p:cNvPicPr>
          <p:nvPr userDrawn="1"/>
        </p:nvPicPr>
        <p:blipFill>
          <a:blip xmlns:r="http://schemas.openxmlformats.org/officeDocument/2006/relationships" r:embed="rId1" cstate="print"/>
          <a:stretch>
            <a:fillRect/>
          </a:stretch>
        </p:blipFill>
        <p:spPr>
          <a:xfrm>
            <a:off x="9786807" y="5782559"/>
            <a:ext cx="1832169" cy="705600"/>
          </a:xfrm>
          <a:prstGeom prst="rect"/>
        </p:spPr>
      </p:pic>
      <p:sp>
        <p:nvSpPr>
          <p:cNvPr id="1048988" name="Text Placeholder 11"/>
          <p:cNvSpPr>
            <a:spLocks noGrp="1"/>
          </p:cNvSpPr>
          <p:nvPr>
            <p:ph type="body" sz="quarter" idx="13" hasCustomPrompt="1"/>
          </p:nvPr>
        </p:nvSpPr>
        <p:spPr>
          <a:xfrm>
            <a:off x="7315200" y="1584325"/>
            <a:ext cx="4303776" cy="3206750"/>
          </a:xfrm>
          <a:prstGeom prst="rect"/>
        </p:spPr>
        <p:txBody>
          <a:bodyPr/>
          <a:lstStyle>
            <a:lvl1pPr indent="0" marL="0">
              <a:lnSpc>
                <a:spcPct val="100000"/>
              </a:lnSpc>
              <a:buFontTx/>
              <a:buNone/>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lang="en-GB"/>
          </a:p>
        </p:txBody>
      </p:sp>
      <p:sp>
        <p:nvSpPr>
          <p:cNvPr id="1048667"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668" name="Date Placeholder 3"/>
          <p:cNvSpPr>
            <a:spLocks noGrp="1"/>
          </p:cNvSpPr>
          <p:nvPr>
            <p:ph type="dt" sz="half" idx="10"/>
          </p:nvPr>
        </p:nvSpPr>
        <p:spPr/>
        <p:txBody>
          <a:bodyPr/>
          <a:p>
            <a:fld id="{52CB1F3D-B0F3-4AAF-BDB0-8846A7B54B81}" type="datetimeFigureOut">
              <a:rPr lang="en-GB" smtClean="0"/>
              <a:t>24/01/2024</a:t>
            </a:fld>
            <a:endParaRPr lang="en-GB"/>
          </a:p>
        </p:txBody>
      </p:sp>
      <p:sp>
        <p:nvSpPr>
          <p:cNvPr id="1048669" name="Footer Placeholder 4"/>
          <p:cNvSpPr>
            <a:spLocks noGrp="1"/>
          </p:cNvSpPr>
          <p:nvPr>
            <p:ph type="ftr" sz="quarter" idx="11"/>
          </p:nvPr>
        </p:nvSpPr>
        <p:spPr/>
        <p:txBody>
          <a:bodyPr/>
          <a:p>
            <a:endParaRPr lang="en-GB"/>
          </a:p>
        </p:txBody>
      </p:sp>
      <p:sp>
        <p:nvSpPr>
          <p:cNvPr id="1048670" name="Slide Number Placeholder 5"/>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 chart left">
    <p:spTree>
      <p:nvGrpSpPr>
        <p:cNvPr id="152" name=""/>
        <p:cNvGrpSpPr/>
        <p:nvPr/>
      </p:nvGrpSpPr>
      <p:grpSpPr>
        <a:xfrm>
          <a:off x="0" y="0"/>
          <a:ext cx="0" cy="0"/>
          <a:chOff x="0" y="0"/>
          <a:chExt cx="0" cy="0"/>
        </a:xfrm>
      </p:grpSpPr>
      <p:sp>
        <p:nvSpPr>
          <p:cNvPr id="1048976" name="Text Placeholder 4"/>
          <p:cNvSpPr>
            <a:spLocks noGrp="1"/>
          </p:cNvSpPr>
          <p:nvPr>
            <p:ph type="body" sz="quarter" idx="12" hasCustomPrompt="1"/>
          </p:nvPr>
        </p:nvSpPr>
        <p:spPr>
          <a:xfrm>
            <a:off x="7315200" y="414339"/>
            <a:ext cx="4303776" cy="999934"/>
          </a:xfrm>
          <a:prstGeom prst="rect"/>
        </p:spPr>
        <p:txBody>
          <a:bodyPr/>
          <a:lstStyle>
            <a:lvl1pPr indent="0" marL="0">
              <a:buNone/>
              <a:defRPr baseline="0" b="1">
                <a:solidFill>
                  <a:srgbClr val="D6000D"/>
                </a:solidFill>
              </a:defRPr>
            </a:lvl1pPr>
          </a:lstStyle>
          <a:p>
            <a:pPr lvl="0"/>
            <a:r>
              <a:rPr dirty="0" lang="en-US"/>
              <a:t>TITLE GOES HERE IN UPPERCASE BOLD</a:t>
            </a:r>
          </a:p>
        </p:txBody>
      </p:sp>
      <p:pic>
        <p:nvPicPr>
          <p:cNvPr id="2097184" name="Picture 6"/>
          <p:cNvPicPr>
            <a:picLocks noChangeAspect="1"/>
          </p:cNvPicPr>
          <p:nvPr userDrawn="1"/>
        </p:nvPicPr>
        <p:blipFill>
          <a:blip xmlns:r="http://schemas.openxmlformats.org/officeDocument/2006/relationships" r:embed="rId1" cstate="print"/>
          <a:stretch>
            <a:fillRect/>
          </a:stretch>
        </p:blipFill>
        <p:spPr>
          <a:xfrm>
            <a:off x="9786807" y="5782559"/>
            <a:ext cx="1832169" cy="705600"/>
          </a:xfrm>
          <a:prstGeom prst="rect"/>
        </p:spPr>
      </p:pic>
      <p:sp>
        <p:nvSpPr>
          <p:cNvPr id="1048977" name="Text Placeholder 11"/>
          <p:cNvSpPr>
            <a:spLocks noGrp="1"/>
          </p:cNvSpPr>
          <p:nvPr>
            <p:ph type="body" sz="quarter" idx="13" hasCustomPrompt="1"/>
          </p:nvPr>
        </p:nvSpPr>
        <p:spPr>
          <a:xfrm>
            <a:off x="7315200" y="1584325"/>
            <a:ext cx="4303776" cy="3206750"/>
          </a:xfrm>
          <a:prstGeom prst="rect"/>
        </p:spPr>
        <p:txBody>
          <a:bodyPr/>
          <a:lstStyle>
            <a:lvl1pPr indent="0" marL="0">
              <a:lnSpc>
                <a:spcPct val="100000"/>
              </a:lnSpc>
              <a:buFontTx/>
              <a:buNone/>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sp>
        <p:nvSpPr>
          <p:cNvPr id="1048978" name="Chart Placeholder 3"/>
          <p:cNvSpPr>
            <a:spLocks noGrp="1"/>
          </p:cNvSpPr>
          <p:nvPr>
            <p:ph type="chart" sz="quarter" idx="14"/>
          </p:nvPr>
        </p:nvSpPr>
        <p:spPr>
          <a:xfrm>
            <a:off x="0" y="0"/>
            <a:ext cx="7010400" cy="6858000"/>
          </a:xfrm>
          <a:prstGeom prst="rect"/>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pic right">
    <p:spTree>
      <p:nvGrpSpPr>
        <p:cNvPr id="122" name=""/>
        <p:cNvGrpSpPr/>
        <p:nvPr/>
      </p:nvGrpSpPr>
      <p:grpSpPr>
        <a:xfrm>
          <a:off x="0" y="0"/>
          <a:ext cx="0" cy="0"/>
          <a:chOff x="0" y="0"/>
          <a:chExt cx="0" cy="0"/>
        </a:xfrm>
      </p:grpSpPr>
      <p:sp>
        <p:nvSpPr>
          <p:cNvPr id="1048889" name="Picture Placeholder 2"/>
          <p:cNvSpPr>
            <a:spLocks noGrp="1"/>
          </p:cNvSpPr>
          <p:nvPr>
            <p:ph type="pic" sz="quarter" idx="11"/>
          </p:nvPr>
        </p:nvSpPr>
        <p:spPr>
          <a:xfrm>
            <a:off x="5181600" y="0"/>
            <a:ext cx="7010400" cy="6858000"/>
          </a:xfrm>
          <a:prstGeom prst="rect"/>
        </p:spPr>
        <p:txBody>
          <a:bodyPr/>
          <a:p>
            <a:endParaRPr lang="en-US"/>
          </a:p>
        </p:txBody>
      </p:sp>
      <p:sp>
        <p:nvSpPr>
          <p:cNvPr id="1048890" name="Text Placeholder 4"/>
          <p:cNvSpPr>
            <a:spLocks noGrp="1"/>
          </p:cNvSpPr>
          <p:nvPr>
            <p:ph type="body" sz="quarter" idx="12" hasCustomPrompt="1"/>
          </p:nvPr>
        </p:nvSpPr>
        <p:spPr>
          <a:xfrm>
            <a:off x="548640" y="414339"/>
            <a:ext cx="4047744" cy="999934"/>
          </a:xfrm>
          <a:prstGeom prst="rect"/>
        </p:spPr>
        <p:txBody>
          <a:bodyPr/>
          <a:lstStyle>
            <a:lvl1pPr indent="0" marL="0">
              <a:buNone/>
              <a:defRPr baseline="0" b="1">
                <a:solidFill>
                  <a:srgbClr val="D6000D"/>
                </a:solidFill>
              </a:defRPr>
            </a:lvl1pPr>
          </a:lstStyle>
          <a:p>
            <a:pPr lvl="0"/>
            <a:r>
              <a:rPr dirty="0" lang="en-US"/>
              <a:t>TITLE GOES HERE IN UPPERCASE BOLD</a:t>
            </a:r>
          </a:p>
        </p:txBody>
      </p:sp>
      <p:sp>
        <p:nvSpPr>
          <p:cNvPr id="1048891" name="Text Placeholder 11"/>
          <p:cNvSpPr>
            <a:spLocks noGrp="1"/>
          </p:cNvSpPr>
          <p:nvPr>
            <p:ph type="body" sz="quarter" idx="13" hasCustomPrompt="1"/>
          </p:nvPr>
        </p:nvSpPr>
        <p:spPr>
          <a:xfrm>
            <a:off x="548640" y="1584325"/>
            <a:ext cx="4047744" cy="3206750"/>
          </a:xfrm>
          <a:prstGeom prst="rect"/>
        </p:spPr>
        <p:txBody>
          <a:bodyPr/>
          <a:lstStyle>
            <a:lvl1pPr indent="0" marL="0">
              <a:lnSpc>
                <a:spcPct val="100000"/>
              </a:lnSpc>
              <a:buFontTx/>
              <a:buNone/>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67" name="Picture 7"/>
          <p:cNvPicPr>
            <a:picLocks noChangeAspect="1"/>
          </p:cNvPicPr>
          <p:nvPr userDrawn="1"/>
        </p:nvPicPr>
        <p:blipFill>
          <a:blip xmlns:r="http://schemas.openxmlformats.org/officeDocument/2006/relationships" r:embed="rId1" cstate="print"/>
          <a:stretch>
            <a:fillRect/>
          </a:stretch>
        </p:blipFill>
        <p:spPr>
          <a:xfrm>
            <a:off x="548640" y="5782559"/>
            <a:ext cx="1832169" cy="705600"/>
          </a:xfrm>
          <a:prstGeom prst="rec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pic narrow right">
    <p:spTree>
      <p:nvGrpSpPr>
        <p:cNvPr id="153" name=""/>
        <p:cNvGrpSpPr/>
        <p:nvPr/>
      </p:nvGrpSpPr>
      <p:grpSpPr>
        <a:xfrm>
          <a:off x="0" y="0"/>
          <a:ext cx="0" cy="0"/>
          <a:chOff x="0" y="0"/>
          <a:chExt cx="0" cy="0"/>
        </a:xfrm>
      </p:grpSpPr>
      <p:sp>
        <p:nvSpPr>
          <p:cNvPr id="1048979" name="Picture Placeholder 2"/>
          <p:cNvSpPr>
            <a:spLocks noGrp="1"/>
          </p:cNvSpPr>
          <p:nvPr>
            <p:ph type="pic" sz="quarter" idx="11"/>
          </p:nvPr>
        </p:nvSpPr>
        <p:spPr>
          <a:xfrm flipH="1">
            <a:off x="7010400" y="0"/>
            <a:ext cx="5181600" cy="6858000"/>
          </a:xfrm>
          <a:prstGeom prst="rect"/>
        </p:spPr>
        <p:txBody>
          <a:bodyPr/>
          <a:p>
            <a:endParaRPr lang="en-US"/>
          </a:p>
        </p:txBody>
      </p:sp>
      <p:sp>
        <p:nvSpPr>
          <p:cNvPr id="1048980" name="Text Placeholder 4"/>
          <p:cNvSpPr>
            <a:spLocks noGrp="1"/>
          </p:cNvSpPr>
          <p:nvPr>
            <p:ph type="body" sz="quarter" idx="12" hasCustomPrompt="1"/>
          </p:nvPr>
        </p:nvSpPr>
        <p:spPr>
          <a:xfrm>
            <a:off x="548640" y="572835"/>
            <a:ext cx="5596128" cy="999934"/>
          </a:xfrm>
          <a:prstGeom prst="rect"/>
        </p:spPr>
        <p:txBody>
          <a:bodyPr/>
          <a:lstStyle>
            <a:lvl1pPr indent="0" marL="0">
              <a:buNone/>
              <a:defRPr baseline="0" b="1" sz="3600">
                <a:solidFill>
                  <a:srgbClr val="D6000D"/>
                </a:solidFill>
              </a:defRPr>
            </a:lvl1pPr>
          </a:lstStyle>
          <a:p>
            <a:pPr lvl="0"/>
            <a:r>
              <a:rPr dirty="0" lang="en-US"/>
              <a:t>TITLE GOES HERE IN UPPERCASE BOLD</a:t>
            </a:r>
          </a:p>
        </p:txBody>
      </p:sp>
      <p:sp>
        <p:nvSpPr>
          <p:cNvPr id="1048981" name="Text Placeholder 11"/>
          <p:cNvSpPr>
            <a:spLocks noGrp="1"/>
          </p:cNvSpPr>
          <p:nvPr>
            <p:ph type="body" sz="quarter" idx="13" hasCustomPrompt="1"/>
          </p:nvPr>
        </p:nvSpPr>
        <p:spPr>
          <a:xfrm>
            <a:off x="548640" y="1892289"/>
            <a:ext cx="5596128" cy="3206750"/>
          </a:xfrm>
          <a:prstGeom prst="rect"/>
        </p:spPr>
        <p:txBody>
          <a:bodyPr/>
          <a:lstStyle>
            <a:lvl1pPr indent="0" marL="0">
              <a:lnSpc>
                <a:spcPct val="100000"/>
              </a:lnSpc>
              <a:buFontTx/>
              <a:buNone/>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85" name="Picture 5"/>
          <p:cNvPicPr>
            <a:picLocks noChangeAspect="1"/>
          </p:cNvPicPr>
          <p:nvPr userDrawn="1"/>
        </p:nvPicPr>
        <p:blipFill>
          <a:blip xmlns:r="http://schemas.openxmlformats.org/officeDocument/2006/relationships" r:embed="rId1" cstate="print"/>
          <a:stretch>
            <a:fillRect/>
          </a:stretch>
        </p:blipFill>
        <p:spPr>
          <a:xfrm>
            <a:off x="548640" y="5782559"/>
            <a:ext cx="1832169" cy="705600"/>
          </a:xfrm>
          <a:prstGeom prst="rect"/>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text">
    <p:spTree>
      <p:nvGrpSpPr>
        <p:cNvPr id="151" name=""/>
        <p:cNvGrpSpPr/>
        <p:nvPr/>
      </p:nvGrpSpPr>
      <p:grpSpPr>
        <a:xfrm>
          <a:off x="0" y="0"/>
          <a:ext cx="0" cy="0"/>
          <a:chOff x="0" y="0"/>
          <a:chExt cx="0" cy="0"/>
        </a:xfrm>
      </p:grpSpPr>
      <p:pic>
        <p:nvPicPr>
          <p:cNvPr id="2097183" name="Picture 1"/>
          <p:cNvPicPr>
            <a:picLocks noChangeAspect="1"/>
          </p:cNvPicPr>
          <p:nvPr userDrawn="1"/>
        </p:nvPicPr>
        <p:blipFill>
          <a:blip xmlns:r="http://schemas.openxmlformats.org/officeDocument/2006/relationships" r:embed="rId1" cstate="print"/>
          <a:stretch>
            <a:fillRect/>
          </a:stretch>
        </p:blipFill>
        <p:spPr>
          <a:xfrm>
            <a:off x="9786807" y="5782559"/>
            <a:ext cx="1832169" cy="705600"/>
          </a:xfrm>
          <a:prstGeom prst="rect"/>
        </p:spPr>
      </p:pic>
      <p:sp>
        <p:nvSpPr>
          <p:cNvPr id="1048974" name="Text Placeholder 4"/>
          <p:cNvSpPr>
            <a:spLocks noGrp="1"/>
          </p:cNvSpPr>
          <p:nvPr>
            <p:ph type="body" sz="quarter" idx="12" hasCustomPrompt="1"/>
          </p:nvPr>
        </p:nvSpPr>
        <p:spPr>
          <a:xfrm>
            <a:off x="548640" y="1609154"/>
            <a:ext cx="6851904" cy="1402269"/>
          </a:xfrm>
          <a:prstGeom prst="rect"/>
        </p:spPr>
        <p:txBody>
          <a:bodyPr/>
          <a:lstStyle>
            <a:lvl1pPr indent="0" marL="0">
              <a:buNone/>
              <a:defRPr baseline="0" b="1" sz="4800">
                <a:solidFill>
                  <a:srgbClr val="D6000D"/>
                </a:solidFill>
              </a:defRPr>
            </a:lvl1pPr>
          </a:lstStyle>
          <a:p>
            <a:pPr lvl="0"/>
            <a:r>
              <a:rPr dirty="0" lang="en-US"/>
              <a:t>TITLE GOES HERE IN UPPERCASE BOLD</a:t>
            </a:r>
          </a:p>
        </p:txBody>
      </p:sp>
      <p:sp>
        <p:nvSpPr>
          <p:cNvPr id="1048975" name="Text Placeholder 11"/>
          <p:cNvSpPr>
            <a:spLocks noGrp="1"/>
          </p:cNvSpPr>
          <p:nvPr>
            <p:ph type="body" sz="quarter" idx="13" hasCustomPrompt="1"/>
          </p:nvPr>
        </p:nvSpPr>
        <p:spPr>
          <a:xfrm>
            <a:off x="548640" y="3281409"/>
            <a:ext cx="6851904" cy="3206750"/>
          </a:xfrm>
          <a:prstGeom prst="rect"/>
        </p:spPr>
        <p:txBody>
          <a:bodyPr/>
          <a:lstStyle>
            <a:lvl1pPr indent="-342900" marL="342900">
              <a:lnSpc>
                <a:spcPct val="100000"/>
              </a:lnSpc>
              <a:buFont typeface="Arial" charset="0"/>
              <a:buChar char="•"/>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a:t>
            </a:r>
          </a:p>
          <a:p>
            <a:pPr lvl="0"/>
            <a:r>
              <a:rPr dirty="0" lang="en-US" err="1"/>
              <a:t>Magnis</a:t>
            </a:r>
            <a:r>
              <a:rPr dirty="0" lang="en-US"/>
              <a:t> dis parturient </a:t>
            </a:r>
            <a:r>
              <a:rPr dirty="0" lang="en-US" err="1"/>
              <a:t>montes</a:t>
            </a:r>
            <a:endParaRPr dirty="0" lang="en-US"/>
          </a:p>
          <a:p>
            <a:pPr lvl="0"/>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endParaRPr dirty="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chart">
    <p:spTree>
      <p:nvGrpSpPr>
        <p:cNvPr id="149" name=""/>
        <p:cNvGrpSpPr/>
        <p:nvPr/>
      </p:nvGrpSpPr>
      <p:grpSpPr>
        <a:xfrm>
          <a:off x="0" y="0"/>
          <a:ext cx="0" cy="0"/>
          <a:chOff x="0" y="0"/>
          <a:chExt cx="0" cy="0"/>
        </a:xfrm>
      </p:grpSpPr>
      <p:pic>
        <p:nvPicPr>
          <p:cNvPr id="2097179" name="Picture 1"/>
          <p:cNvPicPr>
            <a:picLocks noChangeAspect="1"/>
          </p:cNvPicPr>
          <p:nvPr userDrawn="1"/>
        </p:nvPicPr>
        <p:blipFill>
          <a:blip xmlns:r="http://schemas.openxmlformats.org/officeDocument/2006/relationships" r:embed="rId1" cstate="print"/>
          <a:stretch>
            <a:fillRect/>
          </a:stretch>
        </p:blipFill>
        <p:spPr>
          <a:xfrm>
            <a:off x="9786807" y="5782559"/>
            <a:ext cx="1832169" cy="705600"/>
          </a:xfrm>
          <a:prstGeom prst="rect"/>
        </p:spPr>
      </p:pic>
      <p:sp>
        <p:nvSpPr>
          <p:cNvPr id="1048969" name="Chart Placeholder 3"/>
          <p:cNvSpPr>
            <a:spLocks noGrp="1"/>
          </p:cNvSpPr>
          <p:nvPr>
            <p:ph type="chart" sz="quarter" idx="10"/>
          </p:nvPr>
        </p:nvSpPr>
        <p:spPr>
          <a:xfrm>
            <a:off x="548640" y="401638"/>
            <a:ext cx="8900160" cy="5999162"/>
          </a:xfrm>
          <a:prstGeom prst="rect"/>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Title slide animated">
    <p:spTree>
      <p:nvGrpSpPr>
        <p:cNvPr id="150" name=""/>
        <p:cNvGrpSpPr/>
        <p:nvPr/>
      </p:nvGrpSpPr>
      <p:grpSpPr>
        <a:xfrm>
          <a:off x="0" y="0"/>
          <a:ext cx="0" cy="0"/>
          <a:chOff x="0" y="0"/>
          <a:chExt cx="0" cy="0"/>
        </a:xfrm>
      </p:grpSpPr>
      <p:pic>
        <p:nvPicPr>
          <p:cNvPr id="2097180" name="Picture 5"/>
          <p:cNvPicPr>
            <a:picLocks noChangeAspect="1"/>
          </p:cNvPicPr>
          <p:nvPr userDrawn="1"/>
        </p:nvPicPr>
        <p:blipFill>
          <a:blip xmlns:r="http://schemas.openxmlformats.org/officeDocument/2006/relationships" r:embed="rId1" cstate="print"/>
          <a:stretch>
            <a:fillRect/>
          </a:stretch>
        </p:blipFill>
        <p:spPr>
          <a:xfrm>
            <a:off x="9642298" y="424894"/>
            <a:ext cx="2001062" cy="770644"/>
          </a:xfrm>
          <a:prstGeom prst="rect"/>
        </p:spPr>
      </p:pic>
      <p:pic>
        <p:nvPicPr>
          <p:cNvPr id="2097181" name="Picture 7"/>
          <p:cNvPicPr>
            <a:picLocks noChangeAspect="1"/>
          </p:cNvPicPr>
          <p:nvPr userDrawn="1"/>
        </p:nvPicPr>
        <p:blipFill>
          <a:blip xmlns:r="http://schemas.openxmlformats.org/officeDocument/2006/relationships" r:embed="rId2" cstate="print"/>
          <a:srcRect/>
          <a:stretch>
            <a:fillRect/>
          </a:stretch>
        </p:blipFill>
        <p:spPr bwMode="auto">
          <a:xfrm>
            <a:off x="2891945" y="2297409"/>
            <a:ext cx="793750" cy="860425"/>
          </a:xfrm>
          <a:prstGeom prst="rect"/>
          <a:noFill/>
          <a:ln>
            <a:noFill/>
          </a:ln>
        </p:spPr>
      </p:pic>
      <p:pic>
        <p:nvPicPr>
          <p:cNvPr id="2097182" name="Picture 8"/>
          <p:cNvPicPr>
            <a:picLocks noChangeAspect="1"/>
          </p:cNvPicPr>
          <p:nvPr userDrawn="1"/>
        </p:nvPicPr>
        <p:blipFill>
          <a:blip xmlns:r="http://schemas.openxmlformats.org/officeDocument/2006/relationships" r:embed="rId3" cstate="print"/>
          <a:srcRect/>
          <a:stretch>
            <a:fillRect/>
          </a:stretch>
        </p:blipFill>
        <p:spPr bwMode="auto">
          <a:xfrm>
            <a:off x="3196745" y="2600621"/>
            <a:ext cx="793750" cy="862013"/>
          </a:xfrm>
          <a:prstGeom prst="rect"/>
          <a:noFill/>
          <a:ln>
            <a:noFill/>
          </a:ln>
        </p:spPr>
      </p:pic>
      <p:sp>
        <p:nvSpPr>
          <p:cNvPr id="1048970" name="Text Placeholder 10"/>
          <p:cNvSpPr>
            <a:spLocks noGrp="1"/>
          </p:cNvSpPr>
          <p:nvPr>
            <p:ph type="body" sz="quarter" idx="10" hasCustomPrompt="1"/>
          </p:nvPr>
        </p:nvSpPr>
        <p:spPr>
          <a:xfrm>
            <a:off x="1583246" y="1585414"/>
            <a:ext cx="3817810" cy="2892425"/>
          </a:xfrm>
          <a:prstGeom prst="rect"/>
        </p:spPr>
        <p:txBody>
          <a:bodyPr bIns="288000" lIns="288000" rIns="0" tIns="251999"/>
          <a:lstStyle>
            <a:lvl1pPr indent="0" marL="0">
              <a:buNone/>
              <a:defRPr baseline="0" b="1" sz="3200" i="0">
                <a:solidFill>
                  <a:srgbClr val="D6000D"/>
                </a:solidFill>
                <a:latin typeface="Arial" charset="0"/>
                <a:ea typeface="Arial" charset="0"/>
                <a:cs typeface="Arial" charset="0"/>
              </a:defRPr>
            </a:lvl1pPr>
          </a:lstStyle>
          <a:p>
            <a:pPr lvl="0"/>
            <a:r>
              <a:rPr dirty="0" lang="en-US"/>
              <a:t>PRESENTATION TITLE ARIAL BOLD 32PT WITH A MAXIMUM OF 12 WORDS</a:t>
            </a:r>
          </a:p>
        </p:txBody>
      </p:sp>
      <p:sp>
        <p:nvSpPr>
          <p:cNvPr id="1048971" name="Text Placeholder 13"/>
          <p:cNvSpPr>
            <a:spLocks noGrp="1"/>
          </p:cNvSpPr>
          <p:nvPr>
            <p:ph type="body" sz="quarter" idx="11" hasCustomPrompt="1"/>
          </p:nvPr>
        </p:nvSpPr>
        <p:spPr>
          <a:xfrm>
            <a:off x="1582738" y="5389563"/>
            <a:ext cx="3586670" cy="365061"/>
          </a:xfrm>
          <a:prstGeom prst="rect"/>
        </p:spPr>
        <p:txBody>
          <a:bodyPr/>
          <a:lstStyle>
            <a:lvl1pPr indent="0" marL="0">
              <a:lnSpc>
                <a:spcPct val="100000"/>
              </a:lnSpc>
              <a:buNone/>
              <a:defRPr baseline="0" b="1" sz="1600" i="0">
                <a:solidFill>
                  <a:srgbClr val="D6000D"/>
                </a:solidFill>
                <a:latin typeface="Arial" charset="0"/>
                <a:ea typeface="Arial" charset="0"/>
                <a:cs typeface="Arial" charset="0"/>
              </a:defRPr>
            </a:lvl1pPr>
          </a:lstStyle>
          <a:p>
            <a:pPr lvl="0"/>
            <a:r>
              <a:rPr dirty="0" lang="en-US"/>
              <a:t>PRESENTER NAME</a:t>
            </a:r>
          </a:p>
        </p:txBody>
      </p:sp>
      <p:sp>
        <p:nvSpPr>
          <p:cNvPr id="1048972" name="Text Placeholder 13"/>
          <p:cNvSpPr>
            <a:spLocks noGrp="1"/>
          </p:cNvSpPr>
          <p:nvPr>
            <p:ph type="body" sz="quarter" idx="12" hasCustomPrompt="1"/>
          </p:nvPr>
        </p:nvSpPr>
        <p:spPr>
          <a:xfrm>
            <a:off x="1582738" y="5711637"/>
            <a:ext cx="3586670" cy="401567"/>
          </a:xfrm>
          <a:prstGeom prst="rect"/>
        </p:spPr>
        <p:txBody>
          <a:bodyPr/>
          <a:lstStyle>
            <a:lvl1pPr indent="0" marL="0">
              <a:lnSpc>
                <a:spcPct val="100000"/>
              </a:lnSpc>
              <a:buNone/>
              <a:defRPr baseline="0" b="0" sz="1600" i="0">
                <a:solidFill>
                  <a:srgbClr val="D6000D"/>
                </a:solidFill>
                <a:latin typeface="Arial" charset="0"/>
                <a:ea typeface="Arial" charset="0"/>
                <a:cs typeface="Arial" charset="0"/>
              </a:defRPr>
            </a:lvl1pPr>
          </a:lstStyle>
          <a:p>
            <a:pPr lvl="0"/>
            <a:r>
              <a:rPr dirty="0" lang="en-US"/>
              <a:t>PRESENTER TITLE</a:t>
            </a:r>
          </a:p>
        </p:txBody>
      </p:sp>
      <p:sp>
        <p:nvSpPr>
          <p:cNvPr id="1048973" name="Text Placeholder 13"/>
          <p:cNvSpPr>
            <a:spLocks noGrp="1"/>
          </p:cNvSpPr>
          <p:nvPr>
            <p:ph type="body" sz="quarter" idx="13" hasCustomPrompt="1"/>
          </p:nvPr>
        </p:nvSpPr>
        <p:spPr>
          <a:xfrm>
            <a:off x="1582738" y="6033711"/>
            <a:ext cx="3586670" cy="401567"/>
          </a:xfrm>
          <a:prstGeom prst="rect"/>
        </p:spPr>
        <p:txBody>
          <a:bodyPr/>
          <a:lstStyle>
            <a:lvl1pPr indent="0" marL="0">
              <a:lnSpc>
                <a:spcPct val="100000"/>
              </a:lnSpc>
              <a:buNone/>
              <a:defRPr baseline="0" b="0" sz="1200" i="0">
                <a:solidFill>
                  <a:srgbClr val="D6000D"/>
                </a:solidFill>
                <a:latin typeface="Arial" charset="0"/>
                <a:ea typeface="Arial" charset="0"/>
                <a:cs typeface="Arial" charset="0"/>
              </a:defRPr>
            </a:lvl1pPr>
          </a:lstStyle>
          <a:p>
            <a:pPr lvl="0"/>
            <a:r>
              <a:rPr dirty="0" lang="en-US"/>
              <a:t>DATE OF PRESENTATION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82"/>
                                        </p:tgtEl>
                                        <p:attrNameLst>
                                          <p:attrName>style.visibility</p:attrName>
                                        </p:attrNameLst>
                                      </p:cBhvr>
                                      <p:to>
                                        <p:strVal val="visible"/>
                                      </p:to>
                                    </p:set>
                                    <p:animEffect transition="in" filter="fade">
                                      <p:cBhvr>
                                        <p:cTn dur="1000" id="7"/>
                                        <p:tgtEl>
                                          <p:spTgt spid="2097182"/>
                                        </p:tgtEl>
                                      </p:cBhvr>
                                    </p:animEffect>
                                  </p:childTnLst>
                                </p:cTn>
                              </p:par>
                              <p:par>
                                <p:cTn fill="hold" id="8" nodeType="withEffect" presetClass="entr" presetID="10" presetSubtype="0">
                                  <p:stCondLst>
                                    <p:cond delay="0"/>
                                  </p:stCondLst>
                                  <p:childTnLst>
                                    <p:set>
                                      <p:cBhvr>
                                        <p:cTn dur="1" fill="hold" id="9">
                                          <p:stCondLst>
                                            <p:cond delay="0"/>
                                          </p:stCondLst>
                                        </p:cTn>
                                        <p:tgtEl>
                                          <p:spTgt spid="2097181"/>
                                        </p:tgtEl>
                                        <p:attrNameLst>
                                          <p:attrName>style.visibility</p:attrName>
                                        </p:attrNameLst>
                                      </p:cBhvr>
                                      <p:to>
                                        <p:strVal val="visible"/>
                                      </p:to>
                                    </p:set>
                                    <p:animEffect transition="in" filter="fade">
                                      <p:cBhvr>
                                        <p:cTn dur="1000" id="10"/>
                                        <p:tgtEl>
                                          <p:spTgt spid="2097181"/>
                                        </p:tgtEl>
                                      </p:cBhvr>
                                    </p:animEffect>
                                  </p:childTnLst>
                                </p:cTn>
                              </p:par>
                              <p:par>
                                <p:cTn accel="50000" decel="50000" fill="hold" id="11" nodeType="withEffect" presetClass="path" presetID="0" presetSubtype="0">
                                  <p:stCondLst>
                                    <p:cond delay="0"/>
                                  </p:stCondLst>
                                  <p:childTnLst>
                                    <p:animMotion origin="layout" path="M -1.66667E-6 4.81481E-6 L -0.1276 -0.17292 " pathEditMode="relative" rAng="0" ptsTypes="AA">
                                      <p:cBhvr>
                                        <p:cTn dur="1000" fill="hold" id="12"/>
                                        <p:tgtEl>
                                          <p:spTgt spid="2097181"/>
                                        </p:tgtEl>
                                        <p:attrNameLst>
                                          <p:attrName>ppt_x</p:attrName>
                                          <p:attrName>ppt_y</p:attrName>
                                        </p:attrNameLst>
                                      </p:cBhvr>
                                      <p:rCtr x="-6380" y="-8657"/>
                                    </p:animMotion>
                                  </p:childTnLst>
                                </p:cTn>
                              </p:par>
                              <p:par>
                                <p:cTn accel="50000" decel="50000" fill="hold" id="13" nodeType="withEffect" presetClass="path" presetID="0" presetSubtype="0">
                                  <p:stCondLst>
                                    <p:cond delay="0"/>
                                  </p:stCondLst>
                                  <p:childTnLst>
                                    <p:animMotion origin="layout" path="M -1.66667E-6 1.85185E-6 L 0.13945 0.13634 " pathEditMode="relative" rAng="0" ptsTypes="AA">
                                      <p:cBhvr>
                                        <p:cTn dur="1000" fill="hold" id="14"/>
                                        <p:tgtEl>
                                          <p:spTgt spid="2097182"/>
                                        </p:tgtEl>
                                        <p:attrNameLst>
                                          <p:attrName>ppt_x</p:attrName>
                                          <p:attrName>ppt_y</p:attrName>
                                        </p:attrNameLst>
                                      </p:cBhvr>
                                      <p:rCtr x="6966"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54" name=""/>
        <p:cNvGrpSpPr/>
        <p:nvPr/>
      </p:nvGrpSpPr>
      <p:grpSpPr>
        <a:xfrm>
          <a:off x="0" y="0"/>
          <a:ext cx="0" cy="0"/>
          <a:chOff x="0" y="0"/>
          <a:chExt cx="0" cy="0"/>
        </a:xfrm>
      </p:grpSpPr>
      <p:pic>
        <p:nvPicPr>
          <p:cNvPr id="2097186" name="Picture 9"/>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982" name="Text Placeholder 13"/>
          <p:cNvSpPr>
            <a:spLocks noGrp="1"/>
          </p:cNvSpPr>
          <p:nvPr>
            <p:ph type="body" sz="quarter" idx="11" hasCustomPrompt="1"/>
          </p:nvPr>
        </p:nvSpPr>
        <p:spPr>
          <a:xfrm>
            <a:off x="1582738" y="5389563"/>
            <a:ext cx="3586670" cy="365061"/>
          </a:xfrm>
          <a:prstGeom prst="rect"/>
        </p:spPr>
        <p:txBody>
          <a:bodyPr/>
          <a:lstStyle>
            <a:lvl1pPr indent="0" marL="0">
              <a:lnSpc>
                <a:spcPct val="100000"/>
              </a:lnSpc>
              <a:buNone/>
              <a:defRPr baseline="0" b="1" sz="1600" i="0">
                <a:solidFill>
                  <a:srgbClr val="D6000D"/>
                </a:solidFill>
                <a:latin typeface="Arial" charset="0"/>
                <a:ea typeface="Arial" charset="0"/>
                <a:cs typeface="Arial" charset="0"/>
              </a:defRPr>
            </a:lvl1pPr>
          </a:lstStyle>
          <a:p>
            <a:pPr lvl="0"/>
            <a:r>
              <a:rPr dirty="0" lang="en-US"/>
              <a:t>PRESENTER NAME</a:t>
            </a:r>
          </a:p>
        </p:txBody>
      </p:sp>
      <p:sp>
        <p:nvSpPr>
          <p:cNvPr id="1048983" name="Text Placeholder 13"/>
          <p:cNvSpPr>
            <a:spLocks noGrp="1"/>
          </p:cNvSpPr>
          <p:nvPr>
            <p:ph type="body" sz="quarter" idx="12" hasCustomPrompt="1"/>
          </p:nvPr>
        </p:nvSpPr>
        <p:spPr>
          <a:xfrm>
            <a:off x="1582738" y="5711637"/>
            <a:ext cx="3586670" cy="401567"/>
          </a:xfrm>
          <a:prstGeom prst="rect"/>
        </p:spPr>
        <p:txBody>
          <a:bodyPr/>
          <a:lstStyle>
            <a:lvl1pPr indent="0" marL="0">
              <a:lnSpc>
                <a:spcPct val="100000"/>
              </a:lnSpc>
              <a:buNone/>
              <a:defRPr baseline="0" b="0" sz="1600" i="0">
                <a:solidFill>
                  <a:srgbClr val="D6000D"/>
                </a:solidFill>
                <a:latin typeface="Arial" charset="0"/>
                <a:ea typeface="Arial" charset="0"/>
                <a:cs typeface="Arial" charset="0"/>
              </a:defRPr>
            </a:lvl1pPr>
          </a:lstStyle>
          <a:p>
            <a:pPr lvl="0"/>
            <a:r>
              <a:rPr dirty="0" lang="en-US"/>
              <a:t>PRESENTER TITLE</a:t>
            </a:r>
          </a:p>
        </p:txBody>
      </p:sp>
      <p:sp>
        <p:nvSpPr>
          <p:cNvPr id="1048984" name="Text Placeholder 13"/>
          <p:cNvSpPr>
            <a:spLocks noGrp="1"/>
          </p:cNvSpPr>
          <p:nvPr>
            <p:ph type="body" sz="quarter" idx="13" hasCustomPrompt="1"/>
          </p:nvPr>
        </p:nvSpPr>
        <p:spPr>
          <a:xfrm>
            <a:off x="1582738" y="6033711"/>
            <a:ext cx="3586670" cy="401567"/>
          </a:xfrm>
          <a:prstGeom prst="rect"/>
        </p:spPr>
        <p:txBody>
          <a:bodyPr/>
          <a:lstStyle>
            <a:lvl1pPr indent="0" marL="0">
              <a:lnSpc>
                <a:spcPct val="100000"/>
              </a:lnSpc>
              <a:buNone/>
              <a:defRPr baseline="0" b="0" sz="1200" i="0">
                <a:solidFill>
                  <a:srgbClr val="D6000D"/>
                </a:solidFill>
                <a:latin typeface="Arial" charset="0"/>
                <a:ea typeface="Arial" charset="0"/>
                <a:cs typeface="Arial" charset="0"/>
              </a:defRPr>
            </a:lvl1pPr>
          </a:lstStyle>
          <a:p>
            <a:pPr lvl="0"/>
            <a:r>
              <a:rPr dirty="0" lang="en-US"/>
              <a:t>DATE OF PRESENTATION</a:t>
            </a:r>
          </a:p>
        </p:txBody>
      </p:sp>
      <p:sp>
        <p:nvSpPr>
          <p:cNvPr id="1048985" name="Text Placeholder 4"/>
          <p:cNvSpPr>
            <a:spLocks noGrp="1"/>
          </p:cNvSpPr>
          <p:nvPr>
            <p:ph type="body" sz="quarter" idx="15" hasCustomPrompt="1"/>
          </p:nvPr>
        </p:nvSpPr>
        <p:spPr>
          <a:xfrm>
            <a:off x="1509586" y="1203608"/>
            <a:ext cx="5366702" cy="3234280"/>
          </a:xfrm>
          <a:prstGeom prst="rect"/>
        </p:spPr>
        <p:txBody>
          <a:bodyPr bIns="0" lIns="288000" rIns="288000" tIns="288000"/>
          <a:lstStyle>
            <a:lvl1pPr indent="0" marL="0">
              <a:buNone/>
              <a:defRPr b="1" sz="4600">
                <a:solidFill>
                  <a:srgbClr val="D6000D"/>
                </a:solidFill>
              </a:defRPr>
            </a:lvl1pPr>
          </a:lstStyle>
          <a:p>
            <a:pPr lvl="0"/>
            <a:r>
              <a:rPr dirty="0" lang="en-US"/>
              <a:t>PRESENTATION TITLE GOES HERE UPPERCASE 48PT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4" name=""/>
        <p:cNvGrpSpPr/>
        <p:nvPr/>
      </p:nvGrpSpPr>
      <p:grpSpPr>
        <a:xfrm>
          <a:off x="0" y="0"/>
          <a:ext cx="0" cy="0"/>
          <a:chOff x="0" y="0"/>
          <a:chExt cx="0" cy="0"/>
        </a:xfrm>
      </p:grpSpPr>
      <p:sp>
        <p:nvSpPr>
          <p:cNvPr id="1049033" name="Rectangle 2"/>
          <p:cNvSpPr>
            <a:spLocks noGrp="1" noChangeArrowheads="1"/>
          </p:cNvSpPr>
          <p:nvPr>
            <p:ph type="ctrTitle"/>
          </p:nvPr>
        </p:nvSpPr>
        <p:spPr>
          <a:xfrm>
            <a:off x="914400" y="2130426"/>
            <a:ext cx="10363200" cy="1470025"/>
          </a:xfrm>
        </p:spPr>
        <p:txBody>
          <a:bodyPr anchor="t" anchorCtr="1" bIns="45720" tIns="45720" wrap="square"/>
          <a:p>
            <a:r>
              <a:rPr lang="en-US"/>
              <a:t>Click to edit Master title style</a:t>
            </a:r>
          </a:p>
        </p:txBody>
      </p:sp>
      <p:sp>
        <p:nvSpPr>
          <p:cNvPr id="1049034" name="Rectangle 3"/>
          <p:cNvSpPr>
            <a:spLocks noGrp="1" noChangeArrowheads="1"/>
          </p:cNvSpPr>
          <p:nvPr>
            <p:ph type="subTitle" idx="1"/>
          </p:nvPr>
        </p:nvSpPr>
        <p:spPr>
          <a:xfrm>
            <a:off x="1828800" y="3886200"/>
            <a:ext cx="8534400" cy="1752600"/>
          </a:xfrm>
        </p:spPr>
        <p:txBody>
          <a:bodyPr/>
          <a:lstStyle>
            <a:lvl1pPr algn="ctr" indent="0" marL="0">
              <a:buFont typeface="Wingdings" pitchFamily="-106" charset="2"/>
              <a:buNone/>
            </a:lvl1pPr>
          </a:lstStyle>
          <a:p>
            <a:r>
              <a:rPr lang="en-US"/>
              <a:t>Click to edit Master subtitle style</a:t>
            </a:r>
          </a:p>
        </p:txBody>
      </p:sp>
      <p:sp>
        <p:nvSpPr>
          <p:cNvPr id="1049035" name="Rectangle 4"/>
          <p:cNvSpPr>
            <a:spLocks noGrp="1" noChangeArrowheads="1"/>
          </p:cNvSpPr>
          <p:nvPr>
            <p:ph type="dt" sz="half" idx="10"/>
          </p:nvPr>
        </p:nvSpPr>
        <p:spPr>
          <a:xfrm>
            <a:off x="609600" y="6245225"/>
            <a:ext cx="2844800" cy="476250"/>
          </a:xfrm>
        </p:spPr>
        <p:txBody>
          <a:bodyPr/>
          <a:p>
            <a:endParaRPr lang="en-US"/>
          </a:p>
        </p:txBody>
      </p:sp>
      <p:sp>
        <p:nvSpPr>
          <p:cNvPr id="1049036" name="Rectangle 6"/>
          <p:cNvSpPr>
            <a:spLocks noGrp="1" noChangeArrowheads="1"/>
          </p:cNvSpPr>
          <p:nvPr>
            <p:ph type="sldNum" sz="quarter" idx="12"/>
          </p:nvPr>
        </p:nvSpPr>
        <p:spPr>
          <a:xfrm>
            <a:off x="8737600" y="6245225"/>
            <a:ext cx="2844800" cy="476250"/>
          </a:xfrm>
        </p:spPr>
        <p:txBody>
          <a:bodyPr/>
          <a:lstStyle>
            <a:lvl1pPr>
              <a:defRPr b="0" sz="1000">
                <a:solidFill>
                  <a:schemeClr val="tx1"/>
                </a:solidFill>
              </a:defRPr>
            </a:lvl1pPr>
          </a:lstStyle>
          <a:p>
            <a:fld id="{2FCA2B93-2D1C-364C-911D-76929485B2E8}" type="slidenum">
              <a:rPr lang="en-US"/>
              <a:t>‹#›</a:t>
            </a:fld>
            <a:endParaRPr lang="en-US"/>
          </a:p>
        </p:txBody>
      </p:sp>
      <p:sp>
        <p:nvSpPr>
          <p:cNvPr id="1049037"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9" name=""/>
        <p:cNvGrpSpPr/>
        <p:nvPr/>
      </p:nvGrpSpPr>
      <p:grpSpPr>
        <a:xfrm>
          <a:off x="0" y="0"/>
          <a:ext cx="0" cy="0"/>
          <a:chOff x="0" y="0"/>
          <a:chExt cx="0" cy="0"/>
        </a:xfrm>
      </p:grpSpPr>
      <p:sp>
        <p:nvSpPr>
          <p:cNvPr id="1049006" name="Title 1"/>
          <p:cNvSpPr>
            <a:spLocks noGrp="1"/>
          </p:cNvSpPr>
          <p:nvPr>
            <p:ph type="title"/>
          </p:nvPr>
        </p:nvSpPr>
        <p:spPr/>
        <p:txBody>
          <a:bodyPr/>
          <a:p>
            <a:r>
              <a:rPr lang="fr-CH"/>
              <a:t>Click to edit Master title style</a:t>
            </a:r>
            <a:endParaRPr lang="en-US"/>
          </a:p>
        </p:txBody>
      </p:sp>
      <p:sp>
        <p:nvSpPr>
          <p:cNvPr id="1049007" name="Content Placeholder 2"/>
          <p:cNvSpPr>
            <a:spLocks noGrp="1"/>
          </p:cNvSpPr>
          <p:nvPr>
            <p:ph idx="1"/>
          </p:nvPr>
        </p:nvSpPr>
        <p:spPr/>
        <p:txBody>
          <a:bodyPr/>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08" name="Rectangle 6"/>
          <p:cNvSpPr>
            <a:spLocks noGrp="1" noChangeArrowheads="1"/>
          </p:cNvSpPr>
          <p:nvPr>
            <p:ph type="dt" sz="half" idx="10"/>
          </p:nvPr>
        </p:nvSpPr>
        <p:spPr/>
        <p:txBody>
          <a:bodyPr/>
          <a:p>
            <a:endParaRPr lang="en-US"/>
          </a:p>
        </p:txBody>
      </p:sp>
      <p:sp>
        <p:nvSpPr>
          <p:cNvPr id="1049009" name="Rectangle 8"/>
          <p:cNvSpPr>
            <a:spLocks noGrp="1" noChangeArrowheads="1"/>
          </p:cNvSpPr>
          <p:nvPr>
            <p:ph type="sldNum" sz="quarter" idx="12"/>
          </p:nvPr>
        </p:nvSpPr>
        <p:spPr/>
        <p:txBody>
          <a:bodyPr/>
          <a:p>
            <a:fld id="{405B0421-E89B-564C-B12C-84CBA2EE507B}" type="slidenum">
              <a:rPr lang="en-US"/>
              <a:t>‹#›</a:t>
            </a:fld>
            <a:endParaRPr lang="en-US"/>
          </a:p>
        </p:txBody>
      </p:sp>
      <p:sp>
        <p:nvSpPr>
          <p:cNvPr id="1049010"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6" name=""/>
        <p:cNvGrpSpPr/>
        <p:nvPr/>
      </p:nvGrpSpPr>
      <p:grpSpPr>
        <a:xfrm>
          <a:off x="0" y="0"/>
          <a:ext cx="0" cy="0"/>
          <a:chOff x="0" y="0"/>
          <a:chExt cx="0" cy="0"/>
        </a:xfrm>
      </p:grpSpPr>
      <p:sp>
        <p:nvSpPr>
          <p:cNvPr id="1049041" name="Title 1"/>
          <p:cNvSpPr>
            <a:spLocks noGrp="1"/>
          </p:cNvSpPr>
          <p:nvPr>
            <p:ph type="title"/>
          </p:nvPr>
        </p:nvSpPr>
        <p:spPr>
          <a:xfrm>
            <a:off x="963319" y="4406901"/>
            <a:ext cx="10363200" cy="1362075"/>
          </a:xfrm>
        </p:spPr>
        <p:txBody>
          <a:bodyPr anchor="t"/>
          <a:lstStyle>
            <a:lvl1pPr algn="l">
              <a:defRPr b="1" cap="all" sz="4000"/>
            </a:lvl1pPr>
          </a:lstStyle>
          <a:p>
            <a:r>
              <a:rPr lang="fr-CH"/>
              <a:t>Click to edit Master title style</a:t>
            </a:r>
            <a:endParaRPr lang="en-US"/>
          </a:p>
        </p:txBody>
      </p:sp>
      <p:sp>
        <p:nvSpPr>
          <p:cNvPr id="1049042" name="Text Placeholder 2"/>
          <p:cNvSpPr>
            <a:spLocks noGrp="1"/>
          </p:cNvSpPr>
          <p:nvPr>
            <p:ph type="body" idx="1"/>
          </p:nvPr>
        </p:nvSpPr>
        <p:spPr>
          <a:xfrm>
            <a:off x="963319"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fr-CH"/>
              <a:t>Click to edit Master text styles</a:t>
            </a:r>
          </a:p>
        </p:txBody>
      </p:sp>
      <p:sp>
        <p:nvSpPr>
          <p:cNvPr id="1049043" name="Rectangle 6"/>
          <p:cNvSpPr>
            <a:spLocks noGrp="1" noChangeArrowheads="1"/>
          </p:cNvSpPr>
          <p:nvPr>
            <p:ph type="dt" sz="half" idx="10"/>
          </p:nvPr>
        </p:nvSpPr>
        <p:spPr/>
        <p:txBody>
          <a:bodyPr/>
          <a:p>
            <a:endParaRPr lang="en-US"/>
          </a:p>
        </p:txBody>
      </p:sp>
      <p:sp>
        <p:nvSpPr>
          <p:cNvPr id="1049044" name="Rectangle 8"/>
          <p:cNvSpPr>
            <a:spLocks noGrp="1" noChangeArrowheads="1"/>
          </p:cNvSpPr>
          <p:nvPr>
            <p:ph type="sldNum" sz="quarter" idx="12"/>
          </p:nvPr>
        </p:nvSpPr>
        <p:spPr/>
        <p:txBody>
          <a:bodyPr/>
          <a:p>
            <a:fld id="{A315248C-3B6B-ED4F-98D2-C69932916549}" type="slidenum">
              <a:rPr lang="en-US"/>
              <a:t>‹#›</a:t>
            </a:fld>
            <a:endParaRPr lang="en-US"/>
          </a:p>
        </p:txBody>
      </p:sp>
      <p:sp>
        <p:nvSpPr>
          <p:cNvPr id="1049045"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4" name=""/>
        <p:cNvGrpSpPr/>
        <p:nvPr/>
      </p:nvGrpSpPr>
      <p:grpSpPr>
        <a:xfrm>
          <a:off x="0" y="0"/>
          <a:ext cx="0" cy="0"/>
          <a:chOff x="0" y="0"/>
          <a:chExt cx="0" cy="0"/>
        </a:xfrm>
      </p:grpSpPr>
      <p:sp>
        <p:nvSpPr>
          <p:cNvPr id="1048941"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1048942"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943" name="Date Placeholder 3"/>
          <p:cNvSpPr>
            <a:spLocks noGrp="1"/>
          </p:cNvSpPr>
          <p:nvPr>
            <p:ph type="dt" sz="half" idx="10"/>
          </p:nvPr>
        </p:nvSpPr>
        <p:spPr/>
        <p:txBody>
          <a:bodyPr/>
          <a:p>
            <a:fld id="{52CB1F3D-B0F3-4AAF-BDB0-8846A7B54B81}" type="datetimeFigureOut">
              <a:rPr lang="en-GB" smtClean="0"/>
              <a:t>24/01/2024</a:t>
            </a:fld>
            <a:endParaRPr lang="en-GB"/>
          </a:p>
        </p:txBody>
      </p:sp>
      <p:sp>
        <p:nvSpPr>
          <p:cNvPr id="1048944" name="Footer Placeholder 4"/>
          <p:cNvSpPr>
            <a:spLocks noGrp="1"/>
          </p:cNvSpPr>
          <p:nvPr>
            <p:ph type="ftr" sz="quarter" idx="11"/>
          </p:nvPr>
        </p:nvSpPr>
        <p:spPr/>
        <p:txBody>
          <a:bodyPr/>
          <a:p>
            <a:endParaRPr lang="en-GB"/>
          </a:p>
        </p:txBody>
      </p:sp>
      <p:sp>
        <p:nvSpPr>
          <p:cNvPr id="1048945" name="Slide Number Placeholder 5"/>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0" name=""/>
        <p:cNvGrpSpPr/>
        <p:nvPr/>
      </p:nvGrpSpPr>
      <p:grpSpPr>
        <a:xfrm>
          <a:off x="0" y="0"/>
          <a:ext cx="0" cy="0"/>
          <a:chOff x="0" y="0"/>
          <a:chExt cx="0" cy="0"/>
        </a:xfrm>
      </p:grpSpPr>
      <p:sp>
        <p:nvSpPr>
          <p:cNvPr id="1049011" name="Title 1"/>
          <p:cNvSpPr>
            <a:spLocks noGrp="1"/>
          </p:cNvSpPr>
          <p:nvPr>
            <p:ph type="title"/>
          </p:nvPr>
        </p:nvSpPr>
        <p:spPr/>
        <p:txBody>
          <a:bodyPr/>
          <a:p>
            <a:r>
              <a:rPr lang="fr-CH"/>
              <a:t>Click to edit Master title style</a:t>
            </a:r>
            <a:endParaRPr lang="en-US"/>
          </a:p>
        </p:txBody>
      </p:sp>
      <p:sp>
        <p:nvSpPr>
          <p:cNvPr id="1049012" name="Content Placeholder 2"/>
          <p:cNvSpPr>
            <a:spLocks noGrp="1"/>
          </p:cNvSpPr>
          <p:nvPr>
            <p:ph sz="half" idx="1"/>
          </p:nvPr>
        </p:nvSpPr>
        <p:spPr>
          <a:xfrm>
            <a:off x="1010357" y="1209675"/>
            <a:ext cx="5016030"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13" name="Content Placeholder 3"/>
          <p:cNvSpPr>
            <a:spLocks noGrp="1"/>
          </p:cNvSpPr>
          <p:nvPr>
            <p:ph sz="half" idx="2"/>
          </p:nvPr>
        </p:nvSpPr>
        <p:spPr>
          <a:xfrm>
            <a:off x="6207008" y="1209675"/>
            <a:ext cx="5017911"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14" name="Rectangle 6"/>
          <p:cNvSpPr>
            <a:spLocks noGrp="1" noChangeArrowheads="1"/>
          </p:cNvSpPr>
          <p:nvPr>
            <p:ph type="dt" sz="half" idx="10"/>
          </p:nvPr>
        </p:nvSpPr>
        <p:spPr/>
        <p:txBody>
          <a:bodyPr/>
          <a:p>
            <a:endParaRPr lang="en-US"/>
          </a:p>
        </p:txBody>
      </p:sp>
      <p:sp>
        <p:nvSpPr>
          <p:cNvPr id="1049015" name="Rectangle 8"/>
          <p:cNvSpPr>
            <a:spLocks noGrp="1" noChangeArrowheads="1"/>
          </p:cNvSpPr>
          <p:nvPr>
            <p:ph type="sldNum" sz="quarter" idx="12"/>
          </p:nvPr>
        </p:nvSpPr>
        <p:spPr/>
        <p:txBody>
          <a:bodyPr/>
          <a:p>
            <a:fld id="{6C328DD6-16A1-1341-A5FA-E5BA442B45D1}" type="slidenum">
              <a:rPr lang="en-US"/>
              <a:t>‹#›</a:t>
            </a:fld>
            <a:endParaRPr lang="en-US"/>
          </a:p>
        </p:txBody>
      </p:sp>
      <p:sp>
        <p:nvSpPr>
          <p:cNvPr id="1049016" name="Footer Placeholder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1" name=""/>
        <p:cNvGrpSpPr/>
        <p:nvPr/>
      </p:nvGrpSpPr>
      <p:grpSpPr>
        <a:xfrm>
          <a:off x="0" y="0"/>
          <a:ext cx="0" cy="0"/>
          <a:chOff x="0" y="0"/>
          <a:chExt cx="0" cy="0"/>
        </a:xfrm>
      </p:grpSpPr>
      <p:sp>
        <p:nvSpPr>
          <p:cNvPr id="1049017" name="Title 1"/>
          <p:cNvSpPr>
            <a:spLocks noGrp="1"/>
          </p:cNvSpPr>
          <p:nvPr>
            <p:ph type="title"/>
          </p:nvPr>
        </p:nvSpPr>
        <p:spPr>
          <a:xfrm>
            <a:off x="609600" y="274638"/>
            <a:ext cx="10972800" cy="1143000"/>
          </a:xfrm>
        </p:spPr>
        <p:txBody>
          <a:bodyPr/>
          <a:p>
            <a:r>
              <a:rPr lang="fr-CH"/>
              <a:t>Click to edit Master title style</a:t>
            </a:r>
            <a:endParaRPr lang="en-US"/>
          </a:p>
        </p:txBody>
      </p:sp>
      <p:sp>
        <p:nvSpPr>
          <p:cNvPr id="1049018" name="Text Placeholder 2"/>
          <p:cNvSpPr>
            <a:spLocks noGrp="1"/>
          </p:cNvSpPr>
          <p:nvPr>
            <p:ph type="body" idx="1"/>
          </p:nvPr>
        </p:nvSpPr>
        <p:spPr>
          <a:xfrm>
            <a:off x="609601" y="1535113"/>
            <a:ext cx="5386682"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fr-CH"/>
              <a:t>Click to edit Master text styles</a:t>
            </a:r>
          </a:p>
        </p:txBody>
      </p:sp>
      <p:sp>
        <p:nvSpPr>
          <p:cNvPr id="1049019" name="Content Placeholder 3"/>
          <p:cNvSpPr>
            <a:spLocks noGrp="1"/>
          </p:cNvSpPr>
          <p:nvPr>
            <p:ph sz="half" idx="2"/>
          </p:nvPr>
        </p:nvSpPr>
        <p:spPr>
          <a:xfrm>
            <a:off x="609601" y="2174875"/>
            <a:ext cx="538668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20" name="Text Placeholder 4"/>
          <p:cNvSpPr>
            <a:spLocks noGrp="1"/>
          </p:cNvSpPr>
          <p:nvPr>
            <p:ph type="body" sz="quarter" idx="3"/>
          </p:nvPr>
        </p:nvSpPr>
        <p:spPr>
          <a:xfrm>
            <a:off x="6193837" y="1535113"/>
            <a:ext cx="538856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fr-CH"/>
              <a:t>Click to edit Master text styles</a:t>
            </a:r>
          </a:p>
        </p:txBody>
      </p:sp>
      <p:sp>
        <p:nvSpPr>
          <p:cNvPr id="1049021" name="Content Placeholder 5"/>
          <p:cNvSpPr>
            <a:spLocks noGrp="1"/>
          </p:cNvSpPr>
          <p:nvPr>
            <p:ph sz="quarter" idx="4"/>
          </p:nvPr>
        </p:nvSpPr>
        <p:spPr>
          <a:xfrm>
            <a:off x="6193837" y="2174875"/>
            <a:ext cx="5388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22" name="Rectangle 6"/>
          <p:cNvSpPr>
            <a:spLocks noGrp="1" noChangeArrowheads="1"/>
          </p:cNvSpPr>
          <p:nvPr>
            <p:ph type="dt" sz="half" idx="10"/>
          </p:nvPr>
        </p:nvSpPr>
        <p:spPr/>
        <p:txBody>
          <a:bodyPr/>
          <a:p>
            <a:endParaRPr lang="en-US"/>
          </a:p>
        </p:txBody>
      </p:sp>
      <p:sp>
        <p:nvSpPr>
          <p:cNvPr id="1049023" name="Rectangle 8"/>
          <p:cNvSpPr>
            <a:spLocks noGrp="1" noChangeArrowheads="1"/>
          </p:cNvSpPr>
          <p:nvPr>
            <p:ph type="sldNum" sz="quarter" idx="12"/>
          </p:nvPr>
        </p:nvSpPr>
        <p:spPr/>
        <p:txBody>
          <a:bodyPr/>
          <a:p>
            <a:fld id="{1E4770A0-1BC0-9A41-897F-067B264F1A00}" type="slidenum">
              <a:rPr lang="en-US"/>
              <a:t>‹#›</a:t>
            </a:fld>
            <a:endParaRPr lang="en-US"/>
          </a:p>
        </p:txBody>
      </p:sp>
      <p:sp>
        <p:nvSpPr>
          <p:cNvPr id="1049024" name="Rectangle 7"/>
          <p:cNvSpPr>
            <a:spLocks noGrp="1" noChangeArrowheads="1"/>
          </p:cNvSpPr>
          <p:nvPr>
            <p:ph type="ftr" sz="quarter" idx="1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754" name="Title 1"/>
          <p:cNvSpPr>
            <a:spLocks noGrp="1"/>
          </p:cNvSpPr>
          <p:nvPr>
            <p:ph type="title"/>
          </p:nvPr>
        </p:nvSpPr>
        <p:spPr/>
        <p:txBody>
          <a:bodyPr/>
          <a:p>
            <a:r>
              <a:rPr lang="fr-CH"/>
              <a:t>Click to edit Master title style</a:t>
            </a:r>
            <a:endParaRPr lang="en-US"/>
          </a:p>
        </p:txBody>
      </p:sp>
      <p:sp>
        <p:nvSpPr>
          <p:cNvPr id="1048755" name="Rectangle 6"/>
          <p:cNvSpPr>
            <a:spLocks noGrp="1" noChangeArrowheads="1"/>
          </p:cNvSpPr>
          <p:nvPr>
            <p:ph type="dt" sz="half" idx="10"/>
          </p:nvPr>
        </p:nvSpPr>
        <p:spPr/>
        <p:txBody>
          <a:bodyPr/>
          <a:p>
            <a:endParaRPr lang="en-US"/>
          </a:p>
        </p:txBody>
      </p:sp>
      <p:sp>
        <p:nvSpPr>
          <p:cNvPr id="1048756" name="Rectangle 8"/>
          <p:cNvSpPr>
            <a:spLocks noGrp="1" noChangeArrowheads="1"/>
          </p:cNvSpPr>
          <p:nvPr>
            <p:ph type="sldNum" sz="quarter" idx="12"/>
          </p:nvPr>
        </p:nvSpPr>
        <p:spPr/>
        <p:txBody>
          <a:bodyPr/>
          <a:p>
            <a:fld id="{F8135736-C70A-6648-BFE3-26E431DDED41}" type="slidenum">
              <a:rPr lang="en-US"/>
              <a:t>‹#›</a:t>
            </a:fld>
            <a:endParaRPr lang="en-US"/>
          </a:p>
        </p:txBody>
      </p:sp>
      <p:sp>
        <p:nvSpPr>
          <p:cNvPr id="1048757"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5" name=""/>
        <p:cNvGrpSpPr/>
        <p:nvPr/>
      </p:nvGrpSpPr>
      <p:grpSpPr>
        <a:xfrm>
          <a:off x="0" y="0"/>
          <a:ext cx="0" cy="0"/>
          <a:chOff x="0" y="0"/>
          <a:chExt cx="0" cy="0"/>
        </a:xfrm>
      </p:grpSpPr>
      <p:sp>
        <p:nvSpPr>
          <p:cNvPr id="1049038" name="Rectangle 6"/>
          <p:cNvSpPr>
            <a:spLocks noGrp="1" noChangeArrowheads="1"/>
          </p:cNvSpPr>
          <p:nvPr>
            <p:ph type="dt" sz="half" idx="10"/>
          </p:nvPr>
        </p:nvSpPr>
        <p:spPr/>
        <p:txBody>
          <a:bodyPr/>
          <a:p>
            <a:endParaRPr lang="en-US"/>
          </a:p>
        </p:txBody>
      </p:sp>
      <p:sp>
        <p:nvSpPr>
          <p:cNvPr id="1049039" name="Rectangle 8"/>
          <p:cNvSpPr>
            <a:spLocks noGrp="1" noChangeArrowheads="1"/>
          </p:cNvSpPr>
          <p:nvPr>
            <p:ph type="sldNum" sz="quarter" idx="12"/>
          </p:nvPr>
        </p:nvSpPr>
        <p:spPr/>
        <p:txBody>
          <a:bodyPr/>
          <a:p>
            <a:fld id="{CFDB6896-E8B1-3F40-AFB9-8073ADA57F34}" type="slidenum">
              <a:rPr lang="en-US"/>
              <a:t>‹#›</a:t>
            </a:fld>
            <a:endParaRPr lang="en-US"/>
          </a:p>
        </p:txBody>
      </p:sp>
      <p:sp>
        <p:nvSpPr>
          <p:cNvPr id="1049040"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8" name=""/>
        <p:cNvGrpSpPr/>
        <p:nvPr/>
      </p:nvGrpSpPr>
      <p:grpSpPr>
        <a:xfrm>
          <a:off x="0" y="0"/>
          <a:ext cx="0" cy="0"/>
          <a:chOff x="0" y="0"/>
          <a:chExt cx="0" cy="0"/>
        </a:xfrm>
      </p:grpSpPr>
      <p:sp>
        <p:nvSpPr>
          <p:cNvPr id="1049000" name="Title 1"/>
          <p:cNvSpPr>
            <a:spLocks noGrp="1"/>
          </p:cNvSpPr>
          <p:nvPr>
            <p:ph type="title"/>
          </p:nvPr>
        </p:nvSpPr>
        <p:spPr>
          <a:xfrm>
            <a:off x="609600" y="273050"/>
            <a:ext cx="4011319" cy="1162050"/>
          </a:xfrm>
        </p:spPr>
        <p:txBody>
          <a:bodyPr anchor="b"/>
          <a:lstStyle>
            <a:lvl1pPr algn="l">
              <a:defRPr b="1" sz="2000"/>
            </a:lvl1pPr>
          </a:lstStyle>
          <a:p>
            <a:r>
              <a:rPr lang="fr-CH"/>
              <a:t>Click to edit Master title style</a:t>
            </a:r>
            <a:endParaRPr lang="en-US"/>
          </a:p>
        </p:txBody>
      </p:sp>
      <p:sp>
        <p:nvSpPr>
          <p:cNvPr id="1049001" name="Content Placeholder 2"/>
          <p:cNvSpPr>
            <a:spLocks noGrp="1"/>
          </p:cNvSpPr>
          <p:nvPr>
            <p:ph idx="1"/>
          </p:nvPr>
        </p:nvSpPr>
        <p:spPr>
          <a:xfrm>
            <a:off x="4767675" y="273051"/>
            <a:ext cx="681472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02" name="Text Placeholder 3"/>
          <p:cNvSpPr>
            <a:spLocks noGrp="1"/>
          </p:cNvSpPr>
          <p:nvPr>
            <p:ph type="body" sz="half" idx="2"/>
          </p:nvPr>
        </p:nvSpPr>
        <p:spPr>
          <a:xfrm>
            <a:off x="609600" y="1435101"/>
            <a:ext cx="4011319"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fr-CH"/>
              <a:t>Click to edit Master text styles</a:t>
            </a:r>
          </a:p>
        </p:txBody>
      </p:sp>
      <p:sp>
        <p:nvSpPr>
          <p:cNvPr id="1049003" name="Rectangle 6"/>
          <p:cNvSpPr>
            <a:spLocks noGrp="1" noChangeArrowheads="1"/>
          </p:cNvSpPr>
          <p:nvPr>
            <p:ph type="dt" sz="half" idx="10"/>
          </p:nvPr>
        </p:nvSpPr>
        <p:spPr/>
        <p:txBody>
          <a:bodyPr/>
          <a:p>
            <a:endParaRPr lang="en-US"/>
          </a:p>
        </p:txBody>
      </p:sp>
      <p:sp>
        <p:nvSpPr>
          <p:cNvPr id="1049004" name="Rectangle 8"/>
          <p:cNvSpPr>
            <a:spLocks noGrp="1" noChangeArrowheads="1"/>
          </p:cNvSpPr>
          <p:nvPr>
            <p:ph type="sldNum" sz="quarter" idx="12"/>
          </p:nvPr>
        </p:nvSpPr>
        <p:spPr/>
        <p:txBody>
          <a:bodyPr/>
          <a:p>
            <a:fld id="{E0A92FAC-F11D-6F4F-8AED-D45A627AD10A}" type="slidenum">
              <a:rPr lang="en-US"/>
              <a:t>‹#›</a:t>
            </a:fld>
            <a:endParaRPr lang="en-US"/>
          </a:p>
        </p:txBody>
      </p:sp>
      <p:sp>
        <p:nvSpPr>
          <p:cNvPr id="1049005" name="Footer Placeholder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6" name=""/>
        <p:cNvGrpSpPr/>
        <p:nvPr/>
      </p:nvGrpSpPr>
      <p:grpSpPr>
        <a:xfrm>
          <a:off x="0" y="0"/>
          <a:ext cx="0" cy="0"/>
          <a:chOff x="0" y="0"/>
          <a:chExt cx="0" cy="0"/>
        </a:xfrm>
      </p:grpSpPr>
      <p:sp>
        <p:nvSpPr>
          <p:cNvPr id="1048989" name="Title 1"/>
          <p:cNvSpPr>
            <a:spLocks noGrp="1"/>
          </p:cNvSpPr>
          <p:nvPr>
            <p:ph type="title"/>
          </p:nvPr>
        </p:nvSpPr>
        <p:spPr>
          <a:xfrm>
            <a:off x="2389481" y="4800600"/>
            <a:ext cx="7315200" cy="566738"/>
          </a:xfrm>
        </p:spPr>
        <p:txBody>
          <a:bodyPr anchor="b"/>
          <a:lstStyle>
            <a:lvl1pPr algn="l">
              <a:defRPr b="1" sz="2000"/>
            </a:lvl1pPr>
          </a:lstStyle>
          <a:p>
            <a:r>
              <a:rPr lang="fr-CH"/>
              <a:t>Click to edit Master title style</a:t>
            </a:r>
            <a:endParaRPr lang="en-US"/>
          </a:p>
        </p:txBody>
      </p:sp>
      <p:sp>
        <p:nvSpPr>
          <p:cNvPr id="1048990" name="Picture Placeholder 2"/>
          <p:cNvSpPr>
            <a:spLocks noGrp="1"/>
          </p:cNvSpPr>
          <p:nvPr>
            <p:ph type="pic" idx="1"/>
          </p:nvPr>
        </p:nvSpPr>
        <p:spPr>
          <a:xfrm>
            <a:off x="2389481"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991" name="Text Placeholder 3"/>
          <p:cNvSpPr>
            <a:spLocks noGrp="1"/>
          </p:cNvSpPr>
          <p:nvPr>
            <p:ph type="body" sz="half" idx="2"/>
          </p:nvPr>
        </p:nvSpPr>
        <p:spPr>
          <a:xfrm>
            <a:off x="2389481"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fr-CH"/>
              <a:t>Click to edit Master text styles</a:t>
            </a:r>
          </a:p>
        </p:txBody>
      </p:sp>
      <p:sp>
        <p:nvSpPr>
          <p:cNvPr id="1048992" name="Rectangle 6"/>
          <p:cNvSpPr>
            <a:spLocks noGrp="1" noChangeArrowheads="1"/>
          </p:cNvSpPr>
          <p:nvPr>
            <p:ph type="dt" sz="half" idx="10"/>
          </p:nvPr>
        </p:nvSpPr>
        <p:spPr/>
        <p:txBody>
          <a:bodyPr/>
          <a:p>
            <a:endParaRPr lang="en-US"/>
          </a:p>
        </p:txBody>
      </p:sp>
      <p:sp>
        <p:nvSpPr>
          <p:cNvPr id="1048993" name="Rectangle 8"/>
          <p:cNvSpPr>
            <a:spLocks noGrp="1" noChangeArrowheads="1"/>
          </p:cNvSpPr>
          <p:nvPr>
            <p:ph type="sldNum" sz="quarter" idx="12"/>
          </p:nvPr>
        </p:nvSpPr>
        <p:spPr/>
        <p:txBody>
          <a:bodyPr/>
          <a:p>
            <a:fld id="{FA48CC79-A2AA-C849-ABAE-725D324D5E0F}" type="slidenum">
              <a:rPr lang="en-US"/>
              <a:t>‹#›</a:t>
            </a:fld>
            <a:endParaRPr lang="en-US"/>
          </a:p>
        </p:txBody>
      </p:sp>
      <p:sp>
        <p:nvSpPr>
          <p:cNvPr id="1048994" name="Footer Placeholder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3" name=""/>
        <p:cNvGrpSpPr/>
        <p:nvPr/>
      </p:nvGrpSpPr>
      <p:grpSpPr>
        <a:xfrm>
          <a:off x="0" y="0"/>
          <a:ext cx="0" cy="0"/>
          <a:chOff x="0" y="0"/>
          <a:chExt cx="0" cy="0"/>
        </a:xfrm>
      </p:grpSpPr>
      <p:sp>
        <p:nvSpPr>
          <p:cNvPr id="1049028" name="Title 1"/>
          <p:cNvSpPr>
            <a:spLocks noGrp="1"/>
          </p:cNvSpPr>
          <p:nvPr>
            <p:ph type="title"/>
          </p:nvPr>
        </p:nvSpPr>
        <p:spPr/>
        <p:txBody>
          <a:bodyPr/>
          <a:p>
            <a:r>
              <a:rPr lang="fr-CH"/>
              <a:t>Click to edit Master title style</a:t>
            </a:r>
            <a:endParaRPr lang="en-US"/>
          </a:p>
        </p:txBody>
      </p:sp>
      <p:sp>
        <p:nvSpPr>
          <p:cNvPr id="1049029" name="Vertical Text Placeholder 2"/>
          <p:cNvSpPr>
            <a:spLocks noGrp="1"/>
          </p:cNvSpPr>
          <p:nvPr>
            <p:ph type="body" orient="vert" idx="1"/>
          </p:nvPr>
        </p:nvSpPr>
        <p:spPr/>
        <p:txBody>
          <a:bodyPr vert="eaVert"/>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9030" name="Rectangle 6"/>
          <p:cNvSpPr>
            <a:spLocks noGrp="1" noChangeArrowheads="1"/>
          </p:cNvSpPr>
          <p:nvPr>
            <p:ph type="dt" sz="half" idx="10"/>
          </p:nvPr>
        </p:nvSpPr>
        <p:spPr/>
        <p:txBody>
          <a:bodyPr/>
          <a:p>
            <a:endParaRPr lang="en-US"/>
          </a:p>
        </p:txBody>
      </p:sp>
      <p:sp>
        <p:nvSpPr>
          <p:cNvPr id="1049031" name="Rectangle 8"/>
          <p:cNvSpPr>
            <a:spLocks noGrp="1" noChangeArrowheads="1"/>
          </p:cNvSpPr>
          <p:nvPr>
            <p:ph type="sldNum" sz="quarter" idx="12"/>
          </p:nvPr>
        </p:nvSpPr>
        <p:spPr/>
        <p:txBody>
          <a:bodyPr/>
          <a:p>
            <a:fld id="{2F1D1B1D-DB63-1346-BA90-4AFCF0FF1CED}" type="slidenum">
              <a:rPr lang="en-US"/>
              <a:t>‹#›</a:t>
            </a:fld>
            <a:endParaRPr lang="en-US"/>
          </a:p>
        </p:txBody>
      </p:sp>
      <p:sp>
        <p:nvSpPr>
          <p:cNvPr id="1049032"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8995" name="Vertical Title 1"/>
          <p:cNvSpPr>
            <a:spLocks noGrp="1"/>
          </p:cNvSpPr>
          <p:nvPr>
            <p:ph type="title" orient="vert"/>
          </p:nvPr>
        </p:nvSpPr>
        <p:spPr>
          <a:xfrm>
            <a:off x="8671749" y="271463"/>
            <a:ext cx="2553170" cy="5808662"/>
          </a:xfrm>
        </p:spPr>
        <p:txBody>
          <a:bodyPr vert="eaVert"/>
          <a:p>
            <a:r>
              <a:rPr lang="fr-CH"/>
              <a:t>Click to edit Master title style</a:t>
            </a:r>
            <a:endParaRPr lang="en-US"/>
          </a:p>
        </p:txBody>
      </p:sp>
      <p:sp>
        <p:nvSpPr>
          <p:cNvPr id="1048996" name="Vertical Text Placeholder 2"/>
          <p:cNvSpPr>
            <a:spLocks noGrp="1"/>
          </p:cNvSpPr>
          <p:nvPr>
            <p:ph type="body" orient="vert" idx="1"/>
          </p:nvPr>
        </p:nvSpPr>
        <p:spPr>
          <a:xfrm>
            <a:off x="1010356" y="271463"/>
            <a:ext cx="7480770" cy="5808662"/>
          </a:xfrm>
        </p:spPr>
        <p:txBody>
          <a:bodyPr vert="eaVert"/>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1048997" name="Rectangle 6"/>
          <p:cNvSpPr>
            <a:spLocks noGrp="1" noChangeArrowheads="1"/>
          </p:cNvSpPr>
          <p:nvPr>
            <p:ph type="dt" sz="half" idx="10"/>
          </p:nvPr>
        </p:nvSpPr>
        <p:spPr/>
        <p:txBody>
          <a:bodyPr/>
          <a:p>
            <a:endParaRPr lang="en-US"/>
          </a:p>
        </p:txBody>
      </p:sp>
      <p:sp>
        <p:nvSpPr>
          <p:cNvPr id="1048998" name="Rectangle 8"/>
          <p:cNvSpPr>
            <a:spLocks noGrp="1" noChangeArrowheads="1"/>
          </p:cNvSpPr>
          <p:nvPr>
            <p:ph type="sldNum" sz="quarter" idx="12"/>
          </p:nvPr>
        </p:nvSpPr>
        <p:spPr/>
        <p:txBody>
          <a:bodyPr/>
          <a:p>
            <a:fld id="{DF381D06-7B34-E54C-B51B-8B8DB309AC36}" type="slidenum">
              <a:rPr lang="en-US"/>
              <a:t>‹#›</a:t>
            </a:fld>
            <a:endParaRPr lang="en-US"/>
          </a:p>
        </p:txBody>
      </p:sp>
      <p:sp>
        <p:nvSpPr>
          <p:cNvPr id="1048999"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White- pic right">
    <p:spTree>
      <p:nvGrpSpPr>
        <p:cNvPr id="162" name=""/>
        <p:cNvGrpSpPr/>
        <p:nvPr/>
      </p:nvGrpSpPr>
      <p:grpSpPr>
        <a:xfrm>
          <a:off x="0" y="0"/>
          <a:ext cx="0" cy="0"/>
          <a:chOff x="0" y="0"/>
          <a:chExt cx="0" cy="0"/>
        </a:xfrm>
      </p:grpSpPr>
      <p:sp>
        <p:nvSpPr>
          <p:cNvPr id="1049025" name="Picture Placeholder 2"/>
          <p:cNvSpPr>
            <a:spLocks noGrp="1"/>
          </p:cNvSpPr>
          <p:nvPr>
            <p:ph type="pic" sz="quarter" idx="11"/>
          </p:nvPr>
        </p:nvSpPr>
        <p:spPr>
          <a:xfrm>
            <a:off x="5181600" y="0"/>
            <a:ext cx="7010400" cy="6858000"/>
          </a:xfrm>
          <a:prstGeom prst="rect"/>
        </p:spPr>
        <p:txBody>
          <a:bodyPr/>
          <a:p>
            <a:endParaRPr lang="en-US"/>
          </a:p>
        </p:txBody>
      </p:sp>
      <p:sp>
        <p:nvSpPr>
          <p:cNvPr id="1049026" name="Text Placeholder 4"/>
          <p:cNvSpPr>
            <a:spLocks noGrp="1"/>
          </p:cNvSpPr>
          <p:nvPr>
            <p:ph type="body" sz="quarter" idx="12" hasCustomPrompt="1"/>
          </p:nvPr>
        </p:nvSpPr>
        <p:spPr>
          <a:xfrm>
            <a:off x="548640" y="414339"/>
            <a:ext cx="4047744" cy="999934"/>
          </a:xfrm>
          <a:prstGeom prst="rect"/>
        </p:spPr>
        <p:txBody>
          <a:bodyPr/>
          <a:lstStyle>
            <a:lvl1pPr indent="0" marL="0">
              <a:buNone/>
              <a:defRPr baseline="0" b="1">
                <a:solidFill>
                  <a:srgbClr val="D6000D"/>
                </a:solidFill>
              </a:defRPr>
            </a:lvl1pPr>
          </a:lstStyle>
          <a:p>
            <a:pPr lvl="0"/>
            <a:r>
              <a:rPr dirty="0" lang="en-US"/>
              <a:t>TITLE GOES HERE IN UPPERCASE BOLD</a:t>
            </a:r>
          </a:p>
        </p:txBody>
      </p:sp>
      <p:sp>
        <p:nvSpPr>
          <p:cNvPr id="1049027" name="Text Placeholder 11"/>
          <p:cNvSpPr>
            <a:spLocks noGrp="1"/>
          </p:cNvSpPr>
          <p:nvPr>
            <p:ph type="body" sz="quarter" idx="13" hasCustomPrompt="1"/>
          </p:nvPr>
        </p:nvSpPr>
        <p:spPr>
          <a:xfrm>
            <a:off x="548640" y="1584325"/>
            <a:ext cx="4047744" cy="3206750"/>
          </a:xfrm>
          <a:prstGeom prst="rect"/>
        </p:spPr>
        <p:txBody>
          <a:bodyPr/>
          <a:lstStyle>
            <a:lvl1pPr indent="0" marL="0">
              <a:lnSpc>
                <a:spcPct val="100000"/>
              </a:lnSpc>
              <a:buFontTx/>
              <a:buNone/>
              <a:defRPr sz="2100"/>
            </a:lvl1pPr>
            <a:lvl2pPr indent="0" marL="457200">
              <a:buFontTx/>
              <a:buNone/>
            </a:lvl2pPr>
            <a:lvl3pPr indent="0" marL="914400">
              <a:buFontTx/>
              <a:buNone/>
            </a:lvl3pPr>
            <a:lvl4pPr indent="0" marL="1371600">
              <a:buFontTx/>
              <a:buNone/>
            </a:lvl4pPr>
            <a:lvl5pPr indent="0" marL="1828800">
              <a:buFontTx/>
              <a:buNone/>
            </a:lvl5pPr>
          </a:lstStyle>
          <a:p>
            <a:pPr lvl="0"/>
            <a:r>
              <a:rPr dirty="0" lang="en-US"/>
              <a:t>Cum </a:t>
            </a:r>
            <a:r>
              <a:rPr dirty="0" lang="en-US" err="1"/>
              <a:t>sociis</a:t>
            </a:r>
            <a:r>
              <a:rPr dirty="0" lang="en-US"/>
              <a:t> </a:t>
            </a:r>
            <a:r>
              <a:rPr dirty="0" lang="en-US" err="1"/>
              <a:t>natoque</a:t>
            </a:r>
            <a:r>
              <a:rPr dirty="0" lang="en-US"/>
              <a:t> </a:t>
            </a:r>
            <a:r>
              <a:rPr dirty="0" lang="en-US" err="1"/>
              <a:t>penatibus</a:t>
            </a:r>
            <a:r>
              <a:rPr dirty="0" lang="en-US"/>
              <a:t> et </a:t>
            </a:r>
            <a:r>
              <a:rPr dirty="0" lang="en-US" err="1"/>
              <a:t>magnis</a:t>
            </a:r>
            <a:r>
              <a:rPr dirty="0" lang="en-US"/>
              <a:t> dis parturient </a:t>
            </a:r>
            <a:r>
              <a:rPr dirty="0" lang="en-US" err="1"/>
              <a:t>montes</a:t>
            </a:r>
            <a:r>
              <a:rPr dirty="0" lang="en-US"/>
              <a:t>, </a:t>
            </a:r>
            <a:r>
              <a:rPr dirty="0" lang="en-US" err="1"/>
              <a:t>nascetur</a:t>
            </a:r>
            <a:r>
              <a:rPr dirty="0" lang="en-US"/>
              <a:t> </a:t>
            </a:r>
            <a:r>
              <a:rPr dirty="0" lang="en-US" err="1"/>
              <a:t>ridiculus</a:t>
            </a:r>
            <a:r>
              <a:rPr dirty="0" lang="en-US"/>
              <a:t> mus. </a:t>
            </a:r>
            <a:r>
              <a:rPr dirty="0" lang="en-US" err="1"/>
              <a:t>Sed</a:t>
            </a:r>
            <a:r>
              <a:rPr dirty="0" lang="en-US"/>
              <a:t> </a:t>
            </a:r>
            <a:r>
              <a:rPr dirty="0" lang="en-US" err="1"/>
              <a:t>posuere</a:t>
            </a:r>
            <a:r>
              <a:rPr dirty="0" lang="en-US"/>
              <a:t> </a:t>
            </a:r>
            <a:r>
              <a:rPr dirty="0" lang="en-US" err="1"/>
              <a:t>consectetur</a:t>
            </a:r>
            <a:r>
              <a:rPr dirty="0" lang="en-US"/>
              <a:t> </a:t>
            </a:r>
            <a:r>
              <a:rPr dirty="0" lang="en-US" err="1"/>
              <a:t>est</a:t>
            </a:r>
            <a:r>
              <a:rPr dirty="0" lang="en-US"/>
              <a:t> at </a:t>
            </a:r>
            <a:r>
              <a:rPr dirty="0" lang="en-US" err="1"/>
              <a:t>lobortis</a:t>
            </a:r>
            <a:r>
              <a:rPr dirty="0" lang="en-US"/>
              <a:t>. </a:t>
            </a:r>
            <a:r>
              <a:rPr dirty="0" lang="en-US" err="1"/>
              <a:t>Vivamus</a:t>
            </a:r>
            <a:r>
              <a:rPr dirty="0" lang="en-US"/>
              <a:t> </a:t>
            </a:r>
            <a:r>
              <a:rPr dirty="0" lang="en-US" err="1"/>
              <a:t>sagittis</a:t>
            </a:r>
            <a:r>
              <a:rPr dirty="0" lang="en-US"/>
              <a:t> lacus </a:t>
            </a:r>
            <a:r>
              <a:rPr dirty="0" lang="en-US" err="1"/>
              <a:t>vel</a:t>
            </a:r>
            <a:r>
              <a:rPr dirty="0" lang="en-US"/>
              <a:t> </a:t>
            </a:r>
            <a:r>
              <a:rPr dirty="0" lang="en-US" err="1"/>
              <a:t>augue</a:t>
            </a:r>
            <a:r>
              <a:rPr dirty="0" lang="en-US"/>
              <a:t> </a:t>
            </a:r>
            <a:r>
              <a:rPr dirty="0" lang="en-US" err="1"/>
              <a:t>laoreet</a:t>
            </a:r>
            <a:r>
              <a:rPr dirty="0" lang="en-US"/>
              <a:t> </a:t>
            </a:r>
            <a:r>
              <a:rPr dirty="0" lang="en-US" err="1"/>
              <a:t>rutrum</a:t>
            </a:r>
            <a:r>
              <a:rPr dirty="0" lang="en-US"/>
              <a:t> </a:t>
            </a:r>
            <a:r>
              <a:rPr dirty="0" lang="en-US" err="1"/>
              <a:t>faucibus</a:t>
            </a:r>
            <a:r>
              <a:rPr dirty="0" lang="en-US"/>
              <a:t> dolor </a:t>
            </a:r>
            <a:r>
              <a:rPr dirty="0" lang="en-US" err="1"/>
              <a:t>auctor</a:t>
            </a:r>
            <a:r>
              <a:rPr dirty="0" lang="en-US"/>
              <a:t>. </a:t>
            </a:r>
            <a:r>
              <a:rPr dirty="0" lang="en-US" err="1"/>
              <a:t>Praesent</a:t>
            </a:r>
            <a:r>
              <a:rPr dirty="0" lang="en-US"/>
              <a:t> </a:t>
            </a:r>
            <a:r>
              <a:rPr dirty="0" lang="en-US" err="1"/>
              <a:t>commodo</a:t>
            </a:r>
            <a:r>
              <a:rPr dirty="0" lang="en-US"/>
              <a:t> cursus magna, </a:t>
            </a:r>
            <a:r>
              <a:rPr dirty="0" lang="en-US" err="1"/>
              <a:t>vel</a:t>
            </a:r>
            <a:r>
              <a:rPr dirty="0" lang="en-US"/>
              <a:t> </a:t>
            </a:r>
            <a:r>
              <a:rPr dirty="0" lang="en-US" err="1"/>
              <a:t>scelerisque</a:t>
            </a:r>
            <a:r>
              <a:rPr dirty="0" lang="en-US"/>
              <a:t> </a:t>
            </a:r>
            <a:r>
              <a:rPr dirty="0" lang="en-US" err="1"/>
              <a:t>nisl</a:t>
            </a:r>
            <a:r>
              <a:rPr dirty="0" lang="en-US"/>
              <a:t> </a:t>
            </a:r>
            <a:r>
              <a:rPr dirty="0" lang="en-US" err="1"/>
              <a:t>consectetur</a:t>
            </a:r>
            <a:r>
              <a:rPr dirty="0" lang="en-US"/>
              <a:t> et.</a:t>
            </a:r>
          </a:p>
        </p:txBody>
      </p:sp>
      <p:pic>
        <p:nvPicPr>
          <p:cNvPr id="2097188" name="Picture 7"/>
          <p:cNvPicPr>
            <a:picLocks noChangeAspect="1"/>
          </p:cNvPicPr>
          <p:nvPr userDrawn="1"/>
        </p:nvPicPr>
        <p:blipFill>
          <a:blip xmlns:r="http://schemas.openxmlformats.org/officeDocument/2006/relationships" r:embed="rId1" cstate="print"/>
          <a:stretch>
            <a:fillRect/>
          </a:stretch>
        </p:blipFill>
        <p:spPr>
          <a:xfrm>
            <a:off x="548640" y="5782559"/>
            <a:ext cx="1832169" cy="705600"/>
          </a:xfrm>
          <a:prstGeom prst="rect"/>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nhalt 1-spaltig">
    <p:spTree>
      <p:nvGrpSpPr>
        <p:cNvPr id="54" name=""/>
        <p:cNvGrpSpPr/>
        <p:nvPr/>
      </p:nvGrpSpPr>
      <p:grpSpPr>
        <a:xfrm>
          <a:off x="0" y="0"/>
          <a:ext cx="0" cy="0"/>
          <a:chOff x="0" y="0"/>
          <a:chExt cx="0" cy="0"/>
        </a:xfrm>
      </p:grpSpPr>
      <p:sp>
        <p:nvSpPr>
          <p:cNvPr id="1048597" name="Inhaltsplatzhalter 2"/>
          <p:cNvSpPr>
            <a:spLocks noGrp="1"/>
          </p:cNvSpPr>
          <p:nvPr>
            <p:ph idx="1" hasCustomPrompt="1"/>
          </p:nvPr>
        </p:nvSpPr>
        <p:spPr>
          <a:xfrm>
            <a:off x="323977" y="2024064"/>
            <a:ext cx="11542458" cy="4210046"/>
          </a:xfrm>
        </p:spPr>
        <p:txBody>
          <a:bodyPr/>
          <a:p>
            <a:pPr lvl="0"/>
            <a:r>
              <a:rPr dirty="0" lang="en-GB" err="1"/>
              <a:t>Erste</a:t>
            </a:r>
            <a:r>
              <a:rPr dirty="0" lang="en-GB"/>
              <a:t> </a:t>
            </a:r>
            <a:r>
              <a:rPr dirty="0" lang="en-GB" err="1"/>
              <a:t>Ebene</a:t>
            </a:r>
            <a:endParaRPr dirty="0" lang="en-GB"/>
          </a:p>
          <a:p>
            <a:pPr lvl="1"/>
            <a:r>
              <a:rPr dirty="0" lang="en-GB" err="1"/>
              <a:t>Zweite</a:t>
            </a:r>
            <a:r>
              <a:rPr dirty="0" lang="en-GB"/>
              <a:t> </a:t>
            </a:r>
            <a:r>
              <a:rPr dirty="0" lang="en-GB" err="1"/>
              <a:t>Ebene</a:t>
            </a:r>
            <a:endParaRPr dirty="0" lang="en-GB"/>
          </a:p>
          <a:p>
            <a:pPr lvl="2"/>
            <a:r>
              <a:rPr dirty="0" lang="en-GB" err="1"/>
              <a:t>Dritte</a:t>
            </a:r>
            <a:r>
              <a:rPr dirty="0" lang="en-GB"/>
              <a:t> </a:t>
            </a:r>
            <a:r>
              <a:rPr dirty="0" lang="en-GB" err="1"/>
              <a:t>Ebene</a:t>
            </a:r>
            <a:endParaRPr dirty="0" lang="en-GB"/>
          </a:p>
          <a:p>
            <a:pPr lvl="3"/>
            <a:r>
              <a:rPr dirty="0" lang="en-GB" err="1"/>
              <a:t>Vierte</a:t>
            </a:r>
            <a:r>
              <a:rPr dirty="0" lang="en-GB"/>
              <a:t> </a:t>
            </a:r>
            <a:r>
              <a:rPr dirty="0" lang="en-GB" err="1"/>
              <a:t>Ebene</a:t>
            </a:r>
            <a:endParaRPr dirty="0" lang="en-GB"/>
          </a:p>
          <a:p>
            <a:pPr lvl="4"/>
            <a:r>
              <a:rPr dirty="0" lang="en-GB" err="1"/>
              <a:t>Fünfte</a:t>
            </a:r>
            <a:r>
              <a:rPr dirty="0" lang="en-GB"/>
              <a:t> </a:t>
            </a:r>
            <a:r>
              <a:rPr dirty="0" lang="en-GB" err="1"/>
              <a:t>Ebene</a:t>
            </a:r>
            <a:endParaRPr dirty="0" lang="en-GB"/>
          </a:p>
        </p:txBody>
      </p:sp>
      <p:sp>
        <p:nvSpPr>
          <p:cNvPr id="1048598" name="Datumsplatzhalter 3"/>
          <p:cNvSpPr>
            <a:spLocks noGrp="1"/>
          </p:cNvSpPr>
          <p:nvPr>
            <p:ph type="dt" sz="half" idx="10"/>
          </p:nvPr>
        </p:nvSpPr>
        <p:spPr/>
        <p:txBody>
          <a:bodyPr/>
          <a:p>
            <a:fld id="{5176B0D0-1EBE-407E-9290-F13553CF400C}" type="datetime1">
              <a:rPr lang="en-US" smtClean="0"/>
              <a:t>1/24/2024</a:t>
            </a:fld>
            <a:endParaRPr dirty="0" lang="en-GB"/>
          </a:p>
        </p:txBody>
      </p:sp>
      <p:sp>
        <p:nvSpPr>
          <p:cNvPr id="1048599" name="Fußzeilenplatzhalter 4"/>
          <p:cNvSpPr>
            <a:spLocks noGrp="1"/>
          </p:cNvSpPr>
          <p:nvPr>
            <p:ph type="ftr" sz="quarter" idx="11"/>
          </p:nvPr>
        </p:nvSpPr>
        <p:spPr/>
        <p:txBody>
          <a:bodyPr/>
          <a:p>
            <a:r>
              <a:rPr lang="en-GB"/>
              <a:t>Ben Collins -- collins@imsb.biol.ethz.ch</a:t>
            </a:r>
            <a:endParaRPr dirty="0" lang="en-GB"/>
          </a:p>
        </p:txBody>
      </p:sp>
      <p:sp>
        <p:nvSpPr>
          <p:cNvPr id="1048600" name="Foliennummernplatzhalter 5"/>
          <p:cNvSpPr>
            <a:spLocks noGrp="1"/>
          </p:cNvSpPr>
          <p:nvPr>
            <p:ph type="sldNum" sz="quarter" idx="12"/>
          </p:nvPr>
        </p:nvSpPr>
        <p:spPr/>
        <p:txBody>
          <a:bodyPr/>
          <a:p>
            <a:fld id="{6C6AE60A-B69C-4790-82F7-3882EDF23186}" type="slidenum">
              <a:rPr lang="en-GB" smtClean="0"/>
              <a:t>‹#›</a:t>
            </a:fld>
            <a:endParaRPr dirty="0" lang="en-GB"/>
          </a:p>
        </p:txBody>
      </p:sp>
      <p:sp>
        <p:nvSpPr>
          <p:cNvPr id="1048601" name="Titel 6"/>
          <p:cNvSpPr>
            <a:spLocks noGrp="1"/>
          </p:cNvSpPr>
          <p:nvPr>
            <p:ph type="title" hasCustomPrompt="1"/>
          </p:nvPr>
        </p:nvSpPr>
        <p:spPr>
          <a:xfrm>
            <a:off x="323977" y="620714"/>
            <a:ext cx="11542458" cy="972000"/>
          </a:xfrm>
          <a:solidFill>
            <a:schemeClr val="bg1"/>
          </a:solidFill>
        </p:spPr>
        <p:txBody>
          <a:bodyPr/>
          <a:p>
            <a:r>
              <a:rPr dirty="0" lang="en-GB"/>
              <a:t>Add title</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5" name=""/>
        <p:cNvGrpSpPr/>
        <p:nvPr/>
      </p:nvGrpSpPr>
      <p:grpSpPr>
        <a:xfrm>
          <a:off x="0" y="0"/>
          <a:ext cx="0" cy="0"/>
          <a:chOff x="0" y="0"/>
          <a:chExt cx="0" cy="0"/>
        </a:xfrm>
      </p:grpSpPr>
      <p:sp>
        <p:nvSpPr>
          <p:cNvPr id="1048946" name="Title 1"/>
          <p:cNvSpPr>
            <a:spLocks noGrp="1"/>
          </p:cNvSpPr>
          <p:nvPr>
            <p:ph type="title"/>
          </p:nvPr>
        </p:nvSpPr>
        <p:spPr/>
        <p:txBody>
          <a:bodyPr/>
          <a:p>
            <a:r>
              <a:rPr lang="en-US"/>
              <a:t>Click to edit Master title style</a:t>
            </a:r>
            <a:endParaRPr lang="en-GB"/>
          </a:p>
        </p:txBody>
      </p:sp>
      <p:sp>
        <p:nvSpPr>
          <p:cNvPr id="1048947" name="Content Placeholder 2"/>
          <p:cNvSpPr>
            <a:spLocks noGrp="1"/>
          </p:cNvSpPr>
          <p:nvPr>
            <p:ph sz="half" idx="1"/>
          </p:nvPr>
        </p:nvSpPr>
        <p:spPr>
          <a:xfrm>
            <a:off x="838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48" name="Content Placeholder 3"/>
          <p:cNvSpPr>
            <a:spLocks noGrp="1"/>
          </p:cNvSpPr>
          <p:nvPr>
            <p:ph sz="half" idx="2"/>
          </p:nvPr>
        </p:nvSpPr>
        <p:spPr>
          <a:xfrm>
            <a:off x="6172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49" name="Date Placeholder 4"/>
          <p:cNvSpPr>
            <a:spLocks noGrp="1"/>
          </p:cNvSpPr>
          <p:nvPr>
            <p:ph type="dt" sz="half" idx="10"/>
          </p:nvPr>
        </p:nvSpPr>
        <p:spPr/>
        <p:txBody>
          <a:bodyPr/>
          <a:p>
            <a:fld id="{52CB1F3D-B0F3-4AAF-BDB0-8846A7B54B81}" type="datetimeFigureOut">
              <a:rPr lang="en-GB" smtClean="0"/>
              <a:t>24/01/2024</a:t>
            </a:fld>
            <a:endParaRPr lang="en-GB"/>
          </a:p>
        </p:txBody>
      </p:sp>
      <p:sp>
        <p:nvSpPr>
          <p:cNvPr id="1048950" name="Footer Placeholder 5"/>
          <p:cNvSpPr>
            <a:spLocks noGrp="1"/>
          </p:cNvSpPr>
          <p:nvPr>
            <p:ph type="ftr" sz="quarter" idx="11"/>
          </p:nvPr>
        </p:nvSpPr>
        <p:spPr/>
        <p:txBody>
          <a:bodyPr/>
          <a:p>
            <a:endParaRPr lang="en-GB"/>
          </a:p>
        </p:txBody>
      </p:sp>
      <p:sp>
        <p:nvSpPr>
          <p:cNvPr id="1048951" name="Slide Number Placeholder 6"/>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6" name=""/>
        <p:cNvGrpSpPr/>
        <p:nvPr/>
      </p:nvGrpSpPr>
      <p:grpSpPr>
        <a:xfrm>
          <a:off x="0" y="0"/>
          <a:ext cx="0" cy="0"/>
          <a:chOff x="0" y="0"/>
          <a:chExt cx="0" cy="0"/>
        </a:xfrm>
      </p:grpSpPr>
      <p:sp>
        <p:nvSpPr>
          <p:cNvPr id="1048952" name="Title 1"/>
          <p:cNvSpPr>
            <a:spLocks noGrp="1"/>
          </p:cNvSpPr>
          <p:nvPr>
            <p:ph type="title"/>
          </p:nvPr>
        </p:nvSpPr>
        <p:spPr>
          <a:xfrm>
            <a:off x="839788" y="365125"/>
            <a:ext cx="10515600" cy="1325563"/>
          </a:xfrm>
        </p:spPr>
        <p:txBody>
          <a:bodyPr/>
          <a:p>
            <a:r>
              <a:rPr lang="en-US"/>
              <a:t>Click to edit Master title style</a:t>
            </a:r>
            <a:endParaRPr lang="en-GB"/>
          </a:p>
        </p:txBody>
      </p:sp>
      <p:sp>
        <p:nvSpPr>
          <p:cNvPr id="104895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954" name="Content Placeholder 3"/>
          <p:cNvSpPr>
            <a:spLocks noGrp="1"/>
          </p:cNvSpPr>
          <p:nvPr>
            <p:ph sz="half" idx="2"/>
          </p:nvPr>
        </p:nvSpPr>
        <p:spPr>
          <a:xfrm>
            <a:off x="839788" y="2505075"/>
            <a:ext cx="5157787"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55"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956" name="Content Placeholder 5"/>
          <p:cNvSpPr>
            <a:spLocks noGrp="1"/>
          </p:cNvSpPr>
          <p:nvPr>
            <p:ph sz="quarter" idx="4"/>
          </p:nvPr>
        </p:nvSpPr>
        <p:spPr>
          <a:xfrm>
            <a:off x="6172200" y="2505075"/>
            <a:ext cx="5183188"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57" name="Date Placeholder 6"/>
          <p:cNvSpPr>
            <a:spLocks noGrp="1"/>
          </p:cNvSpPr>
          <p:nvPr>
            <p:ph type="dt" sz="half" idx="10"/>
          </p:nvPr>
        </p:nvSpPr>
        <p:spPr/>
        <p:txBody>
          <a:bodyPr/>
          <a:p>
            <a:fld id="{52CB1F3D-B0F3-4AAF-BDB0-8846A7B54B81}" type="datetimeFigureOut">
              <a:rPr lang="en-GB" smtClean="0"/>
              <a:t>24/01/2024</a:t>
            </a:fld>
            <a:endParaRPr lang="en-GB"/>
          </a:p>
        </p:txBody>
      </p:sp>
      <p:sp>
        <p:nvSpPr>
          <p:cNvPr id="1048958" name="Footer Placeholder 7"/>
          <p:cNvSpPr>
            <a:spLocks noGrp="1"/>
          </p:cNvSpPr>
          <p:nvPr>
            <p:ph type="ftr" sz="quarter" idx="11"/>
          </p:nvPr>
        </p:nvSpPr>
        <p:spPr/>
        <p:txBody>
          <a:bodyPr/>
          <a:p>
            <a:endParaRPr lang="en-GB"/>
          </a:p>
        </p:txBody>
      </p:sp>
      <p:sp>
        <p:nvSpPr>
          <p:cNvPr id="1048959" name="Slide Number Placeholder 8"/>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78" name="Title 1"/>
          <p:cNvSpPr>
            <a:spLocks noGrp="1"/>
          </p:cNvSpPr>
          <p:nvPr>
            <p:ph type="title"/>
          </p:nvPr>
        </p:nvSpPr>
        <p:spPr/>
        <p:txBody>
          <a:bodyPr/>
          <a:p>
            <a:r>
              <a:rPr lang="en-US"/>
              <a:t>Click to edit Master title style</a:t>
            </a:r>
            <a:endParaRPr lang="en-GB"/>
          </a:p>
        </p:txBody>
      </p:sp>
      <p:sp>
        <p:nvSpPr>
          <p:cNvPr id="1048679" name="Date Placeholder 2"/>
          <p:cNvSpPr>
            <a:spLocks noGrp="1"/>
          </p:cNvSpPr>
          <p:nvPr>
            <p:ph type="dt" sz="half" idx="10"/>
          </p:nvPr>
        </p:nvSpPr>
        <p:spPr/>
        <p:txBody>
          <a:bodyPr/>
          <a:p>
            <a:fld id="{52CB1F3D-B0F3-4AAF-BDB0-8846A7B54B81}" type="datetimeFigureOut">
              <a:rPr lang="en-GB" smtClean="0"/>
              <a:t>24/01/2024</a:t>
            </a:fld>
            <a:endParaRPr lang="en-GB"/>
          </a:p>
        </p:txBody>
      </p:sp>
      <p:sp>
        <p:nvSpPr>
          <p:cNvPr id="1048680" name="Footer Placeholder 3"/>
          <p:cNvSpPr>
            <a:spLocks noGrp="1"/>
          </p:cNvSpPr>
          <p:nvPr>
            <p:ph type="ftr" sz="quarter" idx="11"/>
          </p:nvPr>
        </p:nvSpPr>
        <p:spPr/>
        <p:txBody>
          <a:bodyPr/>
          <a:p>
            <a:endParaRPr lang="en-GB"/>
          </a:p>
        </p:txBody>
      </p:sp>
      <p:sp>
        <p:nvSpPr>
          <p:cNvPr id="1048681" name="Slide Number Placeholder 4"/>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7" name=""/>
        <p:cNvGrpSpPr/>
        <p:nvPr/>
      </p:nvGrpSpPr>
      <p:grpSpPr>
        <a:xfrm>
          <a:off x="0" y="0"/>
          <a:ext cx="0" cy="0"/>
          <a:chOff x="0" y="0"/>
          <a:chExt cx="0" cy="0"/>
        </a:xfrm>
      </p:grpSpPr>
      <p:sp>
        <p:nvSpPr>
          <p:cNvPr id="1048960" name="Date Placeholder 1"/>
          <p:cNvSpPr>
            <a:spLocks noGrp="1"/>
          </p:cNvSpPr>
          <p:nvPr>
            <p:ph type="dt" sz="half" idx="10"/>
          </p:nvPr>
        </p:nvSpPr>
        <p:spPr/>
        <p:txBody>
          <a:bodyPr/>
          <a:p>
            <a:fld id="{52CB1F3D-B0F3-4AAF-BDB0-8846A7B54B81}" type="datetimeFigureOut">
              <a:rPr lang="en-GB" smtClean="0"/>
              <a:t>24/01/2024</a:t>
            </a:fld>
            <a:endParaRPr lang="en-GB"/>
          </a:p>
        </p:txBody>
      </p:sp>
      <p:sp>
        <p:nvSpPr>
          <p:cNvPr id="1048961" name="Footer Placeholder 2"/>
          <p:cNvSpPr>
            <a:spLocks noGrp="1"/>
          </p:cNvSpPr>
          <p:nvPr>
            <p:ph type="ftr" sz="quarter" idx="11"/>
          </p:nvPr>
        </p:nvSpPr>
        <p:spPr/>
        <p:txBody>
          <a:bodyPr/>
          <a:p>
            <a:endParaRPr lang="en-GB"/>
          </a:p>
        </p:txBody>
      </p:sp>
      <p:sp>
        <p:nvSpPr>
          <p:cNvPr id="1048962" name="Slide Number Placeholder 3"/>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8" name=""/>
        <p:cNvGrpSpPr/>
        <p:nvPr/>
      </p:nvGrpSpPr>
      <p:grpSpPr>
        <a:xfrm>
          <a:off x="0" y="0"/>
          <a:ext cx="0" cy="0"/>
          <a:chOff x="0" y="0"/>
          <a:chExt cx="0" cy="0"/>
        </a:xfrm>
      </p:grpSpPr>
      <p:sp>
        <p:nvSpPr>
          <p:cNvPr id="10489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96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96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966" name="Date Placeholder 4"/>
          <p:cNvSpPr>
            <a:spLocks noGrp="1"/>
          </p:cNvSpPr>
          <p:nvPr>
            <p:ph type="dt" sz="half" idx="10"/>
          </p:nvPr>
        </p:nvSpPr>
        <p:spPr/>
        <p:txBody>
          <a:bodyPr/>
          <a:p>
            <a:fld id="{52CB1F3D-B0F3-4AAF-BDB0-8846A7B54B81}" type="datetimeFigureOut">
              <a:rPr lang="en-GB" smtClean="0"/>
              <a:t>24/01/2024</a:t>
            </a:fld>
            <a:endParaRPr lang="en-GB"/>
          </a:p>
        </p:txBody>
      </p:sp>
      <p:sp>
        <p:nvSpPr>
          <p:cNvPr id="1048967" name="Footer Placeholder 5"/>
          <p:cNvSpPr>
            <a:spLocks noGrp="1"/>
          </p:cNvSpPr>
          <p:nvPr>
            <p:ph type="ftr" sz="quarter" idx="11"/>
          </p:nvPr>
        </p:nvSpPr>
        <p:spPr/>
        <p:txBody>
          <a:bodyPr/>
          <a:p>
            <a:endParaRPr lang="en-GB"/>
          </a:p>
        </p:txBody>
      </p:sp>
      <p:sp>
        <p:nvSpPr>
          <p:cNvPr id="1048968" name="Slide Number Placeholder 6"/>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2" name=""/>
        <p:cNvGrpSpPr/>
        <p:nvPr/>
      </p:nvGrpSpPr>
      <p:grpSpPr>
        <a:xfrm>
          <a:off x="0" y="0"/>
          <a:ext cx="0" cy="0"/>
          <a:chOff x="0" y="0"/>
          <a:chExt cx="0" cy="0"/>
        </a:xfrm>
      </p:grpSpPr>
      <p:sp>
        <p:nvSpPr>
          <p:cNvPr id="104893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93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104893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933" name="Date Placeholder 4"/>
          <p:cNvSpPr>
            <a:spLocks noGrp="1"/>
          </p:cNvSpPr>
          <p:nvPr>
            <p:ph type="dt" sz="half" idx="10"/>
          </p:nvPr>
        </p:nvSpPr>
        <p:spPr/>
        <p:txBody>
          <a:bodyPr/>
          <a:p>
            <a:fld id="{52CB1F3D-B0F3-4AAF-BDB0-8846A7B54B81}" type="datetimeFigureOut">
              <a:rPr lang="en-GB" smtClean="0"/>
              <a:t>24/01/2024</a:t>
            </a:fld>
            <a:endParaRPr lang="en-GB"/>
          </a:p>
        </p:txBody>
      </p:sp>
      <p:sp>
        <p:nvSpPr>
          <p:cNvPr id="1048934" name="Footer Placeholder 5"/>
          <p:cNvSpPr>
            <a:spLocks noGrp="1"/>
          </p:cNvSpPr>
          <p:nvPr>
            <p:ph type="ftr" sz="quarter" idx="11"/>
          </p:nvPr>
        </p:nvSpPr>
        <p:spPr/>
        <p:txBody>
          <a:bodyPr/>
          <a:p>
            <a:endParaRPr lang="en-GB"/>
          </a:p>
        </p:txBody>
      </p:sp>
      <p:sp>
        <p:nvSpPr>
          <p:cNvPr id="1048935" name="Slide Number Placeholder 6"/>
          <p:cNvSpPr>
            <a:spLocks noGrp="1"/>
          </p:cNvSpPr>
          <p:nvPr>
            <p:ph type="sldNum" sz="quarter" idx="12"/>
          </p:nvPr>
        </p:nvSpPr>
        <p:spPr/>
        <p:txBody>
          <a:bodyPr/>
          <a:p>
            <a:fld id="{D7012D63-529C-4756-BF7C-EE3F57D3B52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5"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2CB1F3D-B0F3-4AAF-BDB0-8846A7B54B81}" type="datetimeFigureOut">
              <a:rPr lang="en-GB" smtClean="0"/>
              <a:t>24/01/2024</a:t>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7012D63-529C-4756-BF7C-EE3F57D3B523}"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27"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l" defTabSz="914400" eaLnBrk="1" hangingPunct="1" latinLnBrk="0" rtl="0">
        <a:lnSpc>
          <a:spcPct val="90000"/>
        </a:lnSpc>
        <a:spcBef>
          <a:spcPct val="0"/>
        </a:spcBef>
        <a:buNone/>
        <a:defRPr baseline="0" sz="4400" kern="1200">
          <a:solidFill>
            <a:schemeClr val="bg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13"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xStyles>
    <p:titleStyle>
      <a:lvl1pPr algn="l" defTabSz="914400" eaLnBrk="1" hangingPunct="1" latinLnBrk="0" rtl="0">
        <a:lnSpc>
          <a:spcPct val="90000"/>
        </a:lnSpc>
        <a:spcBef>
          <a:spcPct val="0"/>
        </a:spcBef>
        <a:buNone/>
        <a:defRPr baseline="0" sz="4400" kern="1200">
          <a:solidFill>
            <a:schemeClr val="bg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592" name="Rectangle 4"/>
          <p:cNvSpPr>
            <a:spLocks noGrp="1" noChangeArrowheads="1"/>
          </p:cNvSpPr>
          <p:nvPr>
            <p:ph type="title"/>
          </p:nvPr>
        </p:nvSpPr>
        <p:spPr bwMode="auto">
          <a:xfrm>
            <a:off x="1019763" y="271464"/>
            <a:ext cx="9544756" cy="687387"/>
          </a:xfrm>
          <a:prstGeom prst="rect"/>
          <a:noFill/>
          <a:ln>
            <a:noFill/>
          </a:ln>
        </p:spPr>
        <p:txBody>
          <a:bodyPr anchor="ctr" anchorCtr="0" bIns="0" compatLnSpc="1" lIns="91440" numCol="1" rIns="91440" tIns="0" vert="horz" wrap="none">
            <a:prstTxWarp prst="textNoShape"/>
          </a:bodyPr>
          <a:p>
            <a:pPr lvl="0"/>
            <a:r>
              <a:rPr lang="en-US"/>
              <a:t>Click to edit Master title style</a:t>
            </a:r>
          </a:p>
        </p:txBody>
      </p:sp>
      <p:sp>
        <p:nvSpPr>
          <p:cNvPr id="1048593" name="Rectangle 5"/>
          <p:cNvSpPr>
            <a:spLocks noGrp="1" noChangeArrowheads="1"/>
          </p:cNvSpPr>
          <p:nvPr>
            <p:ph type="body" idx="1"/>
          </p:nvPr>
        </p:nvSpPr>
        <p:spPr bwMode="auto">
          <a:xfrm>
            <a:off x="1010357" y="1209675"/>
            <a:ext cx="10214562" cy="4870450"/>
          </a:xfrm>
          <a:prstGeom prst="rect"/>
          <a:noFill/>
          <a:ln>
            <a:noFill/>
          </a:ln>
        </p:spPr>
        <p:txBody>
          <a:bodyPr anchor="t" anchorCtr="0" bIns="45720" compatLnSpc="1" lIns="91440" numCol="1" rIns="91440" tIns="45720" vert="horz" wrap="square">
            <a:prstTxWarp prst="textNoShape"/>
          </a:bodyPr>
          <a:p>
            <a:pPr lvl="0"/>
            <a:r>
              <a:rPr lang="en-US"/>
              <a:t>Click to edit Master text styles</a:t>
            </a:r>
          </a:p>
          <a:p>
            <a:pPr lvl="1"/>
            <a:r>
              <a:rPr lang="en-US"/>
              <a:t>Second level</a:t>
            </a:r>
          </a:p>
          <a:p>
            <a:pPr lvl="2"/>
            <a:r>
              <a:rPr lang="en-US"/>
              <a:t>Third level</a:t>
            </a:r>
          </a:p>
        </p:txBody>
      </p:sp>
      <p:sp>
        <p:nvSpPr>
          <p:cNvPr id="1048594" name="Rectangle 6"/>
          <p:cNvSpPr>
            <a:spLocks noGrp="1" noChangeArrowheads="1"/>
          </p:cNvSpPr>
          <p:nvPr>
            <p:ph type="dt" sz="half" idx="2"/>
          </p:nvPr>
        </p:nvSpPr>
        <p:spPr bwMode="auto">
          <a:xfrm>
            <a:off x="1262475" y="6248400"/>
            <a:ext cx="2540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defRPr sz="1000">
                <a:latin typeface="Arial" pitchFamily="-106" charset="0"/>
                <a:ea typeface="+mn-ea"/>
                <a:cs typeface="+mn-cs"/>
              </a:defRPr>
            </a:lvl1pPr>
          </a:lstStyle>
          <a:p>
            <a:endParaRPr lang="en-US"/>
          </a:p>
        </p:txBody>
      </p:sp>
      <p:sp>
        <p:nvSpPr>
          <p:cNvPr id="1048595" name="Rectangle 7"/>
          <p:cNvSpPr>
            <a:spLocks noGrp="1" noChangeArrowheads="1"/>
          </p:cNvSpPr>
          <p:nvPr>
            <p:ph type="ftr" sz="quarter" idx="3"/>
          </p:nvPr>
        </p:nvSpPr>
        <p:spPr bwMode="auto">
          <a:xfrm>
            <a:off x="4470400" y="6446762"/>
            <a:ext cx="3860800" cy="258838"/>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eaLnBrk="1" hangingPunct="1">
              <a:defRPr sz="1000">
                <a:latin typeface="Arial" pitchFamily="-106" charset="0"/>
                <a:ea typeface="+mn-ea"/>
                <a:cs typeface="+mn-cs"/>
              </a:defRPr>
            </a:lvl1pPr>
          </a:lstStyle>
          <a:p>
            <a:r>
              <a:rPr dirty="0" lang="en-US"/>
              <a:t>Proteomics Block Course 2016</a:t>
            </a:r>
          </a:p>
        </p:txBody>
      </p:sp>
      <p:sp>
        <p:nvSpPr>
          <p:cNvPr id="1048596" name="Rectangle 8"/>
          <p:cNvSpPr>
            <a:spLocks noGrp="1" noChangeArrowheads="1"/>
          </p:cNvSpPr>
          <p:nvPr>
            <p:ph type="sldNum" sz="quarter" idx="4"/>
          </p:nvPr>
        </p:nvSpPr>
        <p:spPr bwMode="auto">
          <a:xfrm>
            <a:off x="8940801" y="6248400"/>
            <a:ext cx="2540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defRPr b="1" sz="1600">
                <a:solidFill>
                  <a:srgbClr val="0000FF"/>
                </a:solidFill>
              </a:defRPr>
            </a:lvl1pPr>
          </a:lstStyle>
          <a:p>
            <a:fld id="{7B35AC36-030D-3D4F-9102-EA88D03BA81B}" type="slidenum">
              <a:rPr lang="en-US"/>
              <a:t>‹#›</a:t>
            </a:fld>
            <a:endParaRPr lang="en-US"/>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sldNum="1"/>
  <p:txStyles>
    <p:titleStyle>
      <a:lvl1pPr algn="l" eaLnBrk="0" fontAlgn="base" hangingPunct="0" rtl="0">
        <a:spcBef>
          <a:spcPct val="0"/>
        </a:spcBef>
        <a:spcAft>
          <a:spcPct val="0"/>
        </a:spcAft>
        <a:defRPr sz="2800">
          <a:solidFill>
            <a:srgbClr val="0000FF"/>
          </a:solidFill>
          <a:latin typeface="+mj-lt"/>
          <a:ea typeface="ＭＳ Ｐゴシック" pitchFamily="-106" charset="-128"/>
          <a:cs typeface="ＭＳ Ｐゴシック" pitchFamily="-106" charset="-128"/>
        </a:defRPr>
      </a:lvl1pPr>
      <a:lvl2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2pPr>
      <a:lvl3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3pPr>
      <a:lvl4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4pPr>
      <a:lvl5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5pPr>
      <a:lvl6pPr algn="l" fontAlgn="base" marL="457200" rtl="0">
        <a:spcBef>
          <a:spcPct val="0"/>
        </a:spcBef>
        <a:spcAft>
          <a:spcPct val="0"/>
        </a:spcAft>
        <a:defRPr sz="2800">
          <a:solidFill>
            <a:srgbClr val="0000FF"/>
          </a:solidFill>
          <a:latin typeface="Arial Black" pitchFamily="-106" charset="0"/>
        </a:defRPr>
      </a:lvl6pPr>
      <a:lvl7pPr algn="l" fontAlgn="base" marL="914400" rtl="0">
        <a:spcBef>
          <a:spcPct val="0"/>
        </a:spcBef>
        <a:spcAft>
          <a:spcPct val="0"/>
        </a:spcAft>
        <a:defRPr sz="2800">
          <a:solidFill>
            <a:srgbClr val="0000FF"/>
          </a:solidFill>
          <a:latin typeface="Arial Black" pitchFamily="-106" charset="0"/>
        </a:defRPr>
      </a:lvl7pPr>
      <a:lvl8pPr algn="l" fontAlgn="base" marL="1371600" rtl="0">
        <a:spcBef>
          <a:spcPct val="0"/>
        </a:spcBef>
        <a:spcAft>
          <a:spcPct val="0"/>
        </a:spcAft>
        <a:defRPr sz="2800">
          <a:solidFill>
            <a:srgbClr val="0000FF"/>
          </a:solidFill>
          <a:latin typeface="Arial Black" pitchFamily="-106" charset="0"/>
        </a:defRPr>
      </a:lvl8pPr>
      <a:lvl9pPr algn="l" fontAlgn="base" marL="1828800" rtl="0">
        <a:spcBef>
          <a:spcPct val="0"/>
        </a:spcBef>
        <a:spcAft>
          <a:spcPct val="0"/>
        </a:spcAft>
        <a:defRPr sz="2800">
          <a:solidFill>
            <a:srgbClr val="0000FF"/>
          </a:solidFill>
          <a:latin typeface="Arial Black" pitchFamily="-106" charset="0"/>
        </a:defRPr>
      </a:lvl9pPr>
    </p:titleStyle>
    <p:bodyStyle>
      <a:lvl1pPr algn="l" eaLnBrk="0" fontAlgn="base" hangingPunct="0" indent="-228600" marL="228600" rtl="0">
        <a:spcBef>
          <a:spcPct val="50000"/>
        </a:spcBef>
        <a:spcAft>
          <a:spcPct val="0"/>
        </a:spcAft>
        <a:buClr>
          <a:srgbClr val="0000FF"/>
        </a:buClr>
        <a:buFont typeface="Wingdings" charset="0"/>
        <a:buChar char="§"/>
        <a:defRPr b="1" sz="2000">
          <a:solidFill>
            <a:schemeClr val="tx1"/>
          </a:solidFill>
          <a:latin typeface="+mn-lt"/>
          <a:ea typeface="ＭＳ Ｐゴシック" pitchFamily="-106" charset="-128"/>
          <a:cs typeface="ＭＳ Ｐゴシック" pitchFamily="-106" charset="-128"/>
        </a:defRPr>
      </a:lvl1pPr>
      <a:lvl2pPr algn="l" eaLnBrk="0" fontAlgn="base" hangingPunct="0" indent="-230188" marL="573088" rtl="0">
        <a:spcBef>
          <a:spcPct val="20000"/>
        </a:spcBef>
        <a:spcAft>
          <a:spcPct val="0"/>
        </a:spcAft>
        <a:buClr>
          <a:srgbClr val="0000FF"/>
        </a:buClr>
        <a:buFont typeface="Wingdings" charset="0"/>
        <a:buChar char="w"/>
        <a:defRPr sz="2000">
          <a:solidFill>
            <a:schemeClr val="tx1"/>
          </a:solidFill>
          <a:latin typeface="+mn-lt"/>
          <a:ea typeface="ＭＳ Ｐゴシック" pitchFamily="-106" charset="-128"/>
        </a:defRPr>
      </a:lvl2pPr>
      <a:lvl3pPr algn="l" eaLnBrk="0" fontAlgn="base" hangingPunct="0" indent="6350" marL="687388" rtl="0">
        <a:spcBef>
          <a:spcPct val="20000"/>
        </a:spcBef>
        <a:spcAft>
          <a:spcPct val="0"/>
        </a:spcAft>
        <a:buClr>
          <a:srgbClr val="0000FF"/>
        </a:buClr>
        <a:buFont typeface="Wingdings" charset="0"/>
        <a:defRPr sz="2000" i="1">
          <a:solidFill>
            <a:schemeClr val="tx1"/>
          </a:solidFill>
          <a:latin typeface="+mn-lt"/>
          <a:ea typeface="ＭＳ Ｐゴシック" pitchFamily="-106" charset="-128"/>
        </a:defRPr>
      </a:lvl3pPr>
      <a:lvl4pPr algn="l" eaLnBrk="0" fontAlgn="base" hangingPunct="0" indent="-385763" marL="1873250" rtl="0">
        <a:spcBef>
          <a:spcPct val="20000"/>
        </a:spcBef>
        <a:spcAft>
          <a:spcPct val="0"/>
        </a:spcAft>
        <a:buClr>
          <a:schemeClr val="tx1"/>
        </a:buClr>
        <a:buFont typeface="Wingdings" charset="0"/>
        <a:buChar char="¡"/>
        <a:defRPr sz="2000">
          <a:solidFill>
            <a:schemeClr val="tx1"/>
          </a:solidFill>
          <a:latin typeface="+mn-lt"/>
          <a:ea typeface="ＭＳ Ｐゴシック" pitchFamily="-106" charset="-128"/>
        </a:defRPr>
      </a:lvl4pPr>
      <a:lvl5pPr algn="l" eaLnBrk="0" fontAlgn="base" hangingPunct="0" indent="-387350" marL="2374900" rtl="0">
        <a:spcBef>
          <a:spcPct val="20000"/>
        </a:spcBef>
        <a:spcAft>
          <a:spcPct val="0"/>
        </a:spcAft>
        <a:buClr>
          <a:schemeClr val="tx1"/>
        </a:buClr>
        <a:buFont typeface="Wingdings" charset="0"/>
        <a:buChar char="n"/>
        <a:defRPr sz="2000">
          <a:solidFill>
            <a:schemeClr val="tx1"/>
          </a:solidFill>
          <a:latin typeface="+mn-lt"/>
          <a:ea typeface="ＭＳ Ｐゴシック" pitchFamily="-106" charset="-128"/>
        </a:defRPr>
      </a:lvl5pPr>
      <a:lvl6pPr algn="l" fontAlgn="base" indent="-387350" marL="2832100" rtl="0">
        <a:spcBef>
          <a:spcPct val="20000"/>
        </a:spcBef>
        <a:spcAft>
          <a:spcPct val="0"/>
        </a:spcAft>
        <a:buClr>
          <a:schemeClr val="tx1"/>
        </a:buClr>
        <a:buFont typeface="Wingdings" pitchFamily="-106" charset="2"/>
        <a:buChar char="n"/>
        <a:defRPr sz="2000">
          <a:solidFill>
            <a:schemeClr val="tx1"/>
          </a:solidFill>
          <a:latin typeface="+mn-lt"/>
          <a:ea typeface="ＭＳ Ｐゴシック" pitchFamily="-106" charset="-128"/>
        </a:defRPr>
      </a:lvl6pPr>
      <a:lvl7pPr algn="l" fontAlgn="base" indent="-387350" marL="3289300" rtl="0">
        <a:spcBef>
          <a:spcPct val="20000"/>
        </a:spcBef>
        <a:spcAft>
          <a:spcPct val="0"/>
        </a:spcAft>
        <a:buClr>
          <a:schemeClr val="tx1"/>
        </a:buClr>
        <a:buFont typeface="Wingdings" pitchFamily="-106" charset="2"/>
        <a:buChar char="n"/>
        <a:defRPr sz="2000">
          <a:solidFill>
            <a:schemeClr val="tx1"/>
          </a:solidFill>
          <a:latin typeface="+mn-lt"/>
          <a:ea typeface="ＭＳ Ｐゴシック" pitchFamily="-106" charset="-128"/>
        </a:defRPr>
      </a:lvl7pPr>
      <a:lvl8pPr algn="l" fontAlgn="base" indent="-387350" marL="3746500" rtl="0">
        <a:spcBef>
          <a:spcPct val="20000"/>
        </a:spcBef>
        <a:spcAft>
          <a:spcPct val="0"/>
        </a:spcAft>
        <a:buClr>
          <a:schemeClr val="tx1"/>
        </a:buClr>
        <a:buFont typeface="Wingdings" pitchFamily="-106" charset="2"/>
        <a:buChar char="n"/>
        <a:defRPr sz="2000">
          <a:solidFill>
            <a:schemeClr val="tx1"/>
          </a:solidFill>
          <a:latin typeface="+mn-lt"/>
          <a:ea typeface="ＭＳ Ｐゴシック" pitchFamily="-106" charset="-128"/>
        </a:defRPr>
      </a:lvl8pPr>
      <a:lvl9pPr algn="l" fontAlgn="base" indent="-387350" marL="4203700" rtl="0">
        <a:spcBef>
          <a:spcPct val="20000"/>
        </a:spcBef>
        <a:spcAft>
          <a:spcPct val="0"/>
        </a:spcAft>
        <a:buClr>
          <a:schemeClr val="tx1"/>
        </a:buClr>
        <a:buFont typeface="Wingdings" pitchFamily="-106" charset="2"/>
        <a:buChar char="n"/>
        <a:defRPr sz="2000">
          <a:solidFill>
            <a:schemeClr val="tx1"/>
          </a:solidFill>
          <a:latin typeface="+mn-lt"/>
          <a:ea typeface="ＭＳ Ｐゴシック" pitchFamily="-106" charset="-128"/>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hyperlink" Target="http://ionsource.com/tutorial/DeNovo/introduction.htm" TargetMode="External"/><Relationship Id="rId2" Type="http://schemas.openxmlformats.org/officeDocument/2006/relationships/slideLayout" Target="../slideLayouts/slideLayout39.xml"/><Relationship Id="rId3"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s://proteomicsresource.washington.edu/cgi-bin/fragment.cgi" TargetMode="External"/><Relationship Id="rId3" Type="http://schemas.openxmlformats.org/officeDocument/2006/relationships/slideLayout" Target="../slideLayouts/slideLayout39.xml"/><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9.xml"/><Relationship Id="rId3"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39.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5" name="Text Placeholder 1"/>
          <p:cNvSpPr>
            <a:spLocks noGrp="1"/>
          </p:cNvSpPr>
          <p:nvPr>
            <p:ph type="body" sz="quarter" idx="11"/>
          </p:nvPr>
        </p:nvSpPr>
        <p:spPr/>
        <p:txBody>
          <a:bodyPr>
            <a:noAutofit/>
          </a:bodyPr>
          <a:p>
            <a:r>
              <a:rPr dirty="0" sz="2000" lang="en-US"/>
              <a:t>Ben Collins</a:t>
            </a:r>
          </a:p>
        </p:txBody>
      </p:sp>
      <p:sp>
        <p:nvSpPr>
          <p:cNvPr id="1048586" name="Text Placeholder 2"/>
          <p:cNvSpPr>
            <a:spLocks noGrp="1"/>
          </p:cNvSpPr>
          <p:nvPr>
            <p:ph type="body" sz="quarter" idx="12"/>
          </p:nvPr>
        </p:nvSpPr>
        <p:spPr>
          <a:xfrm>
            <a:off x="1582737" y="5711637"/>
            <a:ext cx="6158348" cy="401567"/>
          </a:xfrm>
        </p:spPr>
        <p:txBody>
          <a:bodyPr>
            <a:noAutofit/>
          </a:bodyPr>
          <a:p>
            <a:r>
              <a:rPr dirty="0" sz="1800" lang="en-US"/>
              <a:t>Queen’s University Belfast | School of Biological Sciences</a:t>
            </a:r>
          </a:p>
        </p:txBody>
      </p:sp>
      <p:sp>
        <p:nvSpPr>
          <p:cNvPr id="1048587" name="Text Placeholder 3"/>
          <p:cNvSpPr>
            <a:spLocks noGrp="1"/>
          </p:cNvSpPr>
          <p:nvPr>
            <p:ph type="body" sz="quarter" idx="13"/>
          </p:nvPr>
        </p:nvSpPr>
        <p:spPr>
          <a:xfrm>
            <a:off x="1582737" y="6033711"/>
            <a:ext cx="9026526" cy="575811"/>
          </a:xfrm>
        </p:spPr>
        <p:txBody>
          <a:bodyPr>
            <a:normAutofit/>
          </a:bodyPr>
          <a:p>
            <a:r>
              <a:rPr dirty="0" sz="1800" lang="en-US"/>
              <a:t>BIO8206 – Introduction to Biological Mass Spectrometry</a:t>
            </a:r>
          </a:p>
        </p:txBody>
      </p:sp>
      <p:sp>
        <p:nvSpPr>
          <p:cNvPr id="1048588" name="Text Placeholder 4"/>
          <p:cNvSpPr>
            <a:spLocks noGrp="1"/>
          </p:cNvSpPr>
          <p:nvPr>
            <p:ph type="body" sz="quarter" idx="15"/>
          </p:nvPr>
        </p:nvSpPr>
        <p:spPr>
          <a:xfrm>
            <a:off x="1509585" y="1203608"/>
            <a:ext cx="5788989" cy="3234280"/>
          </a:xfrm>
        </p:spPr>
        <p:txBody>
          <a:bodyPr>
            <a:normAutofit/>
          </a:bodyPr>
          <a:p>
            <a:r>
              <a:rPr dirty="0" sz="4000" lang="en-US"/>
              <a:t>Fundamentals</a:t>
            </a:r>
          </a:p>
          <a:p>
            <a:r>
              <a:rPr dirty="0" sz="4000" lang="en-US"/>
              <a:t>Data Analysis Workshop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grpSp>
        <p:nvGrpSpPr>
          <p:cNvPr id="74" name="Group 1026"/>
          <p:cNvGrpSpPr/>
          <p:nvPr/>
        </p:nvGrpSpPr>
        <p:grpSpPr bwMode="auto">
          <a:xfrm>
            <a:off x="1291830" y="990600"/>
            <a:ext cx="9347597" cy="4362450"/>
            <a:chOff x="144" y="432"/>
            <a:chExt cx="5234" cy="2748"/>
          </a:xfrm>
        </p:grpSpPr>
        <p:pic>
          <p:nvPicPr>
            <p:cNvPr id="2097163" name="Picture 1027" descr="The image “http://regis.systemsbiology.net/data2/search/jimmy2/tof-tof/pps_Tim_17protmix_1049122978.260867769.png” cannot be displayed, because it contains errors."/>
            <p:cNvPicPr>
              <a:picLocks noChangeAspect="1" noChangeArrowheads="1"/>
            </p:cNvPicPr>
            <p:nvPr/>
          </p:nvPicPr>
          <p:blipFill>
            <a:blip xmlns:r="http://schemas.openxmlformats.org/officeDocument/2006/relationships" r:embed="rId1"/>
            <a:srcRect/>
            <a:stretch>
              <a:fillRect/>
            </a:stretch>
          </p:blipFill>
          <p:spPr bwMode="auto">
            <a:xfrm>
              <a:off x="144" y="432"/>
              <a:ext cx="5234" cy="2748"/>
            </a:xfrm>
            <a:prstGeom prst="rect"/>
            <a:noFill/>
          </p:spPr>
        </p:pic>
        <p:sp>
          <p:nvSpPr>
            <p:cNvPr id="1048770" name="Rectangle 1028"/>
            <p:cNvSpPr>
              <a:spLocks noChangeArrowheads="1"/>
            </p:cNvSpPr>
            <p:nvPr/>
          </p:nvSpPr>
          <p:spPr bwMode="auto">
            <a:xfrm>
              <a:off x="288" y="912"/>
              <a:ext cx="432" cy="96"/>
            </a:xfrm>
            <a:prstGeom prst="rect"/>
            <a:solidFill>
              <a:schemeClr val="bg1"/>
            </a:solidFill>
            <a:ln w="9525">
              <a:solidFill>
                <a:schemeClr val="bg1"/>
              </a:solidFill>
              <a:miter lim="800000"/>
              <a:headEnd/>
              <a:tailEnd/>
            </a:ln>
            <a:effectLst/>
          </p:spPr>
          <p:txBody>
            <a:bodyPr anchor="ctr" wrap="non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grpSp>
      <p:grpSp>
        <p:nvGrpSpPr>
          <p:cNvPr id="75" name="Group 1030"/>
          <p:cNvGrpSpPr/>
          <p:nvPr/>
        </p:nvGrpSpPr>
        <p:grpSpPr bwMode="auto">
          <a:xfrm>
            <a:off x="1552576" y="5410201"/>
            <a:ext cx="9001125" cy="400050"/>
            <a:chOff x="336" y="3408"/>
            <a:chExt cx="5040" cy="252"/>
          </a:xfrm>
        </p:grpSpPr>
        <p:sp>
          <p:nvSpPr>
            <p:cNvPr id="1048771" name="Line 1031"/>
            <p:cNvSpPr>
              <a:spLocks noChangeShapeType="1"/>
            </p:cNvSpPr>
            <p:nvPr/>
          </p:nvSpPr>
          <p:spPr bwMode="auto">
            <a:xfrm>
              <a:off x="3984" y="3456"/>
              <a:ext cx="528"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2" name="Line 1032"/>
            <p:cNvSpPr>
              <a:spLocks noChangeShapeType="1"/>
            </p:cNvSpPr>
            <p:nvPr/>
          </p:nvSpPr>
          <p:spPr bwMode="auto">
            <a:xfrm>
              <a:off x="3369" y="3456"/>
              <a:ext cx="528"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3" name="Line 1033"/>
            <p:cNvSpPr>
              <a:spLocks noChangeShapeType="1"/>
            </p:cNvSpPr>
            <p:nvPr/>
          </p:nvSpPr>
          <p:spPr bwMode="auto">
            <a:xfrm>
              <a:off x="2535" y="3456"/>
              <a:ext cx="768"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4" name="Line 1034"/>
            <p:cNvSpPr>
              <a:spLocks noChangeShapeType="1"/>
            </p:cNvSpPr>
            <p:nvPr/>
          </p:nvSpPr>
          <p:spPr bwMode="auto">
            <a:xfrm>
              <a:off x="1920" y="3456"/>
              <a:ext cx="576"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5" name="Line 1035"/>
            <p:cNvSpPr>
              <a:spLocks noChangeShapeType="1"/>
            </p:cNvSpPr>
            <p:nvPr/>
          </p:nvSpPr>
          <p:spPr bwMode="auto">
            <a:xfrm>
              <a:off x="768" y="3456"/>
              <a:ext cx="480"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6" name="Line 1036"/>
            <p:cNvSpPr>
              <a:spLocks noChangeShapeType="1"/>
            </p:cNvSpPr>
            <p:nvPr/>
          </p:nvSpPr>
          <p:spPr bwMode="auto">
            <a:xfrm>
              <a:off x="336" y="3456"/>
              <a:ext cx="384"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7" name="Line 1037"/>
            <p:cNvSpPr>
              <a:spLocks noChangeShapeType="1"/>
            </p:cNvSpPr>
            <p:nvPr/>
          </p:nvSpPr>
          <p:spPr bwMode="auto">
            <a:xfrm>
              <a:off x="1296" y="3456"/>
              <a:ext cx="576"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8" name="Line 1038"/>
            <p:cNvSpPr>
              <a:spLocks noChangeShapeType="1"/>
            </p:cNvSpPr>
            <p:nvPr/>
          </p:nvSpPr>
          <p:spPr bwMode="auto">
            <a:xfrm>
              <a:off x="4608" y="3456"/>
              <a:ext cx="768" cy="0"/>
            </a:xfrm>
            <a:prstGeom prst="line"/>
            <a:noFill/>
            <a:ln w="9525">
              <a:solidFill>
                <a:srgbClr val="FF0000"/>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79" name="Rectangle 1039"/>
            <p:cNvSpPr>
              <a:spLocks noChangeArrowheads="1"/>
            </p:cNvSpPr>
            <p:nvPr/>
          </p:nvSpPr>
          <p:spPr bwMode="auto">
            <a:xfrm>
              <a:off x="440"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A</a:t>
              </a:r>
            </a:p>
          </p:txBody>
        </p:sp>
        <p:sp>
          <p:nvSpPr>
            <p:cNvPr id="1048780" name="Rectangle 1040"/>
            <p:cNvSpPr>
              <a:spLocks noChangeArrowheads="1"/>
            </p:cNvSpPr>
            <p:nvPr/>
          </p:nvSpPr>
          <p:spPr bwMode="auto">
            <a:xfrm>
              <a:off x="912"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P</a:t>
              </a:r>
            </a:p>
          </p:txBody>
        </p:sp>
        <p:sp>
          <p:nvSpPr>
            <p:cNvPr id="1048781" name="Rectangle 1041"/>
            <p:cNvSpPr>
              <a:spLocks noChangeArrowheads="1"/>
            </p:cNvSpPr>
            <p:nvPr/>
          </p:nvSpPr>
          <p:spPr bwMode="auto">
            <a:xfrm>
              <a:off x="1488"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N</a:t>
              </a:r>
            </a:p>
          </p:txBody>
        </p:sp>
        <p:sp>
          <p:nvSpPr>
            <p:cNvPr id="1048782" name="Rectangle 1042"/>
            <p:cNvSpPr>
              <a:spLocks noChangeArrowheads="1"/>
            </p:cNvSpPr>
            <p:nvPr/>
          </p:nvSpPr>
          <p:spPr bwMode="auto">
            <a:xfrm>
              <a:off x="2072"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D</a:t>
              </a:r>
            </a:p>
          </p:txBody>
        </p:sp>
        <p:sp>
          <p:nvSpPr>
            <p:cNvPr id="1048783" name="Rectangle 1043"/>
            <p:cNvSpPr>
              <a:spLocks noChangeArrowheads="1"/>
            </p:cNvSpPr>
            <p:nvPr/>
          </p:nvSpPr>
          <p:spPr bwMode="auto">
            <a:xfrm>
              <a:off x="2832" y="3408"/>
              <a:ext cx="191"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F</a:t>
              </a:r>
            </a:p>
          </p:txBody>
        </p:sp>
        <p:sp>
          <p:nvSpPr>
            <p:cNvPr id="1048784" name="Rectangle 1044"/>
            <p:cNvSpPr>
              <a:spLocks noChangeArrowheads="1"/>
            </p:cNvSpPr>
            <p:nvPr/>
          </p:nvSpPr>
          <p:spPr bwMode="auto">
            <a:xfrm>
              <a:off x="3504"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N</a:t>
              </a:r>
            </a:p>
          </p:txBody>
        </p:sp>
        <p:sp>
          <p:nvSpPr>
            <p:cNvPr id="1048785" name="Rectangle 1045"/>
            <p:cNvSpPr>
              <a:spLocks noChangeArrowheads="1"/>
            </p:cNvSpPr>
            <p:nvPr/>
          </p:nvSpPr>
          <p:spPr bwMode="auto">
            <a:xfrm>
              <a:off x="4128" y="3408"/>
              <a:ext cx="183"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L</a:t>
              </a:r>
            </a:p>
          </p:txBody>
        </p:sp>
        <p:sp>
          <p:nvSpPr>
            <p:cNvPr id="1048786" name="Rectangle 1046"/>
            <p:cNvSpPr>
              <a:spLocks noChangeArrowheads="1"/>
            </p:cNvSpPr>
            <p:nvPr/>
          </p:nvSpPr>
          <p:spPr bwMode="auto">
            <a:xfrm>
              <a:off x="4896"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FF0000"/>
                  </a:solidFill>
                  <a:effectLst/>
                  <a:uLnTx/>
                  <a:uFillTx/>
                  <a:latin typeface="Arial"/>
                  <a:ea typeface="+mn-ea"/>
                  <a:cs typeface="+mn-cs"/>
                </a:rPr>
                <a:t>K</a:t>
              </a:r>
            </a:p>
          </p:txBody>
        </p:sp>
      </p:grpSp>
      <p:grpSp>
        <p:nvGrpSpPr>
          <p:cNvPr id="76" name="Group 1047"/>
          <p:cNvGrpSpPr/>
          <p:nvPr/>
        </p:nvGrpSpPr>
        <p:grpSpPr bwMode="auto">
          <a:xfrm>
            <a:off x="1552575" y="5851526"/>
            <a:ext cx="9258300" cy="400050"/>
            <a:chOff x="336" y="3408"/>
            <a:chExt cx="5184" cy="252"/>
          </a:xfrm>
        </p:grpSpPr>
        <p:sp>
          <p:nvSpPr>
            <p:cNvPr id="1048787" name="Line 1048"/>
            <p:cNvSpPr>
              <a:spLocks noChangeShapeType="1"/>
            </p:cNvSpPr>
            <p:nvPr/>
          </p:nvSpPr>
          <p:spPr bwMode="auto">
            <a:xfrm>
              <a:off x="3840" y="3456"/>
              <a:ext cx="576"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88" name="Line 1049"/>
            <p:cNvSpPr>
              <a:spLocks noChangeShapeType="1"/>
            </p:cNvSpPr>
            <p:nvPr/>
          </p:nvSpPr>
          <p:spPr bwMode="auto">
            <a:xfrm>
              <a:off x="3216" y="3456"/>
              <a:ext cx="576"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89" name="Line 1050"/>
            <p:cNvSpPr>
              <a:spLocks noChangeShapeType="1"/>
            </p:cNvSpPr>
            <p:nvPr/>
          </p:nvSpPr>
          <p:spPr bwMode="auto">
            <a:xfrm>
              <a:off x="2400" y="3456"/>
              <a:ext cx="768"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0" name="Line 1051"/>
            <p:cNvSpPr>
              <a:spLocks noChangeShapeType="1"/>
            </p:cNvSpPr>
            <p:nvPr/>
          </p:nvSpPr>
          <p:spPr bwMode="auto">
            <a:xfrm>
              <a:off x="1824" y="3456"/>
              <a:ext cx="528"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1" name="Line 1052"/>
            <p:cNvSpPr>
              <a:spLocks noChangeShapeType="1"/>
            </p:cNvSpPr>
            <p:nvPr/>
          </p:nvSpPr>
          <p:spPr bwMode="auto">
            <a:xfrm>
              <a:off x="5040" y="3456"/>
              <a:ext cx="480"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2" name="Line 1053"/>
            <p:cNvSpPr>
              <a:spLocks noChangeShapeType="1"/>
            </p:cNvSpPr>
            <p:nvPr/>
          </p:nvSpPr>
          <p:spPr bwMode="auto">
            <a:xfrm>
              <a:off x="336" y="3456"/>
              <a:ext cx="768"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3" name="Line 1054"/>
            <p:cNvSpPr>
              <a:spLocks noChangeShapeType="1"/>
            </p:cNvSpPr>
            <p:nvPr/>
          </p:nvSpPr>
          <p:spPr bwMode="auto">
            <a:xfrm>
              <a:off x="1152" y="3456"/>
              <a:ext cx="624"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4" name="Line 1055"/>
            <p:cNvSpPr>
              <a:spLocks noChangeShapeType="1"/>
            </p:cNvSpPr>
            <p:nvPr/>
          </p:nvSpPr>
          <p:spPr bwMode="auto">
            <a:xfrm>
              <a:off x="4464" y="3456"/>
              <a:ext cx="528" cy="0"/>
            </a:xfrm>
            <a:prstGeom prst="line"/>
            <a:noFill/>
            <a:ln w="9525">
              <a:solidFill>
                <a:srgbClr val="0000CC"/>
              </a:solidFill>
              <a:round/>
              <a:headEnd type="triangle" w="med" len="med"/>
              <a:tailEnd type="triangle" w="med" len="me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95" name="Rectangle 1056"/>
            <p:cNvSpPr>
              <a:spLocks noChangeArrowheads="1"/>
            </p:cNvSpPr>
            <p:nvPr/>
          </p:nvSpPr>
          <p:spPr bwMode="auto">
            <a:xfrm>
              <a:off x="5184"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A</a:t>
              </a:r>
            </a:p>
          </p:txBody>
        </p:sp>
        <p:sp>
          <p:nvSpPr>
            <p:cNvPr id="1048796" name="Rectangle 1057"/>
            <p:cNvSpPr>
              <a:spLocks noChangeArrowheads="1"/>
            </p:cNvSpPr>
            <p:nvPr/>
          </p:nvSpPr>
          <p:spPr bwMode="auto">
            <a:xfrm>
              <a:off x="4608"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P</a:t>
              </a:r>
            </a:p>
          </p:txBody>
        </p:sp>
        <p:sp>
          <p:nvSpPr>
            <p:cNvPr id="1048797" name="Rectangle 1058"/>
            <p:cNvSpPr>
              <a:spLocks noChangeArrowheads="1"/>
            </p:cNvSpPr>
            <p:nvPr/>
          </p:nvSpPr>
          <p:spPr bwMode="auto">
            <a:xfrm>
              <a:off x="4032"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N</a:t>
              </a:r>
            </a:p>
          </p:txBody>
        </p:sp>
        <p:sp>
          <p:nvSpPr>
            <p:cNvPr id="1048798" name="Rectangle 1059"/>
            <p:cNvSpPr>
              <a:spLocks noChangeArrowheads="1"/>
            </p:cNvSpPr>
            <p:nvPr/>
          </p:nvSpPr>
          <p:spPr bwMode="auto">
            <a:xfrm>
              <a:off x="3408"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D</a:t>
              </a:r>
            </a:p>
          </p:txBody>
        </p:sp>
        <p:sp>
          <p:nvSpPr>
            <p:cNvPr id="1048799" name="Rectangle 1060"/>
            <p:cNvSpPr>
              <a:spLocks noChangeArrowheads="1"/>
            </p:cNvSpPr>
            <p:nvPr/>
          </p:nvSpPr>
          <p:spPr bwMode="auto">
            <a:xfrm>
              <a:off x="2640" y="3408"/>
              <a:ext cx="191"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F</a:t>
              </a:r>
            </a:p>
          </p:txBody>
        </p:sp>
        <p:sp>
          <p:nvSpPr>
            <p:cNvPr id="1048800" name="Rectangle 1061"/>
            <p:cNvSpPr>
              <a:spLocks noChangeArrowheads="1"/>
            </p:cNvSpPr>
            <p:nvPr/>
          </p:nvSpPr>
          <p:spPr bwMode="auto">
            <a:xfrm>
              <a:off x="1968" y="3408"/>
              <a:ext cx="207"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N</a:t>
              </a:r>
            </a:p>
          </p:txBody>
        </p:sp>
        <p:sp>
          <p:nvSpPr>
            <p:cNvPr id="1048801" name="Rectangle 1062"/>
            <p:cNvSpPr>
              <a:spLocks noChangeArrowheads="1"/>
            </p:cNvSpPr>
            <p:nvPr/>
          </p:nvSpPr>
          <p:spPr bwMode="auto">
            <a:xfrm>
              <a:off x="1344" y="3408"/>
              <a:ext cx="183"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L</a:t>
              </a:r>
            </a:p>
          </p:txBody>
        </p:sp>
        <p:sp>
          <p:nvSpPr>
            <p:cNvPr id="1048802" name="Rectangle 1063"/>
            <p:cNvSpPr>
              <a:spLocks noChangeArrowheads="1"/>
            </p:cNvSpPr>
            <p:nvPr/>
          </p:nvSpPr>
          <p:spPr bwMode="auto">
            <a:xfrm>
              <a:off x="624" y="3408"/>
              <a:ext cx="199" cy="252"/>
            </a:xfrm>
            <a:prstGeom prst="rect"/>
            <a:noFill/>
            <a:ln>
              <a:noFill/>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2000" i="0" kern="1200" kumimoji="0" lang="en-US" noProof="0" normalizeH="0" spc="0" strike="noStrike" u="none">
                  <a:ln>
                    <a:noFill/>
                  </a:ln>
                  <a:solidFill>
                    <a:srgbClr val="0000CC"/>
                  </a:solidFill>
                  <a:effectLst/>
                  <a:uLnTx/>
                  <a:uFillTx/>
                  <a:latin typeface="Arial"/>
                  <a:ea typeface="+mn-ea"/>
                  <a:cs typeface="+mn-cs"/>
                </a:rPr>
                <a:t>K</a:t>
              </a:r>
            </a:p>
          </p:txBody>
        </p:sp>
      </p:grpSp>
      <p:sp>
        <p:nvSpPr>
          <p:cNvPr id="1048803" name="Rectangle 6"/>
          <p:cNvSpPr>
            <a:spLocks noChangeArrowheads="1"/>
          </p:cNvSpPr>
          <p:nvPr/>
        </p:nvSpPr>
        <p:spPr bwMode="auto">
          <a:xfrm>
            <a:off x="4641165" y="1113194"/>
            <a:ext cx="2263778" cy="585418"/>
          </a:xfrm>
          <a:prstGeom prst="rect"/>
          <a:noFill/>
          <a:ln>
            <a:noFill/>
          </a:ln>
          <a:effectLst/>
        </p:spPr>
        <p:txBody>
          <a:bodyPr bIns="46038" lIns="92075" rIns="92075" tIns="46038" wrap="none">
            <a:spAutoFit/>
          </a:bodyPr>
          <a:p>
            <a:pPr algn="ctr" defTabSz="914400" eaLnBrk="0" fontAlgn="auto" hangingPunct="0"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A-P-N-D-F-N-L-K</a:t>
            </a:r>
          </a:p>
          <a:p>
            <a:pPr algn="ctr" defTabSz="914400" eaLnBrk="0" fontAlgn="auto" hangingPunct="0" indent="0" latinLnBrk="0" lvl="0" marL="0" marR="0" rtl="0">
              <a:lnSpc>
                <a:spcPct val="100000"/>
              </a:lnSpc>
              <a:spcBef>
                <a:spcPts val="0"/>
              </a:spcBef>
              <a:spcAft>
                <a:spcPts val="0"/>
              </a:spcAft>
              <a:buClrTx/>
              <a:buSzTx/>
              <a:buFontTx/>
              <a:buNone/>
            </a:pPr>
            <a:r>
              <a:rPr baseline="0" b="1" cap="none" dirty="0" sz="1400" i="0" kern="1200" kumimoji="0" lang="en-US" noProof="0" normalizeH="0" spc="0" strike="noStrike" u="none">
                <a:ln>
                  <a:noFill/>
                </a:ln>
                <a:solidFill>
                  <a:srgbClr val="000000"/>
                </a:solidFill>
                <a:effectLst/>
                <a:uLnTx/>
                <a:uFillTx/>
                <a:latin typeface="Courier New" charset="0"/>
                <a:ea typeface="+mn-ea"/>
                <a:cs typeface="+mn-cs"/>
              </a:rPr>
              <a:t>(MH+ 919)</a:t>
            </a:r>
          </a:p>
        </p:txBody>
      </p:sp>
      <p:sp>
        <p:nvSpPr>
          <p:cNvPr id="1048804" name="Rectangle 5"/>
          <p:cNvSpPr>
            <a:spLocks noGrp="1" noChangeArrowheads="1"/>
          </p:cNvSpPr>
          <p:nvPr>
            <p:ph type="title"/>
          </p:nvPr>
        </p:nvSpPr>
        <p:spPr>
          <a:xfrm>
            <a:off x="269190" y="95250"/>
            <a:ext cx="8743950" cy="707572"/>
          </a:xfrm>
          <a:noFill/>
        </p:spPr>
        <p:txBody>
          <a:bodyPr/>
          <a:p>
            <a:r>
              <a:rPr b="1" dirty="0" sz="3200" kern="1200" lang="en-US">
                <a:solidFill>
                  <a:srgbClr val="D6000D"/>
                </a:solidFill>
                <a:latin typeface="+mn-lt"/>
                <a:ea typeface="+mn-ea"/>
                <a:cs typeface="+mn-cs"/>
              </a:rPr>
              <a:t>Sequence &amp; MS2 Spectrum – b and y 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4" name="Picture 2"/>
          <p:cNvPicPr>
            <a:picLocks noChangeAspect="1" noChangeArrowheads="1"/>
          </p:cNvPicPr>
          <p:nvPr/>
        </p:nvPicPr>
        <p:blipFill>
          <a:blip xmlns:r="http://schemas.openxmlformats.org/officeDocument/2006/relationships" r:embed="rId1" cstate="print"/>
          <a:srcRect/>
          <a:stretch>
            <a:fillRect/>
          </a:stretch>
        </p:blipFill>
        <p:spPr bwMode="auto">
          <a:xfrm>
            <a:off x="2284992" y="1110193"/>
            <a:ext cx="7800975" cy="5051425"/>
          </a:xfrm>
          <a:prstGeom prst="rect"/>
          <a:noFill/>
          <a:ln>
            <a:noFill/>
          </a:ln>
          <a:effectLst/>
        </p:spPr>
      </p:pic>
      <p:sp>
        <p:nvSpPr>
          <p:cNvPr id="1048805" name="Rectangle 3"/>
          <p:cNvSpPr>
            <a:spLocks noGrp="1" noChangeArrowheads="1"/>
          </p:cNvSpPr>
          <p:nvPr>
            <p:ph type="title"/>
          </p:nvPr>
        </p:nvSpPr>
        <p:spPr>
          <a:xfrm>
            <a:off x="234673" y="137321"/>
            <a:ext cx="9544756" cy="687387"/>
          </a:xfrm>
        </p:spPr>
        <p:txBody>
          <a:bodyPr/>
          <a:p>
            <a:r>
              <a:rPr b="1" dirty="0" sz="3200" kern="1200" lang="en-US">
                <a:solidFill>
                  <a:srgbClr val="D6000D"/>
                </a:solidFill>
                <a:latin typeface="+mn-lt"/>
                <a:ea typeface="+mn-ea"/>
                <a:cs typeface="+mn-cs"/>
              </a:rPr>
              <a:t>Amino Acid Masses</a:t>
            </a:r>
          </a:p>
        </p:txBody>
      </p:sp>
      <p:sp>
        <p:nvSpPr>
          <p:cNvPr id="1048806" name="Rectangle: Rounded Corners 1"/>
          <p:cNvSpPr/>
          <p:nvPr/>
        </p:nvSpPr>
        <p:spPr bwMode="auto">
          <a:xfrm>
            <a:off x="6434667" y="948267"/>
            <a:ext cx="1952977" cy="5373511"/>
          </a:xfrm>
          <a:prstGeom prst="roundRect"/>
          <a:noFill/>
          <a:ln w="19050" cap="flat" cmpd="sng" algn="ctr">
            <a:solidFill>
              <a:srgbClr val="FF0000"/>
            </a:solidFill>
            <a:prstDash val="solid"/>
            <a:round/>
            <a:headEnd type="none" w="med" len="med"/>
            <a:tailEnd type="none" w="med" len="med"/>
          </a:ln>
          <a:effectLst/>
        </p:spPr>
        <p:txBody>
          <a:bodyPr anchor="ctr" anchorCtr="0" bIns="45720" compatLnSpc="1" lIns="91440" numCol="1" rIns="91440" rtlCol="0" tIns="45720" vert="horz" wrap="non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baseline="0" b="0" cap="none" sz="1800" i="0" kumimoji="0" lang="en-GB" normalizeH="0" strike="noStrike" u="none">
              <a:ln>
                <a:noFill/>
              </a:ln>
              <a:solidFill>
                <a:schemeClr val="tx1"/>
              </a:solidFill>
              <a:effectLst/>
              <a:latin typeface="Arial" pitchFamily="-10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807" name="Title 5"/>
          <p:cNvSpPr txBox="1"/>
          <p:nvPr/>
        </p:nvSpPr>
        <p:spPr bwMode="auto">
          <a:xfrm>
            <a:off x="87704" y="124473"/>
            <a:ext cx="11542458" cy="338372"/>
          </a:xfrm>
          <a:prstGeom prst="rect"/>
          <a:solidFill>
            <a:schemeClr val="bg1"/>
          </a:solidFill>
          <a:ln>
            <a:noFill/>
          </a:ln>
        </p:spPr>
        <p:txBody>
          <a:bodyPr anchor="ctr" anchorCtr="0" bIns="0" compatLnSpc="1" lIns="91440" numCol="1" rIns="91440" tIns="0" vert="horz" wrap="none">
            <a:prstTxWarp prst="textNoShape"/>
          </a:bodyPr>
          <a:lstStyle>
            <a:lvl1pPr algn="l" eaLnBrk="0" fontAlgn="base" hangingPunct="0" rtl="0">
              <a:spcBef>
                <a:spcPct val="0"/>
              </a:spcBef>
              <a:spcAft>
                <a:spcPct val="0"/>
              </a:spcAft>
              <a:defRPr sz="2800">
                <a:solidFill>
                  <a:srgbClr val="0000FF"/>
                </a:solidFill>
                <a:latin typeface="+mj-lt"/>
                <a:ea typeface="ＭＳ Ｐゴシック" pitchFamily="-106" charset="-128"/>
                <a:cs typeface="ＭＳ Ｐゴシック" pitchFamily="-106" charset="-128"/>
              </a:defRPr>
            </a:lvl1pPr>
            <a:lvl2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2pPr>
            <a:lvl3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3pPr>
            <a:lvl4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4pPr>
            <a:lvl5pPr algn="l" eaLnBrk="0" fontAlgn="base" hangingPunct="0" rtl="0">
              <a:spcBef>
                <a:spcPct val="0"/>
              </a:spcBef>
              <a:spcAft>
                <a:spcPct val="0"/>
              </a:spcAft>
              <a:defRPr sz="2800">
                <a:solidFill>
                  <a:srgbClr val="0000FF"/>
                </a:solidFill>
                <a:latin typeface="Arial Black" pitchFamily="-106" charset="0"/>
                <a:ea typeface="ＭＳ Ｐゴシック" pitchFamily="-106" charset="-128"/>
                <a:cs typeface="ＭＳ Ｐゴシック" pitchFamily="-106" charset="-128"/>
              </a:defRPr>
            </a:lvl5pPr>
            <a:lvl6pPr algn="l" fontAlgn="base" marL="457200" rtl="0">
              <a:spcBef>
                <a:spcPct val="0"/>
              </a:spcBef>
              <a:spcAft>
                <a:spcPct val="0"/>
              </a:spcAft>
              <a:defRPr sz="2800">
                <a:solidFill>
                  <a:srgbClr val="0000FF"/>
                </a:solidFill>
                <a:latin typeface="Arial Black" pitchFamily="-106" charset="0"/>
              </a:defRPr>
            </a:lvl6pPr>
            <a:lvl7pPr algn="l" fontAlgn="base" marL="914400" rtl="0">
              <a:spcBef>
                <a:spcPct val="0"/>
              </a:spcBef>
              <a:spcAft>
                <a:spcPct val="0"/>
              </a:spcAft>
              <a:defRPr sz="2800">
                <a:solidFill>
                  <a:srgbClr val="0000FF"/>
                </a:solidFill>
                <a:latin typeface="Arial Black" pitchFamily="-106" charset="0"/>
              </a:defRPr>
            </a:lvl7pPr>
            <a:lvl8pPr algn="l" fontAlgn="base" marL="1371600" rtl="0">
              <a:spcBef>
                <a:spcPct val="0"/>
              </a:spcBef>
              <a:spcAft>
                <a:spcPct val="0"/>
              </a:spcAft>
              <a:defRPr sz="2800">
                <a:solidFill>
                  <a:srgbClr val="0000FF"/>
                </a:solidFill>
                <a:latin typeface="Arial Black" pitchFamily="-106" charset="0"/>
              </a:defRPr>
            </a:lvl8pPr>
            <a:lvl9pPr algn="l" fontAlgn="base" marL="1828800" rtl="0">
              <a:spcBef>
                <a:spcPct val="0"/>
              </a:spcBef>
              <a:spcAft>
                <a:spcPct val="0"/>
              </a:spcAft>
              <a:defRPr sz="2800">
                <a:solidFill>
                  <a:srgbClr val="0000FF"/>
                </a:solidFill>
                <a:latin typeface="Arial Black" pitchFamily="-106" charset="0"/>
              </a:defRPr>
            </a:lvl9pPr>
          </a:lstStyle>
          <a:p>
            <a:r>
              <a:rPr b="1" dirty="0" kern="1200" lang="en-US">
                <a:solidFill>
                  <a:srgbClr val="D6000D"/>
                </a:solidFill>
                <a:latin typeface="+mn-lt"/>
                <a:ea typeface="+mn-ea"/>
                <a:cs typeface="+mn-cs"/>
              </a:rPr>
              <a:t>Procedure</a:t>
            </a:r>
            <a:endParaRPr b="1" dirty="0" kern="1200" lang="en-GB">
              <a:solidFill>
                <a:srgbClr val="D6000D"/>
              </a:solidFill>
              <a:latin typeface="+mn-lt"/>
              <a:ea typeface="+mn-ea"/>
              <a:cs typeface="+mn-cs"/>
            </a:endParaRPr>
          </a:p>
        </p:txBody>
      </p:sp>
      <p:sp>
        <p:nvSpPr>
          <p:cNvPr id="1048808" name="Content Placeholder 8"/>
          <p:cNvSpPr txBox="1"/>
          <p:nvPr/>
        </p:nvSpPr>
        <p:spPr>
          <a:xfrm>
            <a:off x="237067" y="654756"/>
            <a:ext cx="11650133" cy="6039342"/>
          </a:xfrm>
          <a:prstGeom prst="rect"/>
        </p:spPr>
        <p:txBody>
          <a:bodyPr>
            <a:normAutofit lnSpcReduction="10000"/>
          </a:bodyPr>
          <a:lst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a:lstStyle>
          <a:p>
            <a:pPr indent="-514350" marL="514350">
              <a:buFont typeface="+mj-lt"/>
              <a:buAutoNum type="arabicPeriod"/>
            </a:pPr>
            <a:r>
              <a:rPr dirty="0" sz="1800" lang="en-US"/>
              <a:t>Convert the precursor m/z to single charged (e.g. M2H</a:t>
            </a:r>
            <a:r>
              <a:rPr baseline="30000" dirty="0" sz="1800" lang="en-US"/>
              <a:t>++</a:t>
            </a:r>
            <a:r>
              <a:rPr dirty="0" sz="1800" lang="en-US"/>
              <a:t> </a:t>
            </a:r>
            <a:r>
              <a:rPr dirty="0" sz="1800" lang="en-US">
                <a:sym typeface="Wingdings" panose="05000000000000000000" pitchFamily="2" charset="2"/>
              </a:rPr>
              <a:t> MH</a:t>
            </a:r>
            <a:r>
              <a:rPr baseline="30000" dirty="0" sz="1800" lang="en-US"/>
              <a:t>+</a:t>
            </a:r>
            <a:r>
              <a:rPr dirty="0" sz="1800" lang="en-US"/>
              <a:t>)</a:t>
            </a:r>
          </a:p>
          <a:p>
            <a:pPr lvl="1"/>
            <a:r>
              <a:rPr dirty="0" sz="1600" lang="en-US"/>
              <a:t>(If everything is singly charged it makes the math easier….)</a:t>
            </a:r>
          </a:p>
          <a:p>
            <a:pPr indent="-514350" lvl="1" marL="971550">
              <a:buFont typeface="+mj-lt"/>
              <a:buAutoNum type="arabicPeriod"/>
            </a:pPr>
            <a:endParaRPr dirty="0" sz="1600" lang="en-US"/>
          </a:p>
          <a:p>
            <a:pPr indent="0" marL="0">
              <a:buNone/>
            </a:pPr>
            <a:r>
              <a:rPr dirty="0" sz="1800" lang="en-US"/>
              <a:t>2. Locate the peak with the biggest m/z value (</a:t>
            </a:r>
            <a:r>
              <a:rPr dirty="0" sz="1800" lang="en-US" err="1"/>
              <a:t>i.e</a:t>
            </a:r>
            <a:r>
              <a:rPr dirty="0" sz="1800" lang="en-US"/>
              <a:t> right most peak) and subtract that value from the precursor m/z </a:t>
            </a:r>
          </a:p>
          <a:p>
            <a:pPr indent="0" marL="0">
              <a:buNone/>
            </a:pPr>
            <a:endParaRPr dirty="0" sz="1800" lang="en-US"/>
          </a:p>
          <a:p>
            <a:pPr indent="0" marL="0">
              <a:buNone/>
            </a:pPr>
            <a:r>
              <a:rPr dirty="0" sz="1800" lang="en-US"/>
              <a:t>3. Check this value against the amino acid table (monoisotopic)</a:t>
            </a:r>
          </a:p>
          <a:p>
            <a:pPr lvl="1"/>
            <a:r>
              <a:rPr dirty="0" sz="1600" lang="en-US"/>
              <a:t>if match then this should be one of the terminal AA residues (go to step 4)</a:t>
            </a:r>
          </a:p>
          <a:p>
            <a:pPr lvl="1"/>
            <a:r>
              <a:rPr dirty="0" sz="1600" lang="en-US"/>
              <a:t>If no match then move onto the next biggest m/z value and try again</a:t>
            </a:r>
          </a:p>
          <a:p>
            <a:pPr lvl="1"/>
            <a:r>
              <a:rPr dirty="0" sz="1600" lang="en-US"/>
              <a:t>Note: error of ~0.01-0.02 m/z is still a match, but the error should not be larger than this</a:t>
            </a:r>
          </a:p>
          <a:p>
            <a:pPr lvl="1"/>
            <a:r>
              <a:rPr dirty="0" sz="1600" lang="en-US"/>
              <a:t>Hint: m/z gap should be ~57-186 to match an AA residue</a:t>
            </a:r>
          </a:p>
          <a:p>
            <a:pPr lvl="1"/>
            <a:endParaRPr dirty="0" sz="1600" lang="en-US"/>
          </a:p>
          <a:p>
            <a:pPr indent="-514350" marL="514350">
              <a:buFont typeface="+mj-lt"/>
              <a:buAutoNum type="arabicPeriod" startAt="4"/>
            </a:pPr>
            <a:r>
              <a:rPr dirty="0" sz="1800" lang="en-US"/>
              <a:t>Find the next biggest m/z peak and subtract it from the last peak you assigned, and then keep repeating this procedure until you get to lowest m/z peaks and can’t find more AA residues</a:t>
            </a:r>
          </a:p>
          <a:p>
            <a:pPr lvl="1"/>
            <a:r>
              <a:rPr dirty="0" sz="1400" lang="en-US"/>
              <a:t>This will be the y ion series series</a:t>
            </a:r>
          </a:p>
          <a:p>
            <a:pPr indent="-514350" lvl="1" marL="971550">
              <a:buFont typeface="+mj-lt"/>
              <a:buAutoNum type="arabicPeriod" startAt="4"/>
            </a:pPr>
            <a:endParaRPr dirty="0" sz="1400" lang="en-US"/>
          </a:p>
          <a:p>
            <a:pPr indent="-514350" marL="514350">
              <a:buFont typeface="+mj-lt"/>
              <a:buAutoNum type="arabicPeriod" startAt="4"/>
            </a:pPr>
            <a:r>
              <a:rPr dirty="0" sz="1800" lang="en-US"/>
              <a:t>Start again from the precursor </a:t>
            </a:r>
            <a:r>
              <a:rPr dirty="0" sz="1800" lang="en-US">
                <a:sym typeface="Wingdings" panose="05000000000000000000" pitchFamily="2" charset="2"/>
              </a:rPr>
              <a:t>MH</a:t>
            </a:r>
            <a:r>
              <a:rPr baseline="30000" dirty="0" sz="1800" lang="en-US"/>
              <a:t>+</a:t>
            </a:r>
            <a:r>
              <a:rPr dirty="0" sz="1800" lang="en-US"/>
              <a:t> calculated in step 1 and subtract 18.02 (H2O). Then look for another gap that fits an AA residue mass and work your way down again looking for gaps that correspond to AA residues as in step 4</a:t>
            </a:r>
          </a:p>
          <a:p>
            <a:pPr lvl="1"/>
            <a:r>
              <a:rPr dirty="0" sz="1400" lang="en-US"/>
              <a:t>This will be the b ion series</a:t>
            </a:r>
          </a:p>
          <a:p>
            <a:pPr lvl="1"/>
            <a:r>
              <a:rPr dirty="0" sz="1400" lang="en-US">
                <a:sym typeface="Wingdings" panose="05000000000000000000" pitchFamily="2" charset="2"/>
              </a:rPr>
              <a:t>Hint: in peptides produced by trypsin cleavage the first AA residue you find should be K or R</a:t>
            </a:r>
            <a:endParaRPr dirty="0" sz="1400" lang="en-US"/>
          </a:p>
          <a:p>
            <a:pPr indent="-342900" marL="342900">
              <a:buFont typeface="+mj-lt"/>
              <a:buAutoNum type="arabicPeriod" startAt="6"/>
            </a:pPr>
            <a:r>
              <a:rPr dirty="0" sz="1800" lang="en-US"/>
              <a:t>Reverse the order of the b series AA residues and align the 2 sequences!</a:t>
            </a:r>
          </a:p>
          <a:p>
            <a:pPr indent="0" marL="0">
              <a:buNone/>
            </a:pPr>
            <a:endParaRPr dirty="0" sz="1800" lang="en-US"/>
          </a:p>
          <a:p>
            <a:pPr indent="-514350" marL="514350">
              <a:buFont typeface="+mj-lt"/>
              <a:buAutoNum type="arabicPeriod" startAt="4"/>
            </a:pPr>
            <a:endParaRPr dirty="0" sz="1800" lang="en-US"/>
          </a:p>
          <a:p>
            <a:pPr indent="-514350" marL="514350">
              <a:buFont typeface="+mj-lt"/>
              <a:buAutoNum type="arabicPeriod" startAt="4"/>
            </a:pPr>
            <a:endParaRPr dirty="0" lang="en-US"/>
          </a:p>
          <a:p>
            <a:pPr indent="0" marL="0">
              <a:buNone/>
            </a:pPr>
            <a:endParaRPr dirty="0" lang="en-US"/>
          </a:p>
          <a:p>
            <a:pPr indent="0" marL="0">
              <a:buNone/>
            </a:pPr>
            <a:endParaRPr dirty="0" lang="en-US"/>
          </a:p>
          <a:p>
            <a:endParaRPr dirty="0" lang="en-US"/>
          </a:p>
        </p:txBody>
      </p:sp>
      <p:sp>
        <p:nvSpPr>
          <p:cNvPr id="1048809" name="TextBox 7"/>
          <p:cNvSpPr txBox="1"/>
          <p:nvPr/>
        </p:nvSpPr>
        <p:spPr>
          <a:xfrm>
            <a:off x="6694310" y="6555598"/>
            <a:ext cx="5497690" cy="276999"/>
          </a:xfrm>
          <a:prstGeom prst="rect"/>
          <a:noFill/>
        </p:spPr>
        <p:txBody>
          <a:bodyPr wrap="square">
            <a:spAutoFit/>
          </a:bodyPr>
          <a:p>
            <a:r>
              <a:rPr dirty="0" sz="1200" lang="en-GB"/>
              <a:t>For a deeper tutorial see </a:t>
            </a:r>
            <a:r>
              <a:rPr dirty="0" sz="1200" lang="en-GB">
                <a:hlinkClick r:id="rId1"/>
              </a:rPr>
              <a:t>http://ionsource.com/tutorial/DeNovo/introduction.htm</a:t>
            </a:r>
            <a:r>
              <a:rPr dirty="0" sz="1200" lang="en-GB"/>
              <a:t>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813" name="Title 5"/>
          <p:cNvSpPr>
            <a:spLocks noGrp="1"/>
          </p:cNvSpPr>
          <p:nvPr>
            <p:ph type="title"/>
          </p:nvPr>
        </p:nvSpPr>
        <p:spPr>
          <a:xfrm>
            <a:off x="7135844" y="0"/>
            <a:ext cx="5040000" cy="585633"/>
          </a:xfrm>
        </p:spPr>
        <p:txBody>
          <a:bodyPr/>
          <a:p>
            <a:r>
              <a:rPr b="1" dirty="0" kern="1200" lang="en-US">
                <a:solidFill>
                  <a:srgbClr val="D6000D"/>
                </a:solidFill>
                <a:latin typeface="+mn-lt"/>
                <a:ea typeface="+mn-ea"/>
                <a:cs typeface="+mn-cs"/>
              </a:rPr>
              <a:t>MS2 spectra -- Spectrum 1</a:t>
            </a:r>
            <a:endParaRPr b="1" dirty="0" kern="1200" lang="en-GB">
              <a:solidFill>
                <a:srgbClr val="D6000D"/>
              </a:solidFill>
              <a:latin typeface="+mn-lt"/>
              <a:ea typeface="+mn-ea"/>
              <a:cs typeface="+mn-cs"/>
            </a:endParaRPr>
          </a:p>
        </p:txBody>
      </p:sp>
      <p:pic>
        <p:nvPicPr>
          <p:cNvPr id="2097165" name="Picture 7"/>
          <p:cNvPicPr>
            <a:picLocks noChangeAspect="1"/>
          </p:cNvPicPr>
          <p:nvPr/>
        </p:nvPicPr>
        <p:blipFill>
          <a:blip xmlns:r="http://schemas.openxmlformats.org/officeDocument/2006/relationships" r:embed="rId1"/>
          <a:stretch>
            <a:fillRect/>
          </a:stretch>
        </p:blipFill>
        <p:spPr>
          <a:xfrm>
            <a:off x="0" y="759597"/>
            <a:ext cx="12192000" cy="5848092"/>
          </a:xfrm>
          <a:prstGeom prst="rect"/>
        </p:spPr>
      </p:pic>
      <p:grpSp>
        <p:nvGrpSpPr>
          <p:cNvPr id="82" name="Group 20"/>
          <p:cNvGrpSpPr/>
          <p:nvPr/>
        </p:nvGrpSpPr>
        <p:grpSpPr>
          <a:xfrm>
            <a:off x="6297283" y="918882"/>
            <a:ext cx="6483469" cy="5274528"/>
            <a:chOff x="6297283" y="918882"/>
            <a:chExt cx="6483469" cy="5274528"/>
          </a:xfrm>
        </p:grpSpPr>
        <p:cxnSp>
          <p:nvCxnSpPr>
            <p:cNvPr id="3145805" name="Straight Arrow Connector 11"/>
            <p:cNvCxnSpPr>
              <a:cxnSpLocks/>
            </p:cNvCxnSpPr>
            <p:nvPr/>
          </p:nvCxnSpPr>
          <p:spPr bwMode="auto">
            <a:xfrm>
              <a:off x="6297283" y="1475117"/>
              <a:ext cx="4844202" cy="0"/>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14" name="TextBox 12"/>
            <p:cNvSpPr txBox="1"/>
            <p:nvPr/>
          </p:nvSpPr>
          <p:spPr>
            <a:xfrm>
              <a:off x="9502219" y="918882"/>
              <a:ext cx="3278533" cy="430887"/>
            </a:xfrm>
            <a:prstGeom prst="rect"/>
            <a:noFill/>
          </p:spPr>
          <p:txBody>
            <a:bodyPr rtlCol="0" wrap="square">
              <a:spAutoFit/>
            </a:bodyPr>
            <a:p>
              <a:r>
                <a:rPr dirty="0" sz="1100" lang="en-GB"/>
                <a:t>488.78 x 2 = 977.56</a:t>
              </a:r>
            </a:p>
            <a:p>
              <a:r>
                <a:rPr dirty="0" sz="1100" lang="en-GB"/>
                <a:t>- 1.008       = 976.55 </a:t>
              </a:r>
            </a:p>
          </p:txBody>
        </p:sp>
        <p:sp>
          <p:nvSpPr>
            <p:cNvPr id="1048815" name="TextBox 13"/>
            <p:cNvSpPr txBox="1"/>
            <p:nvPr/>
          </p:nvSpPr>
          <p:spPr>
            <a:xfrm>
              <a:off x="8116931" y="1046680"/>
              <a:ext cx="1162498" cy="261610"/>
            </a:xfrm>
            <a:prstGeom prst="rect"/>
            <a:noFill/>
          </p:spPr>
          <p:txBody>
            <a:bodyPr rtlCol="0" wrap="none">
              <a:spAutoFit/>
            </a:bodyPr>
            <a:p>
              <a:r>
                <a:rPr dirty="0" sz="1100" lang="en-GB"/>
                <a:t>M2H++ </a:t>
              </a:r>
              <a:r>
                <a:rPr dirty="0" sz="1100" lang="en-GB">
                  <a:sym typeface="Wingdings" panose="05000000000000000000" pitchFamily="2" charset="2"/>
                </a:rPr>
                <a:t> MH+</a:t>
              </a:r>
              <a:endParaRPr dirty="0" sz="1100" lang="en-GB"/>
            </a:p>
          </p:txBody>
        </p:sp>
        <p:sp>
          <p:nvSpPr>
            <p:cNvPr id="1048816" name="TextBox 14"/>
            <p:cNvSpPr txBox="1"/>
            <p:nvPr/>
          </p:nvSpPr>
          <p:spPr>
            <a:xfrm>
              <a:off x="11395494" y="1357160"/>
              <a:ext cx="615874" cy="261610"/>
            </a:xfrm>
            <a:prstGeom prst="rect"/>
            <a:noFill/>
          </p:spPr>
          <p:txBody>
            <a:bodyPr rtlCol="0" wrap="none">
              <a:spAutoFit/>
            </a:bodyPr>
            <a:p>
              <a:r>
                <a:rPr dirty="0" sz="1100" lang="en-GB"/>
                <a:t>976.55</a:t>
              </a:r>
            </a:p>
          </p:txBody>
        </p:sp>
        <p:cxnSp>
          <p:nvCxnSpPr>
            <p:cNvPr id="3145806" name="Straight Connector 17"/>
            <p:cNvCxnSpPr>
              <a:cxnSpLocks/>
            </p:cNvCxnSpPr>
            <p:nvPr/>
          </p:nvCxnSpPr>
          <p:spPr bwMode="auto">
            <a:xfrm flipV="1">
              <a:off x="11703431" y="1706252"/>
              <a:ext cx="0" cy="4487158"/>
            </a:xfrm>
            <a:prstGeom prst="line"/>
            <a:solidFill>
              <a:schemeClr val="accent1"/>
            </a:solidFill>
            <a:ln w="19050" cap="flat" cmpd="sng" algn="ctr">
              <a:solidFill>
                <a:schemeClr val="tx1"/>
              </a:solidFill>
              <a:prstDash val="dash"/>
              <a:round/>
              <a:headEnd type="none" w="med" len="med"/>
              <a:tailEnd type="none" w="med" len="med"/>
            </a:ln>
            <a:effectLst/>
          </p:spPr>
        </p:cxnSp>
        <p:sp>
          <p:nvSpPr>
            <p:cNvPr id="1048817" name="TextBox 18"/>
            <p:cNvSpPr txBox="1"/>
            <p:nvPr/>
          </p:nvSpPr>
          <p:spPr>
            <a:xfrm>
              <a:off x="11460416" y="1150833"/>
              <a:ext cx="486030" cy="261610"/>
            </a:xfrm>
            <a:prstGeom prst="rect"/>
            <a:noFill/>
          </p:spPr>
          <p:txBody>
            <a:bodyPr rtlCol="0" wrap="none">
              <a:spAutoFit/>
            </a:bodyPr>
            <a:p>
              <a:r>
                <a:rPr dirty="0" sz="1100" lang="en-GB">
                  <a:sym typeface="Wingdings" panose="05000000000000000000" pitchFamily="2" charset="2"/>
                </a:rPr>
                <a:t>MH+</a:t>
              </a:r>
              <a:endParaRPr dirty="0" sz="1100" lang="en-GB"/>
            </a:p>
          </p:txBody>
        </p:sp>
      </p:grpSp>
      <p:grpSp>
        <p:nvGrpSpPr>
          <p:cNvPr id="83" name="Group 24"/>
          <p:cNvGrpSpPr/>
          <p:nvPr/>
        </p:nvGrpSpPr>
        <p:grpSpPr>
          <a:xfrm>
            <a:off x="10699423" y="4648580"/>
            <a:ext cx="932748" cy="532862"/>
            <a:chOff x="10699423" y="3687043"/>
            <a:chExt cx="932748" cy="532862"/>
          </a:xfrm>
        </p:grpSpPr>
        <p:cxnSp>
          <p:nvCxnSpPr>
            <p:cNvPr id="3145807" name="Straight Arrow Connector 19"/>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18" name="TextBox 22"/>
            <p:cNvSpPr txBox="1"/>
            <p:nvPr/>
          </p:nvSpPr>
          <p:spPr>
            <a:xfrm>
              <a:off x="10906926" y="3958295"/>
              <a:ext cx="537327" cy="261610"/>
            </a:xfrm>
            <a:prstGeom prst="rect"/>
            <a:noFill/>
          </p:spPr>
          <p:txBody>
            <a:bodyPr rtlCol="0" wrap="none">
              <a:spAutoFit/>
            </a:bodyPr>
            <a:p>
              <a:r>
                <a:rPr dirty="0" sz="1100" lang="en-GB">
                  <a:solidFill>
                    <a:srgbClr val="7030A0"/>
                  </a:solidFill>
                </a:rPr>
                <a:t>97.06</a:t>
              </a:r>
            </a:p>
          </p:txBody>
        </p:sp>
        <p:sp>
          <p:nvSpPr>
            <p:cNvPr id="1048819" name="TextBox 23"/>
            <p:cNvSpPr txBox="1"/>
            <p:nvPr/>
          </p:nvSpPr>
          <p:spPr>
            <a:xfrm>
              <a:off x="11035967" y="3687043"/>
              <a:ext cx="279244" cy="261610"/>
            </a:xfrm>
            <a:prstGeom prst="rect"/>
            <a:noFill/>
          </p:spPr>
          <p:txBody>
            <a:bodyPr rtlCol="0" wrap="none">
              <a:spAutoFit/>
            </a:bodyPr>
            <a:p>
              <a:r>
                <a:rPr dirty="0" sz="1100" lang="en-GB">
                  <a:solidFill>
                    <a:srgbClr val="7030A0"/>
                  </a:solidFill>
                </a:rPr>
                <a:t>P</a:t>
              </a:r>
            </a:p>
          </p:txBody>
        </p:sp>
      </p:grpSp>
      <p:grpSp>
        <p:nvGrpSpPr>
          <p:cNvPr id="84" name="Group 25"/>
          <p:cNvGrpSpPr/>
          <p:nvPr/>
        </p:nvGrpSpPr>
        <p:grpSpPr>
          <a:xfrm>
            <a:off x="9030880" y="4650152"/>
            <a:ext cx="1499931" cy="532862"/>
            <a:chOff x="10699423" y="3687043"/>
            <a:chExt cx="932748" cy="532862"/>
          </a:xfrm>
        </p:grpSpPr>
        <p:cxnSp>
          <p:nvCxnSpPr>
            <p:cNvPr id="3145808" name="Straight Arrow Connector 26"/>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20" name="TextBox 27"/>
            <p:cNvSpPr txBox="1"/>
            <p:nvPr/>
          </p:nvSpPr>
          <p:spPr>
            <a:xfrm>
              <a:off x="10906926" y="3958295"/>
              <a:ext cx="382988" cy="261610"/>
            </a:xfrm>
            <a:prstGeom prst="rect"/>
            <a:noFill/>
          </p:spPr>
          <p:txBody>
            <a:bodyPr rtlCol="0" wrap="none">
              <a:spAutoFit/>
            </a:bodyPr>
            <a:p>
              <a:r>
                <a:rPr dirty="0" sz="1100" lang="en-GB">
                  <a:solidFill>
                    <a:srgbClr val="7030A0"/>
                  </a:solidFill>
                </a:rPr>
                <a:t>147.06</a:t>
              </a:r>
            </a:p>
          </p:txBody>
        </p:sp>
        <p:sp>
          <p:nvSpPr>
            <p:cNvPr id="1048821" name="TextBox 28"/>
            <p:cNvSpPr txBox="1"/>
            <p:nvPr/>
          </p:nvSpPr>
          <p:spPr>
            <a:xfrm>
              <a:off x="11035967" y="3687043"/>
              <a:ext cx="168666" cy="261610"/>
            </a:xfrm>
            <a:prstGeom prst="rect"/>
            <a:noFill/>
          </p:spPr>
          <p:txBody>
            <a:bodyPr rtlCol="0" wrap="none">
              <a:spAutoFit/>
            </a:bodyPr>
            <a:p>
              <a:r>
                <a:rPr dirty="0" sz="1100" lang="en-GB">
                  <a:solidFill>
                    <a:srgbClr val="7030A0"/>
                  </a:solidFill>
                </a:rPr>
                <a:t>F</a:t>
              </a:r>
            </a:p>
          </p:txBody>
        </p:sp>
      </p:grpSp>
      <p:grpSp>
        <p:nvGrpSpPr>
          <p:cNvPr id="85" name="Group 29"/>
          <p:cNvGrpSpPr/>
          <p:nvPr/>
        </p:nvGrpSpPr>
        <p:grpSpPr>
          <a:xfrm>
            <a:off x="7504428" y="4651044"/>
            <a:ext cx="1380128" cy="532862"/>
            <a:chOff x="10699423" y="3687043"/>
            <a:chExt cx="932748" cy="532862"/>
          </a:xfrm>
        </p:grpSpPr>
        <p:cxnSp>
          <p:nvCxnSpPr>
            <p:cNvPr id="3145809" name="Straight Arrow Connector 30"/>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22" name="TextBox 31"/>
            <p:cNvSpPr txBox="1"/>
            <p:nvPr/>
          </p:nvSpPr>
          <p:spPr>
            <a:xfrm>
              <a:off x="10906926" y="3958295"/>
              <a:ext cx="431162" cy="261610"/>
            </a:xfrm>
            <a:prstGeom prst="rect"/>
            <a:noFill/>
          </p:spPr>
          <p:txBody>
            <a:bodyPr rtlCol="0" wrap="none">
              <a:spAutoFit/>
            </a:bodyPr>
            <a:p>
              <a:r>
                <a:rPr dirty="0" sz="1100" lang="en-GB">
                  <a:solidFill>
                    <a:srgbClr val="7030A0"/>
                  </a:solidFill>
                </a:rPr>
                <a:t>129.05</a:t>
              </a:r>
            </a:p>
          </p:txBody>
        </p:sp>
        <p:sp>
          <p:nvSpPr>
            <p:cNvPr id="1048823" name="TextBox 32"/>
            <p:cNvSpPr txBox="1"/>
            <p:nvPr/>
          </p:nvSpPr>
          <p:spPr>
            <a:xfrm>
              <a:off x="11035967" y="3687043"/>
              <a:ext cx="188725" cy="261610"/>
            </a:xfrm>
            <a:prstGeom prst="rect"/>
            <a:noFill/>
          </p:spPr>
          <p:txBody>
            <a:bodyPr rtlCol="0" wrap="none">
              <a:spAutoFit/>
            </a:bodyPr>
            <a:p>
              <a:r>
                <a:rPr dirty="0" sz="1100" lang="en-GB">
                  <a:solidFill>
                    <a:srgbClr val="7030A0"/>
                  </a:solidFill>
                </a:rPr>
                <a:t>E</a:t>
              </a:r>
            </a:p>
          </p:txBody>
        </p:sp>
      </p:grpSp>
      <p:grpSp>
        <p:nvGrpSpPr>
          <p:cNvPr id="86" name="Group 33"/>
          <p:cNvGrpSpPr/>
          <p:nvPr/>
        </p:nvGrpSpPr>
        <p:grpSpPr>
          <a:xfrm>
            <a:off x="6378943" y="4652614"/>
            <a:ext cx="1008000" cy="532862"/>
            <a:chOff x="10699423" y="3687043"/>
            <a:chExt cx="932748" cy="532862"/>
          </a:xfrm>
        </p:grpSpPr>
        <p:cxnSp>
          <p:nvCxnSpPr>
            <p:cNvPr id="3145810" name="Straight Arrow Connector 3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24" name="TextBox 35"/>
            <p:cNvSpPr txBox="1"/>
            <p:nvPr/>
          </p:nvSpPr>
          <p:spPr>
            <a:xfrm>
              <a:off x="10906926" y="3958295"/>
              <a:ext cx="497213" cy="261610"/>
            </a:xfrm>
            <a:prstGeom prst="rect"/>
            <a:noFill/>
          </p:spPr>
          <p:txBody>
            <a:bodyPr rtlCol="0" wrap="none">
              <a:spAutoFit/>
            </a:bodyPr>
            <a:p>
              <a:r>
                <a:rPr dirty="0" sz="1100" lang="en-GB">
                  <a:solidFill>
                    <a:srgbClr val="7030A0"/>
                  </a:solidFill>
                </a:rPr>
                <a:t>99.06</a:t>
              </a:r>
            </a:p>
          </p:txBody>
        </p:sp>
        <p:sp>
          <p:nvSpPr>
            <p:cNvPr id="1048825" name="TextBox 36"/>
            <p:cNvSpPr txBox="1"/>
            <p:nvPr/>
          </p:nvSpPr>
          <p:spPr>
            <a:xfrm>
              <a:off x="11035967" y="3687043"/>
              <a:ext cx="258397" cy="261610"/>
            </a:xfrm>
            <a:prstGeom prst="rect"/>
            <a:noFill/>
          </p:spPr>
          <p:txBody>
            <a:bodyPr rtlCol="0" wrap="none">
              <a:spAutoFit/>
            </a:bodyPr>
            <a:p>
              <a:r>
                <a:rPr dirty="0" sz="1100" lang="en-GB">
                  <a:solidFill>
                    <a:srgbClr val="7030A0"/>
                  </a:solidFill>
                </a:rPr>
                <a:t>V</a:t>
              </a:r>
            </a:p>
          </p:txBody>
        </p:sp>
      </p:grpSp>
      <p:grpSp>
        <p:nvGrpSpPr>
          <p:cNvPr id="87" name="Group 37"/>
          <p:cNvGrpSpPr/>
          <p:nvPr/>
        </p:nvGrpSpPr>
        <p:grpSpPr>
          <a:xfrm>
            <a:off x="5206323" y="4644755"/>
            <a:ext cx="1107533" cy="532862"/>
            <a:chOff x="10699423" y="3687043"/>
            <a:chExt cx="932748" cy="532862"/>
          </a:xfrm>
        </p:grpSpPr>
        <p:cxnSp>
          <p:nvCxnSpPr>
            <p:cNvPr id="3145811" name="Straight Arrow Connector 38"/>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26" name="TextBox 39"/>
            <p:cNvSpPr txBox="1"/>
            <p:nvPr/>
          </p:nvSpPr>
          <p:spPr>
            <a:xfrm>
              <a:off x="10906926" y="3958295"/>
              <a:ext cx="497213" cy="261610"/>
            </a:xfrm>
            <a:prstGeom prst="rect"/>
            <a:noFill/>
          </p:spPr>
          <p:txBody>
            <a:bodyPr rtlCol="0" wrap="none">
              <a:spAutoFit/>
            </a:bodyPr>
            <a:p>
              <a:r>
                <a:rPr dirty="0" sz="1100" lang="en-GB">
                  <a:solidFill>
                    <a:srgbClr val="7030A0"/>
                  </a:solidFill>
                </a:rPr>
                <a:t>97.05</a:t>
              </a:r>
            </a:p>
          </p:txBody>
        </p:sp>
        <p:sp>
          <p:nvSpPr>
            <p:cNvPr id="1048827" name="TextBox 40"/>
            <p:cNvSpPr txBox="1"/>
            <p:nvPr/>
          </p:nvSpPr>
          <p:spPr>
            <a:xfrm>
              <a:off x="11035967" y="3687043"/>
              <a:ext cx="258397" cy="261610"/>
            </a:xfrm>
            <a:prstGeom prst="rect"/>
            <a:noFill/>
          </p:spPr>
          <p:txBody>
            <a:bodyPr rtlCol="0" wrap="none">
              <a:spAutoFit/>
            </a:bodyPr>
            <a:p>
              <a:r>
                <a:rPr dirty="0" sz="1100" lang="en-GB">
                  <a:solidFill>
                    <a:srgbClr val="7030A0"/>
                  </a:solidFill>
                </a:rPr>
                <a:t>P</a:t>
              </a:r>
            </a:p>
          </p:txBody>
        </p:sp>
      </p:grpSp>
      <p:grpSp>
        <p:nvGrpSpPr>
          <p:cNvPr id="88" name="Group 41"/>
          <p:cNvGrpSpPr/>
          <p:nvPr/>
        </p:nvGrpSpPr>
        <p:grpSpPr>
          <a:xfrm>
            <a:off x="3592576" y="4639934"/>
            <a:ext cx="1572664" cy="532862"/>
            <a:chOff x="10699423" y="3687043"/>
            <a:chExt cx="932748" cy="532862"/>
          </a:xfrm>
        </p:grpSpPr>
        <p:cxnSp>
          <p:nvCxnSpPr>
            <p:cNvPr id="3145812" name="Straight Arrow Connector 42"/>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28" name="TextBox 43"/>
            <p:cNvSpPr txBox="1"/>
            <p:nvPr/>
          </p:nvSpPr>
          <p:spPr>
            <a:xfrm>
              <a:off x="10906926" y="3958295"/>
              <a:ext cx="365275" cy="261610"/>
            </a:xfrm>
            <a:prstGeom prst="rect"/>
            <a:noFill/>
          </p:spPr>
          <p:txBody>
            <a:bodyPr rtlCol="0" wrap="none">
              <a:spAutoFit/>
            </a:bodyPr>
            <a:p>
              <a:r>
                <a:rPr dirty="0" sz="1100" lang="en-GB">
                  <a:solidFill>
                    <a:srgbClr val="7030A0"/>
                  </a:solidFill>
                </a:rPr>
                <a:t>147.07</a:t>
              </a:r>
            </a:p>
          </p:txBody>
        </p:sp>
        <p:sp>
          <p:nvSpPr>
            <p:cNvPr id="1048829" name="TextBox 44"/>
            <p:cNvSpPr txBox="1"/>
            <p:nvPr/>
          </p:nvSpPr>
          <p:spPr>
            <a:xfrm>
              <a:off x="11035967" y="3687043"/>
              <a:ext cx="160865" cy="261610"/>
            </a:xfrm>
            <a:prstGeom prst="rect"/>
            <a:noFill/>
          </p:spPr>
          <p:txBody>
            <a:bodyPr rtlCol="0" wrap="none">
              <a:spAutoFit/>
            </a:bodyPr>
            <a:p>
              <a:r>
                <a:rPr dirty="0" sz="1100" lang="en-GB">
                  <a:solidFill>
                    <a:srgbClr val="7030A0"/>
                  </a:solidFill>
                </a:rPr>
                <a:t>F</a:t>
              </a:r>
            </a:p>
          </p:txBody>
        </p:sp>
      </p:grpSp>
      <p:sp>
        <p:nvSpPr>
          <p:cNvPr id="1048830" name="TextBox 45"/>
          <p:cNvSpPr txBox="1"/>
          <p:nvPr/>
        </p:nvSpPr>
        <p:spPr>
          <a:xfrm>
            <a:off x="1647414" y="4749850"/>
            <a:ext cx="1891865" cy="430887"/>
          </a:xfrm>
          <a:prstGeom prst="rect"/>
          <a:noFill/>
        </p:spPr>
        <p:txBody>
          <a:bodyPr rtlCol="0" wrap="none">
            <a:spAutoFit/>
          </a:bodyPr>
          <a:p>
            <a:r>
              <a:rPr dirty="0" sz="1100" lang="en-GB">
                <a:solidFill>
                  <a:srgbClr val="7030A0"/>
                </a:solidFill>
              </a:rPr>
              <a:t>sequence from y ion series</a:t>
            </a:r>
          </a:p>
          <a:p>
            <a:r>
              <a:rPr dirty="0" sz="1100" lang="en-GB">
                <a:solidFill>
                  <a:srgbClr val="7030A0"/>
                </a:solidFill>
              </a:rPr>
              <a:t>PFEVPF..</a:t>
            </a:r>
          </a:p>
        </p:txBody>
      </p:sp>
      <p:sp>
        <p:nvSpPr>
          <p:cNvPr id="1048831" name="TextBox 46"/>
          <p:cNvSpPr txBox="1"/>
          <p:nvPr/>
        </p:nvSpPr>
        <p:spPr>
          <a:xfrm>
            <a:off x="1653645" y="5518927"/>
            <a:ext cx="1875835" cy="430887"/>
          </a:xfrm>
          <a:prstGeom prst="rect"/>
          <a:noFill/>
        </p:spPr>
        <p:txBody>
          <a:bodyPr rtlCol="0" wrap="none">
            <a:spAutoFit/>
          </a:bodyPr>
          <a:p>
            <a:r>
              <a:rPr dirty="0" sz="1100" lang="en-GB">
                <a:solidFill>
                  <a:srgbClr val="0070C0"/>
                </a:solidFill>
              </a:rPr>
              <a:t>sequence from b ion series</a:t>
            </a:r>
          </a:p>
          <a:p>
            <a:r>
              <a:rPr dirty="0" sz="1100" lang="en-GB">
                <a:solidFill>
                  <a:srgbClr val="0070C0"/>
                </a:solidFill>
              </a:rPr>
              <a:t>..EVPFLK</a:t>
            </a:r>
          </a:p>
        </p:txBody>
      </p:sp>
      <p:cxnSp>
        <p:nvCxnSpPr>
          <p:cNvPr id="3145813" name="Straight Connector 47"/>
          <p:cNvCxnSpPr>
            <a:cxnSpLocks/>
          </p:cNvCxnSpPr>
          <p:nvPr/>
        </p:nvCxnSpPr>
        <p:spPr bwMode="auto">
          <a:xfrm flipV="1">
            <a:off x="11519047" y="1960775"/>
            <a:ext cx="0" cy="4232635"/>
          </a:xfrm>
          <a:prstGeom prst="line"/>
          <a:solidFill>
            <a:schemeClr val="accent1"/>
          </a:solidFill>
          <a:ln w="19050" cap="flat" cmpd="sng" algn="ctr">
            <a:solidFill>
              <a:schemeClr val="tx1"/>
            </a:solidFill>
            <a:prstDash val="dash"/>
            <a:round/>
            <a:headEnd type="none" w="med" len="med"/>
            <a:tailEnd type="none" w="med" len="med"/>
          </a:ln>
          <a:effectLst/>
        </p:spPr>
      </p:cxnSp>
      <p:sp>
        <p:nvSpPr>
          <p:cNvPr id="1048832" name="TextBox 49"/>
          <p:cNvSpPr txBox="1"/>
          <p:nvPr/>
        </p:nvSpPr>
        <p:spPr>
          <a:xfrm>
            <a:off x="10158334" y="1734213"/>
            <a:ext cx="1552028" cy="261610"/>
          </a:xfrm>
          <a:prstGeom prst="rect"/>
          <a:noFill/>
        </p:spPr>
        <p:txBody>
          <a:bodyPr rtlCol="0" wrap="none">
            <a:spAutoFit/>
          </a:bodyPr>
          <a:p>
            <a:r>
              <a:rPr dirty="0" sz="1100" lang="en-GB">
                <a:sym typeface="Wingdings" panose="05000000000000000000" pitchFamily="2" charset="2"/>
              </a:rPr>
              <a:t>MH+ - 18.02 = 958.53</a:t>
            </a:r>
            <a:endParaRPr dirty="0" sz="1100" lang="en-GB"/>
          </a:p>
        </p:txBody>
      </p:sp>
      <p:cxnSp>
        <p:nvCxnSpPr>
          <p:cNvPr id="3145814" name="Straight Arrow Connector 50"/>
          <p:cNvCxnSpPr>
            <a:cxnSpLocks/>
          </p:cNvCxnSpPr>
          <p:nvPr/>
        </p:nvCxnSpPr>
        <p:spPr bwMode="auto">
          <a:xfrm flipH="1" flipV="1">
            <a:off x="11524829" y="2160707"/>
            <a:ext cx="144000" cy="6107"/>
          </a:xfrm>
          <a:prstGeom prst="straightConnector1"/>
          <a:solidFill>
            <a:schemeClr val="accent1"/>
          </a:solidFill>
          <a:ln w="12700" cap="flat" cmpd="sng" algn="ctr">
            <a:solidFill>
              <a:schemeClr val="tx1"/>
            </a:solidFill>
            <a:prstDash val="solid"/>
            <a:round/>
            <a:headEnd type="none" w="med" len="med"/>
            <a:tailEnd type="triangle"/>
          </a:ln>
          <a:effectLst/>
        </p:spPr>
      </p:cxnSp>
      <p:grpSp>
        <p:nvGrpSpPr>
          <p:cNvPr id="89" name="Group 51"/>
          <p:cNvGrpSpPr/>
          <p:nvPr/>
        </p:nvGrpSpPr>
        <p:grpSpPr>
          <a:xfrm>
            <a:off x="10086680" y="5621116"/>
            <a:ext cx="1377377" cy="532862"/>
            <a:chOff x="10699423" y="3687043"/>
            <a:chExt cx="932748" cy="532862"/>
          </a:xfrm>
        </p:grpSpPr>
        <p:cxnSp>
          <p:nvCxnSpPr>
            <p:cNvPr id="3145815" name="Straight Arrow Connector 52"/>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33" name="TextBox 53"/>
            <p:cNvSpPr txBox="1"/>
            <p:nvPr/>
          </p:nvSpPr>
          <p:spPr>
            <a:xfrm>
              <a:off x="10906926" y="3958295"/>
              <a:ext cx="417065" cy="261610"/>
            </a:xfrm>
            <a:prstGeom prst="rect"/>
            <a:noFill/>
          </p:spPr>
          <p:txBody>
            <a:bodyPr rtlCol="0" wrap="none">
              <a:spAutoFit/>
            </a:bodyPr>
            <a:p>
              <a:r>
                <a:rPr dirty="0" sz="1100" lang="en-GB">
                  <a:solidFill>
                    <a:srgbClr val="0070C0"/>
                  </a:solidFill>
                </a:rPr>
                <a:t>128.09</a:t>
              </a:r>
            </a:p>
          </p:txBody>
        </p:sp>
        <p:sp>
          <p:nvSpPr>
            <p:cNvPr id="1048834" name="TextBox 54"/>
            <p:cNvSpPr txBox="1"/>
            <p:nvPr/>
          </p:nvSpPr>
          <p:spPr>
            <a:xfrm>
              <a:off x="11035967" y="3687043"/>
              <a:ext cx="189102" cy="261610"/>
            </a:xfrm>
            <a:prstGeom prst="rect"/>
            <a:noFill/>
          </p:spPr>
          <p:txBody>
            <a:bodyPr rtlCol="0" wrap="none">
              <a:spAutoFit/>
            </a:bodyPr>
            <a:p>
              <a:r>
                <a:rPr dirty="0" sz="1100" lang="en-GB">
                  <a:solidFill>
                    <a:srgbClr val="0070C0"/>
                  </a:solidFill>
                </a:rPr>
                <a:t>K</a:t>
              </a:r>
            </a:p>
          </p:txBody>
        </p:sp>
      </p:grpSp>
      <p:grpSp>
        <p:nvGrpSpPr>
          <p:cNvPr id="90" name="Group 55"/>
          <p:cNvGrpSpPr/>
          <p:nvPr/>
        </p:nvGrpSpPr>
        <p:grpSpPr>
          <a:xfrm>
            <a:off x="8799712" y="5623580"/>
            <a:ext cx="1260000" cy="532862"/>
            <a:chOff x="10699423" y="3687043"/>
            <a:chExt cx="932748" cy="532862"/>
          </a:xfrm>
        </p:grpSpPr>
        <p:cxnSp>
          <p:nvCxnSpPr>
            <p:cNvPr id="3145816" name="Straight Arrow Connector 56"/>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35" name="TextBox 57"/>
            <p:cNvSpPr txBox="1"/>
            <p:nvPr/>
          </p:nvSpPr>
          <p:spPr>
            <a:xfrm>
              <a:off x="11116278" y="3958295"/>
              <a:ext cx="251811" cy="261610"/>
            </a:xfrm>
            <a:prstGeom prst="rect"/>
            <a:noFill/>
          </p:spPr>
          <p:txBody>
            <a:bodyPr rtlCol="0" wrap="none">
              <a:spAutoFit/>
            </a:bodyPr>
            <a:p>
              <a:r>
                <a:rPr dirty="0" sz="1100" lang="en-GB">
                  <a:solidFill>
                    <a:srgbClr val="0070C0"/>
                  </a:solidFill>
                </a:rPr>
                <a:t>I/L</a:t>
              </a:r>
            </a:p>
          </p:txBody>
        </p:sp>
        <p:sp>
          <p:nvSpPr>
            <p:cNvPr id="1048836" name="TextBox 58"/>
            <p:cNvSpPr txBox="1"/>
            <p:nvPr/>
          </p:nvSpPr>
          <p:spPr>
            <a:xfrm>
              <a:off x="11035967" y="3687043"/>
              <a:ext cx="455917" cy="261610"/>
            </a:xfrm>
            <a:prstGeom prst="rect"/>
            <a:noFill/>
          </p:spPr>
          <p:txBody>
            <a:bodyPr rtlCol="0" wrap="none">
              <a:spAutoFit/>
            </a:bodyPr>
            <a:p>
              <a:r>
                <a:rPr dirty="0" sz="1100" lang="en-GB">
                  <a:solidFill>
                    <a:srgbClr val="0070C0"/>
                  </a:solidFill>
                </a:rPr>
                <a:t>113.08</a:t>
              </a:r>
            </a:p>
          </p:txBody>
        </p:sp>
      </p:grpSp>
      <p:grpSp>
        <p:nvGrpSpPr>
          <p:cNvPr id="91" name="Group 59"/>
          <p:cNvGrpSpPr/>
          <p:nvPr/>
        </p:nvGrpSpPr>
        <p:grpSpPr>
          <a:xfrm>
            <a:off x="7122815" y="5622990"/>
            <a:ext cx="1601356" cy="532862"/>
            <a:chOff x="10699423" y="3687043"/>
            <a:chExt cx="932748" cy="532862"/>
          </a:xfrm>
        </p:grpSpPr>
        <p:cxnSp>
          <p:nvCxnSpPr>
            <p:cNvPr id="3145817" name="Straight Arrow Connector 60"/>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37" name="TextBox 61"/>
            <p:cNvSpPr txBox="1"/>
            <p:nvPr/>
          </p:nvSpPr>
          <p:spPr>
            <a:xfrm>
              <a:off x="11116278" y="3958295"/>
              <a:ext cx="157983" cy="261610"/>
            </a:xfrm>
            <a:prstGeom prst="rect"/>
            <a:noFill/>
          </p:spPr>
          <p:txBody>
            <a:bodyPr rtlCol="0" wrap="none">
              <a:spAutoFit/>
            </a:bodyPr>
            <a:p>
              <a:r>
                <a:rPr dirty="0" sz="1100" lang="en-GB">
                  <a:solidFill>
                    <a:srgbClr val="0070C0"/>
                  </a:solidFill>
                </a:rPr>
                <a:t>F</a:t>
              </a:r>
            </a:p>
          </p:txBody>
        </p:sp>
        <p:sp>
          <p:nvSpPr>
            <p:cNvPr id="1048838" name="TextBox 62"/>
            <p:cNvSpPr txBox="1"/>
            <p:nvPr/>
          </p:nvSpPr>
          <p:spPr>
            <a:xfrm>
              <a:off x="11035967" y="3687043"/>
              <a:ext cx="358731" cy="261610"/>
            </a:xfrm>
            <a:prstGeom prst="rect"/>
            <a:noFill/>
          </p:spPr>
          <p:txBody>
            <a:bodyPr rtlCol="0" wrap="none">
              <a:spAutoFit/>
            </a:bodyPr>
            <a:p>
              <a:r>
                <a:rPr dirty="0" sz="1100" lang="en-GB">
                  <a:solidFill>
                    <a:srgbClr val="0070C0"/>
                  </a:solidFill>
                </a:rPr>
                <a:t>147.07</a:t>
              </a:r>
            </a:p>
          </p:txBody>
        </p:sp>
      </p:grpSp>
      <p:grpSp>
        <p:nvGrpSpPr>
          <p:cNvPr id="92" name="Group 63"/>
          <p:cNvGrpSpPr/>
          <p:nvPr/>
        </p:nvGrpSpPr>
        <p:grpSpPr>
          <a:xfrm>
            <a:off x="6043092" y="5622990"/>
            <a:ext cx="1024363" cy="532862"/>
            <a:chOff x="10699423" y="3687043"/>
            <a:chExt cx="932748" cy="532862"/>
          </a:xfrm>
        </p:grpSpPr>
        <p:cxnSp>
          <p:nvCxnSpPr>
            <p:cNvPr id="3145818" name="Straight Arrow Connector 6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39" name="TextBox 65"/>
            <p:cNvSpPr txBox="1"/>
            <p:nvPr/>
          </p:nvSpPr>
          <p:spPr>
            <a:xfrm>
              <a:off x="11116278" y="3958295"/>
              <a:ext cx="254270" cy="261610"/>
            </a:xfrm>
            <a:prstGeom prst="rect"/>
            <a:noFill/>
          </p:spPr>
          <p:txBody>
            <a:bodyPr rtlCol="0" wrap="none">
              <a:spAutoFit/>
            </a:bodyPr>
            <a:p>
              <a:r>
                <a:rPr dirty="0" sz="1100" lang="en-GB">
                  <a:solidFill>
                    <a:srgbClr val="0070C0"/>
                  </a:solidFill>
                </a:rPr>
                <a:t>P</a:t>
              </a:r>
            </a:p>
          </p:txBody>
        </p:sp>
        <p:sp>
          <p:nvSpPr>
            <p:cNvPr id="1048840" name="TextBox 66"/>
            <p:cNvSpPr txBox="1"/>
            <p:nvPr/>
          </p:nvSpPr>
          <p:spPr>
            <a:xfrm>
              <a:off x="11035967" y="3687043"/>
              <a:ext cx="489271" cy="261610"/>
            </a:xfrm>
            <a:prstGeom prst="rect"/>
            <a:noFill/>
          </p:spPr>
          <p:txBody>
            <a:bodyPr rtlCol="0" wrap="none">
              <a:spAutoFit/>
            </a:bodyPr>
            <a:p>
              <a:r>
                <a:rPr dirty="0" sz="1100" lang="en-GB">
                  <a:solidFill>
                    <a:srgbClr val="0070C0"/>
                  </a:solidFill>
                </a:rPr>
                <a:t>97.05</a:t>
              </a:r>
            </a:p>
          </p:txBody>
        </p:sp>
      </p:grpSp>
      <p:grpSp>
        <p:nvGrpSpPr>
          <p:cNvPr id="93" name="Group 67"/>
          <p:cNvGrpSpPr/>
          <p:nvPr/>
        </p:nvGrpSpPr>
        <p:grpSpPr>
          <a:xfrm>
            <a:off x="4892827" y="5622990"/>
            <a:ext cx="1072064" cy="532862"/>
            <a:chOff x="10699423" y="3687043"/>
            <a:chExt cx="932748" cy="532862"/>
          </a:xfrm>
        </p:grpSpPr>
        <p:cxnSp>
          <p:nvCxnSpPr>
            <p:cNvPr id="3145819" name="Straight Arrow Connector 68"/>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41" name="TextBox 69"/>
            <p:cNvSpPr txBox="1"/>
            <p:nvPr/>
          </p:nvSpPr>
          <p:spPr>
            <a:xfrm>
              <a:off x="11116278" y="3958295"/>
              <a:ext cx="254270" cy="261610"/>
            </a:xfrm>
            <a:prstGeom prst="rect"/>
            <a:noFill/>
          </p:spPr>
          <p:txBody>
            <a:bodyPr rtlCol="0" wrap="none">
              <a:spAutoFit/>
            </a:bodyPr>
            <a:p>
              <a:r>
                <a:rPr dirty="0" sz="1100" lang="en-GB">
                  <a:solidFill>
                    <a:srgbClr val="0070C0"/>
                  </a:solidFill>
                </a:rPr>
                <a:t>V</a:t>
              </a:r>
            </a:p>
          </p:txBody>
        </p:sp>
        <p:sp>
          <p:nvSpPr>
            <p:cNvPr id="1048842" name="TextBox 70"/>
            <p:cNvSpPr txBox="1"/>
            <p:nvPr/>
          </p:nvSpPr>
          <p:spPr>
            <a:xfrm>
              <a:off x="11035967" y="3687043"/>
              <a:ext cx="489271" cy="261610"/>
            </a:xfrm>
            <a:prstGeom prst="rect"/>
            <a:noFill/>
          </p:spPr>
          <p:txBody>
            <a:bodyPr rtlCol="0" wrap="none">
              <a:spAutoFit/>
            </a:bodyPr>
            <a:p>
              <a:r>
                <a:rPr dirty="0" sz="1100" lang="en-GB">
                  <a:solidFill>
                    <a:srgbClr val="0070C0"/>
                  </a:solidFill>
                </a:rPr>
                <a:t>99.07</a:t>
              </a:r>
            </a:p>
          </p:txBody>
        </p:sp>
      </p:grpSp>
      <p:grpSp>
        <p:nvGrpSpPr>
          <p:cNvPr id="94" name="Group 71"/>
          <p:cNvGrpSpPr/>
          <p:nvPr/>
        </p:nvGrpSpPr>
        <p:grpSpPr>
          <a:xfrm>
            <a:off x="3376231" y="5616295"/>
            <a:ext cx="1458928" cy="532862"/>
            <a:chOff x="10699423" y="3687043"/>
            <a:chExt cx="932748" cy="532862"/>
          </a:xfrm>
        </p:grpSpPr>
        <p:cxnSp>
          <p:nvCxnSpPr>
            <p:cNvPr id="3145820" name="Straight Arrow Connector 72"/>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43" name="TextBox 73"/>
            <p:cNvSpPr txBox="1"/>
            <p:nvPr/>
          </p:nvSpPr>
          <p:spPr>
            <a:xfrm>
              <a:off x="11116278" y="3958295"/>
              <a:ext cx="178531" cy="261610"/>
            </a:xfrm>
            <a:prstGeom prst="rect"/>
            <a:noFill/>
          </p:spPr>
          <p:txBody>
            <a:bodyPr rtlCol="0" wrap="none">
              <a:spAutoFit/>
            </a:bodyPr>
            <a:p>
              <a:r>
                <a:rPr dirty="0" sz="1100" lang="en-GB">
                  <a:solidFill>
                    <a:srgbClr val="0070C0"/>
                  </a:solidFill>
                </a:rPr>
                <a:t>E</a:t>
              </a:r>
            </a:p>
          </p:txBody>
        </p:sp>
        <p:sp>
          <p:nvSpPr>
            <p:cNvPr id="1048844" name="TextBox 74"/>
            <p:cNvSpPr txBox="1"/>
            <p:nvPr/>
          </p:nvSpPr>
          <p:spPr>
            <a:xfrm>
              <a:off x="11035967" y="3687043"/>
              <a:ext cx="393752" cy="261610"/>
            </a:xfrm>
            <a:prstGeom prst="rect"/>
            <a:noFill/>
          </p:spPr>
          <p:txBody>
            <a:bodyPr rtlCol="0" wrap="none">
              <a:spAutoFit/>
            </a:bodyPr>
            <a:p>
              <a:r>
                <a:rPr dirty="0" sz="1100" lang="en-GB">
                  <a:solidFill>
                    <a:srgbClr val="0070C0"/>
                  </a:solidFill>
                </a:rPr>
                <a:t>129.04</a:t>
              </a:r>
            </a:p>
          </p:txBody>
        </p:sp>
      </p:grpSp>
      <p:cxnSp>
        <p:nvCxnSpPr>
          <p:cNvPr id="3145821" name="Straight Arrow Connector 77"/>
          <p:cNvCxnSpPr>
            <a:cxnSpLocks/>
          </p:cNvCxnSpPr>
          <p:nvPr/>
        </p:nvCxnSpPr>
        <p:spPr bwMode="auto">
          <a:xfrm flipV="1">
            <a:off x="2163549" y="3902697"/>
            <a:ext cx="0" cy="581141"/>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45" name="TextBox 80"/>
          <p:cNvSpPr txBox="1"/>
          <p:nvPr/>
        </p:nvSpPr>
        <p:spPr>
          <a:xfrm>
            <a:off x="1487511" y="2883666"/>
            <a:ext cx="1619582" cy="1200329"/>
          </a:xfrm>
          <a:prstGeom prst="rect"/>
          <a:noFill/>
        </p:spPr>
        <p:txBody>
          <a:bodyPr wrap="square">
            <a:spAutoFit/>
          </a:bodyPr>
          <a:p>
            <a:r>
              <a:rPr b="1" dirty="0" sz="1800" lang="en-GB">
                <a:solidFill>
                  <a:schemeClr val="accent4"/>
                </a:solidFill>
              </a:rPr>
              <a:t>PFEVPFLK</a:t>
            </a:r>
          </a:p>
          <a:p>
            <a:r>
              <a:rPr dirty="0" lang="en-GB">
                <a:solidFill>
                  <a:schemeClr val="accent4"/>
                </a:solidFill>
              </a:rPr>
              <a:t>(or PFEVPFIK)</a:t>
            </a:r>
          </a:p>
          <a:p>
            <a:endParaRPr dirty="0" lang="en-GB">
              <a:solidFill>
                <a:schemeClr val="accent4"/>
              </a:solidFill>
            </a:endParaRPr>
          </a:p>
        </p:txBody>
      </p:sp>
      <p:sp>
        <p:nvSpPr>
          <p:cNvPr id="1048846" name="TextBox 75"/>
          <p:cNvSpPr txBox="1"/>
          <p:nvPr/>
        </p:nvSpPr>
        <p:spPr>
          <a:xfrm>
            <a:off x="0" y="6581001"/>
            <a:ext cx="4797778" cy="261610"/>
          </a:xfrm>
          <a:prstGeom prst="rect"/>
          <a:noFill/>
        </p:spPr>
        <p:txBody>
          <a:bodyPr wrap="square">
            <a:spAutoFit/>
          </a:bodyPr>
          <a:p>
            <a:r>
              <a:rPr dirty="0" sz="1100" lang="en-GB"/>
              <a:t>A210622_bcc_hela_200ng_dda_1538.60512.60512.2_PFEVPFLK</a:t>
            </a:r>
          </a:p>
        </p:txBody>
      </p:sp>
      <p:sp>
        <p:nvSpPr>
          <p:cNvPr id="1048847" name="TextBox 1"/>
          <p:cNvSpPr txBox="1"/>
          <p:nvPr/>
        </p:nvSpPr>
        <p:spPr>
          <a:xfrm>
            <a:off x="704979" y="1953015"/>
            <a:ext cx="5256567" cy="523220"/>
          </a:xfrm>
          <a:prstGeom prst="rect"/>
          <a:noFill/>
        </p:spPr>
        <p:txBody>
          <a:bodyPr rtlCol="0" wrap="none">
            <a:spAutoFit/>
          </a:bodyPr>
          <a:p>
            <a:r>
              <a:rPr dirty="0" sz="1400" lang="en-US"/>
              <a:t>Check results against theory here:</a:t>
            </a:r>
          </a:p>
          <a:p>
            <a:r>
              <a:rPr dirty="0" sz="1400" lang="en-GB">
                <a:hlinkClick r:id="rId2"/>
              </a:rPr>
              <a:t>https://proteomicsresource.washington.edu/cgi-bin/fragment.cgi</a:t>
            </a:r>
            <a:r>
              <a:rPr dirty="0" sz="1400" lang="en-US"/>
              <a:t> </a:t>
            </a:r>
            <a:endParaRPr dirty="0" sz="1400" lang="en-GB"/>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8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83"/>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84"/>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85"/>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86"/>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87"/>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88"/>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1048830"/>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resetSubtype="0">
                                  <p:stCondLst>
                                    <p:cond delay="0"/>
                                  </p:stCondLst>
                                  <p:childTnLst>
                                    <p:set>
                                      <p:cBhvr>
                                        <p:cTn dur="1" fill="hold" id="38">
                                          <p:stCondLst>
                                            <p:cond delay="0"/>
                                          </p:stCondLst>
                                        </p:cTn>
                                        <p:tgtEl>
                                          <p:spTgt spid="3145814"/>
                                        </p:tgtEl>
                                        <p:attrNameLst>
                                          <p:attrName>style.visibility</p:attrName>
                                        </p:attrNameLst>
                                      </p:cBhvr>
                                      <p:to>
                                        <p:strVal val="visible"/>
                                      </p:to>
                                    </p:set>
                                  </p:childTnLst>
                                </p:cTn>
                              </p:par>
                              <p:par>
                                <p:cTn fill="hold" grpId="0" id="39" nodeType="withEffect" presetClass="entr" presetID="1" presetSubtype="0">
                                  <p:stCondLst>
                                    <p:cond delay="0"/>
                                  </p:stCondLst>
                                  <p:childTnLst>
                                    <p:set>
                                      <p:cBhvr>
                                        <p:cTn dur="1" fill="hold" id="40">
                                          <p:stCondLst>
                                            <p:cond delay="0"/>
                                          </p:stCondLst>
                                        </p:cTn>
                                        <p:tgtEl>
                                          <p:spTgt spid="1048832"/>
                                        </p:tgtEl>
                                        <p:attrNameLst>
                                          <p:attrName>style.visibility</p:attrName>
                                        </p:attrNameLst>
                                      </p:cBhvr>
                                      <p:to>
                                        <p:strVal val="visible"/>
                                      </p:to>
                                    </p:set>
                                  </p:childTnLst>
                                </p:cTn>
                              </p:par>
                              <p:par>
                                <p:cTn fill="hold" id="41" nodeType="withEffect" presetClass="entr" presetID="1" presetSubtype="0">
                                  <p:stCondLst>
                                    <p:cond delay="0"/>
                                  </p:stCondLst>
                                  <p:childTnLst>
                                    <p:set>
                                      <p:cBhvr>
                                        <p:cTn dur="1" fill="hold" id="42">
                                          <p:stCondLst>
                                            <p:cond delay="0"/>
                                          </p:stCondLst>
                                        </p:cTn>
                                        <p:tgtEl>
                                          <p:spTgt spid="3145813"/>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resetSubtype="0">
                                  <p:stCondLst>
                                    <p:cond delay="0"/>
                                  </p:stCondLst>
                                  <p:childTnLst>
                                    <p:set>
                                      <p:cBhvr>
                                        <p:cTn dur="1" fill="hold" id="46">
                                          <p:stCondLst>
                                            <p:cond delay="0"/>
                                          </p:stCondLst>
                                        </p:cTn>
                                        <p:tgtEl>
                                          <p:spTgt spid="89"/>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resetSubtype="0">
                                  <p:stCondLst>
                                    <p:cond delay="0"/>
                                  </p:stCondLst>
                                  <p:childTnLst>
                                    <p:set>
                                      <p:cBhvr>
                                        <p:cTn dur="1" fill="hold" id="50">
                                          <p:stCondLst>
                                            <p:cond delay="0"/>
                                          </p:stCondLst>
                                        </p:cTn>
                                        <p:tgtEl>
                                          <p:spTgt spid="90"/>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resetSubtype="0">
                                  <p:stCondLst>
                                    <p:cond delay="0"/>
                                  </p:stCondLst>
                                  <p:childTnLst>
                                    <p:set>
                                      <p:cBhvr>
                                        <p:cTn dur="1" fill="hold" id="54">
                                          <p:stCondLst>
                                            <p:cond delay="0"/>
                                          </p:stCondLst>
                                        </p:cTn>
                                        <p:tgtEl>
                                          <p:spTgt spid="91"/>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resetSubtype="0">
                                  <p:stCondLst>
                                    <p:cond delay="0"/>
                                  </p:stCondLst>
                                  <p:childTnLst>
                                    <p:set>
                                      <p:cBhvr>
                                        <p:cTn dur="1" fill="hold" id="58">
                                          <p:stCondLst>
                                            <p:cond delay="0"/>
                                          </p:stCondLst>
                                        </p:cTn>
                                        <p:tgtEl>
                                          <p:spTgt spid="92"/>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resetSubtype="0">
                                  <p:stCondLst>
                                    <p:cond delay="0"/>
                                  </p:stCondLst>
                                  <p:childTnLst>
                                    <p:set>
                                      <p:cBhvr>
                                        <p:cTn dur="1" fill="hold" id="62">
                                          <p:stCondLst>
                                            <p:cond delay="0"/>
                                          </p:stCondLst>
                                        </p:cTn>
                                        <p:tgtEl>
                                          <p:spTgt spid="93"/>
                                        </p:tgtEl>
                                        <p:attrNameLst>
                                          <p:attrName>style.visibility</p:attrName>
                                        </p:attrNameLst>
                                      </p:cBhvr>
                                      <p:to>
                                        <p:strVal val="visible"/>
                                      </p:to>
                                    </p:se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 presetSubtype="0">
                                  <p:stCondLst>
                                    <p:cond delay="0"/>
                                  </p:stCondLst>
                                  <p:childTnLst>
                                    <p:set>
                                      <p:cBhvr>
                                        <p:cTn dur="1" fill="hold" id="66">
                                          <p:stCondLst>
                                            <p:cond delay="0"/>
                                          </p:stCondLst>
                                        </p:cTn>
                                        <p:tgtEl>
                                          <p:spTgt spid="94"/>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1" presetSubtype="0">
                                  <p:stCondLst>
                                    <p:cond delay="0"/>
                                  </p:stCondLst>
                                  <p:childTnLst>
                                    <p:set>
                                      <p:cBhvr>
                                        <p:cTn dur="1" fill="hold" id="70">
                                          <p:stCondLst>
                                            <p:cond delay="0"/>
                                          </p:stCondLst>
                                        </p:cTn>
                                        <p:tgtEl>
                                          <p:spTgt spid="1048831"/>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1" presetSubtype="0">
                                  <p:stCondLst>
                                    <p:cond delay="0"/>
                                  </p:stCondLst>
                                  <p:childTnLst>
                                    <p:set>
                                      <p:cBhvr>
                                        <p:cTn dur="1" fill="hold" id="74">
                                          <p:stCondLst>
                                            <p:cond delay="0"/>
                                          </p:stCondLst>
                                        </p:cTn>
                                        <p:tgtEl>
                                          <p:spTgt spid="1048845"/>
                                        </p:tgtEl>
                                        <p:attrNameLst>
                                          <p:attrName>style.visibility</p:attrName>
                                        </p:attrNameLst>
                                      </p:cBhvr>
                                      <p:to>
                                        <p:strVal val="visible"/>
                                      </p:to>
                                    </p:set>
                                  </p:childTnLst>
                                </p:cTn>
                              </p:par>
                              <p:par>
                                <p:cTn fill="hold" id="75" nodeType="withEffect" presetClass="entr" presetID="1" presetSubtype="0">
                                  <p:stCondLst>
                                    <p:cond delay="0"/>
                                  </p:stCondLst>
                                  <p:childTnLst>
                                    <p:set>
                                      <p:cBhvr>
                                        <p:cTn dur="1" fill="hold" id="76">
                                          <p:stCondLst>
                                            <p:cond delay="0"/>
                                          </p:stCondLst>
                                        </p:cTn>
                                        <p:tgtEl>
                                          <p:spTgt spid="3145821"/>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grpId="0" id="79" nodeType="clickEffect" presetClass="entr" presetID="10" presetSubtype="0">
                                  <p:stCondLst>
                                    <p:cond delay="0"/>
                                  </p:stCondLst>
                                  <p:childTnLst>
                                    <p:set>
                                      <p:cBhvr>
                                        <p:cTn dur="1" fill="hold" id="80">
                                          <p:stCondLst>
                                            <p:cond delay="0"/>
                                          </p:stCondLst>
                                        </p:cTn>
                                        <p:tgtEl>
                                          <p:spTgt spid="1048847"/>
                                        </p:tgtEl>
                                        <p:attrNameLst>
                                          <p:attrName>style.visibility</p:attrName>
                                        </p:attrNameLst>
                                      </p:cBhvr>
                                      <p:to>
                                        <p:strVal val="visible"/>
                                      </p:to>
                                    </p:set>
                                    <p:animEffect transition="in" filter="fade">
                                      <p:cBhvr>
                                        <p:cTn dur="500" id="81"/>
                                        <p:tgtEl>
                                          <p:spTgt spid="10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0" grpId="0"/>
      <p:bldP spid="1048831" grpId="0"/>
      <p:bldP spid="1048832" grpId="0"/>
      <p:bldP spid="1048845" grpId="0"/>
      <p:bldP spid="10488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166" name="Picture 3"/>
          <p:cNvPicPr>
            <a:picLocks noChangeAspect="1"/>
          </p:cNvPicPr>
          <p:nvPr/>
        </p:nvPicPr>
        <p:blipFill>
          <a:blip xmlns:r="http://schemas.openxmlformats.org/officeDocument/2006/relationships" r:embed="rId1"/>
          <a:stretch>
            <a:fillRect/>
          </a:stretch>
        </p:blipFill>
        <p:spPr>
          <a:xfrm>
            <a:off x="32706" y="404812"/>
            <a:ext cx="11568744" cy="6354803"/>
          </a:xfrm>
          <a:prstGeom prst="rect"/>
        </p:spPr>
      </p:pic>
      <p:sp>
        <p:nvSpPr>
          <p:cNvPr id="1048851" name="Title 5"/>
          <p:cNvSpPr>
            <a:spLocks noGrp="1"/>
          </p:cNvSpPr>
          <p:nvPr>
            <p:ph type="title"/>
          </p:nvPr>
        </p:nvSpPr>
        <p:spPr>
          <a:xfrm>
            <a:off x="7135844" y="0"/>
            <a:ext cx="5040000" cy="585633"/>
          </a:xfrm>
        </p:spPr>
        <p:txBody>
          <a:bodyPr/>
          <a:p>
            <a:r>
              <a:rPr b="1" dirty="0" kern="1200" lang="en-US">
                <a:solidFill>
                  <a:srgbClr val="D6000D"/>
                </a:solidFill>
                <a:latin typeface="+mn-lt"/>
                <a:ea typeface="+mn-ea"/>
                <a:cs typeface="+mn-cs"/>
              </a:rPr>
              <a:t>MS2 spectra -- Spectrum 2</a:t>
            </a:r>
            <a:endParaRPr b="1" dirty="0" kern="1200" lang="en-GB">
              <a:solidFill>
                <a:srgbClr val="D6000D"/>
              </a:solidFill>
              <a:latin typeface="+mn-lt"/>
              <a:ea typeface="+mn-ea"/>
              <a:cs typeface="+mn-cs"/>
            </a:endParaRPr>
          </a:p>
        </p:txBody>
      </p:sp>
      <p:sp>
        <p:nvSpPr>
          <p:cNvPr id="1048852" name="TextBox 4"/>
          <p:cNvSpPr txBox="1"/>
          <p:nvPr/>
        </p:nvSpPr>
        <p:spPr>
          <a:xfrm>
            <a:off x="4902678" y="5703214"/>
            <a:ext cx="914400" cy="215444"/>
          </a:xfrm>
          <a:prstGeom prst="rect"/>
          <a:noFill/>
        </p:spPr>
        <p:txBody>
          <a:bodyPr rtlCol="0" wrap="square">
            <a:spAutoFit/>
          </a:bodyPr>
          <a:p>
            <a:r>
              <a:rPr dirty="0" sz="800" lang="en-GB">
                <a:solidFill>
                  <a:schemeClr val="bg2"/>
                </a:solidFill>
              </a:rPr>
              <a:t>449.29</a:t>
            </a:r>
          </a:p>
        </p:txBody>
      </p:sp>
      <p:grpSp>
        <p:nvGrpSpPr>
          <p:cNvPr id="98" name="Group 6"/>
          <p:cNvGrpSpPr/>
          <p:nvPr/>
        </p:nvGrpSpPr>
        <p:grpSpPr>
          <a:xfrm>
            <a:off x="5825940" y="719946"/>
            <a:ext cx="6178926" cy="5473464"/>
            <a:chOff x="6297283" y="719946"/>
            <a:chExt cx="6178926" cy="5473464"/>
          </a:xfrm>
        </p:grpSpPr>
        <p:cxnSp>
          <p:nvCxnSpPr>
            <p:cNvPr id="3145822" name="Straight Arrow Connector 7"/>
            <p:cNvCxnSpPr>
              <a:cxnSpLocks/>
            </p:cNvCxnSpPr>
            <p:nvPr/>
          </p:nvCxnSpPr>
          <p:spPr bwMode="auto">
            <a:xfrm>
              <a:off x="6297283" y="1475117"/>
              <a:ext cx="4392000" cy="0"/>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53" name="TextBox 8"/>
            <p:cNvSpPr txBox="1"/>
            <p:nvPr/>
          </p:nvSpPr>
          <p:spPr>
            <a:xfrm>
              <a:off x="9197676" y="719946"/>
              <a:ext cx="3278533" cy="430887"/>
            </a:xfrm>
            <a:prstGeom prst="rect"/>
            <a:noFill/>
          </p:spPr>
          <p:txBody>
            <a:bodyPr rtlCol="0" wrap="square">
              <a:spAutoFit/>
            </a:bodyPr>
            <a:p>
              <a:r>
                <a:rPr dirty="0" sz="1100" lang="en-GB"/>
                <a:t>510.28 x 2 = 1020.58</a:t>
              </a:r>
            </a:p>
            <a:p>
              <a:r>
                <a:rPr dirty="0" sz="1100" lang="en-GB"/>
                <a:t>- 1.008       = 1019.57</a:t>
              </a:r>
            </a:p>
          </p:txBody>
        </p:sp>
        <p:sp>
          <p:nvSpPr>
            <p:cNvPr id="1048854" name="TextBox 9"/>
            <p:cNvSpPr txBox="1"/>
            <p:nvPr/>
          </p:nvSpPr>
          <p:spPr>
            <a:xfrm>
              <a:off x="9030609" y="1162220"/>
              <a:ext cx="1162498" cy="261610"/>
            </a:xfrm>
            <a:prstGeom prst="rect"/>
            <a:noFill/>
          </p:spPr>
          <p:txBody>
            <a:bodyPr rtlCol="0" wrap="none">
              <a:spAutoFit/>
            </a:bodyPr>
            <a:p>
              <a:r>
                <a:rPr dirty="0" sz="1100" lang="en-GB"/>
                <a:t>M2H++ </a:t>
              </a:r>
              <a:r>
                <a:rPr dirty="0" sz="1100" lang="en-GB">
                  <a:sym typeface="Wingdings" panose="05000000000000000000" pitchFamily="2" charset="2"/>
                </a:rPr>
                <a:t> MH+</a:t>
              </a:r>
              <a:endParaRPr dirty="0" sz="1100" lang="en-GB"/>
            </a:p>
          </p:txBody>
        </p:sp>
        <p:sp>
          <p:nvSpPr>
            <p:cNvPr id="1048855" name="TextBox 10"/>
            <p:cNvSpPr txBox="1"/>
            <p:nvPr/>
          </p:nvSpPr>
          <p:spPr>
            <a:xfrm>
              <a:off x="10726191" y="1357160"/>
              <a:ext cx="694421" cy="261610"/>
            </a:xfrm>
            <a:prstGeom prst="rect"/>
            <a:noFill/>
          </p:spPr>
          <p:txBody>
            <a:bodyPr rtlCol="0" wrap="none">
              <a:spAutoFit/>
            </a:bodyPr>
            <a:p>
              <a:r>
                <a:rPr dirty="0" sz="1100" lang="en-GB"/>
                <a:t>1019.57</a:t>
              </a:r>
            </a:p>
          </p:txBody>
        </p:sp>
        <p:cxnSp>
          <p:nvCxnSpPr>
            <p:cNvPr id="3145823" name="Straight Connector 11"/>
            <p:cNvCxnSpPr>
              <a:cxnSpLocks/>
            </p:cNvCxnSpPr>
            <p:nvPr/>
          </p:nvCxnSpPr>
          <p:spPr bwMode="auto">
            <a:xfrm flipV="1">
              <a:off x="11034128" y="1706252"/>
              <a:ext cx="0" cy="4487158"/>
            </a:xfrm>
            <a:prstGeom prst="line"/>
            <a:solidFill>
              <a:schemeClr val="accent1"/>
            </a:solidFill>
            <a:ln w="19050" cap="flat" cmpd="sng" algn="ctr">
              <a:solidFill>
                <a:schemeClr val="tx1"/>
              </a:solidFill>
              <a:prstDash val="dash"/>
              <a:round/>
              <a:headEnd type="none" w="med" len="med"/>
              <a:tailEnd type="none" w="med" len="med"/>
            </a:ln>
            <a:effectLst/>
          </p:spPr>
        </p:cxnSp>
        <p:sp>
          <p:nvSpPr>
            <p:cNvPr id="1048856" name="TextBox 12"/>
            <p:cNvSpPr txBox="1"/>
            <p:nvPr/>
          </p:nvSpPr>
          <p:spPr>
            <a:xfrm>
              <a:off x="10791113" y="1150833"/>
              <a:ext cx="486030" cy="261610"/>
            </a:xfrm>
            <a:prstGeom prst="rect"/>
            <a:noFill/>
          </p:spPr>
          <p:txBody>
            <a:bodyPr rtlCol="0" wrap="none">
              <a:spAutoFit/>
            </a:bodyPr>
            <a:p>
              <a:r>
                <a:rPr dirty="0" sz="1100" lang="en-GB">
                  <a:sym typeface="Wingdings" panose="05000000000000000000" pitchFamily="2" charset="2"/>
                </a:rPr>
                <a:t>MH+</a:t>
              </a:r>
              <a:endParaRPr dirty="0" sz="1100" lang="en-GB"/>
            </a:p>
          </p:txBody>
        </p:sp>
      </p:grpSp>
      <p:grpSp>
        <p:nvGrpSpPr>
          <p:cNvPr id="99" name="Group 13"/>
          <p:cNvGrpSpPr/>
          <p:nvPr/>
        </p:nvGrpSpPr>
        <p:grpSpPr>
          <a:xfrm>
            <a:off x="9162857" y="5195333"/>
            <a:ext cx="1217836" cy="532862"/>
            <a:chOff x="10699423" y="3687043"/>
            <a:chExt cx="932748" cy="532862"/>
          </a:xfrm>
        </p:grpSpPr>
        <p:cxnSp>
          <p:nvCxnSpPr>
            <p:cNvPr id="3145824" name="Straight Arrow Connector 1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57" name="TextBox 15"/>
            <p:cNvSpPr txBox="1"/>
            <p:nvPr/>
          </p:nvSpPr>
          <p:spPr>
            <a:xfrm>
              <a:off x="10906926" y="3958295"/>
              <a:ext cx="471702" cy="261610"/>
            </a:xfrm>
            <a:prstGeom prst="rect"/>
            <a:noFill/>
          </p:spPr>
          <p:txBody>
            <a:bodyPr rtlCol="0" wrap="none">
              <a:spAutoFit/>
            </a:bodyPr>
            <a:p>
              <a:r>
                <a:rPr dirty="0" sz="1100" lang="en-GB">
                  <a:solidFill>
                    <a:srgbClr val="0070C0"/>
                  </a:solidFill>
                </a:rPr>
                <a:t>128.09</a:t>
              </a:r>
            </a:p>
          </p:txBody>
        </p:sp>
        <p:sp>
          <p:nvSpPr>
            <p:cNvPr id="1048858" name="TextBox 16"/>
            <p:cNvSpPr txBox="1"/>
            <p:nvPr/>
          </p:nvSpPr>
          <p:spPr>
            <a:xfrm>
              <a:off x="11035967" y="3687043"/>
              <a:ext cx="213875" cy="261610"/>
            </a:xfrm>
            <a:prstGeom prst="rect"/>
            <a:noFill/>
          </p:spPr>
          <p:txBody>
            <a:bodyPr rtlCol="0" wrap="none">
              <a:spAutoFit/>
            </a:bodyPr>
            <a:p>
              <a:r>
                <a:rPr dirty="0" sz="1100" lang="en-GB">
                  <a:solidFill>
                    <a:srgbClr val="0070C0"/>
                  </a:solidFill>
                </a:rPr>
                <a:t>K</a:t>
              </a:r>
            </a:p>
          </p:txBody>
        </p:sp>
      </p:grpSp>
      <p:grpSp>
        <p:nvGrpSpPr>
          <p:cNvPr id="100" name="Group 17"/>
          <p:cNvGrpSpPr/>
          <p:nvPr/>
        </p:nvGrpSpPr>
        <p:grpSpPr>
          <a:xfrm>
            <a:off x="7645588" y="5197797"/>
            <a:ext cx="1454051" cy="532862"/>
            <a:chOff x="10699423" y="3687043"/>
            <a:chExt cx="932748" cy="532862"/>
          </a:xfrm>
        </p:grpSpPr>
        <p:cxnSp>
          <p:nvCxnSpPr>
            <p:cNvPr id="3145825" name="Straight Arrow Connector 18"/>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59" name="TextBox 19"/>
            <p:cNvSpPr txBox="1"/>
            <p:nvPr/>
          </p:nvSpPr>
          <p:spPr>
            <a:xfrm>
              <a:off x="10906926" y="3958295"/>
              <a:ext cx="395072" cy="261610"/>
            </a:xfrm>
            <a:prstGeom prst="rect"/>
            <a:noFill/>
          </p:spPr>
          <p:txBody>
            <a:bodyPr rtlCol="0" wrap="none">
              <a:spAutoFit/>
            </a:bodyPr>
            <a:p>
              <a:r>
                <a:rPr dirty="0" sz="1100" lang="en-GB">
                  <a:solidFill>
                    <a:srgbClr val="0070C0"/>
                  </a:solidFill>
                </a:rPr>
                <a:t>163.06</a:t>
              </a:r>
            </a:p>
          </p:txBody>
        </p:sp>
        <p:sp>
          <p:nvSpPr>
            <p:cNvPr id="1048860" name="TextBox 20"/>
            <p:cNvSpPr txBox="1"/>
            <p:nvPr/>
          </p:nvSpPr>
          <p:spPr>
            <a:xfrm>
              <a:off x="11035967" y="3687043"/>
              <a:ext cx="179130" cy="261610"/>
            </a:xfrm>
            <a:prstGeom prst="rect"/>
            <a:noFill/>
          </p:spPr>
          <p:txBody>
            <a:bodyPr rtlCol="0" wrap="none">
              <a:spAutoFit/>
            </a:bodyPr>
            <a:p>
              <a:r>
                <a:rPr dirty="0" sz="1100" lang="en-GB">
                  <a:solidFill>
                    <a:srgbClr val="0070C0"/>
                  </a:solidFill>
                </a:rPr>
                <a:t>Y</a:t>
              </a:r>
            </a:p>
          </p:txBody>
        </p:sp>
      </p:grpSp>
      <p:sp>
        <p:nvSpPr>
          <p:cNvPr id="1048861" name="TextBox 22"/>
          <p:cNvSpPr txBox="1"/>
          <p:nvPr/>
        </p:nvSpPr>
        <p:spPr>
          <a:xfrm>
            <a:off x="0" y="6581001"/>
            <a:ext cx="4797778" cy="261610"/>
          </a:xfrm>
          <a:prstGeom prst="rect"/>
          <a:noFill/>
        </p:spPr>
        <p:txBody>
          <a:bodyPr wrap="square">
            <a:spAutoFit/>
          </a:bodyPr>
          <a:p>
            <a:r>
              <a:rPr dirty="0" sz="1100" lang="en-GB"/>
              <a:t>A210622_bcc_hela_200ng_dda_1538.21410.21410.2_VHVIFNYK</a:t>
            </a:r>
          </a:p>
        </p:txBody>
      </p:sp>
      <p:grpSp>
        <p:nvGrpSpPr>
          <p:cNvPr id="101" name="Group 23"/>
          <p:cNvGrpSpPr/>
          <p:nvPr/>
        </p:nvGrpSpPr>
        <p:grpSpPr>
          <a:xfrm>
            <a:off x="6579913" y="5190512"/>
            <a:ext cx="1044000" cy="532862"/>
            <a:chOff x="10699423" y="3687043"/>
            <a:chExt cx="932748" cy="532862"/>
          </a:xfrm>
        </p:grpSpPr>
        <p:cxnSp>
          <p:nvCxnSpPr>
            <p:cNvPr id="3145826" name="Straight Arrow Connector 2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62" name="TextBox 25"/>
            <p:cNvSpPr txBox="1"/>
            <p:nvPr/>
          </p:nvSpPr>
          <p:spPr>
            <a:xfrm>
              <a:off x="10906926" y="3958295"/>
              <a:ext cx="557957" cy="261610"/>
            </a:xfrm>
            <a:prstGeom prst="rect"/>
            <a:noFill/>
          </p:spPr>
          <p:txBody>
            <a:bodyPr rtlCol="0" wrap="none">
              <a:spAutoFit/>
            </a:bodyPr>
            <a:p>
              <a:r>
                <a:rPr dirty="0" sz="1100" lang="en-GB">
                  <a:solidFill>
                    <a:srgbClr val="0070C0"/>
                  </a:solidFill>
                </a:rPr>
                <a:t>114.04</a:t>
              </a:r>
            </a:p>
          </p:txBody>
        </p:sp>
        <p:sp>
          <p:nvSpPr>
            <p:cNvPr id="1048863" name="TextBox 26"/>
            <p:cNvSpPr txBox="1"/>
            <p:nvPr/>
          </p:nvSpPr>
          <p:spPr>
            <a:xfrm>
              <a:off x="11035967" y="3687043"/>
              <a:ext cx="260244" cy="261610"/>
            </a:xfrm>
            <a:prstGeom prst="rect"/>
            <a:noFill/>
          </p:spPr>
          <p:txBody>
            <a:bodyPr rtlCol="0" wrap="none">
              <a:spAutoFit/>
            </a:bodyPr>
            <a:p>
              <a:r>
                <a:rPr dirty="0" sz="1100" lang="en-GB">
                  <a:solidFill>
                    <a:srgbClr val="0070C0"/>
                  </a:solidFill>
                </a:rPr>
                <a:t>N</a:t>
              </a:r>
            </a:p>
          </p:txBody>
        </p:sp>
      </p:grpSp>
      <p:grpSp>
        <p:nvGrpSpPr>
          <p:cNvPr id="102" name="Group 27"/>
          <p:cNvGrpSpPr/>
          <p:nvPr/>
        </p:nvGrpSpPr>
        <p:grpSpPr>
          <a:xfrm>
            <a:off x="5162323" y="5185691"/>
            <a:ext cx="1371648" cy="532862"/>
            <a:chOff x="10699423" y="3687043"/>
            <a:chExt cx="932748" cy="532862"/>
          </a:xfrm>
        </p:grpSpPr>
        <p:cxnSp>
          <p:nvCxnSpPr>
            <p:cNvPr id="3145827" name="Straight Arrow Connector 28"/>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64" name="TextBox 29"/>
            <p:cNvSpPr txBox="1"/>
            <p:nvPr/>
          </p:nvSpPr>
          <p:spPr>
            <a:xfrm>
              <a:off x="10938978" y="3958295"/>
              <a:ext cx="418807" cy="261610"/>
            </a:xfrm>
            <a:prstGeom prst="rect"/>
            <a:noFill/>
          </p:spPr>
          <p:txBody>
            <a:bodyPr rtlCol="0" wrap="none">
              <a:spAutoFit/>
            </a:bodyPr>
            <a:p>
              <a:r>
                <a:rPr dirty="0" sz="1100" lang="en-GB">
                  <a:solidFill>
                    <a:srgbClr val="0070C0"/>
                  </a:solidFill>
                </a:rPr>
                <a:t>147.07</a:t>
              </a:r>
            </a:p>
          </p:txBody>
        </p:sp>
        <p:sp>
          <p:nvSpPr>
            <p:cNvPr id="1048865" name="TextBox 30"/>
            <p:cNvSpPr txBox="1"/>
            <p:nvPr/>
          </p:nvSpPr>
          <p:spPr>
            <a:xfrm>
              <a:off x="11068018" y="3687043"/>
              <a:ext cx="184440" cy="261610"/>
            </a:xfrm>
            <a:prstGeom prst="rect"/>
            <a:noFill/>
          </p:spPr>
          <p:txBody>
            <a:bodyPr rtlCol="0" wrap="none">
              <a:spAutoFit/>
            </a:bodyPr>
            <a:p>
              <a:r>
                <a:rPr dirty="0" sz="1100" lang="en-GB">
                  <a:solidFill>
                    <a:srgbClr val="0070C0"/>
                  </a:solidFill>
                </a:rPr>
                <a:t>F</a:t>
              </a:r>
            </a:p>
          </p:txBody>
        </p:sp>
      </p:grpSp>
      <p:sp>
        <p:nvSpPr>
          <p:cNvPr id="1048866" name="TextBox 31"/>
          <p:cNvSpPr txBox="1"/>
          <p:nvPr/>
        </p:nvSpPr>
        <p:spPr>
          <a:xfrm>
            <a:off x="1719635" y="4423844"/>
            <a:ext cx="906017" cy="430887"/>
          </a:xfrm>
          <a:prstGeom prst="rect"/>
          <a:noFill/>
        </p:spPr>
        <p:txBody>
          <a:bodyPr rtlCol="0" wrap="none">
            <a:spAutoFit/>
          </a:bodyPr>
          <a:p>
            <a:r>
              <a:rPr dirty="0" sz="1100" lang="en-GB">
                <a:solidFill>
                  <a:srgbClr val="7030A0"/>
                </a:solidFill>
              </a:rPr>
              <a:t>y ion series</a:t>
            </a:r>
          </a:p>
          <a:p>
            <a:r>
              <a:rPr dirty="0" sz="1100" lang="en-GB">
                <a:solidFill>
                  <a:srgbClr val="7030A0"/>
                </a:solidFill>
              </a:rPr>
              <a:t>VHVLFN..</a:t>
            </a:r>
          </a:p>
        </p:txBody>
      </p:sp>
      <p:sp>
        <p:nvSpPr>
          <p:cNvPr id="1048867" name="TextBox 32"/>
          <p:cNvSpPr txBox="1"/>
          <p:nvPr/>
        </p:nvSpPr>
        <p:spPr>
          <a:xfrm>
            <a:off x="1719634" y="5264402"/>
            <a:ext cx="898003" cy="430887"/>
          </a:xfrm>
          <a:prstGeom prst="rect"/>
          <a:noFill/>
        </p:spPr>
        <p:txBody>
          <a:bodyPr rtlCol="0" wrap="none">
            <a:spAutoFit/>
          </a:bodyPr>
          <a:p>
            <a:r>
              <a:rPr dirty="0" sz="1100" lang="en-GB">
                <a:solidFill>
                  <a:srgbClr val="0070C0"/>
                </a:solidFill>
              </a:rPr>
              <a:t>b ion series</a:t>
            </a:r>
          </a:p>
          <a:p>
            <a:r>
              <a:rPr dirty="0" sz="1100" lang="en-GB">
                <a:solidFill>
                  <a:srgbClr val="0070C0"/>
                </a:solidFill>
              </a:rPr>
              <a:t>..VLFNYK</a:t>
            </a:r>
          </a:p>
        </p:txBody>
      </p:sp>
      <p:cxnSp>
        <p:nvCxnSpPr>
          <p:cNvPr id="3145828" name="Straight Arrow Connector 33"/>
          <p:cNvCxnSpPr>
            <a:cxnSpLocks/>
          </p:cNvCxnSpPr>
          <p:nvPr/>
        </p:nvCxnSpPr>
        <p:spPr bwMode="auto">
          <a:xfrm flipV="1">
            <a:off x="2163549" y="3902698"/>
            <a:ext cx="0" cy="405351"/>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68" name="TextBox 34"/>
          <p:cNvSpPr txBox="1"/>
          <p:nvPr/>
        </p:nvSpPr>
        <p:spPr>
          <a:xfrm>
            <a:off x="1487511" y="3406180"/>
            <a:ext cx="1566774" cy="646331"/>
          </a:xfrm>
          <a:prstGeom prst="rect"/>
          <a:noFill/>
        </p:spPr>
        <p:txBody>
          <a:bodyPr wrap="square">
            <a:spAutoFit/>
          </a:bodyPr>
          <a:p>
            <a:r>
              <a:rPr dirty="0" lang="en-GB"/>
              <a:t>VHVIFNYK</a:t>
            </a:r>
          </a:p>
          <a:p>
            <a:endParaRPr dirty="0" lang="en-GB">
              <a:solidFill>
                <a:schemeClr val="accent4"/>
              </a:solidFill>
            </a:endParaRPr>
          </a:p>
        </p:txBody>
      </p:sp>
      <p:grpSp>
        <p:nvGrpSpPr>
          <p:cNvPr id="103" name="Group 35"/>
          <p:cNvGrpSpPr/>
          <p:nvPr/>
        </p:nvGrpSpPr>
        <p:grpSpPr>
          <a:xfrm>
            <a:off x="4133441" y="5176660"/>
            <a:ext cx="1006915" cy="532862"/>
            <a:chOff x="10699423" y="3687043"/>
            <a:chExt cx="932748" cy="532862"/>
          </a:xfrm>
        </p:grpSpPr>
        <p:cxnSp>
          <p:nvCxnSpPr>
            <p:cNvPr id="3145829" name="Straight Arrow Connector 36"/>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69" name="TextBox 37"/>
            <p:cNvSpPr txBox="1"/>
            <p:nvPr/>
          </p:nvSpPr>
          <p:spPr>
            <a:xfrm>
              <a:off x="10938978" y="3958295"/>
              <a:ext cx="588726" cy="261610"/>
            </a:xfrm>
            <a:prstGeom prst="rect"/>
            <a:noFill/>
          </p:spPr>
          <p:txBody>
            <a:bodyPr rtlCol="0" wrap="none">
              <a:spAutoFit/>
            </a:bodyPr>
            <a:p>
              <a:r>
                <a:rPr dirty="0" sz="1100" lang="en-GB">
                  <a:solidFill>
                    <a:srgbClr val="0070C0"/>
                  </a:solidFill>
                </a:rPr>
                <a:t>113.09</a:t>
              </a:r>
            </a:p>
          </p:txBody>
        </p:sp>
        <p:sp>
          <p:nvSpPr>
            <p:cNvPr id="1048870" name="TextBox 38"/>
            <p:cNvSpPr txBox="1"/>
            <p:nvPr/>
          </p:nvSpPr>
          <p:spPr>
            <a:xfrm>
              <a:off x="11068018" y="3687043"/>
              <a:ext cx="325164" cy="261610"/>
            </a:xfrm>
            <a:prstGeom prst="rect"/>
            <a:noFill/>
          </p:spPr>
          <p:txBody>
            <a:bodyPr rtlCol="0" wrap="none">
              <a:spAutoFit/>
            </a:bodyPr>
            <a:p>
              <a:r>
                <a:rPr dirty="0" sz="1100" lang="en-GB">
                  <a:solidFill>
                    <a:srgbClr val="0070C0"/>
                  </a:solidFill>
                </a:rPr>
                <a:t>I/L</a:t>
              </a:r>
            </a:p>
          </p:txBody>
        </p:sp>
      </p:grpSp>
      <p:grpSp>
        <p:nvGrpSpPr>
          <p:cNvPr id="104" name="Group 39"/>
          <p:cNvGrpSpPr/>
          <p:nvPr/>
        </p:nvGrpSpPr>
        <p:grpSpPr>
          <a:xfrm>
            <a:off x="3189434" y="5179124"/>
            <a:ext cx="898065" cy="532862"/>
            <a:chOff x="10699423" y="3687043"/>
            <a:chExt cx="932748" cy="532862"/>
          </a:xfrm>
        </p:grpSpPr>
        <p:cxnSp>
          <p:nvCxnSpPr>
            <p:cNvPr id="3145830" name="Straight Arrow Connector 40"/>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71" name="TextBox 41"/>
            <p:cNvSpPr txBox="1"/>
            <p:nvPr/>
          </p:nvSpPr>
          <p:spPr>
            <a:xfrm>
              <a:off x="10938978" y="3958295"/>
              <a:ext cx="558078" cy="261610"/>
            </a:xfrm>
            <a:prstGeom prst="rect"/>
            <a:noFill/>
          </p:spPr>
          <p:txBody>
            <a:bodyPr rtlCol="0" wrap="none">
              <a:spAutoFit/>
            </a:bodyPr>
            <a:p>
              <a:r>
                <a:rPr dirty="0" sz="1100" lang="en-GB">
                  <a:solidFill>
                    <a:srgbClr val="0070C0"/>
                  </a:solidFill>
                </a:rPr>
                <a:t>99.06</a:t>
              </a:r>
            </a:p>
          </p:txBody>
        </p:sp>
        <p:sp>
          <p:nvSpPr>
            <p:cNvPr id="1048872" name="TextBox 42"/>
            <p:cNvSpPr txBox="1"/>
            <p:nvPr/>
          </p:nvSpPr>
          <p:spPr>
            <a:xfrm>
              <a:off x="11068018" y="3687043"/>
              <a:ext cx="290028" cy="261610"/>
            </a:xfrm>
            <a:prstGeom prst="rect"/>
            <a:noFill/>
          </p:spPr>
          <p:txBody>
            <a:bodyPr rtlCol="0" wrap="none">
              <a:spAutoFit/>
            </a:bodyPr>
            <a:p>
              <a:r>
                <a:rPr dirty="0" sz="1100" lang="en-GB">
                  <a:solidFill>
                    <a:srgbClr val="0070C0"/>
                  </a:solidFill>
                </a:rPr>
                <a:t>V</a:t>
              </a:r>
            </a:p>
          </p:txBody>
        </p:sp>
      </p:grpSp>
      <p:cxnSp>
        <p:nvCxnSpPr>
          <p:cNvPr id="3145831" name="Straight Connector 46"/>
          <p:cNvCxnSpPr>
            <a:cxnSpLocks/>
          </p:cNvCxnSpPr>
          <p:nvPr/>
        </p:nvCxnSpPr>
        <p:spPr bwMode="auto">
          <a:xfrm flipV="1">
            <a:off x="10406682" y="1960775"/>
            <a:ext cx="0" cy="4232635"/>
          </a:xfrm>
          <a:prstGeom prst="line"/>
          <a:solidFill>
            <a:schemeClr val="accent1"/>
          </a:solidFill>
          <a:ln w="19050" cap="flat" cmpd="sng" algn="ctr">
            <a:solidFill>
              <a:schemeClr val="tx1"/>
            </a:solidFill>
            <a:prstDash val="dash"/>
            <a:round/>
            <a:headEnd type="none" w="med" len="med"/>
            <a:tailEnd type="none" w="med" len="med"/>
          </a:ln>
          <a:effectLst/>
        </p:spPr>
      </p:cxnSp>
      <p:sp>
        <p:nvSpPr>
          <p:cNvPr id="1048873" name="TextBox 47"/>
          <p:cNvSpPr txBox="1"/>
          <p:nvPr/>
        </p:nvSpPr>
        <p:spPr>
          <a:xfrm>
            <a:off x="8781889" y="2150604"/>
            <a:ext cx="1630575" cy="261610"/>
          </a:xfrm>
          <a:prstGeom prst="rect"/>
          <a:noFill/>
        </p:spPr>
        <p:txBody>
          <a:bodyPr rtlCol="0" wrap="none">
            <a:spAutoFit/>
          </a:bodyPr>
          <a:p>
            <a:r>
              <a:rPr dirty="0" sz="1100" lang="en-GB">
                <a:sym typeface="Wingdings" panose="05000000000000000000" pitchFamily="2" charset="2"/>
              </a:rPr>
              <a:t>MH+ - 18.02 = 1001.55</a:t>
            </a:r>
            <a:endParaRPr dirty="0" sz="1100" lang="en-GB"/>
          </a:p>
        </p:txBody>
      </p:sp>
      <p:cxnSp>
        <p:nvCxnSpPr>
          <p:cNvPr id="3145832" name="Straight Arrow Connector 48"/>
          <p:cNvCxnSpPr>
            <a:cxnSpLocks/>
          </p:cNvCxnSpPr>
          <p:nvPr/>
        </p:nvCxnSpPr>
        <p:spPr bwMode="auto">
          <a:xfrm flipH="1" flipV="1">
            <a:off x="10412464" y="2160707"/>
            <a:ext cx="144000" cy="6107"/>
          </a:xfrm>
          <a:prstGeom prst="straightConnector1"/>
          <a:solidFill>
            <a:schemeClr val="accent1"/>
          </a:solidFill>
          <a:ln w="12700" cap="flat" cmpd="sng" algn="ctr">
            <a:solidFill>
              <a:schemeClr val="tx1"/>
            </a:solidFill>
            <a:prstDash val="solid"/>
            <a:round/>
            <a:headEnd type="none" w="med" len="med"/>
            <a:tailEnd type="triangle"/>
          </a:ln>
          <a:effectLst/>
        </p:spPr>
      </p:cxnSp>
      <p:grpSp>
        <p:nvGrpSpPr>
          <p:cNvPr id="105" name="Group 49"/>
          <p:cNvGrpSpPr/>
          <p:nvPr/>
        </p:nvGrpSpPr>
        <p:grpSpPr>
          <a:xfrm>
            <a:off x="9663090" y="4559897"/>
            <a:ext cx="906017" cy="532862"/>
            <a:chOff x="10699423" y="3687043"/>
            <a:chExt cx="932748" cy="532862"/>
          </a:xfrm>
        </p:grpSpPr>
        <p:cxnSp>
          <p:nvCxnSpPr>
            <p:cNvPr id="3145833" name="Straight Arrow Connector 50"/>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74" name="TextBox 51"/>
            <p:cNvSpPr txBox="1"/>
            <p:nvPr/>
          </p:nvSpPr>
          <p:spPr>
            <a:xfrm>
              <a:off x="10906926" y="3958295"/>
              <a:ext cx="553180" cy="261610"/>
            </a:xfrm>
            <a:prstGeom prst="rect"/>
            <a:noFill/>
          </p:spPr>
          <p:txBody>
            <a:bodyPr rtlCol="0" wrap="none">
              <a:spAutoFit/>
            </a:bodyPr>
            <a:p>
              <a:r>
                <a:rPr dirty="0" sz="1100" lang="en-GB">
                  <a:solidFill>
                    <a:srgbClr val="7030A0"/>
                  </a:solidFill>
                </a:rPr>
                <a:t>99.07</a:t>
              </a:r>
            </a:p>
          </p:txBody>
        </p:sp>
        <p:sp>
          <p:nvSpPr>
            <p:cNvPr id="1048875" name="TextBox 52"/>
            <p:cNvSpPr txBox="1"/>
            <p:nvPr/>
          </p:nvSpPr>
          <p:spPr>
            <a:xfrm>
              <a:off x="11035967" y="3687043"/>
              <a:ext cx="287483" cy="261610"/>
            </a:xfrm>
            <a:prstGeom prst="rect"/>
            <a:noFill/>
          </p:spPr>
          <p:txBody>
            <a:bodyPr rtlCol="0" wrap="none">
              <a:spAutoFit/>
            </a:bodyPr>
            <a:p>
              <a:r>
                <a:rPr dirty="0" sz="1100" lang="en-GB">
                  <a:solidFill>
                    <a:srgbClr val="7030A0"/>
                  </a:solidFill>
                </a:rPr>
                <a:t>V</a:t>
              </a:r>
            </a:p>
          </p:txBody>
        </p:sp>
      </p:grpSp>
      <p:grpSp>
        <p:nvGrpSpPr>
          <p:cNvPr id="106" name="Group 53"/>
          <p:cNvGrpSpPr/>
          <p:nvPr/>
        </p:nvGrpSpPr>
        <p:grpSpPr>
          <a:xfrm>
            <a:off x="8352152" y="4562361"/>
            <a:ext cx="1286320" cy="532862"/>
            <a:chOff x="10699423" y="3687043"/>
            <a:chExt cx="932748" cy="532862"/>
          </a:xfrm>
        </p:grpSpPr>
        <p:cxnSp>
          <p:nvCxnSpPr>
            <p:cNvPr id="3145834" name="Straight Arrow Connector 5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76" name="TextBox 55"/>
            <p:cNvSpPr txBox="1"/>
            <p:nvPr/>
          </p:nvSpPr>
          <p:spPr>
            <a:xfrm>
              <a:off x="10906926" y="3958295"/>
              <a:ext cx="446588" cy="261610"/>
            </a:xfrm>
            <a:prstGeom prst="rect"/>
            <a:noFill/>
          </p:spPr>
          <p:txBody>
            <a:bodyPr rtlCol="0" wrap="none">
              <a:spAutoFit/>
            </a:bodyPr>
            <a:p>
              <a:r>
                <a:rPr dirty="0" sz="1100" lang="en-GB">
                  <a:solidFill>
                    <a:srgbClr val="7030A0"/>
                  </a:solidFill>
                </a:rPr>
                <a:t>137.06</a:t>
              </a:r>
            </a:p>
          </p:txBody>
        </p:sp>
        <p:sp>
          <p:nvSpPr>
            <p:cNvPr id="1048877" name="TextBox 56"/>
            <p:cNvSpPr txBox="1"/>
            <p:nvPr/>
          </p:nvSpPr>
          <p:spPr>
            <a:xfrm>
              <a:off x="11035967" y="3687043"/>
              <a:ext cx="208299" cy="261610"/>
            </a:xfrm>
            <a:prstGeom prst="rect"/>
            <a:noFill/>
          </p:spPr>
          <p:txBody>
            <a:bodyPr rtlCol="0" wrap="none">
              <a:spAutoFit/>
            </a:bodyPr>
            <a:p>
              <a:r>
                <a:rPr dirty="0" sz="1100" lang="en-GB">
                  <a:solidFill>
                    <a:srgbClr val="7030A0"/>
                  </a:solidFill>
                </a:rPr>
                <a:t>H</a:t>
              </a:r>
            </a:p>
          </p:txBody>
        </p:sp>
      </p:grpSp>
      <p:grpSp>
        <p:nvGrpSpPr>
          <p:cNvPr id="107" name="Group 57"/>
          <p:cNvGrpSpPr/>
          <p:nvPr/>
        </p:nvGrpSpPr>
        <p:grpSpPr>
          <a:xfrm>
            <a:off x="7436672" y="4562361"/>
            <a:ext cx="878430" cy="532862"/>
            <a:chOff x="10699423" y="3687043"/>
            <a:chExt cx="932748" cy="532862"/>
          </a:xfrm>
        </p:grpSpPr>
        <p:cxnSp>
          <p:nvCxnSpPr>
            <p:cNvPr id="3145835" name="Straight Arrow Connector 58"/>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78" name="TextBox 59"/>
            <p:cNvSpPr txBox="1"/>
            <p:nvPr/>
          </p:nvSpPr>
          <p:spPr>
            <a:xfrm>
              <a:off x="10906926" y="3958295"/>
              <a:ext cx="570553" cy="261610"/>
            </a:xfrm>
            <a:prstGeom prst="rect"/>
            <a:noFill/>
          </p:spPr>
          <p:txBody>
            <a:bodyPr rtlCol="0" wrap="none">
              <a:spAutoFit/>
            </a:bodyPr>
            <a:p>
              <a:r>
                <a:rPr dirty="0" sz="1100" lang="en-GB">
                  <a:solidFill>
                    <a:srgbClr val="7030A0"/>
                  </a:solidFill>
                </a:rPr>
                <a:t>99.07</a:t>
              </a:r>
            </a:p>
          </p:txBody>
        </p:sp>
        <p:sp>
          <p:nvSpPr>
            <p:cNvPr id="1048879" name="TextBox 60"/>
            <p:cNvSpPr txBox="1"/>
            <p:nvPr/>
          </p:nvSpPr>
          <p:spPr>
            <a:xfrm>
              <a:off x="11035967" y="3687043"/>
              <a:ext cx="296511" cy="261610"/>
            </a:xfrm>
            <a:prstGeom prst="rect"/>
            <a:noFill/>
          </p:spPr>
          <p:txBody>
            <a:bodyPr rtlCol="0" wrap="none">
              <a:spAutoFit/>
            </a:bodyPr>
            <a:p>
              <a:r>
                <a:rPr dirty="0" sz="1100" lang="en-GB">
                  <a:solidFill>
                    <a:srgbClr val="7030A0"/>
                  </a:solidFill>
                </a:rPr>
                <a:t>V</a:t>
              </a:r>
            </a:p>
          </p:txBody>
        </p:sp>
      </p:grpSp>
      <p:grpSp>
        <p:nvGrpSpPr>
          <p:cNvPr id="108" name="Group 61"/>
          <p:cNvGrpSpPr/>
          <p:nvPr/>
        </p:nvGrpSpPr>
        <p:grpSpPr>
          <a:xfrm>
            <a:off x="6357216" y="4565745"/>
            <a:ext cx="1008000" cy="532862"/>
            <a:chOff x="10699423" y="3687043"/>
            <a:chExt cx="932748" cy="532862"/>
          </a:xfrm>
        </p:grpSpPr>
        <p:cxnSp>
          <p:nvCxnSpPr>
            <p:cNvPr id="3145836" name="Straight Arrow Connector 62"/>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80" name="TextBox 63"/>
            <p:cNvSpPr txBox="1"/>
            <p:nvPr/>
          </p:nvSpPr>
          <p:spPr>
            <a:xfrm>
              <a:off x="10906926" y="3958295"/>
              <a:ext cx="569896" cy="261610"/>
            </a:xfrm>
            <a:prstGeom prst="rect"/>
            <a:noFill/>
          </p:spPr>
          <p:txBody>
            <a:bodyPr rtlCol="0" wrap="none">
              <a:spAutoFit/>
            </a:bodyPr>
            <a:p>
              <a:r>
                <a:rPr dirty="0" sz="1100" lang="en-GB">
                  <a:solidFill>
                    <a:srgbClr val="7030A0"/>
                  </a:solidFill>
                </a:rPr>
                <a:t>113.08</a:t>
              </a:r>
            </a:p>
          </p:txBody>
        </p:sp>
        <p:sp>
          <p:nvSpPr>
            <p:cNvPr id="1048881" name="TextBox 64"/>
            <p:cNvSpPr txBox="1"/>
            <p:nvPr/>
          </p:nvSpPr>
          <p:spPr>
            <a:xfrm>
              <a:off x="11035967" y="3687043"/>
              <a:ext cx="314764" cy="261610"/>
            </a:xfrm>
            <a:prstGeom prst="rect"/>
            <a:noFill/>
          </p:spPr>
          <p:txBody>
            <a:bodyPr rtlCol="0" wrap="none">
              <a:spAutoFit/>
            </a:bodyPr>
            <a:p>
              <a:r>
                <a:rPr dirty="0" sz="1100" lang="en-GB">
                  <a:solidFill>
                    <a:srgbClr val="7030A0"/>
                  </a:solidFill>
                </a:rPr>
                <a:t>I/L</a:t>
              </a:r>
            </a:p>
          </p:txBody>
        </p:sp>
      </p:grpSp>
      <p:grpSp>
        <p:nvGrpSpPr>
          <p:cNvPr id="109" name="Group 65"/>
          <p:cNvGrpSpPr/>
          <p:nvPr/>
        </p:nvGrpSpPr>
        <p:grpSpPr>
          <a:xfrm>
            <a:off x="4948518" y="4556749"/>
            <a:ext cx="1371648" cy="532862"/>
            <a:chOff x="10699423" y="3687043"/>
            <a:chExt cx="932748" cy="532862"/>
          </a:xfrm>
        </p:grpSpPr>
        <p:cxnSp>
          <p:nvCxnSpPr>
            <p:cNvPr id="3145837" name="Straight Arrow Connector 66"/>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82" name="TextBox 67"/>
            <p:cNvSpPr txBox="1"/>
            <p:nvPr/>
          </p:nvSpPr>
          <p:spPr>
            <a:xfrm>
              <a:off x="10906926" y="3958295"/>
              <a:ext cx="418807" cy="261610"/>
            </a:xfrm>
            <a:prstGeom prst="rect"/>
            <a:noFill/>
          </p:spPr>
          <p:txBody>
            <a:bodyPr rtlCol="0" wrap="none">
              <a:spAutoFit/>
            </a:bodyPr>
            <a:p>
              <a:r>
                <a:rPr dirty="0" sz="1100" lang="en-GB">
                  <a:solidFill>
                    <a:srgbClr val="7030A0"/>
                  </a:solidFill>
                </a:rPr>
                <a:t>147.07</a:t>
              </a:r>
            </a:p>
          </p:txBody>
        </p:sp>
        <p:sp>
          <p:nvSpPr>
            <p:cNvPr id="1048883" name="TextBox 68"/>
            <p:cNvSpPr txBox="1"/>
            <p:nvPr/>
          </p:nvSpPr>
          <p:spPr>
            <a:xfrm>
              <a:off x="11035967" y="3687043"/>
              <a:ext cx="184440" cy="261610"/>
            </a:xfrm>
            <a:prstGeom prst="rect"/>
            <a:noFill/>
          </p:spPr>
          <p:txBody>
            <a:bodyPr rtlCol="0" wrap="none">
              <a:spAutoFit/>
            </a:bodyPr>
            <a:p>
              <a:r>
                <a:rPr dirty="0" sz="1100" lang="en-GB">
                  <a:solidFill>
                    <a:srgbClr val="7030A0"/>
                  </a:solidFill>
                </a:rPr>
                <a:t>F</a:t>
              </a:r>
            </a:p>
          </p:txBody>
        </p:sp>
      </p:grpSp>
      <p:grpSp>
        <p:nvGrpSpPr>
          <p:cNvPr id="110" name="Group 73"/>
          <p:cNvGrpSpPr/>
          <p:nvPr/>
        </p:nvGrpSpPr>
        <p:grpSpPr>
          <a:xfrm>
            <a:off x="3832011" y="4565745"/>
            <a:ext cx="1075375" cy="532862"/>
            <a:chOff x="10699423" y="3687043"/>
            <a:chExt cx="932748" cy="532862"/>
          </a:xfrm>
        </p:grpSpPr>
        <p:cxnSp>
          <p:nvCxnSpPr>
            <p:cNvPr id="3145838" name="Straight Arrow Connector 74"/>
            <p:cNvCxnSpPr>
              <a:cxnSpLocks/>
            </p:cNvCxnSpPr>
            <p:nvPr/>
          </p:nvCxnSpPr>
          <p:spPr bwMode="auto">
            <a:xfrm flipH="1" flipV="1">
              <a:off x="10699423" y="3949831"/>
              <a:ext cx="932748" cy="6107"/>
            </a:xfrm>
            <a:prstGeom prst="straightConnector1"/>
            <a:solidFill>
              <a:schemeClr val="accent1"/>
            </a:solidFill>
            <a:ln w="12700" cap="flat" cmpd="sng" algn="ctr">
              <a:solidFill>
                <a:schemeClr val="tx1"/>
              </a:solidFill>
              <a:prstDash val="solid"/>
              <a:round/>
              <a:headEnd type="none" w="med" len="med"/>
              <a:tailEnd type="triangle"/>
            </a:ln>
            <a:effectLst/>
          </p:spPr>
        </p:cxnSp>
        <p:sp>
          <p:nvSpPr>
            <p:cNvPr id="1048884" name="TextBox 75"/>
            <p:cNvSpPr txBox="1"/>
            <p:nvPr/>
          </p:nvSpPr>
          <p:spPr>
            <a:xfrm>
              <a:off x="10906926" y="3958295"/>
              <a:ext cx="534191" cy="261610"/>
            </a:xfrm>
            <a:prstGeom prst="rect"/>
            <a:noFill/>
          </p:spPr>
          <p:txBody>
            <a:bodyPr rtlCol="0" wrap="none">
              <a:spAutoFit/>
            </a:bodyPr>
            <a:p>
              <a:r>
                <a:rPr dirty="0" sz="1100" lang="en-GB">
                  <a:solidFill>
                    <a:srgbClr val="7030A0"/>
                  </a:solidFill>
                </a:rPr>
                <a:t>114.05</a:t>
              </a:r>
            </a:p>
          </p:txBody>
        </p:sp>
        <p:sp>
          <p:nvSpPr>
            <p:cNvPr id="1048885" name="TextBox 76"/>
            <p:cNvSpPr txBox="1"/>
            <p:nvPr/>
          </p:nvSpPr>
          <p:spPr>
            <a:xfrm>
              <a:off x="11035967" y="3687043"/>
              <a:ext cx="249159" cy="261610"/>
            </a:xfrm>
            <a:prstGeom prst="rect"/>
            <a:noFill/>
          </p:spPr>
          <p:txBody>
            <a:bodyPr rtlCol="0" wrap="none">
              <a:spAutoFit/>
            </a:bodyPr>
            <a:p>
              <a:r>
                <a:rPr dirty="0" sz="1100" lang="en-GB">
                  <a:solidFill>
                    <a:srgbClr val="7030A0"/>
                  </a:solidFill>
                </a:rPr>
                <a:t>N</a:t>
              </a:r>
            </a:p>
          </p:txBody>
        </p:sp>
      </p:gr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9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6"/>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7"/>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8"/>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9"/>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110"/>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1048866"/>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resetSubtype="0">
                                  <p:stCondLst>
                                    <p:cond delay="0"/>
                                  </p:stCondLst>
                                  <p:childTnLst>
                                    <p:set>
                                      <p:cBhvr>
                                        <p:cTn dur="1" fill="hold" id="38">
                                          <p:stCondLst>
                                            <p:cond delay="0"/>
                                          </p:stCondLst>
                                        </p:cTn>
                                        <p:tgtEl>
                                          <p:spTgt spid="3145832"/>
                                        </p:tgtEl>
                                        <p:attrNameLst>
                                          <p:attrName>style.visibility</p:attrName>
                                        </p:attrNameLst>
                                      </p:cBhvr>
                                      <p:to>
                                        <p:strVal val="visible"/>
                                      </p:to>
                                    </p:set>
                                  </p:childTnLst>
                                </p:cTn>
                              </p:par>
                              <p:par>
                                <p:cTn fill="hold" grpId="0" id="39" nodeType="withEffect" presetClass="entr" presetID="1" presetSubtype="0">
                                  <p:stCondLst>
                                    <p:cond delay="0"/>
                                  </p:stCondLst>
                                  <p:childTnLst>
                                    <p:set>
                                      <p:cBhvr>
                                        <p:cTn dur="1" fill="hold" id="40">
                                          <p:stCondLst>
                                            <p:cond delay="0"/>
                                          </p:stCondLst>
                                        </p:cTn>
                                        <p:tgtEl>
                                          <p:spTgt spid="1048873"/>
                                        </p:tgtEl>
                                        <p:attrNameLst>
                                          <p:attrName>style.visibility</p:attrName>
                                        </p:attrNameLst>
                                      </p:cBhvr>
                                      <p:to>
                                        <p:strVal val="visible"/>
                                      </p:to>
                                    </p:set>
                                  </p:childTnLst>
                                </p:cTn>
                              </p:par>
                              <p:par>
                                <p:cTn fill="hold" id="41" nodeType="withEffect" presetClass="entr" presetID="1" presetSubtype="0">
                                  <p:stCondLst>
                                    <p:cond delay="0"/>
                                  </p:stCondLst>
                                  <p:childTnLst>
                                    <p:set>
                                      <p:cBhvr>
                                        <p:cTn dur="1" fill="hold" id="42">
                                          <p:stCondLst>
                                            <p:cond delay="0"/>
                                          </p:stCondLst>
                                        </p:cTn>
                                        <p:tgtEl>
                                          <p:spTgt spid="3145831"/>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resetSubtype="0">
                                  <p:stCondLst>
                                    <p:cond delay="0"/>
                                  </p:stCondLst>
                                  <p:childTnLst>
                                    <p:set>
                                      <p:cBhvr>
                                        <p:cTn dur="1" fill="hold" id="46">
                                          <p:stCondLst>
                                            <p:cond delay="0"/>
                                          </p:stCondLst>
                                        </p:cTn>
                                        <p:tgtEl>
                                          <p:spTgt spid="99"/>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resetSubtype="0">
                                  <p:stCondLst>
                                    <p:cond delay="0"/>
                                  </p:stCondLst>
                                  <p:childTnLst>
                                    <p:set>
                                      <p:cBhvr>
                                        <p:cTn dur="1" fill="hold" id="50">
                                          <p:stCondLst>
                                            <p:cond delay="0"/>
                                          </p:stCondLst>
                                        </p:cTn>
                                        <p:tgtEl>
                                          <p:spTgt spid="100"/>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resetSubtype="0">
                                  <p:stCondLst>
                                    <p:cond delay="0"/>
                                  </p:stCondLst>
                                  <p:childTnLst>
                                    <p:set>
                                      <p:cBhvr>
                                        <p:cTn dur="1" fill="hold" id="54">
                                          <p:stCondLst>
                                            <p:cond delay="0"/>
                                          </p:stCondLst>
                                        </p:cTn>
                                        <p:tgtEl>
                                          <p:spTgt spid="101"/>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resetSubtype="0">
                                  <p:stCondLst>
                                    <p:cond delay="0"/>
                                  </p:stCondLst>
                                  <p:childTnLst>
                                    <p:set>
                                      <p:cBhvr>
                                        <p:cTn dur="1" fill="hold" id="58">
                                          <p:stCondLst>
                                            <p:cond delay="0"/>
                                          </p:stCondLst>
                                        </p:cTn>
                                        <p:tgtEl>
                                          <p:spTgt spid="102"/>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resetSubtype="0">
                                  <p:stCondLst>
                                    <p:cond delay="0"/>
                                  </p:stCondLst>
                                  <p:childTnLst>
                                    <p:set>
                                      <p:cBhvr>
                                        <p:cTn dur="1" fill="hold" id="62">
                                          <p:stCondLst>
                                            <p:cond delay="0"/>
                                          </p:stCondLst>
                                        </p:cTn>
                                        <p:tgtEl>
                                          <p:spTgt spid="103"/>
                                        </p:tgtEl>
                                        <p:attrNameLst>
                                          <p:attrName>style.visibility</p:attrName>
                                        </p:attrNameLst>
                                      </p:cBhvr>
                                      <p:to>
                                        <p:strVal val="visible"/>
                                      </p:to>
                                    </p:se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 presetSubtype="0">
                                  <p:stCondLst>
                                    <p:cond delay="0"/>
                                  </p:stCondLst>
                                  <p:childTnLst>
                                    <p:set>
                                      <p:cBhvr>
                                        <p:cTn dur="1" fill="hold" id="66">
                                          <p:stCondLst>
                                            <p:cond delay="0"/>
                                          </p:stCondLst>
                                        </p:cTn>
                                        <p:tgtEl>
                                          <p:spTgt spid="104"/>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1" presetSubtype="0">
                                  <p:stCondLst>
                                    <p:cond delay="0"/>
                                  </p:stCondLst>
                                  <p:childTnLst>
                                    <p:set>
                                      <p:cBhvr>
                                        <p:cTn dur="1" fill="hold" id="70">
                                          <p:stCondLst>
                                            <p:cond delay="0"/>
                                          </p:stCondLst>
                                        </p:cTn>
                                        <p:tgtEl>
                                          <p:spTgt spid="1048867"/>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1" presetSubtype="0">
                                  <p:stCondLst>
                                    <p:cond delay="0"/>
                                  </p:stCondLst>
                                  <p:childTnLst>
                                    <p:set>
                                      <p:cBhvr>
                                        <p:cTn dur="1" fill="hold" id="74">
                                          <p:stCondLst>
                                            <p:cond delay="0"/>
                                          </p:stCondLst>
                                        </p:cTn>
                                        <p:tgtEl>
                                          <p:spTgt spid="1048868"/>
                                        </p:tgtEl>
                                        <p:attrNameLst>
                                          <p:attrName>style.visibility</p:attrName>
                                        </p:attrNameLst>
                                      </p:cBhvr>
                                      <p:to>
                                        <p:strVal val="visible"/>
                                      </p:to>
                                    </p:set>
                                  </p:childTnLst>
                                </p:cTn>
                              </p:par>
                              <p:par>
                                <p:cTn fill="hold" id="75" nodeType="withEffect" presetClass="entr" presetID="1" presetSubtype="0">
                                  <p:stCondLst>
                                    <p:cond delay="0"/>
                                  </p:stCondLst>
                                  <p:childTnLst>
                                    <p:set>
                                      <p:cBhvr>
                                        <p:cTn dur="1" fill="hold" id="76">
                                          <p:stCondLst>
                                            <p:cond delay="0"/>
                                          </p:stCondLst>
                                        </p:cTn>
                                        <p:tgtEl>
                                          <p:spTgt spid="3145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6" grpId="0"/>
      <p:bldP spid="1048867" grpId="0"/>
      <p:bldP spid="1048868" grpId="0"/>
      <p:bldP spid="104887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23" name=""/>
        <p:cNvGrpSpPr/>
        <p:nvPr/>
      </p:nvGrpSpPr>
      <p:grpSpPr>
        <a:xfrm>
          <a:off x="0" y="0"/>
          <a:ext cx="0" cy="0"/>
          <a:chOff x="0" y="0"/>
          <a:chExt cx="0" cy="0"/>
        </a:xfrm>
      </p:grpSpPr>
      <p:sp>
        <p:nvSpPr>
          <p:cNvPr id="1048892" name="Text Placeholder 2"/>
          <p:cNvSpPr>
            <a:spLocks noGrp="1"/>
          </p:cNvSpPr>
          <p:nvPr>
            <p:ph type="body" sz="quarter" idx="12"/>
          </p:nvPr>
        </p:nvSpPr>
        <p:spPr>
          <a:xfrm>
            <a:off x="406037" y="227912"/>
            <a:ext cx="11090366" cy="999934"/>
          </a:xfrm>
        </p:spPr>
        <p:txBody>
          <a:bodyPr/>
          <a:p>
            <a:r>
              <a:rPr dirty="0" sz="3200" lang="en-GB"/>
              <a:t>Computer annotation – spectrum 1</a:t>
            </a:r>
          </a:p>
          <a:p>
            <a:endParaRPr dirty="0" lang="en-US"/>
          </a:p>
        </p:txBody>
      </p:sp>
      <p:sp>
        <p:nvSpPr>
          <p:cNvPr id="1048893" name="Content Placeholder 8"/>
          <p:cNvSpPr txBox="1"/>
          <p:nvPr/>
        </p:nvSpPr>
        <p:spPr>
          <a:xfrm>
            <a:off x="548640" y="1325563"/>
            <a:ext cx="10805160" cy="5056764"/>
          </a:xfrm>
          <a:prstGeom prst="rect"/>
        </p:spPr>
        <p:txBody>
          <a:bodyPr>
            <a:normAutofit/>
          </a:bodyPr>
          <a:lst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a:lstStyle>
          <a:p>
            <a:pPr indent="-457200" lvl="1" marL="914400">
              <a:buFont typeface="+mj-lt"/>
              <a:buAutoNum type="arabicPeriod"/>
            </a:pPr>
            <a:endParaRPr dirty="0" lang="en-GB"/>
          </a:p>
        </p:txBody>
      </p:sp>
      <p:pic>
        <p:nvPicPr>
          <p:cNvPr id="2097168" name="Picture 4"/>
          <p:cNvPicPr>
            <a:picLocks noChangeAspect="1"/>
          </p:cNvPicPr>
          <p:nvPr/>
        </p:nvPicPr>
        <p:blipFill>
          <a:blip xmlns:r="http://schemas.openxmlformats.org/officeDocument/2006/relationships" r:embed="rId1"/>
          <a:stretch>
            <a:fillRect/>
          </a:stretch>
        </p:blipFill>
        <p:spPr>
          <a:xfrm>
            <a:off x="838201" y="800286"/>
            <a:ext cx="10136856" cy="5631587"/>
          </a:xfrm>
          <a:prstGeom prst="rect"/>
        </p:spPr>
      </p:pic>
      <p:sp>
        <p:nvSpPr>
          <p:cNvPr id="1048894" name="TextBox 6"/>
          <p:cNvSpPr txBox="1"/>
          <p:nvPr/>
        </p:nvSpPr>
        <p:spPr>
          <a:xfrm>
            <a:off x="0" y="6581001"/>
            <a:ext cx="4797778" cy="261610"/>
          </a:xfrm>
          <a:prstGeom prst="rect"/>
          <a:noFill/>
        </p:spPr>
        <p:txBody>
          <a:bodyPr wrap="square">
            <a:spAutoFit/>
          </a:bodyPr>
          <a:p>
            <a:r>
              <a:rPr dirty="0" sz="1100" lang="en-GB"/>
              <a:t>A210622_bcc_hela_200ng_dda_1538.60512.60512.2_PFEVPFLK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24" name=""/>
        <p:cNvGrpSpPr/>
        <p:nvPr/>
      </p:nvGrpSpPr>
      <p:grpSpPr>
        <a:xfrm>
          <a:off x="0" y="0"/>
          <a:ext cx="0" cy="0"/>
          <a:chOff x="0" y="0"/>
          <a:chExt cx="0" cy="0"/>
        </a:xfrm>
      </p:grpSpPr>
      <p:sp>
        <p:nvSpPr>
          <p:cNvPr id="1048895" name="Text Placeholder 2"/>
          <p:cNvSpPr>
            <a:spLocks noGrp="1"/>
          </p:cNvSpPr>
          <p:nvPr>
            <p:ph type="body" sz="quarter" idx="12"/>
          </p:nvPr>
        </p:nvSpPr>
        <p:spPr>
          <a:xfrm>
            <a:off x="406037" y="227912"/>
            <a:ext cx="11090366" cy="999934"/>
          </a:xfrm>
        </p:spPr>
        <p:txBody>
          <a:bodyPr/>
          <a:p>
            <a:r>
              <a:rPr dirty="0" sz="3200" lang="en-GB"/>
              <a:t>Computer annotation – spectrum 1</a:t>
            </a:r>
          </a:p>
          <a:p>
            <a:endParaRPr dirty="0" lang="en-US"/>
          </a:p>
        </p:txBody>
      </p:sp>
      <p:sp>
        <p:nvSpPr>
          <p:cNvPr id="1048896" name="Content Placeholder 8"/>
          <p:cNvSpPr txBox="1"/>
          <p:nvPr/>
        </p:nvSpPr>
        <p:spPr>
          <a:xfrm>
            <a:off x="548640" y="1325563"/>
            <a:ext cx="10805160" cy="5056764"/>
          </a:xfrm>
          <a:prstGeom prst="rect"/>
        </p:spPr>
        <p:txBody>
          <a:bodyPr>
            <a:normAutofit/>
          </a:bodyPr>
          <a:lst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a:lstStyle>
          <a:p>
            <a:pPr indent="-457200" lvl="1" marL="914400">
              <a:buFont typeface="+mj-lt"/>
              <a:buAutoNum type="arabicPeriod"/>
            </a:pPr>
            <a:endParaRPr dirty="0" lang="en-GB"/>
          </a:p>
        </p:txBody>
      </p:sp>
      <p:sp>
        <p:nvSpPr>
          <p:cNvPr id="1048897" name="TextBox 6"/>
          <p:cNvSpPr txBox="1"/>
          <p:nvPr/>
        </p:nvSpPr>
        <p:spPr>
          <a:xfrm>
            <a:off x="0" y="6581001"/>
            <a:ext cx="4797778" cy="261610"/>
          </a:xfrm>
          <a:prstGeom prst="rect"/>
          <a:noFill/>
        </p:spPr>
        <p:txBody>
          <a:bodyPr wrap="square">
            <a:spAutoFit/>
          </a:bodyPr>
          <a:p>
            <a:r>
              <a:rPr dirty="0" sz="1100" lang="en-GB"/>
              <a:t>A210622_bcc_hela_200ng_dda_1538.60512.60512.2_PFEVPFLK</a:t>
            </a:r>
          </a:p>
        </p:txBody>
      </p:sp>
      <p:pic>
        <p:nvPicPr>
          <p:cNvPr id="2097169" name="Picture 3"/>
          <p:cNvPicPr>
            <a:picLocks noChangeAspect="1"/>
          </p:cNvPicPr>
          <p:nvPr/>
        </p:nvPicPr>
        <p:blipFill>
          <a:blip xmlns:r="http://schemas.openxmlformats.org/officeDocument/2006/relationships" r:embed="rId1"/>
          <a:stretch>
            <a:fillRect/>
          </a:stretch>
        </p:blipFill>
        <p:spPr>
          <a:xfrm>
            <a:off x="548639" y="725937"/>
            <a:ext cx="10412871" cy="578493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25" name=""/>
        <p:cNvGrpSpPr/>
        <p:nvPr/>
      </p:nvGrpSpPr>
      <p:grpSpPr>
        <a:xfrm>
          <a:off x="0" y="0"/>
          <a:ext cx="0" cy="0"/>
          <a:chOff x="0" y="0"/>
          <a:chExt cx="0" cy="0"/>
        </a:xfrm>
      </p:grpSpPr>
      <p:sp>
        <p:nvSpPr>
          <p:cNvPr id="1048898" name="Text Placeholder 2"/>
          <p:cNvSpPr>
            <a:spLocks noGrp="1"/>
          </p:cNvSpPr>
          <p:nvPr>
            <p:ph type="body" sz="quarter" idx="12"/>
          </p:nvPr>
        </p:nvSpPr>
        <p:spPr>
          <a:xfrm>
            <a:off x="406037" y="227912"/>
            <a:ext cx="11090366" cy="999934"/>
          </a:xfrm>
        </p:spPr>
        <p:txBody>
          <a:bodyPr/>
          <a:p>
            <a:r>
              <a:rPr dirty="0" sz="3200" lang="en-GB"/>
              <a:t>Computer annotation – spectrum 2</a:t>
            </a:r>
          </a:p>
          <a:p>
            <a:endParaRPr dirty="0" lang="en-US"/>
          </a:p>
        </p:txBody>
      </p:sp>
      <p:sp>
        <p:nvSpPr>
          <p:cNvPr id="1048899" name="Content Placeholder 8"/>
          <p:cNvSpPr txBox="1"/>
          <p:nvPr/>
        </p:nvSpPr>
        <p:spPr>
          <a:xfrm>
            <a:off x="548640" y="1325563"/>
            <a:ext cx="10805160" cy="5056764"/>
          </a:xfrm>
          <a:prstGeom prst="rect"/>
        </p:spPr>
        <p:txBody>
          <a:bodyPr>
            <a:normAutofit/>
          </a:bodyPr>
          <a:lst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a:lstStyle>
          <a:p>
            <a:pPr indent="-457200" lvl="1" marL="914400">
              <a:buFont typeface="+mj-lt"/>
              <a:buAutoNum type="arabicPeriod"/>
            </a:pPr>
            <a:endParaRPr dirty="0" lang="en-GB"/>
          </a:p>
        </p:txBody>
      </p:sp>
      <p:pic>
        <p:nvPicPr>
          <p:cNvPr id="2097170" name="Picture 4"/>
          <p:cNvPicPr>
            <a:picLocks noChangeAspect="1"/>
          </p:cNvPicPr>
          <p:nvPr/>
        </p:nvPicPr>
        <p:blipFill>
          <a:blip xmlns:r="http://schemas.openxmlformats.org/officeDocument/2006/relationships" r:embed="rId1"/>
          <a:stretch>
            <a:fillRect/>
          </a:stretch>
        </p:blipFill>
        <p:spPr>
          <a:xfrm>
            <a:off x="838200" y="801511"/>
            <a:ext cx="10322560" cy="5734756"/>
          </a:xfrm>
          <a:prstGeom prst="rect"/>
        </p:spPr>
      </p:pic>
      <p:sp>
        <p:nvSpPr>
          <p:cNvPr id="1048900" name="TextBox 6"/>
          <p:cNvSpPr txBox="1"/>
          <p:nvPr/>
        </p:nvSpPr>
        <p:spPr>
          <a:xfrm>
            <a:off x="0" y="6581001"/>
            <a:ext cx="4797778" cy="261610"/>
          </a:xfrm>
          <a:prstGeom prst="rect"/>
          <a:noFill/>
        </p:spPr>
        <p:txBody>
          <a:bodyPr wrap="square">
            <a:spAutoFit/>
          </a:bodyPr>
          <a:p>
            <a:r>
              <a:rPr dirty="0" sz="1100" lang="en-GB"/>
              <a:t>A210622_bcc_hela_200ng_dda_1538.21410.21410.2_VHVIFNYK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26" name=""/>
        <p:cNvGrpSpPr/>
        <p:nvPr/>
      </p:nvGrpSpPr>
      <p:grpSpPr>
        <a:xfrm>
          <a:off x="0" y="0"/>
          <a:ext cx="0" cy="0"/>
          <a:chOff x="0" y="0"/>
          <a:chExt cx="0" cy="0"/>
        </a:xfrm>
      </p:grpSpPr>
      <p:sp>
        <p:nvSpPr>
          <p:cNvPr id="1048901" name="Text Placeholder 2"/>
          <p:cNvSpPr>
            <a:spLocks noGrp="1"/>
          </p:cNvSpPr>
          <p:nvPr>
            <p:ph type="body" sz="quarter" idx="12"/>
          </p:nvPr>
        </p:nvSpPr>
        <p:spPr>
          <a:xfrm>
            <a:off x="406037" y="227912"/>
            <a:ext cx="11090366" cy="999934"/>
          </a:xfrm>
        </p:spPr>
        <p:txBody>
          <a:bodyPr/>
          <a:p>
            <a:r>
              <a:rPr dirty="0" sz="3200" lang="en-GB"/>
              <a:t>Computer annotation – spectrum 2</a:t>
            </a:r>
          </a:p>
          <a:p>
            <a:endParaRPr dirty="0" lang="en-US"/>
          </a:p>
        </p:txBody>
      </p:sp>
      <p:sp>
        <p:nvSpPr>
          <p:cNvPr id="1048902" name="Content Placeholder 8"/>
          <p:cNvSpPr txBox="1"/>
          <p:nvPr/>
        </p:nvSpPr>
        <p:spPr>
          <a:xfrm>
            <a:off x="548640" y="1325563"/>
            <a:ext cx="10805160" cy="5056764"/>
          </a:xfrm>
          <a:prstGeom prst="rect"/>
        </p:spPr>
        <p:txBody>
          <a:bodyPr>
            <a:normAutofit/>
          </a:bodyPr>
          <a:lstStyle>
            <a:lvl1pPr algn="l" defTabSz="914400" eaLnBrk="1" hangingPunct="1" indent="-228600" latinLnBrk="0" marL="228600" rtl="0">
              <a:lnSpc>
                <a:spcPct val="90000"/>
              </a:lnSpc>
              <a:spcBef>
                <a:spcPts val="1000"/>
              </a:spcBef>
              <a:buFont typeface="Arial"/>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sz="1800" kern="1200">
                <a:solidFill>
                  <a:schemeClr val="tx1"/>
                </a:solidFill>
                <a:latin typeface="+mn-lt"/>
                <a:ea typeface="+mn-ea"/>
                <a:cs typeface="+mn-cs"/>
              </a:defRPr>
            </a:lvl9pPr>
          </a:lstStyle>
          <a:p>
            <a:pPr indent="-457200" lvl="1" marL="914400">
              <a:buFont typeface="+mj-lt"/>
              <a:buAutoNum type="arabicPeriod"/>
            </a:pPr>
            <a:endParaRPr dirty="0" lang="en-GB"/>
          </a:p>
        </p:txBody>
      </p:sp>
      <p:sp>
        <p:nvSpPr>
          <p:cNvPr id="1048903" name="TextBox 6"/>
          <p:cNvSpPr txBox="1"/>
          <p:nvPr/>
        </p:nvSpPr>
        <p:spPr>
          <a:xfrm>
            <a:off x="0" y="6581001"/>
            <a:ext cx="4797778" cy="261610"/>
          </a:xfrm>
          <a:prstGeom prst="rect"/>
          <a:noFill/>
        </p:spPr>
        <p:txBody>
          <a:bodyPr wrap="square">
            <a:spAutoFit/>
          </a:bodyPr>
          <a:p>
            <a:r>
              <a:rPr dirty="0" sz="1100" lang="en-GB"/>
              <a:t>A210622_bcc_hela_200ng_dda_1538.21410.21410.2_VHVIFNYK</a:t>
            </a:r>
          </a:p>
        </p:txBody>
      </p:sp>
      <p:pic>
        <p:nvPicPr>
          <p:cNvPr id="2097171" name="Picture 3"/>
          <p:cNvPicPr>
            <a:picLocks noChangeAspect="1"/>
          </p:cNvPicPr>
          <p:nvPr/>
        </p:nvPicPr>
        <p:blipFill>
          <a:blip xmlns:r="http://schemas.openxmlformats.org/officeDocument/2006/relationships" r:embed="rId1"/>
          <a:stretch>
            <a:fillRect/>
          </a:stretch>
        </p:blipFill>
        <p:spPr>
          <a:xfrm>
            <a:off x="406037" y="732209"/>
            <a:ext cx="10544185" cy="585788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2" name="Title 5"/>
          <p:cNvSpPr>
            <a:spLocks noGrp="1"/>
          </p:cNvSpPr>
          <p:nvPr>
            <p:ph type="title"/>
          </p:nvPr>
        </p:nvSpPr>
        <p:spPr>
          <a:xfrm>
            <a:off x="306066" y="271226"/>
            <a:ext cx="11542458" cy="585633"/>
          </a:xfrm>
        </p:spPr>
        <p:txBody>
          <a:bodyPr/>
          <a:p>
            <a:r>
              <a:rPr b="1" dirty="0" kern="1200" lang="en-US">
                <a:solidFill>
                  <a:srgbClr val="D6000D"/>
                </a:solidFill>
                <a:latin typeface="+mn-lt"/>
                <a:ea typeface="+mn-ea"/>
                <a:cs typeface="+mn-cs"/>
              </a:rPr>
              <a:t>Experimental workflow for today’s data</a:t>
            </a:r>
            <a:endParaRPr b="1" dirty="0" kern="1200" lang="en-GB">
              <a:solidFill>
                <a:srgbClr val="D6000D"/>
              </a:solidFill>
              <a:latin typeface="+mn-lt"/>
              <a:ea typeface="+mn-ea"/>
              <a:cs typeface="+mn-cs"/>
            </a:endParaRPr>
          </a:p>
        </p:txBody>
      </p:sp>
      <p:sp>
        <p:nvSpPr>
          <p:cNvPr id="1048603" name="Textfeld 42"/>
          <p:cNvSpPr txBox="1"/>
          <p:nvPr/>
        </p:nvSpPr>
        <p:spPr>
          <a:xfrm>
            <a:off x="1981200" y="1832156"/>
            <a:ext cx="1067912" cy="57404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Protein </a:t>
            </a:r>
          </a:p>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extraction</a:t>
            </a:r>
          </a:p>
        </p:txBody>
      </p:sp>
      <p:sp>
        <p:nvSpPr>
          <p:cNvPr id="1048604" name="Textfeld 42"/>
          <p:cNvSpPr txBox="1"/>
          <p:nvPr/>
        </p:nvSpPr>
        <p:spPr>
          <a:xfrm>
            <a:off x="4038601" y="1832156"/>
            <a:ext cx="1008380" cy="574040"/>
          </a:xfrm>
          <a:prstGeom prst="rect"/>
          <a:solidFill>
            <a:schemeClr val="bg1"/>
          </a:solid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Protein </a:t>
            </a:r>
          </a:p>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digestion</a:t>
            </a:r>
          </a:p>
        </p:txBody>
      </p:sp>
      <p:cxnSp>
        <p:nvCxnSpPr>
          <p:cNvPr id="3145728" name="Gerade Verbindung mit Pfeil 41"/>
          <p:cNvCxnSpPr>
            <a:cxnSpLocks/>
          </p:cNvCxnSpPr>
          <p:nvPr/>
        </p:nvCxnSpPr>
        <p:spPr>
          <a:xfrm>
            <a:off x="4328338" y="2822853"/>
            <a:ext cx="598701" cy="0"/>
          </a:xfrm>
          <a:prstGeom prst="straightConnector1"/>
          <a:ln>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1048605" name="Textfeld 42"/>
          <p:cNvSpPr txBox="1"/>
          <p:nvPr/>
        </p:nvSpPr>
        <p:spPr>
          <a:xfrm>
            <a:off x="3124201" y="3374520"/>
            <a:ext cx="917496" cy="33274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Proteins</a:t>
            </a:r>
          </a:p>
        </p:txBody>
      </p:sp>
      <p:sp>
        <p:nvSpPr>
          <p:cNvPr id="1048606" name="Textfeld 42"/>
          <p:cNvSpPr txBox="1"/>
          <p:nvPr/>
        </p:nvSpPr>
        <p:spPr>
          <a:xfrm>
            <a:off x="5043137" y="3374520"/>
            <a:ext cx="956291" cy="33274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Peptides</a:t>
            </a:r>
          </a:p>
        </p:txBody>
      </p:sp>
      <p:sp>
        <p:nvSpPr>
          <p:cNvPr id="1048607" name="Textfeld 42"/>
          <p:cNvSpPr txBox="1"/>
          <p:nvPr/>
        </p:nvSpPr>
        <p:spPr>
          <a:xfrm>
            <a:off x="6093392" y="1832156"/>
            <a:ext cx="1131412" cy="574040"/>
          </a:xfrm>
          <a:prstGeom prst="rect"/>
          <a:solidFill>
            <a:schemeClr val="bg1"/>
          </a:solid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Peptide </a:t>
            </a:r>
          </a:p>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separation</a:t>
            </a:r>
          </a:p>
        </p:txBody>
      </p:sp>
      <p:grpSp>
        <p:nvGrpSpPr>
          <p:cNvPr id="56" name="Group 16"/>
          <p:cNvGrpSpPr/>
          <p:nvPr/>
        </p:nvGrpSpPr>
        <p:grpSpPr>
          <a:xfrm>
            <a:off x="7454329" y="1984882"/>
            <a:ext cx="1537271" cy="1423800"/>
            <a:chOff x="-1214751" y="2648433"/>
            <a:chExt cx="2269471" cy="1309342"/>
          </a:xfrm>
        </p:grpSpPr>
        <p:cxnSp>
          <p:nvCxnSpPr>
            <p:cNvPr id="3145729" name="Straight Connector 17"/>
            <p:cNvCxnSpPr>
              <a:cxnSpLocks/>
            </p:cNvCxnSpPr>
            <p:nvPr/>
          </p:nvCxnSpPr>
          <p:spPr>
            <a:xfrm flipV="1">
              <a:off x="-444792" y="3392688"/>
              <a:ext cx="621277" cy="199768"/>
            </a:xfrm>
            <a:prstGeom prst="line"/>
          </p:spPr>
          <p:style>
            <a:lnRef idx="2">
              <a:schemeClr val="accent1"/>
            </a:lnRef>
            <a:fillRef idx="0">
              <a:schemeClr val="accent1"/>
            </a:fillRef>
            <a:effectRef idx="1">
              <a:schemeClr val="accent1"/>
            </a:effectRef>
            <a:fontRef idx="minor">
              <a:schemeClr val="tx1"/>
            </a:fontRef>
          </p:style>
        </p:cxnSp>
        <p:cxnSp>
          <p:nvCxnSpPr>
            <p:cNvPr id="3145730" name="Straight Connector 18"/>
            <p:cNvCxnSpPr>
              <a:cxnSpLocks/>
            </p:cNvCxnSpPr>
            <p:nvPr/>
          </p:nvCxnSpPr>
          <p:spPr>
            <a:xfrm flipV="1">
              <a:off x="-444792" y="2648433"/>
              <a:ext cx="0" cy="1051226"/>
            </a:xfrm>
            <a:prstGeom prst="line"/>
            <a:ln w="28575"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a:off x="-444792" y="3696823"/>
              <a:ext cx="1372793" cy="0"/>
            </a:xfrm>
            <a:prstGeom prst="line"/>
            <a:ln w="2857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48608" name="TextBox 20"/>
            <p:cNvSpPr txBox="1"/>
            <p:nvPr/>
          </p:nvSpPr>
          <p:spPr>
            <a:xfrm>
              <a:off x="282764" y="3674740"/>
              <a:ext cx="771956" cy="283035"/>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dirty="0" sz="1400" i="0" kern="1200" kumimoji="0" lang="en-US" noProof="0" normalizeH="0" spc="0" strike="noStrike" u="none">
                  <a:ln>
                    <a:noFill/>
                  </a:ln>
                  <a:solidFill>
                    <a:srgbClr val="000000"/>
                  </a:solidFill>
                  <a:effectLst/>
                  <a:uLnTx/>
                  <a:uFillTx/>
                  <a:latin typeface="Arial"/>
                  <a:ea typeface="+mn-ea"/>
                  <a:cs typeface="Arial"/>
                </a:rPr>
                <a:t>time</a:t>
              </a:r>
            </a:p>
          </p:txBody>
        </p:sp>
        <p:cxnSp>
          <p:nvCxnSpPr>
            <p:cNvPr id="3145732" name="Straight Connector 21"/>
            <p:cNvCxnSpPr>
              <a:cxnSpLocks/>
            </p:cNvCxnSpPr>
            <p:nvPr/>
          </p:nvCxnSpPr>
          <p:spPr>
            <a:xfrm flipV="1">
              <a:off x="176485" y="2882109"/>
              <a:ext cx="106279" cy="520978"/>
            </a:xfrm>
            <a:prstGeom prst="line"/>
          </p:spPr>
          <p:style>
            <a:lnRef idx="2">
              <a:schemeClr val="accent1"/>
            </a:lnRef>
            <a:fillRef idx="0">
              <a:schemeClr val="accent1"/>
            </a:fillRef>
            <a:effectRef idx="1">
              <a:schemeClr val="accent1"/>
            </a:effectRef>
            <a:fontRef idx="minor">
              <a:schemeClr val="tx1"/>
            </a:fontRef>
          </p:style>
        </p:cxnSp>
        <p:cxnSp>
          <p:nvCxnSpPr>
            <p:cNvPr id="3145733" name="Straight Connector 22"/>
            <p:cNvCxnSpPr>
              <a:cxnSpLocks/>
            </p:cNvCxnSpPr>
            <p:nvPr/>
          </p:nvCxnSpPr>
          <p:spPr>
            <a:xfrm>
              <a:off x="532673" y="2887480"/>
              <a:ext cx="104514" cy="700902"/>
            </a:xfrm>
            <a:prstGeom prst="line"/>
          </p:spPr>
          <p:style>
            <a:lnRef idx="2">
              <a:schemeClr val="accent1"/>
            </a:lnRef>
            <a:fillRef idx="0">
              <a:schemeClr val="accent1"/>
            </a:fillRef>
            <a:effectRef idx="1">
              <a:schemeClr val="accent1"/>
            </a:effectRef>
            <a:fontRef idx="minor">
              <a:schemeClr val="tx1"/>
            </a:fontRef>
          </p:style>
        </p:cxnSp>
        <p:cxnSp>
          <p:nvCxnSpPr>
            <p:cNvPr id="3145734" name="Straight Connector 23"/>
            <p:cNvCxnSpPr>
              <a:cxnSpLocks/>
            </p:cNvCxnSpPr>
            <p:nvPr/>
          </p:nvCxnSpPr>
          <p:spPr>
            <a:xfrm>
              <a:off x="277423" y="2882109"/>
              <a:ext cx="261479" cy="0"/>
            </a:xfrm>
            <a:prstGeom prst="line"/>
          </p:spPr>
          <p:style>
            <a:lnRef idx="2">
              <a:schemeClr val="accent1"/>
            </a:lnRef>
            <a:fillRef idx="0">
              <a:schemeClr val="accent1"/>
            </a:fillRef>
            <a:effectRef idx="1">
              <a:schemeClr val="accent1"/>
            </a:effectRef>
            <a:fontRef idx="minor">
              <a:schemeClr val="tx1"/>
            </a:fontRef>
          </p:style>
        </p:cxnSp>
        <p:cxnSp>
          <p:nvCxnSpPr>
            <p:cNvPr id="3145735" name="Straight Connector 24"/>
            <p:cNvCxnSpPr>
              <a:cxnSpLocks/>
            </p:cNvCxnSpPr>
            <p:nvPr/>
          </p:nvCxnSpPr>
          <p:spPr>
            <a:xfrm>
              <a:off x="641620" y="3586680"/>
              <a:ext cx="261479" cy="0"/>
            </a:xfrm>
            <a:prstGeom prst="line"/>
          </p:spPr>
          <p:style>
            <a:lnRef idx="2">
              <a:schemeClr val="accent1"/>
            </a:lnRef>
            <a:fillRef idx="0">
              <a:schemeClr val="accent1"/>
            </a:fillRef>
            <a:effectRef idx="1">
              <a:schemeClr val="accent1"/>
            </a:effectRef>
            <a:fontRef idx="minor">
              <a:schemeClr val="tx1"/>
            </a:fontRef>
          </p:style>
        </p:cxnSp>
        <p:sp>
          <p:nvSpPr>
            <p:cNvPr id="1048609" name="TextBox 25"/>
            <p:cNvSpPr txBox="1"/>
            <p:nvPr/>
          </p:nvSpPr>
          <p:spPr>
            <a:xfrm rot="16200000">
              <a:off x="-1257797" y="2791924"/>
              <a:ext cx="826382" cy="74029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0" cap="none" dirty="0" sz="1400" i="0" kern="1200" kumimoji="0" lang="en-US" noProof="0" normalizeH="0" spc="0" strike="noStrike" u="none">
                  <a:ln>
                    <a:noFill/>
                  </a:ln>
                  <a:solidFill>
                    <a:srgbClr val="000000"/>
                  </a:solidFill>
                  <a:effectLst/>
                  <a:uLnTx/>
                  <a:uFillTx/>
                  <a:latin typeface="Arial"/>
                  <a:ea typeface="+mn-ea"/>
                  <a:cs typeface="Arial"/>
                </a:rPr>
                <a:t>organic </a:t>
              </a:r>
            </a:p>
            <a:p>
              <a:pPr algn="ctr"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rgbClr val="000000"/>
                  </a:solidFill>
                  <a:effectLst/>
                  <a:uLnTx/>
                  <a:uFillTx/>
                  <a:latin typeface="Arial"/>
                  <a:ea typeface="+mn-ea"/>
                  <a:cs typeface="Arial"/>
                </a:rPr>
                <a:t>solvent</a:t>
              </a:r>
              <a:r>
                <a:rPr baseline="0" b="0" cap="none" dirty="0" sz="1400" i="0" kern="1200" kumimoji="0" lang="en-US" noProof="0" normalizeH="0" spc="0" strike="noStrike" u="none">
                  <a:ln>
                    <a:noFill/>
                  </a:ln>
                  <a:solidFill>
                    <a:srgbClr val="000000"/>
                  </a:solidFill>
                  <a:effectLst/>
                  <a:uLnTx/>
                  <a:uFillTx/>
                  <a:latin typeface="Arial"/>
                  <a:ea typeface="+mn-ea"/>
                  <a:cs typeface="Arial"/>
                </a:rPr>
                <a:t>, %</a:t>
              </a:r>
            </a:p>
          </p:txBody>
        </p:sp>
      </p:grpSp>
      <p:grpSp>
        <p:nvGrpSpPr>
          <p:cNvPr id="57" name="Group 26"/>
          <p:cNvGrpSpPr/>
          <p:nvPr/>
        </p:nvGrpSpPr>
        <p:grpSpPr>
          <a:xfrm>
            <a:off x="10331152" y="2421236"/>
            <a:ext cx="1403648" cy="787782"/>
            <a:chOff x="9073467" y="2044037"/>
            <a:chExt cx="1684147" cy="914400"/>
          </a:xfrm>
        </p:grpSpPr>
        <p:sp>
          <p:nvSpPr>
            <p:cNvPr id="1048610" name="Rounded Rectangle 27"/>
            <p:cNvSpPr/>
            <p:nvPr/>
          </p:nvSpPr>
          <p:spPr>
            <a:xfrm>
              <a:off x="9073467" y="2371745"/>
              <a:ext cx="487332" cy="250549"/>
            </a:xfrm>
            <a:prstGeom prst="roundRect"/>
            <a:gradFill flip="none" rotWithShape="1">
              <a:gsLst>
                <a:gs pos="0">
                  <a:schemeClr val="accent6">
                    <a:tint val="100000"/>
                    <a:shade val="100000"/>
                    <a:satMod val="130000"/>
                  </a:schemeClr>
                </a:gs>
                <a:gs pos="100000">
                  <a:schemeClr val="accent6">
                    <a:lumMod val="40000"/>
                    <a:lumOff val="60000"/>
                  </a:schemeClr>
                </a:gs>
              </a:gsLst>
              <a:lin ang="16200000" scaled="0"/>
            </a:gradFill>
            <a:ln w="19050"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11" name="Trapezoid 28"/>
            <p:cNvSpPr/>
            <p:nvPr/>
          </p:nvSpPr>
          <p:spPr>
            <a:xfrm rot="5400000">
              <a:off x="9626903" y="2365349"/>
              <a:ext cx="159526" cy="255000"/>
            </a:xfrm>
            <a:prstGeom prst="trapezoid"/>
            <a:gradFill>
              <a:gsLst>
                <a:gs pos="0">
                  <a:schemeClr val="bg1">
                    <a:lumMod val="50000"/>
                  </a:schemeClr>
                </a:gs>
                <a:gs pos="100000">
                  <a:schemeClr val="bg1">
                    <a:lumMod val="85000"/>
                  </a:schemeClr>
                </a:gs>
              </a:gsLst>
              <a:lin ang="10800000" scaled="0"/>
            </a:gradFill>
            <a:ln w="19050" cmpd="sng">
              <a:solidFill>
                <a:srgbClr val="7F7F7F"/>
              </a:solidFill>
            </a:ln>
          </p:spPr>
          <p:style>
            <a:lnRef idx="1">
              <a:schemeClr val="accent1"/>
            </a:lnRef>
            <a:fillRef idx="3">
              <a:schemeClr val="accent1"/>
            </a:fillRef>
            <a:effectRef idx="2">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12" name="Arc 29"/>
            <p:cNvSpPr/>
            <p:nvPr/>
          </p:nvSpPr>
          <p:spPr>
            <a:xfrm rot="16200000">
              <a:off x="9843214" y="2044037"/>
              <a:ext cx="914400" cy="914400"/>
            </a:xfrm>
            <a:prstGeom prst="arc">
              <a:avLst>
                <a:gd name="adj1" fmla="val 10609210"/>
                <a:gd name="adj2" fmla="val 380412"/>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613" name="Oval 30"/>
            <p:cNvSpPr/>
            <p:nvPr/>
          </p:nvSpPr>
          <p:spPr>
            <a:xfrm>
              <a:off x="10123996" y="2516257"/>
              <a:ext cx="146010" cy="138040"/>
            </a:xfrm>
            <a:prstGeom prst="ellipse"/>
            <a:ln>
              <a:solidFill>
                <a:schemeClr val="accent3">
                  <a:lumMod val="75000"/>
                </a:schemeClr>
              </a:solidFill>
            </a:ln>
          </p:spPr>
          <p:style>
            <a:lnRef idx="0">
              <a:schemeClr val="accent3"/>
            </a:lnRef>
            <a:fillRef idx="3">
              <a:schemeClr val="accent3"/>
            </a:fillRef>
            <a:effectRef idx="3">
              <a:schemeClr val="accent3"/>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4" name="Oval 31"/>
            <p:cNvSpPr/>
            <p:nvPr/>
          </p:nvSpPr>
          <p:spPr>
            <a:xfrm>
              <a:off x="10174236" y="2774151"/>
              <a:ext cx="146010" cy="138040"/>
            </a:xfrm>
            <a:prstGeom prst="ellipse"/>
            <a:ln>
              <a:solidFill>
                <a:schemeClr val="accent3">
                  <a:lumMod val="75000"/>
                </a:schemeClr>
              </a:solidFill>
            </a:ln>
          </p:spPr>
          <p:style>
            <a:lnRef idx="0">
              <a:schemeClr val="accent3"/>
            </a:lnRef>
            <a:fillRef idx="3">
              <a:schemeClr val="accent3"/>
            </a:fillRef>
            <a:effectRef idx="3">
              <a:schemeClr val="accent3"/>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5" name="Oval 32"/>
            <p:cNvSpPr/>
            <p:nvPr/>
          </p:nvSpPr>
          <p:spPr>
            <a:xfrm>
              <a:off x="10029258" y="2487568"/>
              <a:ext cx="70865" cy="58710"/>
            </a:xfrm>
            <a:prstGeom prst="ellipse"/>
            <a:ln>
              <a:solidFill>
                <a:schemeClr val="accent5"/>
              </a:solidFill>
            </a:ln>
          </p:spPr>
          <p:style>
            <a:lnRef idx="0">
              <a:schemeClr val="accent5"/>
            </a:lnRef>
            <a:fillRef idx="3">
              <a:schemeClr val="accent5"/>
            </a:fillRef>
            <a:effectRef idx="3">
              <a:schemeClr val="accent5"/>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6" name="Oval 33"/>
            <p:cNvSpPr/>
            <p:nvPr/>
          </p:nvSpPr>
          <p:spPr>
            <a:xfrm>
              <a:off x="9918681" y="2572074"/>
              <a:ext cx="100415" cy="88855"/>
            </a:xfrm>
            <a:prstGeom prst="ellipse"/>
            <a:ln>
              <a:solidFill>
                <a:schemeClr val="accent2"/>
              </a:solidFill>
            </a:ln>
          </p:spPr>
          <p:style>
            <a:lnRef idx="0">
              <a:schemeClr val="accent2"/>
            </a:lnRef>
            <a:fillRef idx="3">
              <a:schemeClr val="accent2"/>
            </a:fillRef>
            <a:effectRef idx="3">
              <a:schemeClr val="accent2"/>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7" name="Oval 34"/>
            <p:cNvSpPr/>
            <p:nvPr/>
          </p:nvSpPr>
          <p:spPr>
            <a:xfrm>
              <a:off x="10292976" y="2645594"/>
              <a:ext cx="100415" cy="88855"/>
            </a:xfrm>
            <a:prstGeom prst="ellipse"/>
            <a:ln>
              <a:solidFill>
                <a:schemeClr val="accent2"/>
              </a:solidFill>
            </a:ln>
          </p:spPr>
          <p:style>
            <a:lnRef idx="0">
              <a:schemeClr val="accent2"/>
            </a:lnRef>
            <a:fillRef idx="3">
              <a:schemeClr val="accent2"/>
            </a:fillRef>
            <a:effectRef idx="3">
              <a:schemeClr val="accent2"/>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8" name="Oval 35"/>
            <p:cNvSpPr/>
            <p:nvPr/>
          </p:nvSpPr>
          <p:spPr>
            <a:xfrm>
              <a:off x="10016350" y="2653683"/>
              <a:ext cx="157163" cy="161720"/>
            </a:xfrm>
            <a:prstGeom prst="ellipse"/>
            <a:ln>
              <a:solidFill>
                <a:schemeClr val="accent6">
                  <a:lumMod val="50000"/>
                </a:schemeClr>
              </a:solidFill>
            </a:ln>
          </p:spPr>
          <p:style>
            <a:lnRef idx="0">
              <a:schemeClr val="accent6"/>
            </a:lnRef>
            <a:fillRef idx="3">
              <a:schemeClr val="accent6"/>
            </a:fillRef>
            <a:effectRef idx="3">
              <a:schemeClr val="accent6"/>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19" name="Oval 36"/>
            <p:cNvSpPr/>
            <p:nvPr/>
          </p:nvSpPr>
          <p:spPr>
            <a:xfrm>
              <a:off x="9918681" y="2302312"/>
              <a:ext cx="146010" cy="138040"/>
            </a:xfrm>
            <a:prstGeom prst="ellipse"/>
            <a:ln>
              <a:solidFill>
                <a:schemeClr val="accent3">
                  <a:lumMod val="75000"/>
                </a:schemeClr>
              </a:solidFill>
            </a:ln>
          </p:spPr>
          <p:style>
            <a:lnRef idx="0">
              <a:schemeClr val="accent3"/>
            </a:lnRef>
            <a:fillRef idx="3">
              <a:schemeClr val="accent3"/>
            </a:fillRef>
            <a:effectRef idx="3">
              <a:schemeClr val="accent3"/>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0" name="Oval 37"/>
            <p:cNvSpPr/>
            <p:nvPr/>
          </p:nvSpPr>
          <p:spPr>
            <a:xfrm>
              <a:off x="9883248" y="2466771"/>
              <a:ext cx="70865" cy="58710"/>
            </a:xfrm>
            <a:prstGeom prst="ellipse"/>
            <a:ln>
              <a:solidFill>
                <a:schemeClr val="accent5"/>
              </a:solidFill>
            </a:ln>
          </p:spPr>
          <p:style>
            <a:lnRef idx="0">
              <a:schemeClr val="accent5"/>
            </a:lnRef>
            <a:fillRef idx="3">
              <a:schemeClr val="accent5"/>
            </a:fillRef>
            <a:effectRef idx="3">
              <a:schemeClr val="accent5"/>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1" name="Oval 38"/>
            <p:cNvSpPr/>
            <p:nvPr/>
          </p:nvSpPr>
          <p:spPr>
            <a:xfrm>
              <a:off x="10346000" y="2170655"/>
              <a:ext cx="70865" cy="58710"/>
            </a:xfrm>
            <a:prstGeom prst="ellipse"/>
            <a:ln>
              <a:solidFill>
                <a:schemeClr val="accent5"/>
              </a:solidFill>
            </a:ln>
          </p:spPr>
          <p:style>
            <a:lnRef idx="0">
              <a:schemeClr val="accent5"/>
            </a:lnRef>
            <a:fillRef idx="3">
              <a:schemeClr val="accent5"/>
            </a:fillRef>
            <a:effectRef idx="3">
              <a:schemeClr val="accent5"/>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2" name="Oval 39"/>
            <p:cNvSpPr/>
            <p:nvPr/>
          </p:nvSpPr>
          <p:spPr>
            <a:xfrm>
              <a:off x="10315155" y="2288414"/>
              <a:ext cx="100415" cy="88855"/>
            </a:xfrm>
            <a:prstGeom prst="ellipse"/>
            <a:ln>
              <a:solidFill>
                <a:schemeClr val="accent2"/>
              </a:solidFill>
            </a:ln>
          </p:spPr>
          <p:style>
            <a:lnRef idx="0">
              <a:schemeClr val="accent2"/>
            </a:lnRef>
            <a:fillRef idx="3">
              <a:schemeClr val="accent2"/>
            </a:fillRef>
            <a:effectRef idx="3">
              <a:schemeClr val="accent2"/>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3" name="Oval 40"/>
            <p:cNvSpPr/>
            <p:nvPr/>
          </p:nvSpPr>
          <p:spPr>
            <a:xfrm>
              <a:off x="10108686" y="2270379"/>
              <a:ext cx="157163" cy="161720"/>
            </a:xfrm>
            <a:prstGeom prst="ellipse"/>
            <a:ln>
              <a:solidFill>
                <a:schemeClr val="accent6">
                  <a:lumMod val="50000"/>
                </a:schemeClr>
              </a:solidFill>
            </a:ln>
          </p:spPr>
          <p:style>
            <a:lnRef idx="0">
              <a:schemeClr val="accent6"/>
            </a:lnRef>
            <a:fillRef idx="3">
              <a:schemeClr val="accent6"/>
            </a:fillRef>
            <a:effectRef idx="3">
              <a:schemeClr val="accent6"/>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4" name="Oval 41"/>
            <p:cNvSpPr/>
            <p:nvPr/>
          </p:nvSpPr>
          <p:spPr>
            <a:xfrm>
              <a:off x="10184212" y="2103162"/>
              <a:ext cx="121942" cy="106200"/>
            </a:xfrm>
            <a:prstGeom prst="ellipse"/>
            <a:ln>
              <a:solidFill>
                <a:schemeClr val="accent1">
                  <a:lumMod val="75000"/>
                </a:schemeClr>
              </a:solidFill>
            </a:ln>
          </p:spPr>
          <p:style>
            <a:lnRef idx="0">
              <a:schemeClr val="accent1"/>
            </a:lnRef>
            <a:fillRef idx="3">
              <a:schemeClr val="accent1"/>
            </a:fillRef>
            <a:effectRef idx="3">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5" name="Oval 42"/>
            <p:cNvSpPr/>
            <p:nvPr/>
          </p:nvSpPr>
          <p:spPr>
            <a:xfrm>
              <a:off x="10029258" y="2163243"/>
              <a:ext cx="94738" cy="83723"/>
            </a:xfrm>
            <a:prstGeom prst="ellipse"/>
            <a:ln>
              <a:solidFill>
                <a:schemeClr val="accent4"/>
              </a:solidFill>
            </a:ln>
          </p:spPr>
          <p:style>
            <a:lnRef idx="0">
              <a:schemeClr val="accent4"/>
            </a:lnRef>
            <a:fillRef idx="3">
              <a:schemeClr val="accent4"/>
            </a:fillRef>
            <a:effectRef idx="3">
              <a:schemeClr val="accent4"/>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sp>
          <p:nvSpPr>
            <p:cNvPr id="1048626" name="Oval 43"/>
            <p:cNvSpPr/>
            <p:nvPr/>
          </p:nvSpPr>
          <p:spPr>
            <a:xfrm>
              <a:off x="10306748" y="2443404"/>
              <a:ext cx="94738" cy="83723"/>
            </a:xfrm>
            <a:prstGeom prst="ellipse"/>
            <a:ln>
              <a:solidFill>
                <a:schemeClr val="accent4"/>
              </a:solidFill>
            </a:ln>
          </p:spPr>
          <p:style>
            <a:lnRef idx="0">
              <a:schemeClr val="accent4"/>
            </a:lnRef>
            <a:fillRef idx="3">
              <a:schemeClr val="accent4"/>
            </a:fillRef>
            <a:effectRef idx="3">
              <a:schemeClr val="accent4"/>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Arial"/>
              </a:endParaRPr>
            </a:p>
          </p:txBody>
        </p:sp>
      </p:grpSp>
      <p:sp>
        <p:nvSpPr>
          <p:cNvPr id="1048627" name="TextBox 44"/>
          <p:cNvSpPr txBox="1"/>
          <p:nvPr/>
        </p:nvSpPr>
        <p:spPr>
          <a:xfrm>
            <a:off x="10737320" y="3374520"/>
            <a:ext cx="474981" cy="332740"/>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Arial"/>
              </a:rPr>
              <a:t>ESI</a:t>
            </a:r>
          </a:p>
        </p:txBody>
      </p:sp>
      <p:sp>
        <p:nvSpPr>
          <p:cNvPr id="1048628" name="Textfeld 42"/>
          <p:cNvSpPr txBox="1"/>
          <p:nvPr/>
        </p:nvSpPr>
        <p:spPr>
          <a:xfrm>
            <a:off x="9067538" y="1908100"/>
            <a:ext cx="1071881" cy="332741"/>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Ionization</a:t>
            </a:r>
          </a:p>
        </p:txBody>
      </p:sp>
      <p:pic>
        <p:nvPicPr>
          <p:cNvPr id="2097153" name="Picture 3"/>
          <p:cNvPicPr>
            <a:picLocks noChangeAspect="1" noChangeArrowheads="1"/>
          </p:cNvPicPr>
          <p:nvPr/>
        </p:nvPicPr>
        <p:blipFill>
          <a:blip xmlns:r="http://schemas.openxmlformats.org/officeDocument/2006/relationships" r:embed="rId1"/>
          <a:srcRect/>
          <a:stretch>
            <a:fillRect/>
          </a:stretch>
        </p:blipFill>
        <p:spPr bwMode="auto">
          <a:xfrm>
            <a:off x="3211888" y="2308874"/>
            <a:ext cx="846693" cy="1016870"/>
          </a:xfrm>
          <a:prstGeom prst="rect"/>
          <a:noFill/>
          <a:ln w="9525">
            <a:noFill/>
            <a:miter lim="800000"/>
            <a:headEnd/>
            <a:tailEnd/>
          </a:ln>
        </p:spPr>
      </p:pic>
      <p:pic>
        <p:nvPicPr>
          <p:cNvPr id="2097154" name="Picture 4"/>
          <p:cNvPicPr>
            <a:picLocks noChangeAspect="1" noChangeArrowheads="1"/>
          </p:cNvPicPr>
          <p:nvPr/>
        </p:nvPicPr>
        <p:blipFill>
          <a:blip xmlns:r="http://schemas.openxmlformats.org/officeDocument/2006/relationships" r:embed="rId2"/>
          <a:srcRect/>
          <a:stretch>
            <a:fillRect/>
          </a:stretch>
        </p:blipFill>
        <p:spPr bwMode="auto">
          <a:xfrm>
            <a:off x="5262016" y="2380882"/>
            <a:ext cx="745208" cy="734064"/>
          </a:xfrm>
          <a:prstGeom prst="rect"/>
          <a:noFill/>
          <a:ln w="9525">
            <a:noFill/>
            <a:miter lim="800000"/>
            <a:headEnd/>
            <a:tailEnd/>
          </a:ln>
        </p:spPr>
      </p:pic>
      <p:cxnSp>
        <p:nvCxnSpPr>
          <p:cNvPr id="3145736" name="Gerade Verbindung mit Pfeil 41"/>
          <p:cNvCxnSpPr>
            <a:cxnSpLocks/>
          </p:cNvCxnSpPr>
          <p:nvPr/>
        </p:nvCxnSpPr>
        <p:spPr>
          <a:xfrm>
            <a:off x="2293433" y="2822853"/>
            <a:ext cx="598701" cy="0"/>
          </a:xfrm>
          <a:prstGeom prst="straightConnector1"/>
          <a:ln>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3145737" name="Gerade Verbindung mit Pfeil 41"/>
          <p:cNvCxnSpPr>
            <a:cxnSpLocks/>
          </p:cNvCxnSpPr>
          <p:nvPr/>
        </p:nvCxnSpPr>
        <p:spPr>
          <a:xfrm>
            <a:off x="6429753" y="2822853"/>
            <a:ext cx="598701" cy="0"/>
          </a:xfrm>
          <a:prstGeom prst="straightConnector1"/>
          <a:ln>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3145738" name="Gerade Verbindung mit Pfeil 41"/>
          <p:cNvCxnSpPr>
            <a:cxnSpLocks/>
          </p:cNvCxnSpPr>
          <p:nvPr/>
        </p:nvCxnSpPr>
        <p:spPr>
          <a:xfrm>
            <a:off x="9391978" y="2848978"/>
            <a:ext cx="598701" cy="0"/>
          </a:xfrm>
          <a:prstGeom prst="straightConnector1"/>
          <a:ln>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1048629" name="TextBox 51"/>
          <p:cNvSpPr txBox="1"/>
          <p:nvPr/>
        </p:nvSpPr>
        <p:spPr>
          <a:xfrm>
            <a:off x="7966036" y="3374520"/>
            <a:ext cx="684431" cy="332740"/>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Arial"/>
              </a:rPr>
              <a:t>HPLC</a:t>
            </a:r>
          </a:p>
        </p:txBody>
      </p:sp>
      <p:grpSp>
        <p:nvGrpSpPr>
          <p:cNvPr id="58" name="Group 52"/>
          <p:cNvGrpSpPr/>
          <p:nvPr/>
        </p:nvGrpSpPr>
        <p:grpSpPr>
          <a:xfrm>
            <a:off x="1447800" y="4940697"/>
            <a:ext cx="5202245" cy="1437245"/>
            <a:chOff x="2335217" y="4113275"/>
            <a:chExt cx="5202245" cy="1437245"/>
          </a:xfrm>
        </p:grpSpPr>
        <p:grpSp>
          <p:nvGrpSpPr>
            <p:cNvPr id="59" name="Group 53"/>
            <p:cNvGrpSpPr/>
            <p:nvPr/>
          </p:nvGrpSpPr>
          <p:grpSpPr>
            <a:xfrm>
              <a:off x="2335217" y="4113275"/>
              <a:ext cx="1485249" cy="656180"/>
              <a:chOff x="4814943" y="3897251"/>
              <a:chExt cx="1485249" cy="656180"/>
            </a:xfrm>
          </p:grpSpPr>
          <p:cxnSp>
            <p:nvCxnSpPr>
              <p:cNvPr id="3145739" name="Gerade Verbindung mit Pfeil 41"/>
              <p:cNvCxnSpPr>
                <a:cxnSpLocks/>
              </p:cNvCxnSpPr>
              <p:nvPr/>
            </p:nvCxnSpPr>
            <p:spPr>
              <a:xfrm>
                <a:off x="4924235" y="4553431"/>
                <a:ext cx="1375957" cy="0"/>
              </a:xfrm>
              <a:prstGeom prst="straightConnector1"/>
              <a:ln>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1048630" name="Textfeld 42"/>
              <p:cNvSpPr txBox="1"/>
              <p:nvPr/>
            </p:nvSpPr>
            <p:spPr>
              <a:xfrm>
                <a:off x="4814943" y="3897251"/>
                <a:ext cx="1351082" cy="57404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Mass </a:t>
                </a:r>
              </a:p>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rgbClr val="000000"/>
                    </a:solidFill>
                    <a:effectLst/>
                    <a:uLnTx/>
                    <a:uFillTx/>
                    <a:latin typeface="Arial"/>
                    <a:ea typeface="+mn-ea"/>
                    <a:cs typeface="+mn-cs"/>
                  </a:rPr>
                  <a:t>spectrometry</a:t>
                </a:r>
              </a:p>
            </p:txBody>
          </p:sp>
        </p:grpSp>
        <p:sp>
          <p:nvSpPr>
            <p:cNvPr id="1048631" name="Textfeld 9"/>
            <p:cNvSpPr txBox="1"/>
            <p:nvPr/>
          </p:nvSpPr>
          <p:spPr>
            <a:xfrm>
              <a:off x="5324814" y="5192380"/>
              <a:ext cx="2212648" cy="358140"/>
            </a:xfrm>
            <a:prstGeom prst="rect"/>
            <a:noFill/>
          </p:spPr>
          <p:txBody>
            <a:bodyPr rtlCol="0" wrap="none">
              <a:spAutoFit/>
            </a:bodyPr>
            <a:p>
              <a:pPr algn="ctr" defTabSz="914400" eaLnBrk="1" fontAlgn="auto" hangingPunct="1"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000000"/>
                  </a:solidFill>
                  <a:effectLst/>
                  <a:uLnTx/>
                  <a:uFillTx/>
                  <a:latin typeface="Arial"/>
                  <a:ea typeface="+mn-ea"/>
                  <a:cs typeface="+mn-cs"/>
                </a:rPr>
                <a:t>mass spectrometer </a:t>
              </a:r>
            </a:p>
          </p:txBody>
        </p:sp>
      </p:grpSp>
      <p:sp>
        <p:nvSpPr>
          <p:cNvPr id="1048632" name="TextBox 1"/>
          <p:cNvSpPr txBox="1"/>
          <p:nvPr/>
        </p:nvSpPr>
        <p:spPr>
          <a:xfrm>
            <a:off x="8610600" y="4343400"/>
            <a:ext cx="3256280" cy="358140"/>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009999"/>
                </a:solidFill>
                <a:effectLst/>
                <a:uLnTx/>
                <a:uFillTx/>
                <a:latin typeface="Arial"/>
                <a:ea typeface="+mn-ea"/>
                <a:cs typeface="+mn-cs"/>
              </a:rPr>
              <a:t>MS1 – mass (m/z) of peptides</a:t>
            </a:r>
          </a:p>
        </p:txBody>
      </p:sp>
      <p:sp>
        <p:nvSpPr>
          <p:cNvPr id="1048633" name="TextBox 120"/>
          <p:cNvSpPr txBox="1"/>
          <p:nvPr/>
        </p:nvSpPr>
        <p:spPr>
          <a:xfrm>
            <a:off x="8610600" y="5537478"/>
            <a:ext cx="3429616" cy="358140"/>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009999"/>
                </a:solidFill>
                <a:effectLst/>
                <a:uLnTx/>
                <a:uFillTx/>
                <a:latin typeface="Arial"/>
                <a:ea typeface="+mn-ea"/>
                <a:cs typeface="+mn-cs"/>
              </a:rPr>
              <a:t>MS2 – mass (m/z) of fragments</a:t>
            </a:r>
          </a:p>
        </p:txBody>
      </p:sp>
      <p:cxnSp>
        <p:nvCxnSpPr>
          <p:cNvPr id="3145740" name="Straight Arrow Connector 68"/>
          <p:cNvCxnSpPr>
            <a:cxnSpLocks/>
          </p:cNvCxnSpPr>
          <p:nvPr/>
        </p:nvCxnSpPr>
        <p:spPr>
          <a:xfrm>
            <a:off x="9691327" y="4822548"/>
            <a:ext cx="0" cy="701675"/>
          </a:xfrm>
          <a:prstGeom prst="straightConnector1"/>
          <a:ln w="28575" cap="sq">
            <a:solidFill>
              <a:schemeClr val="tx1"/>
            </a:solidFill>
            <a:round/>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8634" name="TextBox 82"/>
          <p:cNvSpPr txBox="1"/>
          <p:nvPr/>
        </p:nvSpPr>
        <p:spPr>
          <a:xfrm>
            <a:off x="9898195" y="4840011"/>
            <a:ext cx="1626215" cy="624841"/>
          </a:xfrm>
          <a:prstGeom prst="rect"/>
          <a:noFill/>
        </p:spPr>
        <p:txBody>
          <a:bodyPr rtlCol="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dirty="0" sz="1800" i="0" kern="1200" kumimoji="0" lang="en-US" noProof="0" normalizeH="0" spc="0" strike="noStrike" u="none">
                <a:ln>
                  <a:noFill/>
                </a:ln>
                <a:solidFill>
                  <a:srgbClr val="000000"/>
                </a:solidFill>
                <a:effectLst/>
                <a:uLnTx/>
                <a:uFillTx/>
                <a:latin typeface="Arial"/>
                <a:ea typeface="+mn-ea"/>
                <a:cs typeface="+mn-cs"/>
              </a:rPr>
              <a:t>Isolation + </a:t>
            </a:r>
          </a:p>
          <a:p>
            <a:pPr algn="l" defTabSz="914400" eaLnBrk="1" fontAlgn="auto" hangingPunct="1" indent="0" latinLnBrk="0" lvl="0" marL="0" marR="0" rtl="0">
              <a:lnSpc>
                <a:spcPct val="100000"/>
              </a:lnSpc>
              <a:spcBef>
                <a:spcPts val="0"/>
              </a:spcBef>
              <a:spcAft>
                <a:spcPts val="0"/>
              </a:spcAft>
              <a:buClrTx/>
              <a:buSzTx/>
              <a:buFontTx/>
              <a:buNone/>
            </a:pPr>
            <a:r>
              <a:rPr baseline="0" b="0" cap="none" dirty="0" sz="1800" i="0" kern="1200" kumimoji="0" lang="en-US" noProof="0" normalizeH="0" spc="0" strike="noStrike" u="none">
                <a:ln>
                  <a:noFill/>
                </a:ln>
                <a:solidFill>
                  <a:srgbClr val="000000"/>
                </a:solidFill>
                <a:effectLst/>
                <a:uLnTx/>
                <a:uFillTx/>
                <a:latin typeface="Arial"/>
                <a:ea typeface="+mn-ea"/>
                <a:cs typeface="+mn-cs"/>
              </a:rPr>
              <a:t>fragmentation</a:t>
            </a:r>
          </a:p>
        </p:txBody>
      </p:sp>
      <p:sp>
        <p:nvSpPr>
          <p:cNvPr id="1048635" name="Can 58"/>
          <p:cNvSpPr/>
          <p:nvPr/>
        </p:nvSpPr>
        <p:spPr>
          <a:xfrm rot="5400000">
            <a:off x="4457450" y="5135227"/>
            <a:ext cx="692150" cy="958850"/>
          </a:xfrm>
          <a:prstGeom prst="can"/>
          <a:noFill/>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36" name="Oval 123"/>
          <p:cNvSpPr/>
          <p:nvPr/>
        </p:nvSpPr>
        <p:spPr>
          <a:xfrm>
            <a:off x="4122489" y="5395579"/>
            <a:ext cx="150813" cy="149225"/>
          </a:xfrm>
          <a:prstGeom prst="ellipse"/>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37" name="Oval 124"/>
          <p:cNvSpPr/>
          <p:nvPr/>
        </p:nvSpPr>
        <p:spPr>
          <a:xfrm>
            <a:off x="3776414" y="5395579"/>
            <a:ext cx="150813" cy="149225"/>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38" name="Oval 125"/>
          <p:cNvSpPr/>
          <p:nvPr/>
        </p:nvSpPr>
        <p:spPr>
          <a:xfrm>
            <a:off x="4055814" y="5582904"/>
            <a:ext cx="150813" cy="149225"/>
          </a:xfrm>
          <a:prstGeom prst="ellipse"/>
        </p:spPr>
        <p:style>
          <a:lnRef idx="1">
            <a:schemeClr val="accent3"/>
          </a:lnRef>
          <a:fillRef idx="3">
            <a:schemeClr val="accent3"/>
          </a:fillRef>
          <a:effectRef idx="2">
            <a:schemeClr val="accent3"/>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39" name="Oval 126"/>
          <p:cNvSpPr/>
          <p:nvPr/>
        </p:nvSpPr>
        <p:spPr>
          <a:xfrm>
            <a:off x="3865313" y="5557503"/>
            <a:ext cx="180000" cy="180000"/>
          </a:xfrm>
          <a:prstGeom prst="ellipse"/>
        </p:spPr>
        <p:style>
          <a:lnRef idx="1">
            <a:schemeClr val="accent4"/>
          </a:lnRef>
          <a:fillRef idx="3">
            <a:schemeClr val="accent4"/>
          </a:fillRef>
          <a:effectRef idx="2">
            <a:schemeClr val="accent4"/>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0" name="Oval 127"/>
          <p:cNvSpPr/>
          <p:nvPr/>
        </p:nvSpPr>
        <p:spPr>
          <a:xfrm>
            <a:off x="3717677" y="5662279"/>
            <a:ext cx="108000" cy="108000"/>
          </a:xfrm>
          <a:prstGeom prst="ellipse"/>
        </p:spPr>
        <p:style>
          <a:lnRef idx="1">
            <a:schemeClr val="accent5"/>
          </a:lnRef>
          <a:fillRef idx="2">
            <a:schemeClr val="accent5"/>
          </a:fillRef>
          <a:effectRef idx="1">
            <a:schemeClr val="accent5"/>
          </a:effectRef>
          <a:fontRef idx="minor">
            <a:schemeClr val="dk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641" name="Oval 128"/>
          <p:cNvSpPr/>
          <p:nvPr/>
        </p:nvSpPr>
        <p:spPr>
          <a:xfrm>
            <a:off x="3955802" y="5730542"/>
            <a:ext cx="149225" cy="149225"/>
          </a:xfrm>
          <a:prstGeom prst="ellipse"/>
        </p:spPr>
        <p:style>
          <a:lnRef idx="1">
            <a:schemeClr val="accent6"/>
          </a:lnRef>
          <a:fillRef idx="2">
            <a:schemeClr val="accent6"/>
          </a:fillRef>
          <a:effectRef idx="1">
            <a:schemeClr val="accent6"/>
          </a:effectRef>
          <a:fontRef idx="minor">
            <a:schemeClr val="dk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642" name="TextBox 106"/>
          <p:cNvSpPr txBox="1">
            <a:spLocks noChangeArrowheads="1"/>
          </p:cNvSpPr>
          <p:nvPr/>
        </p:nvSpPr>
        <p:spPr bwMode="auto">
          <a:xfrm>
            <a:off x="4315262" y="5463842"/>
            <a:ext cx="754381" cy="269241"/>
          </a:xfrm>
          <a:prstGeom prst="rect"/>
          <a:no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indent="-37474525" marL="37931725">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eaLnBrk="0" fontAlgn="base" hangingPunct="0" marL="457200">
              <a:spcBef>
                <a:spcPct val="0"/>
              </a:spcBef>
              <a:spcAft>
                <a:spcPct val="0"/>
              </a:spcAft>
              <a:defRPr sz="2400">
                <a:solidFill>
                  <a:schemeClr val="tx1"/>
                </a:solidFill>
                <a:latin typeface="Arial" charset="0"/>
                <a:ea typeface="ＭＳ Ｐゴシック" charset="0"/>
              </a:defRPr>
            </a:lvl6pPr>
            <a:lvl7pPr eaLnBrk="0" fontAlgn="base" hangingPunct="0" marL="914400">
              <a:spcBef>
                <a:spcPct val="0"/>
              </a:spcBef>
              <a:spcAft>
                <a:spcPct val="0"/>
              </a:spcAft>
              <a:defRPr sz="2400">
                <a:solidFill>
                  <a:schemeClr val="tx1"/>
                </a:solidFill>
                <a:latin typeface="Arial" charset="0"/>
                <a:ea typeface="ＭＳ Ｐゴシック" charset="0"/>
              </a:defRPr>
            </a:lvl7pPr>
            <a:lvl8pPr eaLnBrk="0" fontAlgn="base" hangingPunct="0" marL="1371600">
              <a:spcBef>
                <a:spcPct val="0"/>
              </a:spcBef>
              <a:spcAft>
                <a:spcPct val="0"/>
              </a:spcAft>
              <a:defRPr sz="2400">
                <a:solidFill>
                  <a:schemeClr val="tx1"/>
                </a:solidFill>
                <a:latin typeface="Arial" charset="0"/>
                <a:ea typeface="ＭＳ Ｐゴシック" charset="0"/>
              </a:defRPr>
            </a:lvl8pPr>
            <a:lvl9pPr eaLnBrk="0" fontAlgn="base" hangingPunct="0" marL="1828800">
              <a:spcBef>
                <a:spcPct val="0"/>
              </a:spcBef>
              <a:spcAft>
                <a:spcPct val="0"/>
              </a:spcAft>
              <a:defRPr sz="2400">
                <a:solidFill>
                  <a:schemeClr val="tx1"/>
                </a:solidFill>
                <a:latin typeface="Arial" charset="0"/>
                <a:ea typeface="ＭＳ Ｐゴシック" charset="0"/>
              </a:defRPr>
            </a:lvl9pPr>
          </a:lstStyle>
          <a:p>
            <a:pPr algn="ctr"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rgbClr val="000000"/>
                </a:solidFill>
                <a:effectLst/>
                <a:uLnTx/>
                <a:uFillTx/>
                <a:latin typeface="Arial" charset="0"/>
                <a:ea typeface="ＭＳ Ｐゴシック" charset="0"/>
              </a:rPr>
              <a:t>Q1 filter </a:t>
            </a:r>
          </a:p>
        </p:txBody>
      </p:sp>
      <p:sp>
        <p:nvSpPr>
          <p:cNvPr id="1048643" name="Can 66"/>
          <p:cNvSpPr/>
          <p:nvPr/>
        </p:nvSpPr>
        <p:spPr>
          <a:xfrm rot="5400000">
            <a:off x="5597275" y="5135227"/>
            <a:ext cx="692150" cy="958850"/>
          </a:xfrm>
          <a:prstGeom prst="can"/>
          <a:noFill/>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4" name="Oval 131"/>
          <p:cNvSpPr/>
          <p:nvPr/>
        </p:nvSpPr>
        <p:spPr>
          <a:xfrm flipH="1">
            <a:off x="6415292" y="5657516"/>
            <a:ext cx="109537" cy="109538"/>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5" name="Oval 132"/>
          <p:cNvSpPr/>
          <p:nvPr/>
        </p:nvSpPr>
        <p:spPr>
          <a:xfrm>
            <a:off x="6438652" y="5440029"/>
            <a:ext cx="47625" cy="49213"/>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6" name="Oval 133"/>
          <p:cNvSpPr/>
          <p:nvPr/>
        </p:nvSpPr>
        <p:spPr>
          <a:xfrm flipH="1" flipV="1">
            <a:off x="6640264" y="5506704"/>
            <a:ext cx="92075" cy="92075"/>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7" name="Oval 134"/>
          <p:cNvSpPr/>
          <p:nvPr/>
        </p:nvSpPr>
        <p:spPr>
          <a:xfrm>
            <a:off x="6495800" y="5522577"/>
            <a:ext cx="63500" cy="635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8" name="Oval 135"/>
          <p:cNvSpPr/>
          <p:nvPr/>
        </p:nvSpPr>
        <p:spPr>
          <a:xfrm>
            <a:off x="6349750" y="5484477"/>
            <a:ext cx="90000" cy="900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49" name="Oval 136"/>
          <p:cNvSpPr/>
          <p:nvPr/>
        </p:nvSpPr>
        <p:spPr>
          <a:xfrm>
            <a:off x="6565650" y="5617827"/>
            <a:ext cx="63500" cy="635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0" name="TextBox 123"/>
          <p:cNvSpPr txBox="1">
            <a:spLocks noChangeArrowheads="1"/>
          </p:cNvSpPr>
          <p:nvPr/>
        </p:nvSpPr>
        <p:spPr bwMode="auto">
          <a:xfrm>
            <a:off x="7082002" y="5617829"/>
            <a:ext cx="1081306" cy="269241"/>
          </a:xfrm>
          <a:prstGeom prst="rect"/>
          <a:no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indent="-37474525" marL="37931725">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eaLnBrk="0" fontAlgn="base" hangingPunct="0" marL="457200">
              <a:spcBef>
                <a:spcPct val="0"/>
              </a:spcBef>
              <a:spcAft>
                <a:spcPct val="0"/>
              </a:spcAft>
              <a:defRPr sz="2400">
                <a:solidFill>
                  <a:schemeClr val="tx1"/>
                </a:solidFill>
                <a:latin typeface="Arial" charset="0"/>
                <a:ea typeface="ＭＳ Ｐゴシック" charset="0"/>
              </a:defRPr>
            </a:lvl6pPr>
            <a:lvl7pPr eaLnBrk="0" fontAlgn="base" hangingPunct="0" marL="914400">
              <a:spcBef>
                <a:spcPct val="0"/>
              </a:spcBef>
              <a:spcAft>
                <a:spcPct val="0"/>
              </a:spcAft>
              <a:defRPr sz="2400">
                <a:solidFill>
                  <a:schemeClr val="tx1"/>
                </a:solidFill>
                <a:latin typeface="Arial" charset="0"/>
                <a:ea typeface="ＭＳ Ｐゴシック" charset="0"/>
              </a:defRPr>
            </a:lvl7pPr>
            <a:lvl8pPr eaLnBrk="0" fontAlgn="base" hangingPunct="0" marL="1371600">
              <a:spcBef>
                <a:spcPct val="0"/>
              </a:spcBef>
              <a:spcAft>
                <a:spcPct val="0"/>
              </a:spcAft>
              <a:defRPr sz="2400">
                <a:solidFill>
                  <a:schemeClr val="tx1"/>
                </a:solidFill>
                <a:latin typeface="Arial" charset="0"/>
                <a:ea typeface="ＭＳ Ｐゴシック" charset="0"/>
              </a:defRPr>
            </a:lvl8pPr>
            <a:lvl9pPr eaLnBrk="0" fontAlgn="base" hangingPunct="0" marL="1828800">
              <a:spcBef>
                <a:spcPct val="0"/>
              </a:spcBef>
              <a:spcAft>
                <a:spcPct val="0"/>
              </a:spcAft>
              <a:defRPr sz="2400">
                <a:solidFill>
                  <a:schemeClr val="tx1"/>
                </a:solidFill>
                <a:latin typeface="Arial" charset="0"/>
                <a:ea typeface="ＭＳ Ｐゴシック" charset="0"/>
              </a:defRPr>
            </a:lvl9pPr>
          </a:lstStyle>
          <a:p>
            <a:pPr algn="ctr"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rgbClr val="000000"/>
                </a:solidFill>
                <a:effectLst/>
                <a:uLnTx/>
                <a:uFillTx/>
                <a:latin typeface="Arial" charset="0"/>
                <a:ea typeface="ＭＳ Ｐゴシック" charset="0"/>
              </a:rPr>
              <a:t>TOF analyzer</a:t>
            </a:r>
          </a:p>
        </p:txBody>
      </p:sp>
      <p:sp>
        <p:nvSpPr>
          <p:cNvPr id="1048651" name="Oval 138"/>
          <p:cNvSpPr/>
          <p:nvPr/>
        </p:nvSpPr>
        <p:spPr>
          <a:xfrm flipH="1">
            <a:off x="7002286" y="4925057"/>
            <a:ext cx="109537" cy="109537"/>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2" name="Oval 139"/>
          <p:cNvSpPr/>
          <p:nvPr/>
        </p:nvSpPr>
        <p:spPr>
          <a:xfrm>
            <a:off x="7314950" y="5490829"/>
            <a:ext cx="49212" cy="49213"/>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3" name="Oval 140"/>
          <p:cNvSpPr/>
          <p:nvPr/>
        </p:nvSpPr>
        <p:spPr>
          <a:xfrm>
            <a:off x="7312466" y="5239383"/>
            <a:ext cx="63500" cy="635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4" name="Oval 141"/>
          <p:cNvSpPr/>
          <p:nvPr/>
        </p:nvSpPr>
        <p:spPr>
          <a:xfrm>
            <a:off x="7285684" y="5002502"/>
            <a:ext cx="72000" cy="720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5" name="Oval 142"/>
          <p:cNvSpPr/>
          <p:nvPr/>
        </p:nvSpPr>
        <p:spPr>
          <a:xfrm>
            <a:off x="7245376" y="4587040"/>
            <a:ext cx="90000" cy="90000"/>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6" name="Freeform 115"/>
          <p:cNvSpPr/>
          <p:nvPr/>
        </p:nvSpPr>
        <p:spPr>
          <a:xfrm>
            <a:off x="6703764" y="4206540"/>
            <a:ext cx="638175" cy="1433512"/>
          </a:xfrm>
          <a:custGeom>
            <a:avLst/>
            <a:gdLst>
              <a:gd name="connsiteX0" fmla="*/ 0 w 855133"/>
              <a:gd name="connsiteY0" fmla="*/ 2121605 h 2475088"/>
              <a:gd name="connsiteX1" fmla="*/ 351366 w 855133"/>
              <a:gd name="connsiteY1" fmla="*/ 2121605 h 2475088"/>
              <a:gd name="connsiteX2" fmla="*/ 609600 w 855133"/>
              <a:gd name="connsiteY2" fmla="*/ 705 h 2475088"/>
              <a:gd name="connsiteX3" fmla="*/ 855133 w 855133"/>
              <a:gd name="connsiteY3" fmla="*/ 2125838 h 2475088"/>
              <a:gd name="connsiteX0" fmla="*/ 0 w 855133"/>
              <a:gd name="connsiteY0" fmla="*/ 2121605 h 2298346"/>
              <a:gd name="connsiteX1" fmla="*/ 351366 w 855133"/>
              <a:gd name="connsiteY1" fmla="*/ 2121605 h 2298346"/>
              <a:gd name="connsiteX2" fmla="*/ 609600 w 855133"/>
              <a:gd name="connsiteY2" fmla="*/ 705 h 2298346"/>
              <a:gd name="connsiteX3" fmla="*/ 855133 w 855133"/>
              <a:gd name="connsiteY3" fmla="*/ 2125838 h 2298346"/>
              <a:gd name="connsiteX0" fmla="*/ 0 w 855133"/>
              <a:gd name="connsiteY0" fmla="*/ 2121605 h 2134305"/>
              <a:gd name="connsiteX1" fmla="*/ 351366 w 855133"/>
              <a:gd name="connsiteY1" fmla="*/ 2121605 h 2134305"/>
              <a:gd name="connsiteX2" fmla="*/ 609600 w 855133"/>
              <a:gd name="connsiteY2" fmla="*/ 705 h 2134305"/>
              <a:gd name="connsiteX3" fmla="*/ 855133 w 855133"/>
              <a:gd name="connsiteY3" fmla="*/ 2125838 h 2134305"/>
              <a:gd name="connsiteX0" fmla="*/ 0 w 855133"/>
              <a:gd name="connsiteY0" fmla="*/ 2121605 h 2134305"/>
              <a:gd name="connsiteX1" fmla="*/ 351366 w 855133"/>
              <a:gd name="connsiteY1" fmla="*/ 2121605 h 2134305"/>
              <a:gd name="connsiteX2" fmla="*/ 609600 w 855133"/>
              <a:gd name="connsiteY2" fmla="*/ 705 h 2134305"/>
              <a:gd name="connsiteX3" fmla="*/ 855133 w 855133"/>
              <a:gd name="connsiteY3" fmla="*/ 2125838 h 2134305"/>
              <a:gd name="connsiteX0" fmla="*/ 0 w 855133"/>
              <a:gd name="connsiteY0" fmla="*/ 2121605 h 2134305"/>
              <a:gd name="connsiteX1" fmla="*/ 351366 w 855133"/>
              <a:gd name="connsiteY1" fmla="*/ 2121605 h 2134305"/>
              <a:gd name="connsiteX2" fmla="*/ 609600 w 855133"/>
              <a:gd name="connsiteY2" fmla="*/ 705 h 2134305"/>
              <a:gd name="connsiteX3" fmla="*/ 855133 w 855133"/>
              <a:gd name="connsiteY3" fmla="*/ 2125838 h 2134305"/>
              <a:gd name="connsiteX0" fmla="*/ 0 w 855133"/>
              <a:gd name="connsiteY0" fmla="*/ 2181449 h 2194149"/>
              <a:gd name="connsiteX1" fmla="*/ 351366 w 855133"/>
              <a:gd name="connsiteY1" fmla="*/ 2181449 h 2194149"/>
              <a:gd name="connsiteX2" fmla="*/ 457584 w 855133"/>
              <a:gd name="connsiteY2" fmla="*/ 1822386 h 2194149"/>
              <a:gd name="connsiteX3" fmla="*/ 609600 w 855133"/>
              <a:gd name="connsiteY3" fmla="*/ 60549 h 2194149"/>
              <a:gd name="connsiteX4" fmla="*/ 855133 w 855133"/>
              <a:gd name="connsiteY4" fmla="*/ 2185682 h 2194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133" h="2194149">
                <a:moveTo>
                  <a:pt x="0" y="2181449"/>
                </a:moveTo>
                <a:cubicBezTo>
                  <a:pt x="222250" y="2180643"/>
                  <a:pt x="156633" y="2194149"/>
                  <a:pt x="351366" y="2181449"/>
                </a:cubicBezTo>
                <a:cubicBezTo>
                  <a:pt x="409927" y="2180038"/>
                  <a:pt x="414545" y="2175869"/>
                  <a:pt x="457584" y="1822386"/>
                </a:cubicBezTo>
                <a:cubicBezTo>
                  <a:pt x="500623" y="1468903"/>
                  <a:pt x="543342" y="0"/>
                  <a:pt x="609600" y="60549"/>
                </a:cubicBezTo>
                <a:cubicBezTo>
                  <a:pt x="675858" y="121098"/>
                  <a:pt x="774347" y="1123468"/>
                  <a:pt x="855133" y="2185682"/>
                </a:cubicBezTo>
              </a:path>
            </a:pathLst>
          </a:custGeom>
          <a:ln w="9525" cap="flat" cmpd="sng" algn="ctr">
            <a:solidFill>
              <a:schemeClr val="bg1">
                <a:lumMod val="65000"/>
              </a:schemeClr>
            </a:solidFill>
            <a:prstDash val="sysDash"/>
            <a:round/>
            <a:headEnd type="none" w="med" len="med"/>
            <a:tailEnd type="stealth" w="med" len="med"/>
          </a:ln>
        </p:spPr>
        <p:style>
          <a:lnRef idx="2">
            <a:schemeClr val="accent1"/>
          </a:lnRef>
          <a:fillRef idx="0">
            <a:schemeClr val="accent1"/>
          </a:fillRef>
          <a:effectRef idx="1">
            <a:schemeClr val="accent1"/>
          </a:effectRef>
          <a:fontRef idx="minor">
            <a:schemeClr val="tx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grpSp>
        <p:nvGrpSpPr>
          <p:cNvPr id="60" name="Group 165"/>
          <p:cNvGrpSpPr/>
          <p:nvPr/>
        </p:nvGrpSpPr>
        <p:grpSpPr bwMode="auto">
          <a:xfrm>
            <a:off x="6957762" y="4092240"/>
            <a:ext cx="401638" cy="227012"/>
            <a:chOff x="3844642" y="3000674"/>
            <a:chExt cx="572495" cy="374833"/>
          </a:xfrm>
        </p:grpSpPr>
        <p:sp>
          <p:nvSpPr>
            <p:cNvPr id="1048657" name="Can 117"/>
            <p:cNvSpPr/>
            <p:nvPr/>
          </p:nvSpPr>
          <p:spPr>
            <a:xfrm rot="10800000">
              <a:off x="3844642" y="3226099"/>
              <a:ext cx="572495" cy="149408"/>
            </a:xfrm>
            <a:prstGeom prst="can"/>
            <a:noFill/>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8" name="Can 118"/>
            <p:cNvSpPr/>
            <p:nvPr/>
          </p:nvSpPr>
          <p:spPr>
            <a:xfrm rot="10800000">
              <a:off x="3844642" y="3113385"/>
              <a:ext cx="572495" cy="149410"/>
            </a:xfrm>
            <a:prstGeom prst="can"/>
            <a:noFill/>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59" name="Can 119"/>
            <p:cNvSpPr/>
            <p:nvPr/>
          </p:nvSpPr>
          <p:spPr>
            <a:xfrm rot="10800000">
              <a:off x="3844642" y="3000674"/>
              <a:ext cx="572495" cy="149408"/>
            </a:xfrm>
            <a:prstGeom prst="can"/>
            <a:noFill/>
          </p:spPr>
          <p:style>
            <a:lnRef idx="1">
              <a:schemeClr val="accent1"/>
            </a:lnRef>
            <a:fillRef idx="3">
              <a:schemeClr val="accent1"/>
            </a:fillRef>
            <a:effectRef idx="2">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grpSp>
      <p:sp>
        <p:nvSpPr>
          <p:cNvPr id="1048660" name="Oval 148"/>
          <p:cNvSpPr/>
          <p:nvPr/>
        </p:nvSpPr>
        <p:spPr>
          <a:xfrm>
            <a:off x="5295652" y="5511345"/>
            <a:ext cx="150813" cy="150813"/>
          </a:xfrm>
          <a:prstGeom prst="ellipse"/>
        </p:spPr>
        <p:style>
          <a:lnRef idx="1">
            <a:schemeClr val="accent2"/>
          </a:lnRef>
          <a:fillRef idx="3">
            <a:schemeClr val="accent2"/>
          </a:fillRef>
          <a:effectRef idx="2">
            <a:schemeClr val="accent2"/>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FFFFFF"/>
              </a:solidFill>
              <a:effectLst/>
              <a:uLnTx/>
              <a:uFillTx/>
              <a:latin typeface="Arial"/>
              <a:ea typeface="+mn-ea"/>
              <a:cs typeface="+mn-cs"/>
            </a:endParaRPr>
          </a:p>
        </p:txBody>
      </p:sp>
      <p:sp>
        <p:nvSpPr>
          <p:cNvPr id="1048661" name="TextBox 110"/>
          <p:cNvSpPr txBox="1">
            <a:spLocks noChangeArrowheads="1"/>
          </p:cNvSpPr>
          <p:nvPr/>
        </p:nvSpPr>
        <p:spPr bwMode="auto">
          <a:xfrm>
            <a:off x="5490186" y="5393990"/>
            <a:ext cx="779780" cy="447041"/>
          </a:xfrm>
          <a:prstGeom prst="rect"/>
          <a:no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indent="-37474525" marL="37931725">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eaLnBrk="0" fontAlgn="base" hangingPunct="0" marL="457200">
              <a:spcBef>
                <a:spcPct val="0"/>
              </a:spcBef>
              <a:spcAft>
                <a:spcPct val="0"/>
              </a:spcAft>
              <a:defRPr sz="2400">
                <a:solidFill>
                  <a:schemeClr val="tx1"/>
                </a:solidFill>
                <a:latin typeface="Arial" charset="0"/>
                <a:ea typeface="ＭＳ Ｐゴシック" charset="0"/>
              </a:defRPr>
            </a:lvl6pPr>
            <a:lvl7pPr eaLnBrk="0" fontAlgn="base" hangingPunct="0" marL="914400">
              <a:spcBef>
                <a:spcPct val="0"/>
              </a:spcBef>
              <a:spcAft>
                <a:spcPct val="0"/>
              </a:spcAft>
              <a:defRPr sz="2400">
                <a:solidFill>
                  <a:schemeClr val="tx1"/>
                </a:solidFill>
                <a:latin typeface="Arial" charset="0"/>
                <a:ea typeface="ＭＳ Ｐゴシック" charset="0"/>
              </a:defRPr>
            </a:lvl7pPr>
            <a:lvl8pPr eaLnBrk="0" fontAlgn="base" hangingPunct="0" marL="1371600">
              <a:spcBef>
                <a:spcPct val="0"/>
              </a:spcBef>
              <a:spcAft>
                <a:spcPct val="0"/>
              </a:spcAft>
              <a:defRPr sz="2400">
                <a:solidFill>
                  <a:schemeClr val="tx1"/>
                </a:solidFill>
                <a:latin typeface="Arial" charset="0"/>
                <a:ea typeface="ＭＳ Ｐゴシック" charset="0"/>
              </a:defRPr>
            </a:lvl8pPr>
            <a:lvl9pPr eaLnBrk="0" fontAlgn="base" hangingPunct="0" marL="1828800">
              <a:spcBef>
                <a:spcPct val="0"/>
              </a:spcBef>
              <a:spcAft>
                <a:spcPct val="0"/>
              </a:spcAft>
              <a:defRPr sz="2400">
                <a:solidFill>
                  <a:schemeClr val="tx1"/>
                </a:solidFill>
                <a:latin typeface="Arial" charset="0"/>
                <a:ea typeface="ＭＳ Ｐゴシック" charset="0"/>
              </a:defRPr>
            </a:lvl9pPr>
          </a:lstStyle>
          <a:p>
            <a:pPr algn="ctr"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rgbClr val="000000"/>
                </a:solidFill>
                <a:effectLst/>
                <a:uLnTx/>
                <a:uFillTx/>
                <a:latin typeface="Arial" charset="0"/>
                <a:ea typeface="ＭＳ Ｐゴシック" charset="0"/>
              </a:rPr>
              <a:t>Collision</a:t>
            </a:r>
          </a:p>
          <a:p>
            <a:pPr algn="ctr"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rgbClr val="000000"/>
                </a:solidFill>
                <a:effectLst/>
                <a:uLnTx/>
                <a:uFillTx/>
                <a:latin typeface="Arial" charset="0"/>
                <a:ea typeface="ＭＳ Ｐゴシック" charset="0"/>
              </a:rPr>
              <a:t>cell</a:t>
            </a:r>
          </a:p>
        </p:txBody>
      </p:sp>
      <p:pic>
        <p:nvPicPr>
          <p:cNvPr id="2097155" name="Picture 10" descr="Bildergebnis fÃ¼r cell culture plate"/>
          <p:cNvPicPr>
            <a:picLocks noChangeAspect="1" noChangeArrowheads="1"/>
          </p:cNvPicPr>
          <p:nvPr/>
        </p:nvPicPr>
        <p:blipFill>
          <a:blip xmlns:r="http://schemas.openxmlformats.org/officeDocument/2006/relationships" r:embed="rId3" cstate="print"/>
          <a:srcRect/>
          <a:stretch>
            <a:fillRect/>
          </a:stretch>
        </p:blipFill>
        <p:spPr bwMode="auto">
          <a:xfrm>
            <a:off x="338202" y="2420505"/>
            <a:ext cx="1565469" cy="684334"/>
          </a:xfrm>
          <a:prstGeom prst="rect"/>
          <a:noFill/>
        </p:spPr>
      </p:pic>
      <p:sp>
        <p:nvSpPr>
          <p:cNvPr id="1048662" name="TextBox 2"/>
          <p:cNvSpPr txBox="1"/>
          <p:nvPr/>
        </p:nvSpPr>
        <p:spPr>
          <a:xfrm>
            <a:off x="419897" y="1832779"/>
            <a:ext cx="1261884" cy="369332"/>
          </a:xfrm>
          <a:prstGeom prst="rect"/>
          <a:noFill/>
        </p:spPr>
        <p:txBody>
          <a:bodyPr rtlCol="0" wrap="none">
            <a:spAutoFit/>
          </a:bodyPr>
          <a:p>
            <a:r>
              <a:rPr dirty="0" lang="en-GB"/>
              <a:t>HeLa cells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71" name="Title 7"/>
          <p:cNvSpPr>
            <a:spLocks noGrp="1"/>
          </p:cNvSpPr>
          <p:nvPr>
            <p:ph type="title"/>
          </p:nvPr>
        </p:nvSpPr>
        <p:spPr>
          <a:xfrm>
            <a:off x="343678" y="0"/>
            <a:ext cx="10515600" cy="1325563"/>
          </a:xfrm>
        </p:spPr>
        <p:txBody>
          <a:bodyPr>
            <a:normAutofit/>
          </a:bodyPr>
          <a:p>
            <a:pPr>
              <a:spcBef>
                <a:spcPts val="1000"/>
              </a:spcBef>
            </a:pPr>
            <a:r>
              <a:rPr b="1" dirty="0" sz="3200" lang="en-US">
                <a:solidFill>
                  <a:srgbClr val="D6000D"/>
                </a:solidFill>
                <a:latin typeface="+mn-lt"/>
                <a:ea typeface="+mn-ea"/>
                <a:cs typeface="+mn-cs"/>
              </a:rPr>
              <a:t>2 topics for workshop – also related to assignment!</a:t>
            </a:r>
            <a:endParaRPr b="1" dirty="0" sz="3200" lang="de-CH">
              <a:solidFill>
                <a:srgbClr val="D6000D"/>
              </a:solidFill>
              <a:latin typeface="+mn-lt"/>
              <a:ea typeface="+mn-ea"/>
              <a:cs typeface="+mn-cs"/>
            </a:endParaRPr>
          </a:p>
        </p:txBody>
      </p:sp>
      <p:sp>
        <p:nvSpPr>
          <p:cNvPr id="1048672" name="Content Placeholder 5"/>
          <p:cNvSpPr>
            <a:spLocks noGrp="1"/>
          </p:cNvSpPr>
          <p:nvPr>
            <p:ph idx="1"/>
          </p:nvPr>
        </p:nvSpPr>
        <p:spPr/>
        <p:txBody>
          <a:bodyPr/>
          <a:p>
            <a:r>
              <a:rPr dirty="0" lang="en-US"/>
              <a:t>Calculating mass from m/z</a:t>
            </a:r>
          </a:p>
          <a:p>
            <a:pPr lvl="1"/>
            <a:r>
              <a:rPr dirty="0" lang="en-US"/>
              <a:t>We measure m/z but we want to know mass!</a:t>
            </a:r>
          </a:p>
          <a:p>
            <a:pPr lvl="1"/>
            <a:r>
              <a:rPr dirty="0" lang="en-US"/>
              <a:t>Review charge states and </a:t>
            </a:r>
            <a:r>
              <a:rPr lang="en-US"/>
              <a:t>isotope distributions</a:t>
            </a:r>
            <a:endParaRPr dirty="0" lang="en-US"/>
          </a:p>
          <a:p>
            <a:pPr lvl="1"/>
            <a:endParaRPr dirty="0" lang="en-US"/>
          </a:p>
          <a:p>
            <a:r>
              <a:rPr dirty="0" lang="en-US"/>
              <a:t>Interpreting fragmentation (or MS2) spectra</a:t>
            </a:r>
          </a:p>
          <a:p>
            <a:pPr lvl="1"/>
            <a:r>
              <a:rPr dirty="0" lang="en-US"/>
              <a:t>Using peptide as example – but generalizable to other analytes</a:t>
            </a:r>
          </a:p>
          <a:p>
            <a:pPr lvl="1"/>
            <a:r>
              <a:rPr dirty="0" lang="en-US"/>
              <a:t>Manual annotation of amino acid sequence of peptide from MS2 spectrum</a:t>
            </a:r>
            <a:endParaRPr dirty="0" lang="en-GB"/>
          </a:p>
        </p:txBody>
      </p:sp>
      <p:sp>
        <p:nvSpPr>
          <p:cNvPr id="1048673" name="Rounded Rectangle 3"/>
          <p:cNvSpPr/>
          <p:nvPr/>
        </p:nvSpPr>
        <p:spPr>
          <a:xfrm>
            <a:off x="643812" y="1632857"/>
            <a:ext cx="10709988" cy="1726163"/>
          </a:xfrm>
          <a:prstGeom prst="roundRect"/>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de-CH"/>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673"/>
                                        </p:tgtEl>
                                        <p:attrNameLst>
                                          <p:attrName>style.visibility</p:attrName>
                                        </p:attrNameLst>
                                      </p:cBhvr>
                                      <p:to>
                                        <p:strVal val="visible"/>
                                      </p:to>
                                    </p:set>
                                    <p:animEffect transition="in" filter="fade">
                                      <p:cBhvr>
                                        <p:cTn dur="500" id="7"/>
                                        <p:tgtEl>
                                          <p:spTgt spid="104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74" name="Title 7"/>
          <p:cNvSpPr>
            <a:spLocks noGrp="1"/>
          </p:cNvSpPr>
          <p:nvPr>
            <p:ph type="title"/>
          </p:nvPr>
        </p:nvSpPr>
        <p:spPr>
          <a:xfrm>
            <a:off x="343678" y="0"/>
            <a:ext cx="10515600" cy="1325563"/>
          </a:xfrm>
        </p:spPr>
        <p:txBody>
          <a:bodyPr>
            <a:normAutofit/>
          </a:bodyPr>
          <a:p>
            <a:pPr>
              <a:spcBef>
                <a:spcPts val="1000"/>
              </a:spcBef>
            </a:pPr>
            <a:r>
              <a:rPr b="1" dirty="0" sz="3200" lang="en-US">
                <a:solidFill>
                  <a:srgbClr val="D6000D"/>
                </a:solidFill>
                <a:latin typeface="+mn-lt"/>
                <a:ea typeface="+mn-ea"/>
                <a:cs typeface="+mn-cs"/>
              </a:rPr>
              <a:t>Recap on isotopic distributions and charge stages</a:t>
            </a:r>
            <a:endParaRPr b="1" dirty="0" sz="3200" lang="de-CH">
              <a:solidFill>
                <a:srgbClr val="D6000D"/>
              </a:solidFill>
              <a:latin typeface="+mn-lt"/>
              <a:ea typeface="+mn-ea"/>
              <a:cs typeface="+mn-cs"/>
            </a:endParaRPr>
          </a:p>
        </p:txBody>
      </p:sp>
      <p:sp>
        <p:nvSpPr>
          <p:cNvPr id="1048675" name="Content Placeholder 8"/>
          <p:cNvSpPr>
            <a:spLocks noGrp="1"/>
          </p:cNvSpPr>
          <p:nvPr>
            <p:ph idx="1"/>
          </p:nvPr>
        </p:nvSpPr>
        <p:spPr>
          <a:xfrm>
            <a:off x="838201" y="1013988"/>
            <a:ext cx="7291812" cy="5162975"/>
          </a:xfrm>
        </p:spPr>
        <p:txBody>
          <a:bodyPr>
            <a:normAutofit/>
          </a:bodyPr>
          <a:p>
            <a:pPr>
              <a:lnSpc>
                <a:spcPct val="100000"/>
              </a:lnSpc>
            </a:pPr>
            <a:r>
              <a:rPr dirty="0" lang="en-US"/>
              <a:t>2 </a:t>
            </a:r>
            <a:r>
              <a:rPr dirty="0" lang="en-US" u="sng"/>
              <a:t>separate</a:t>
            </a:r>
            <a:r>
              <a:rPr dirty="0" lang="en-US"/>
              <a:t> issues to review:</a:t>
            </a:r>
          </a:p>
          <a:p>
            <a:pPr indent="-457200" lvl="1" marL="914400">
              <a:lnSpc>
                <a:spcPct val="100000"/>
              </a:lnSpc>
              <a:buFont typeface="+mj-lt"/>
              <a:buAutoNum type="arabicPeriod"/>
            </a:pPr>
            <a:r>
              <a:rPr dirty="0" lang="en-US"/>
              <a:t>Elemental isotopic abundances and MS</a:t>
            </a:r>
          </a:p>
          <a:p>
            <a:pPr indent="-457200" lvl="1" marL="914400">
              <a:lnSpc>
                <a:spcPct val="100000"/>
              </a:lnSpc>
              <a:buFont typeface="+mj-lt"/>
              <a:buAutoNum type="arabicPeriod"/>
            </a:pPr>
            <a:r>
              <a:rPr dirty="0" lang="en-US"/>
              <a:t>Using isotope distributions to determine charge state</a:t>
            </a:r>
          </a:p>
          <a:p>
            <a:pPr lvl="1">
              <a:lnSpc>
                <a:spcPct val="100000"/>
              </a:lnSpc>
            </a:pPr>
            <a:endParaRPr dirty="0" lang="en-US"/>
          </a:p>
          <a:p>
            <a:pPr indent="-514350" marL="514350">
              <a:lnSpc>
                <a:spcPct val="100000"/>
              </a:lnSpc>
              <a:buFont typeface="+mj-lt"/>
              <a:buAutoNum type="arabicPeriod"/>
            </a:pPr>
            <a:r>
              <a:rPr dirty="0" lang="de-CH"/>
              <a:t>In nature for given elements we find different isotopic abundances of various elements because or different numbers of neutrons</a:t>
            </a:r>
          </a:p>
          <a:p>
            <a:pPr lvl="1">
              <a:lnSpc>
                <a:spcPct val="100000"/>
              </a:lnSpc>
            </a:pPr>
            <a:r>
              <a:rPr dirty="0" lang="de-CH"/>
              <a:t>We are primarily concerned with carbon</a:t>
            </a:r>
          </a:p>
          <a:p>
            <a:pPr lvl="1">
              <a:lnSpc>
                <a:spcPct val="100000"/>
              </a:lnSpc>
            </a:pPr>
            <a:r>
              <a:rPr dirty="0" lang="de-CH"/>
              <a:t>98.9 % of the carbon in nature is </a:t>
            </a:r>
            <a:r>
              <a:rPr baseline="30000" dirty="0" lang="de-CH"/>
              <a:t>12</a:t>
            </a:r>
            <a:r>
              <a:rPr dirty="0" lang="de-CH"/>
              <a:t>C (6 protons + 6 neutrons in nucleus)</a:t>
            </a:r>
          </a:p>
          <a:p>
            <a:pPr lvl="1">
              <a:lnSpc>
                <a:spcPct val="100000"/>
              </a:lnSpc>
            </a:pPr>
            <a:r>
              <a:rPr dirty="0" lang="de-CH"/>
              <a:t>1.1 % is </a:t>
            </a:r>
            <a:r>
              <a:rPr baseline="30000" dirty="0" lang="de-CH"/>
              <a:t>13</a:t>
            </a:r>
            <a:r>
              <a:rPr dirty="0" lang="de-CH"/>
              <a:t>C (6 protons + 7 neutrons in nucleus)</a:t>
            </a:r>
          </a:p>
          <a:p>
            <a:pPr lvl="1">
              <a:lnSpc>
                <a:spcPct val="100000"/>
              </a:lnSpc>
            </a:pPr>
            <a:r>
              <a:rPr dirty="0" lang="de-CH"/>
              <a:t>1 part per trillion is </a:t>
            </a:r>
            <a:r>
              <a:rPr baseline="30000" dirty="0" lang="de-CH"/>
              <a:t>14</a:t>
            </a:r>
            <a:r>
              <a:rPr dirty="0" lang="de-CH"/>
              <a:t>C (6 protons + 8 neutrons in nucleus)</a:t>
            </a:r>
          </a:p>
          <a:p>
            <a:pPr lvl="2">
              <a:lnSpc>
                <a:spcPct val="100000"/>
              </a:lnSpc>
            </a:pPr>
            <a:r>
              <a:rPr dirty="0" lang="de-CH"/>
              <a:t>Unstable with half life of 5,730 years </a:t>
            </a:r>
            <a:r>
              <a:rPr dirty="0" lang="de-CH">
                <a:sym typeface="Wingdings" panose="05000000000000000000" pitchFamily="2" charset="2"/>
              </a:rPr>
              <a:t> radio carbon dating</a:t>
            </a:r>
            <a:endParaRPr dirty="0" lang="de-CH"/>
          </a:p>
          <a:p>
            <a:pPr lvl="1"/>
            <a:endParaRPr dirty="0" lang="de-CH"/>
          </a:p>
          <a:p>
            <a:pPr lvl="1"/>
            <a:endParaRPr dirty="0" lang="de-CH"/>
          </a:p>
        </p:txBody>
      </p:sp>
      <p:sp>
        <p:nvSpPr>
          <p:cNvPr id="1048676" name="TextBox 2"/>
          <p:cNvSpPr txBox="1"/>
          <p:nvPr/>
        </p:nvSpPr>
        <p:spPr>
          <a:xfrm>
            <a:off x="8603997" y="2139837"/>
            <a:ext cx="3495595" cy="332741"/>
          </a:xfrm>
          <a:prstGeom prst="rect"/>
          <a:noFill/>
        </p:spPr>
        <p:txBody>
          <a:bodyPr rtlCol="0" wrap="none">
            <a:spAutoFit/>
          </a:bodyPr>
          <a:p>
            <a:r>
              <a:rPr dirty="0" sz="1600" lang="en-US">
                <a:solidFill>
                  <a:srgbClr val="0066FF"/>
                </a:solidFill>
              </a:rPr>
              <a:t>Some elemental isotope abundances</a:t>
            </a:r>
            <a:endParaRPr dirty="0" sz="1600" lang="en-GB">
              <a:solidFill>
                <a:srgbClr val="0066FF"/>
              </a:solidFill>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8880811" y="2478391"/>
            <a:ext cx="2697582" cy="1904267"/>
          </a:xfrm>
          <a:prstGeom prst="rect"/>
        </p:spPr>
      </p:pic>
      <p:sp>
        <p:nvSpPr>
          <p:cNvPr id="1048677" name="Rounded Rectangle 1"/>
          <p:cNvSpPr/>
          <p:nvPr/>
        </p:nvSpPr>
        <p:spPr>
          <a:xfrm>
            <a:off x="8709433" y="2978590"/>
            <a:ext cx="2978591" cy="389299"/>
          </a:xfrm>
          <a:prstGeom prst="roundRect"/>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8675">
                                            <p:txEl>
                                              <p:pRg st="4" end="4"/>
                                            </p:txEl>
                                          </p:spTgt>
                                        </p:tgtEl>
                                        <p:attrNameLst>
                                          <p:attrName>style.visibility</p:attrName>
                                        </p:attrNameLst>
                                      </p:cBhvr>
                                      <p:to>
                                        <p:strVal val="visible"/>
                                      </p:to>
                                    </p:set>
                                    <p:animEffect transition="in" filter="fade">
                                      <p:cBhvr>
                                        <p:cTn dur="500" id="7"/>
                                        <p:tgtEl>
                                          <p:spTgt spid="1048675">
                                            <p:txEl>
                                              <p:pRg st="4" end="4"/>
                                            </p:txEl>
                                          </p:spTgt>
                                        </p:tgtEl>
                                      </p:cBhvr>
                                    </p:animEffect>
                                  </p:childTnLst>
                                </p:cTn>
                              </p:par>
                              <p:par>
                                <p:cTn fill="hold" id="8" nodeType="withEffect" presetClass="entr" presetID="10" presetSubtype="0">
                                  <p:stCondLst>
                                    <p:cond delay="0"/>
                                  </p:stCondLst>
                                  <p:childTnLst>
                                    <p:set>
                                      <p:cBhvr>
                                        <p:cTn dur="1" fill="hold" id="9">
                                          <p:stCondLst>
                                            <p:cond delay="0"/>
                                          </p:stCondLst>
                                        </p:cTn>
                                        <p:tgtEl>
                                          <p:spTgt spid="1048675">
                                            <p:txEl>
                                              <p:pRg st="5" end="5"/>
                                            </p:txEl>
                                          </p:spTgt>
                                        </p:tgtEl>
                                        <p:attrNameLst>
                                          <p:attrName>style.visibility</p:attrName>
                                        </p:attrNameLst>
                                      </p:cBhvr>
                                      <p:to>
                                        <p:strVal val="visible"/>
                                      </p:to>
                                    </p:set>
                                    <p:animEffect transition="in" filter="fade">
                                      <p:cBhvr>
                                        <p:cTn dur="500" id="10"/>
                                        <p:tgtEl>
                                          <p:spTgt spid="1048675">
                                            <p:txEl>
                                              <p:pRg st="5" end="5"/>
                                            </p:txEl>
                                          </p:spTgt>
                                        </p:tgtEl>
                                      </p:cBhvr>
                                    </p:animEffect>
                                  </p:childTnLst>
                                </p:cTn>
                              </p:par>
                              <p:par>
                                <p:cTn fill="hold" id="11" nodeType="withEffect" presetClass="entr" presetID="10" presetSubtype="0">
                                  <p:stCondLst>
                                    <p:cond delay="0"/>
                                  </p:stCondLst>
                                  <p:childTnLst>
                                    <p:set>
                                      <p:cBhvr>
                                        <p:cTn dur="1" fill="hold" id="12">
                                          <p:stCondLst>
                                            <p:cond delay="0"/>
                                          </p:stCondLst>
                                        </p:cTn>
                                        <p:tgtEl>
                                          <p:spTgt spid="1048675">
                                            <p:txEl>
                                              <p:pRg st="6" end="6"/>
                                            </p:txEl>
                                          </p:spTgt>
                                        </p:tgtEl>
                                        <p:attrNameLst>
                                          <p:attrName>style.visibility</p:attrName>
                                        </p:attrNameLst>
                                      </p:cBhvr>
                                      <p:to>
                                        <p:strVal val="visible"/>
                                      </p:to>
                                    </p:set>
                                    <p:animEffect transition="in" filter="fade">
                                      <p:cBhvr>
                                        <p:cTn dur="500" id="13"/>
                                        <p:tgtEl>
                                          <p:spTgt spid="1048675">
                                            <p:txEl>
                                              <p:pRg st="6" end="6"/>
                                            </p:txEl>
                                          </p:spTgt>
                                        </p:tgtEl>
                                      </p:cBhvr>
                                    </p:animEffect>
                                  </p:childTnLst>
                                </p:cTn>
                              </p:par>
                              <p:par>
                                <p:cTn fill="hold" id="14" nodeType="withEffect" presetClass="entr" presetID="10" presetSubtype="0">
                                  <p:stCondLst>
                                    <p:cond delay="0"/>
                                  </p:stCondLst>
                                  <p:childTnLst>
                                    <p:set>
                                      <p:cBhvr>
                                        <p:cTn dur="1" fill="hold" id="15">
                                          <p:stCondLst>
                                            <p:cond delay="0"/>
                                          </p:stCondLst>
                                        </p:cTn>
                                        <p:tgtEl>
                                          <p:spTgt spid="1048675">
                                            <p:txEl>
                                              <p:pRg st="7" end="7"/>
                                            </p:txEl>
                                          </p:spTgt>
                                        </p:tgtEl>
                                        <p:attrNameLst>
                                          <p:attrName>style.visibility</p:attrName>
                                        </p:attrNameLst>
                                      </p:cBhvr>
                                      <p:to>
                                        <p:strVal val="visible"/>
                                      </p:to>
                                    </p:set>
                                    <p:animEffect transition="in" filter="fade">
                                      <p:cBhvr>
                                        <p:cTn dur="500" id="16"/>
                                        <p:tgtEl>
                                          <p:spTgt spid="1048675">
                                            <p:txEl>
                                              <p:pRg st="7" end="7"/>
                                            </p:txEl>
                                          </p:spTgt>
                                        </p:tgtEl>
                                      </p:cBhvr>
                                    </p:animEffect>
                                  </p:childTnLst>
                                </p:cTn>
                              </p:par>
                              <p:par>
                                <p:cTn fill="hold" id="17" nodeType="withEffect" presetClass="entr" presetID="10" presetSubtype="0">
                                  <p:stCondLst>
                                    <p:cond delay="0"/>
                                  </p:stCondLst>
                                  <p:childTnLst>
                                    <p:set>
                                      <p:cBhvr>
                                        <p:cTn dur="1" fill="hold" id="18">
                                          <p:stCondLst>
                                            <p:cond delay="0"/>
                                          </p:stCondLst>
                                        </p:cTn>
                                        <p:tgtEl>
                                          <p:spTgt spid="1048675">
                                            <p:txEl>
                                              <p:pRg st="8" end="8"/>
                                            </p:txEl>
                                          </p:spTgt>
                                        </p:tgtEl>
                                        <p:attrNameLst>
                                          <p:attrName>style.visibility</p:attrName>
                                        </p:attrNameLst>
                                      </p:cBhvr>
                                      <p:to>
                                        <p:strVal val="visible"/>
                                      </p:to>
                                    </p:set>
                                    <p:animEffect transition="in" filter="fade">
                                      <p:cBhvr>
                                        <p:cTn dur="500" id="19"/>
                                        <p:tgtEl>
                                          <p:spTgt spid="1048675">
                                            <p:txEl>
                                              <p:pRg st="8" end="8"/>
                                            </p:txEl>
                                          </p:spTgt>
                                        </p:tgtEl>
                                      </p:cBhvr>
                                    </p:animEffect>
                                  </p:childTnLst>
                                </p:cTn>
                              </p:par>
                              <p:par>
                                <p:cTn fill="hold" id="20" nodeType="withEffect" presetClass="entr" presetID="10" presetSubtype="0">
                                  <p:stCondLst>
                                    <p:cond delay="0"/>
                                  </p:stCondLst>
                                  <p:childTnLst>
                                    <p:set>
                                      <p:cBhvr>
                                        <p:cTn dur="1" fill="hold" id="21">
                                          <p:stCondLst>
                                            <p:cond delay="0"/>
                                          </p:stCondLst>
                                        </p:cTn>
                                        <p:tgtEl>
                                          <p:spTgt spid="1048675">
                                            <p:txEl>
                                              <p:pRg st="9" end="9"/>
                                            </p:txEl>
                                          </p:spTgt>
                                        </p:tgtEl>
                                        <p:attrNameLst>
                                          <p:attrName>style.visibility</p:attrName>
                                        </p:attrNameLst>
                                      </p:cBhvr>
                                      <p:to>
                                        <p:strVal val="visible"/>
                                      </p:to>
                                    </p:set>
                                    <p:animEffect transition="in" filter="fade">
                                      <p:cBhvr>
                                        <p:cTn dur="500" id="22"/>
                                        <p:tgtEl>
                                          <p:spTgt spid="104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57" name="Picture 9" descr="Screen shot 2011-03-15 at 21.34.46 PM.jpg"/>
          <p:cNvPicPr>
            <a:picLocks noChangeAspect="1"/>
          </p:cNvPicPr>
          <p:nvPr/>
        </p:nvPicPr>
        <p:blipFill>
          <a:blip xmlns:r="http://schemas.openxmlformats.org/officeDocument/2006/relationships" r:embed="rId1"/>
          <a:stretch>
            <a:fillRect/>
          </a:stretch>
        </p:blipFill>
        <p:spPr>
          <a:xfrm>
            <a:off x="8850736" y="3885627"/>
            <a:ext cx="3073419" cy="2580512"/>
          </a:xfrm>
          <a:prstGeom prst="rect"/>
        </p:spPr>
      </p:pic>
      <p:sp>
        <p:nvSpPr>
          <p:cNvPr id="1048682" name="Rectangle 143"/>
          <p:cNvSpPr>
            <a:spLocks noGrp="1" noChangeArrowheads="1"/>
          </p:cNvSpPr>
          <p:nvPr>
            <p:ph type="title"/>
          </p:nvPr>
        </p:nvSpPr>
        <p:spPr>
          <a:xfrm>
            <a:off x="148233" y="32077"/>
            <a:ext cx="9629775" cy="687387"/>
          </a:xfrm>
        </p:spPr>
        <p:txBody>
          <a:bodyPr/>
          <a:p>
            <a:pPr eaLnBrk="1" hangingPunct="1"/>
            <a:r>
              <a:rPr b="1" dirty="0" sz="3200" kern="1200" lang="en-US">
                <a:solidFill>
                  <a:srgbClr val="D6000D"/>
                </a:solidFill>
                <a:latin typeface="+mn-lt"/>
                <a:ea typeface="+mn-ea"/>
                <a:cs typeface="+mn-cs"/>
              </a:rPr>
              <a:t>Isotope Distributions</a:t>
            </a:r>
          </a:p>
        </p:txBody>
      </p:sp>
      <p:pic>
        <p:nvPicPr>
          <p:cNvPr id="2097158" name="Picture 2" descr="Screen shot 2011-03-15 at 21.26.46 PM.jpg"/>
          <p:cNvPicPr>
            <a:picLocks noChangeAspect="1"/>
          </p:cNvPicPr>
          <p:nvPr/>
        </p:nvPicPr>
        <p:blipFill>
          <a:blip xmlns:r="http://schemas.openxmlformats.org/officeDocument/2006/relationships" r:embed="rId2"/>
          <a:stretch>
            <a:fillRect/>
          </a:stretch>
        </p:blipFill>
        <p:spPr>
          <a:xfrm>
            <a:off x="2439670" y="1122438"/>
            <a:ext cx="3071841" cy="2590779"/>
          </a:xfrm>
          <a:prstGeom prst="rect"/>
        </p:spPr>
      </p:pic>
      <p:pic>
        <p:nvPicPr>
          <p:cNvPr id="2097159" name="Picture 3" descr="Screen shot 2011-03-15 at 21.27.18 PM.jpg"/>
          <p:cNvPicPr>
            <a:picLocks noChangeAspect="1"/>
          </p:cNvPicPr>
          <p:nvPr/>
        </p:nvPicPr>
        <p:blipFill>
          <a:blip xmlns:r="http://schemas.openxmlformats.org/officeDocument/2006/relationships" r:embed="rId3"/>
          <a:stretch>
            <a:fillRect/>
          </a:stretch>
        </p:blipFill>
        <p:spPr>
          <a:xfrm>
            <a:off x="5678932" y="1118113"/>
            <a:ext cx="3098747" cy="2596877"/>
          </a:xfrm>
          <a:prstGeom prst="rect"/>
        </p:spPr>
      </p:pic>
      <p:pic>
        <p:nvPicPr>
          <p:cNvPr id="2097160" name="Picture 4" descr="Screen shot 2011-03-15 at 21.27.31 PM.jpg"/>
          <p:cNvPicPr>
            <a:picLocks noChangeAspect="1"/>
          </p:cNvPicPr>
          <p:nvPr/>
        </p:nvPicPr>
        <p:blipFill>
          <a:blip xmlns:r="http://schemas.openxmlformats.org/officeDocument/2006/relationships" r:embed="rId4"/>
          <a:stretch>
            <a:fillRect/>
          </a:stretch>
        </p:blipFill>
        <p:spPr>
          <a:xfrm>
            <a:off x="8847814" y="1123873"/>
            <a:ext cx="3041432" cy="2571757"/>
          </a:xfrm>
          <a:prstGeom prst="rect"/>
        </p:spPr>
      </p:pic>
      <p:pic>
        <p:nvPicPr>
          <p:cNvPr id="2097161" name="Picture 5" descr="Screen shot 2011-03-15 at 21.28.40 PM.jpg"/>
          <p:cNvPicPr>
            <a:picLocks noChangeAspect="1"/>
          </p:cNvPicPr>
          <p:nvPr/>
        </p:nvPicPr>
        <p:blipFill>
          <a:blip xmlns:r="http://schemas.openxmlformats.org/officeDocument/2006/relationships" r:embed="rId5"/>
          <a:stretch>
            <a:fillRect/>
          </a:stretch>
        </p:blipFill>
        <p:spPr>
          <a:xfrm>
            <a:off x="2438838" y="3881745"/>
            <a:ext cx="3065169" cy="2586056"/>
          </a:xfrm>
          <a:prstGeom prst="rect"/>
        </p:spPr>
      </p:pic>
      <p:pic>
        <p:nvPicPr>
          <p:cNvPr id="2097162" name="Picture 6" descr="Screen shot 2011-03-15 at 21.29.13 PM.jpg"/>
          <p:cNvPicPr>
            <a:picLocks noChangeAspect="1"/>
          </p:cNvPicPr>
          <p:nvPr/>
        </p:nvPicPr>
        <p:blipFill>
          <a:blip xmlns:r="http://schemas.openxmlformats.org/officeDocument/2006/relationships" r:embed="rId6"/>
          <a:stretch>
            <a:fillRect/>
          </a:stretch>
        </p:blipFill>
        <p:spPr>
          <a:xfrm>
            <a:off x="5680594" y="3873759"/>
            <a:ext cx="3096948" cy="2604252"/>
          </a:xfrm>
          <a:prstGeom prst="rect"/>
        </p:spPr>
      </p:pic>
      <p:sp>
        <p:nvSpPr>
          <p:cNvPr id="1048683" name="TextBox 8"/>
          <p:cNvSpPr txBox="1"/>
          <p:nvPr/>
        </p:nvSpPr>
        <p:spPr>
          <a:xfrm>
            <a:off x="4329029" y="1654032"/>
            <a:ext cx="436951" cy="369332"/>
          </a:xfrm>
          <a:prstGeom prst="rect"/>
          <a:noFill/>
        </p:spPr>
        <p:txBody>
          <a:bodyPr rtlCol="0" wrap="none">
            <a:spAutoFit/>
          </a:bodyPr>
          <a:p>
            <a:r>
              <a:rPr dirty="0" lang="en-US"/>
              <a:t>C</a:t>
            </a:r>
            <a:r>
              <a:rPr baseline="-25000" dirty="0" lang="en-US"/>
              <a:t>1</a:t>
            </a:r>
          </a:p>
        </p:txBody>
      </p:sp>
      <p:sp>
        <p:nvSpPr>
          <p:cNvPr id="1048684" name="TextBox 13"/>
          <p:cNvSpPr txBox="1"/>
          <p:nvPr/>
        </p:nvSpPr>
        <p:spPr>
          <a:xfrm>
            <a:off x="7687806" y="1654032"/>
            <a:ext cx="522536" cy="369332"/>
          </a:xfrm>
          <a:prstGeom prst="rect"/>
          <a:noFill/>
        </p:spPr>
        <p:txBody>
          <a:bodyPr rtlCol="0" wrap="none">
            <a:spAutoFit/>
          </a:bodyPr>
          <a:p>
            <a:r>
              <a:rPr dirty="0" lang="en-US"/>
              <a:t>C</a:t>
            </a:r>
            <a:r>
              <a:rPr baseline="-25000" dirty="0" lang="en-US"/>
              <a:t>10</a:t>
            </a:r>
          </a:p>
        </p:txBody>
      </p:sp>
      <p:sp>
        <p:nvSpPr>
          <p:cNvPr id="1048685" name="TextBox 14"/>
          <p:cNvSpPr txBox="1"/>
          <p:nvPr/>
        </p:nvSpPr>
        <p:spPr>
          <a:xfrm>
            <a:off x="10844820" y="1654032"/>
            <a:ext cx="522536" cy="369332"/>
          </a:xfrm>
          <a:prstGeom prst="rect"/>
          <a:noFill/>
        </p:spPr>
        <p:txBody>
          <a:bodyPr rtlCol="0" wrap="none">
            <a:spAutoFit/>
          </a:bodyPr>
          <a:p>
            <a:r>
              <a:rPr dirty="0" lang="en-US"/>
              <a:t>C</a:t>
            </a:r>
            <a:r>
              <a:rPr baseline="-25000" dirty="0" lang="en-US"/>
              <a:t>50</a:t>
            </a:r>
          </a:p>
        </p:txBody>
      </p:sp>
      <p:sp>
        <p:nvSpPr>
          <p:cNvPr id="1048686" name="TextBox 15"/>
          <p:cNvSpPr txBox="1"/>
          <p:nvPr/>
        </p:nvSpPr>
        <p:spPr>
          <a:xfrm>
            <a:off x="4329028" y="4348564"/>
            <a:ext cx="522536" cy="369332"/>
          </a:xfrm>
          <a:prstGeom prst="rect"/>
          <a:noFill/>
        </p:spPr>
        <p:txBody>
          <a:bodyPr rtlCol="0" wrap="none">
            <a:spAutoFit/>
          </a:bodyPr>
          <a:p>
            <a:r>
              <a:rPr dirty="0" lang="en-US"/>
              <a:t>C</a:t>
            </a:r>
            <a:r>
              <a:rPr baseline="-25000" dirty="0" lang="en-US"/>
              <a:t>93</a:t>
            </a:r>
          </a:p>
        </p:txBody>
      </p:sp>
      <p:sp>
        <p:nvSpPr>
          <p:cNvPr id="1048687" name="TextBox 16"/>
          <p:cNvSpPr txBox="1"/>
          <p:nvPr/>
        </p:nvSpPr>
        <p:spPr>
          <a:xfrm>
            <a:off x="7687806" y="4348564"/>
            <a:ext cx="608122" cy="369332"/>
          </a:xfrm>
          <a:prstGeom prst="rect"/>
          <a:noFill/>
        </p:spPr>
        <p:txBody>
          <a:bodyPr rtlCol="0" wrap="none">
            <a:spAutoFit/>
          </a:bodyPr>
          <a:p>
            <a:r>
              <a:rPr dirty="0" lang="en-US"/>
              <a:t>C</a:t>
            </a:r>
            <a:r>
              <a:rPr baseline="-25000" dirty="0" lang="en-US"/>
              <a:t>185</a:t>
            </a:r>
          </a:p>
        </p:txBody>
      </p:sp>
      <p:sp>
        <p:nvSpPr>
          <p:cNvPr id="1048688" name="TextBox 17"/>
          <p:cNvSpPr txBox="1"/>
          <p:nvPr/>
        </p:nvSpPr>
        <p:spPr>
          <a:xfrm>
            <a:off x="10844820" y="4348564"/>
            <a:ext cx="608122" cy="369332"/>
          </a:xfrm>
          <a:prstGeom prst="rect"/>
          <a:noFill/>
        </p:spPr>
        <p:txBody>
          <a:bodyPr rtlCol="0" wrap="none">
            <a:spAutoFit/>
          </a:bodyPr>
          <a:p>
            <a:r>
              <a:rPr dirty="0" lang="en-US"/>
              <a:t>C</a:t>
            </a:r>
            <a:r>
              <a:rPr baseline="-25000" dirty="0" lang="en-US"/>
              <a:t>280</a:t>
            </a:r>
          </a:p>
        </p:txBody>
      </p:sp>
      <p:sp>
        <p:nvSpPr>
          <p:cNvPr id="1048689" name="TextBox 20"/>
          <p:cNvSpPr txBox="1"/>
          <p:nvPr/>
        </p:nvSpPr>
        <p:spPr>
          <a:xfrm>
            <a:off x="4162869" y="4692800"/>
            <a:ext cx="2116090" cy="738664"/>
          </a:xfrm>
          <a:prstGeom prst="rect"/>
          <a:noFill/>
        </p:spPr>
        <p:txBody>
          <a:bodyPr rtlCol="0" wrap="none">
            <a:spAutoFit/>
          </a:bodyPr>
          <a:p>
            <a:r>
              <a:rPr dirty="0" lang="en-US"/>
              <a:t>~18 </a:t>
            </a:r>
            <a:r>
              <a:rPr dirty="0" lang="en-US" err="1"/>
              <a:t>aa</a:t>
            </a:r>
            <a:endParaRPr dirty="0" lang="en-US"/>
          </a:p>
          <a:p>
            <a:r>
              <a:rPr dirty="0" sz="1200" i="1" lang="en-US"/>
              <a:t>(based on average </a:t>
            </a:r>
          </a:p>
          <a:p>
            <a:r>
              <a:rPr dirty="0" sz="1200" i="1" lang="en-US" err="1"/>
              <a:t>nb</a:t>
            </a:r>
            <a:r>
              <a:rPr dirty="0" sz="1200" i="1" lang="en-US"/>
              <a:t> of C per amino acid=5.3)</a:t>
            </a:r>
            <a:endParaRPr baseline="-25000" dirty="0" sz="1200" i="1" lang="en-US"/>
          </a:p>
        </p:txBody>
      </p:sp>
      <p:sp>
        <p:nvSpPr>
          <p:cNvPr id="1048690" name="TextBox 21"/>
          <p:cNvSpPr txBox="1"/>
          <p:nvPr/>
        </p:nvSpPr>
        <p:spPr>
          <a:xfrm>
            <a:off x="7533519" y="4692800"/>
            <a:ext cx="896399" cy="369332"/>
          </a:xfrm>
          <a:prstGeom prst="rect"/>
          <a:noFill/>
        </p:spPr>
        <p:txBody>
          <a:bodyPr rtlCol="0" wrap="none">
            <a:spAutoFit/>
          </a:bodyPr>
          <a:p>
            <a:r>
              <a:rPr dirty="0" lang="en-US"/>
              <a:t>~35 </a:t>
            </a:r>
            <a:r>
              <a:rPr dirty="0" lang="en-US" err="1"/>
              <a:t>aa</a:t>
            </a:r>
            <a:endParaRPr baseline="-25000" dirty="0" sz="1200" i="1" lang="en-US"/>
          </a:p>
        </p:txBody>
      </p:sp>
      <p:sp>
        <p:nvSpPr>
          <p:cNvPr id="1048691" name="TextBox 22"/>
          <p:cNvSpPr txBox="1"/>
          <p:nvPr/>
        </p:nvSpPr>
        <p:spPr>
          <a:xfrm>
            <a:off x="10666794" y="4692800"/>
            <a:ext cx="896399" cy="369332"/>
          </a:xfrm>
          <a:prstGeom prst="rect"/>
          <a:noFill/>
        </p:spPr>
        <p:txBody>
          <a:bodyPr rtlCol="0" wrap="none">
            <a:spAutoFit/>
          </a:bodyPr>
          <a:p>
            <a:r>
              <a:rPr dirty="0" lang="en-US"/>
              <a:t>~52 </a:t>
            </a:r>
            <a:r>
              <a:rPr dirty="0" lang="en-US" err="1"/>
              <a:t>aa</a:t>
            </a:r>
            <a:endParaRPr baseline="-25000" dirty="0" sz="1200" i="1" lang="en-US"/>
          </a:p>
        </p:txBody>
      </p:sp>
      <p:sp>
        <p:nvSpPr>
          <p:cNvPr id="1048692" name="TextBox 1"/>
          <p:cNvSpPr txBox="1"/>
          <p:nvPr/>
        </p:nvSpPr>
        <p:spPr>
          <a:xfrm>
            <a:off x="64655" y="1163782"/>
            <a:ext cx="2207594" cy="2585323"/>
          </a:xfrm>
          <a:prstGeom prst="rect"/>
          <a:noFill/>
        </p:spPr>
        <p:txBody>
          <a:bodyPr rtlCol="0" wrap="square">
            <a:spAutoFit/>
          </a:bodyPr>
          <a:p>
            <a:r>
              <a:rPr dirty="0" lang="en-US">
                <a:solidFill>
                  <a:srgbClr val="0066FF"/>
                </a:solidFill>
              </a:rPr>
              <a:t>Mw of carbon is 12 Daltons</a:t>
            </a:r>
          </a:p>
          <a:p>
            <a:endParaRPr dirty="0" lang="en-US">
              <a:solidFill>
                <a:srgbClr val="0066FF"/>
              </a:solidFill>
            </a:endParaRPr>
          </a:p>
          <a:p>
            <a:r>
              <a:rPr dirty="0" lang="en-US">
                <a:solidFill>
                  <a:srgbClr val="0066FF"/>
                </a:solidFill>
              </a:rPr>
              <a:t>Question:</a:t>
            </a:r>
          </a:p>
          <a:p>
            <a:r>
              <a:rPr dirty="0" lang="en-US">
                <a:solidFill>
                  <a:srgbClr val="0066FF"/>
                </a:solidFill>
              </a:rPr>
              <a:t>What is the natural abundance of the carbon 13 isotope?</a:t>
            </a:r>
          </a:p>
          <a:p>
            <a:endParaRPr dirty="0" lang="en-US"/>
          </a:p>
          <a:p>
            <a:r>
              <a:rPr dirty="0" lang="en-US">
                <a:solidFill>
                  <a:srgbClr val="FF0000"/>
                </a:solidFill>
              </a:rPr>
              <a:t>Answer: ~1.1 % </a:t>
            </a:r>
            <a:endParaRPr dirty="0" lang="en-GB">
              <a:solidFill>
                <a:srgbClr val="FF0000"/>
              </a:solidFill>
            </a:endParaRPr>
          </a:p>
        </p:txBody>
      </p:sp>
      <p:cxnSp>
        <p:nvCxnSpPr>
          <p:cNvPr id="3145741" name="Straight Arrow Connector 10"/>
          <p:cNvCxnSpPr>
            <a:cxnSpLocks/>
          </p:cNvCxnSpPr>
          <p:nvPr/>
        </p:nvCxnSpPr>
        <p:spPr>
          <a:xfrm>
            <a:off x="6500387" y="855261"/>
            <a:ext cx="0" cy="504000"/>
          </a:xfrm>
          <a:prstGeom prst="straightConnector1"/>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8693" name="TextBox 11"/>
          <p:cNvSpPr txBox="1"/>
          <p:nvPr/>
        </p:nvSpPr>
        <p:spPr>
          <a:xfrm>
            <a:off x="6057942" y="450795"/>
            <a:ext cx="904415" cy="369332"/>
          </a:xfrm>
          <a:prstGeom prst="rect"/>
          <a:noFill/>
        </p:spPr>
        <p:txBody>
          <a:bodyPr rtlCol="0" wrap="none">
            <a:spAutoFit/>
          </a:bodyPr>
          <a:p>
            <a:r>
              <a:rPr dirty="0" lang="en-US">
                <a:solidFill>
                  <a:srgbClr val="FF0000"/>
                </a:solidFill>
              </a:rPr>
              <a:t>10 x </a:t>
            </a:r>
            <a:r>
              <a:rPr baseline="30000" dirty="0" lang="en-US">
                <a:solidFill>
                  <a:srgbClr val="FF0000"/>
                </a:solidFill>
              </a:rPr>
              <a:t>12</a:t>
            </a:r>
            <a:r>
              <a:rPr dirty="0" lang="en-US">
                <a:solidFill>
                  <a:srgbClr val="FF0000"/>
                </a:solidFill>
              </a:rPr>
              <a:t>C</a:t>
            </a:r>
            <a:endParaRPr dirty="0" lang="en-GB">
              <a:solidFill>
                <a:srgbClr val="FF0000"/>
              </a:solidFill>
            </a:endParaRPr>
          </a:p>
        </p:txBody>
      </p:sp>
      <p:cxnSp>
        <p:nvCxnSpPr>
          <p:cNvPr id="3145742" name="Straight Arrow Connector 23"/>
          <p:cNvCxnSpPr>
            <a:cxnSpLocks/>
          </p:cNvCxnSpPr>
          <p:nvPr/>
        </p:nvCxnSpPr>
        <p:spPr>
          <a:xfrm>
            <a:off x="6889933" y="1631896"/>
            <a:ext cx="0" cy="504000"/>
          </a:xfrm>
          <a:prstGeom prst="straightConnector1"/>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8694" name="TextBox 24"/>
          <p:cNvSpPr txBox="1"/>
          <p:nvPr/>
        </p:nvSpPr>
        <p:spPr>
          <a:xfrm>
            <a:off x="6556395" y="920015"/>
            <a:ext cx="787395" cy="646331"/>
          </a:xfrm>
          <a:prstGeom prst="rect"/>
          <a:noFill/>
        </p:spPr>
        <p:txBody>
          <a:bodyPr rtlCol="0" wrap="none">
            <a:spAutoFit/>
          </a:bodyPr>
          <a:p>
            <a:r>
              <a:rPr dirty="0" lang="en-US">
                <a:solidFill>
                  <a:srgbClr val="FF0000"/>
                </a:solidFill>
              </a:rPr>
              <a:t>9 x </a:t>
            </a:r>
            <a:r>
              <a:rPr baseline="30000" dirty="0" lang="en-US">
                <a:solidFill>
                  <a:srgbClr val="FF0000"/>
                </a:solidFill>
              </a:rPr>
              <a:t>12</a:t>
            </a:r>
            <a:r>
              <a:rPr dirty="0" lang="en-US">
                <a:solidFill>
                  <a:srgbClr val="FF0000"/>
                </a:solidFill>
              </a:rPr>
              <a:t>C</a:t>
            </a:r>
          </a:p>
          <a:p>
            <a:r>
              <a:rPr dirty="0" lang="en-US">
                <a:solidFill>
                  <a:srgbClr val="FF0000"/>
                </a:solidFill>
              </a:rPr>
              <a:t>1 x </a:t>
            </a:r>
            <a:r>
              <a:rPr baseline="30000" dirty="0" lang="en-US">
                <a:solidFill>
                  <a:srgbClr val="FF0000"/>
                </a:solidFill>
              </a:rPr>
              <a:t>13</a:t>
            </a:r>
            <a:r>
              <a:rPr dirty="0" lang="en-US">
                <a:solidFill>
                  <a:srgbClr val="FF0000"/>
                </a:solidFill>
              </a:rPr>
              <a:t>C</a:t>
            </a:r>
            <a:endParaRPr dirty="0" lang="en-GB">
              <a:solidFill>
                <a:srgbClr val="FF0000"/>
              </a:solidFill>
            </a:endParaRPr>
          </a:p>
        </p:txBody>
      </p:sp>
      <p:cxnSp>
        <p:nvCxnSpPr>
          <p:cNvPr id="3145743" name="Straight Arrow Connector 25"/>
          <p:cNvCxnSpPr>
            <a:cxnSpLocks/>
          </p:cNvCxnSpPr>
          <p:nvPr/>
        </p:nvCxnSpPr>
        <p:spPr>
          <a:xfrm>
            <a:off x="7300733" y="2231602"/>
            <a:ext cx="0" cy="504000"/>
          </a:xfrm>
          <a:prstGeom prst="straightConnector1"/>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8695" name="TextBox 26"/>
          <p:cNvSpPr txBox="1"/>
          <p:nvPr/>
        </p:nvSpPr>
        <p:spPr>
          <a:xfrm>
            <a:off x="7034685" y="1587206"/>
            <a:ext cx="787395" cy="646331"/>
          </a:xfrm>
          <a:prstGeom prst="rect"/>
          <a:noFill/>
        </p:spPr>
        <p:txBody>
          <a:bodyPr rtlCol="0" wrap="none">
            <a:spAutoFit/>
          </a:bodyPr>
          <a:p>
            <a:r>
              <a:rPr dirty="0" lang="en-US">
                <a:solidFill>
                  <a:srgbClr val="FF0000"/>
                </a:solidFill>
              </a:rPr>
              <a:t>8 x </a:t>
            </a:r>
            <a:r>
              <a:rPr baseline="30000" dirty="0" lang="en-US">
                <a:solidFill>
                  <a:srgbClr val="FF0000"/>
                </a:solidFill>
              </a:rPr>
              <a:t>12</a:t>
            </a:r>
            <a:r>
              <a:rPr dirty="0" lang="en-US">
                <a:solidFill>
                  <a:srgbClr val="FF0000"/>
                </a:solidFill>
              </a:rPr>
              <a:t>C</a:t>
            </a:r>
          </a:p>
          <a:p>
            <a:r>
              <a:rPr dirty="0" lang="en-US">
                <a:solidFill>
                  <a:srgbClr val="FF0000"/>
                </a:solidFill>
              </a:rPr>
              <a:t>2 x </a:t>
            </a:r>
            <a:r>
              <a:rPr baseline="30000" dirty="0" lang="en-US">
                <a:solidFill>
                  <a:srgbClr val="FF0000"/>
                </a:solidFill>
              </a:rPr>
              <a:t>13</a:t>
            </a:r>
            <a:r>
              <a:rPr dirty="0" lang="en-US">
                <a:solidFill>
                  <a:srgbClr val="FF0000"/>
                </a:solidFill>
              </a:rPr>
              <a:t>C</a:t>
            </a:r>
            <a:endParaRPr dirty="0" lang="en-GB">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8692">
                                            <p:txEl>
                                              <p:pRg st="5" end="5"/>
                                            </p:txEl>
                                          </p:spTgt>
                                        </p:tgtEl>
                                        <p:attrNameLst>
                                          <p:attrName>style.visibility</p:attrName>
                                        </p:attrNameLst>
                                      </p:cBhvr>
                                      <p:to>
                                        <p:strVal val="visible"/>
                                      </p:to>
                                    </p:set>
                                    <p:animEffect transition="in" filter="fade">
                                      <p:cBhvr>
                                        <p:cTn dur="500" id="7"/>
                                        <p:tgtEl>
                                          <p:spTgt spid="1048692">
                                            <p:txEl>
                                              <p:pRg st="5" end="5"/>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2097158"/>
                                        </p:tgtEl>
                                        <p:attrNameLst>
                                          <p:attrName>style.visibility</p:attrName>
                                        </p:attrNameLst>
                                      </p:cBhvr>
                                      <p:to>
                                        <p:strVal val="visible"/>
                                      </p:to>
                                    </p:set>
                                    <p:animEffect transition="in" filter="fade">
                                      <p:cBhvr>
                                        <p:cTn dur="500" id="12"/>
                                        <p:tgtEl>
                                          <p:spTgt spid="2097158"/>
                                        </p:tgtEl>
                                      </p:cBhvr>
                                    </p:animEffect>
                                  </p:childTnLst>
                                </p:cTn>
                              </p:par>
                              <p:par>
                                <p:cTn fill="hold" grpId="0" id="13" nodeType="withEffect" presetClass="entr" presetID="10" presetSubtype="0">
                                  <p:stCondLst>
                                    <p:cond delay="0"/>
                                  </p:stCondLst>
                                  <p:childTnLst>
                                    <p:set>
                                      <p:cBhvr>
                                        <p:cTn dur="1" fill="hold" id="14">
                                          <p:stCondLst>
                                            <p:cond delay="0"/>
                                          </p:stCondLst>
                                        </p:cTn>
                                        <p:tgtEl>
                                          <p:spTgt spid="1048683"/>
                                        </p:tgtEl>
                                        <p:attrNameLst>
                                          <p:attrName>style.visibility</p:attrName>
                                        </p:attrNameLst>
                                      </p:cBhvr>
                                      <p:to>
                                        <p:strVal val="visible"/>
                                      </p:to>
                                    </p:set>
                                    <p:animEffect transition="in" filter="fade">
                                      <p:cBhvr>
                                        <p:cTn dur="500" id="15"/>
                                        <p:tgtEl>
                                          <p:spTgt spid="1048683"/>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10" presetSubtype="0">
                                  <p:stCondLst>
                                    <p:cond delay="0"/>
                                  </p:stCondLst>
                                  <p:childTnLst>
                                    <p:set>
                                      <p:cBhvr>
                                        <p:cTn dur="1" fill="hold" id="19">
                                          <p:stCondLst>
                                            <p:cond delay="0"/>
                                          </p:stCondLst>
                                        </p:cTn>
                                        <p:tgtEl>
                                          <p:spTgt spid="2097159"/>
                                        </p:tgtEl>
                                        <p:attrNameLst>
                                          <p:attrName>style.visibility</p:attrName>
                                        </p:attrNameLst>
                                      </p:cBhvr>
                                      <p:to>
                                        <p:strVal val="visible"/>
                                      </p:to>
                                    </p:set>
                                    <p:animEffect transition="in" filter="fade">
                                      <p:cBhvr>
                                        <p:cTn dur="500" id="20"/>
                                        <p:tgtEl>
                                          <p:spTgt spid="2097159"/>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84"/>
                                        </p:tgtEl>
                                        <p:attrNameLst>
                                          <p:attrName>style.visibility</p:attrName>
                                        </p:attrNameLst>
                                      </p:cBhvr>
                                      <p:to>
                                        <p:strVal val="visible"/>
                                      </p:to>
                                    </p:set>
                                    <p:animEffect transition="in" filter="fade">
                                      <p:cBhvr>
                                        <p:cTn dur="500" id="23"/>
                                        <p:tgtEl>
                                          <p:spTgt spid="1048684"/>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10" presetSubtype="0">
                                  <p:stCondLst>
                                    <p:cond delay="0"/>
                                  </p:stCondLst>
                                  <p:childTnLst>
                                    <p:set>
                                      <p:cBhvr>
                                        <p:cTn dur="1" fill="hold" id="27">
                                          <p:stCondLst>
                                            <p:cond delay="0"/>
                                          </p:stCondLst>
                                        </p:cTn>
                                        <p:tgtEl>
                                          <p:spTgt spid="3145741"/>
                                        </p:tgtEl>
                                        <p:attrNameLst>
                                          <p:attrName>style.visibility</p:attrName>
                                        </p:attrNameLst>
                                      </p:cBhvr>
                                      <p:to>
                                        <p:strVal val="visible"/>
                                      </p:to>
                                    </p:set>
                                    <p:animEffect transition="in" filter="fade">
                                      <p:cBhvr>
                                        <p:cTn dur="500" id="28"/>
                                        <p:tgtEl>
                                          <p:spTgt spid="3145741"/>
                                        </p:tgtEl>
                                      </p:cBhvr>
                                    </p:animEffect>
                                  </p:childTnLst>
                                </p:cTn>
                              </p:par>
                              <p:par>
                                <p:cTn fill="hold" grpId="0" id="29" nodeType="withEffect" presetClass="entr" presetID="10" presetSubtype="0">
                                  <p:stCondLst>
                                    <p:cond delay="0"/>
                                  </p:stCondLst>
                                  <p:childTnLst>
                                    <p:set>
                                      <p:cBhvr>
                                        <p:cTn dur="1" fill="hold" id="30">
                                          <p:stCondLst>
                                            <p:cond delay="0"/>
                                          </p:stCondLst>
                                        </p:cTn>
                                        <p:tgtEl>
                                          <p:spTgt spid="1048693"/>
                                        </p:tgtEl>
                                        <p:attrNameLst>
                                          <p:attrName>style.visibility</p:attrName>
                                        </p:attrNameLst>
                                      </p:cBhvr>
                                      <p:to>
                                        <p:strVal val="visible"/>
                                      </p:to>
                                    </p:set>
                                    <p:animEffect transition="in" filter="fade">
                                      <p:cBhvr>
                                        <p:cTn dur="500" id="31"/>
                                        <p:tgtEl>
                                          <p:spTgt spid="1048693"/>
                                        </p:tgtEl>
                                      </p:cBhvr>
                                    </p:animEffect>
                                  </p:childTnLst>
                                </p:cTn>
                              </p:par>
                              <p:par>
                                <p:cTn fill="hold" id="32" nodeType="withEffect" presetClass="entr" presetID="10" presetSubtype="0">
                                  <p:stCondLst>
                                    <p:cond delay="0"/>
                                  </p:stCondLst>
                                  <p:childTnLst>
                                    <p:set>
                                      <p:cBhvr>
                                        <p:cTn dur="1" fill="hold" id="33">
                                          <p:stCondLst>
                                            <p:cond delay="0"/>
                                          </p:stCondLst>
                                        </p:cTn>
                                        <p:tgtEl>
                                          <p:spTgt spid="3145742"/>
                                        </p:tgtEl>
                                        <p:attrNameLst>
                                          <p:attrName>style.visibility</p:attrName>
                                        </p:attrNameLst>
                                      </p:cBhvr>
                                      <p:to>
                                        <p:strVal val="visible"/>
                                      </p:to>
                                    </p:set>
                                    <p:animEffect transition="in" filter="fade">
                                      <p:cBhvr>
                                        <p:cTn dur="500" id="34"/>
                                        <p:tgtEl>
                                          <p:spTgt spid="3145742"/>
                                        </p:tgtEl>
                                      </p:cBhvr>
                                    </p:animEffect>
                                  </p:childTnLst>
                                </p:cTn>
                              </p:par>
                              <p:par>
                                <p:cTn fill="hold" grpId="0" id="35" nodeType="withEffect" presetClass="entr" presetID="10" presetSubtype="0">
                                  <p:stCondLst>
                                    <p:cond delay="0"/>
                                  </p:stCondLst>
                                  <p:childTnLst>
                                    <p:set>
                                      <p:cBhvr>
                                        <p:cTn dur="1" fill="hold" id="36">
                                          <p:stCondLst>
                                            <p:cond delay="0"/>
                                          </p:stCondLst>
                                        </p:cTn>
                                        <p:tgtEl>
                                          <p:spTgt spid="1048694"/>
                                        </p:tgtEl>
                                        <p:attrNameLst>
                                          <p:attrName>style.visibility</p:attrName>
                                        </p:attrNameLst>
                                      </p:cBhvr>
                                      <p:to>
                                        <p:strVal val="visible"/>
                                      </p:to>
                                    </p:set>
                                    <p:animEffect transition="in" filter="fade">
                                      <p:cBhvr>
                                        <p:cTn dur="500" id="37"/>
                                        <p:tgtEl>
                                          <p:spTgt spid="1048694"/>
                                        </p:tgtEl>
                                      </p:cBhvr>
                                    </p:animEffect>
                                  </p:childTnLst>
                                </p:cTn>
                              </p:par>
                              <p:par>
                                <p:cTn fill="hold" id="38" nodeType="withEffect" presetClass="entr" presetID="10" presetSubtype="0">
                                  <p:stCondLst>
                                    <p:cond delay="0"/>
                                  </p:stCondLst>
                                  <p:childTnLst>
                                    <p:set>
                                      <p:cBhvr>
                                        <p:cTn dur="1" fill="hold" id="39">
                                          <p:stCondLst>
                                            <p:cond delay="0"/>
                                          </p:stCondLst>
                                        </p:cTn>
                                        <p:tgtEl>
                                          <p:spTgt spid="3145743"/>
                                        </p:tgtEl>
                                        <p:attrNameLst>
                                          <p:attrName>style.visibility</p:attrName>
                                        </p:attrNameLst>
                                      </p:cBhvr>
                                      <p:to>
                                        <p:strVal val="visible"/>
                                      </p:to>
                                    </p:set>
                                    <p:animEffect transition="in" filter="fade">
                                      <p:cBhvr>
                                        <p:cTn dur="500" id="40"/>
                                        <p:tgtEl>
                                          <p:spTgt spid="3145743"/>
                                        </p:tgtEl>
                                      </p:cBhvr>
                                    </p:animEffect>
                                  </p:childTnLst>
                                </p:cTn>
                              </p:par>
                              <p:par>
                                <p:cTn fill="hold" grpId="0" id="41" nodeType="withEffect" presetClass="entr" presetID="10" presetSubtype="0">
                                  <p:stCondLst>
                                    <p:cond delay="0"/>
                                  </p:stCondLst>
                                  <p:childTnLst>
                                    <p:set>
                                      <p:cBhvr>
                                        <p:cTn dur="1" fill="hold" id="42">
                                          <p:stCondLst>
                                            <p:cond delay="0"/>
                                          </p:stCondLst>
                                        </p:cTn>
                                        <p:tgtEl>
                                          <p:spTgt spid="1048695"/>
                                        </p:tgtEl>
                                        <p:attrNameLst>
                                          <p:attrName>style.visibility</p:attrName>
                                        </p:attrNameLst>
                                      </p:cBhvr>
                                      <p:to>
                                        <p:strVal val="visible"/>
                                      </p:to>
                                    </p:set>
                                    <p:animEffect transition="in" filter="fade">
                                      <p:cBhvr>
                                        <p:cTn dur="500" id="43"/>
                                        <p:tgtEl>
                                          <p:spTgt spid="1048695"/>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10" presetSubtype="0">
                                  <p:stCondLst>
                                    <p:cond delay="0"/>
                                  </p:stCondLst>
                                  <p:childTnLst>
                                    <p:set>
                                      <p:cBhvr>
                                        <p:cTn dur="1" fill="hold" id="47">
                                          <p:stCondLst>
                                            <p:cond delay="0"/>
                                          </p:stCondLst>
                                        </p:cTn>
                                        <p:tgtEl>
                                          <p:spTgt spid="2097160"/>
                                        </p:tgtEl>
                                        <p:attrNameLst>
                                          <p:attrName>style.visibility</p:attrName>
                                        </p:attrNameLst>
                                      </p:cBhvr>
                                      <p:to>
                                        <p:strVal val="visible"/>
                                      </p:to>
                                    </p:set>
                                    <p:animEffect transition="in" filter="fade">
                                      <p:cBhvr>
                                        <p:cTn dur="500" id="48"/>
                                        <p:tgtEl>
                                          <p:spTgt spid="2097160"/>
                                        </p:tgtEl>
                                      </p:cBhvr>
                                    </p:animEffect>
                                  </p:childTnLst>
                                </p:cTn>
                              </p:par>
                              <p:par>
                                <p:cTn fill="hold" grpId="0" id="49" nodeType="withEffect" presetClass="entr" presetID="10" presetSubtype="0">
                                  <p:stCondLst>
                                    <p:cond delay="0"/>
                                  </p:stCondLst>
                                  <p:childTnLst>
                                    <p:set>
                                      <p:cBhvr>
                                        <p:cTn dur="1" fill="hold" id="50">
                                          <p:stCondLst>
                                            <p:cond delay="0"/>
                                          </p:stCondLst>
                                        </p:cTn>
                                        <p:tgtEl>
                                          <p:spTgt spid="1048685"/>
                                        </p:tgtEl>
                                        <p:attrNameLst>
                                          <p:attrName>style.visibility</p:attrName>
                                        </p:attrNameLst>
                                      </p:cBhvr>
                                      <p:to>
                                        <p:strVal val="visible"/>
                                      </p:to>
                                    </p:set>
                                    <p:animEffect transition="in" filter="fade">
                                      <p:cBhvr>
                                        <p:cTn dur="500" id="51"/>
                                        <p:tgtEl>
                                          <p:spTgt spid="1048685"/>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10" presetSubtype="0">
                                  <p:stCondLst>
                                    <p:cond delay="0"/>
                                  </p:stCondLst>
                                  <p:childTnLst>
                                    <p:set>
                                      <p:cBhvr>
                                        <p:cTn dur="1" fill="hold" id="55">
                                          <p:stCondLst>
                                            <p:cond delay="0"/>
                                          </p:stCondLst>
                                        </p:cTn>
                                        <p:tgtEl>
                                          <p:spTgt spid="2097157"/>
                                        </p:tgtEl>
                                        <p:attrNameLst>
                                          <p:attrName>style.visibility</p:attrName>
                                        </p:attrNameLst>
                                      </p:cBhvr>
                                      <p:to>
                                        <p:strVal val="visible"/>
                                      </p:to>
                                    </p:set>
                                    <p:animEffect transition="in" filter="fade">
                                      <p:cBhvr>
                                        <p:cTn dur="500" id="56"/>
                                        <p:tgtEl>
                                          <p:spTgt spid="2097157"/>
                                        </p:tgtEl>
                                      </p:cBhvr>
                                    </p:animEffect>
                                  </p:childTnLst>
                                </p:cTn>
                              </p:par>
                              <p:par>
                                <p:cTn fill="hold" id="57" nodeType="withEffect" presetClass="entr" presetID="10" presetSubtype="0">
                                  <p:stCondLst>
                                    <p:cond delay="0"/>
                                  </p:stCondLst>
                                  <p:childTnLst>
                                    <p:set>
                                      <p:cBhvr>
                                        <p:cTn dur="1" fill="hold" id="58">
                                          <p:stCondLst>
                                            <p:cond delay="0"/>
                                          </p:stCondLst>
                                        </p:cTn>
                                        <p:tgtEl>
                                          <p:spTgt spid="2097161"/>
                                        </p:tgtEl>
                                        <p:attrNameLst>
                                          <p:attrName>style.visibility</p:attrName>
                                        </p:attrNameLst>
                                      </p:cBhvr>
                                      <p:to>
                                        <p:strVal val="visible"/>
                                      </p:to>
                                    </p:set>
                                    <p:animEffect transition="in" filter="fade">
                                      <p:cBhvr>
                                        <p:cTn dur="500" id="59"/>
                                        <p:tgtEl>
                                          <p:spTgt spid="2097161"/>
                                        </p:tgtEl>
                                      </p:cBhvr>
                                    </p:animEffect>
                                  </p:childTnLst>
                                </p:cTn>
                              </p:par>
                              <p:par>
                                <p:cTn fill="hold" id="60" nodeType="withEffect" presetClass="entr" presetID="10" presetSubtype="0">
                                  <p:stCondLst>
                                    <p:cond delay="0"/>
                                  </p:stCondLst>
                                  <p:childTnLst>
                                    <p:set>
                                      <p:cBhvr>
                                        <p:cTn dur="1" fill="hold" id="61">
                                          <p:stCondLst>
                                            <p:cond delay="0"/>
                                          </p:stCondLst>
                                        </p:cTn>
                                        <p:tgtEl>
                                          <p:spTgt spid="2097162"/>
                                        </p:tgtEl>
                                        <p:attrNameLst>
                                          <p:attrName>style.visibility</p:attrName>
                                        </p:attrNameLst>
                                      </p:cBhvr>
                                      <p:to>
                                        <p:strVal val="visible"/>
                                      </p:to>
                                    </p:set>
                                    <p:animEffect transition="in" filter="fade">
                                      <p:cBhvr>
                                        <p:cTn dur="500" id="62"/>
                                        <p:tgtEl>
                                          <p:spTgt spid="2097162"/>
                                        </p:tgtEl>
                                      </p:cBhvr>
                                    </p:animEffect>
                                  </p:childTnLst>
                                </p:cTn>
                              </p:par>
                              <p:par>
                                <p:cTn fill="hold" grpId="0" id="63" nodeType="withEffect" presetClass="entr" presetID="10" presetSubtype="0">
                                  <p:stCondLst>
                                    <p:cond delay="0"/>
                                  </p:stCondLst>
                                  <p:childTnLst>
                                    <p:set>
                                      <p:cBhvr>
                                        <p:cTn dur="1" fill="hold" id="64">
                                          <p:stCondLst>
                                            <p:cond delay="0"/>
                                          </p:stCondLst>
                                        </p:cTn>
                                        <p:tgtEl>
                                          <p:spTgt spid="1048686"/>
                                        </p:tgtEl>
                                        <p:attrNameLst>
                                          <p:attrName>style.visibility</p:attrName>
                                        </p:attrNameLst>
                                      </p:cBhvr>
                                      <p:to>
                                        <p:strVal val="visible"/>
                                      </p:to>
                                    </p:set>
                                    <p:animEffect transition="in" filter="fade">
                                      <p:cBhvr>
                                        <p:cTn dur="500" id="65"/>
                                        <p:tgtEl>
                                          <p:spTgt spid="1048686"/>
                                        </p:tgtEl>
                                      </p:cBhvr>
                                    </p:animEffect>
                                  </p:childTnLst>
                                </p:cTn>
                              </p:par>
                              <p:par>
                                <p:cTn fill="hold" grpId="0" id="66" nodeType="withEffect" presetClass="entr" presetID="10" presetSubtype="0">
                                  <p:stCondLst>
                                    <p:cond delay="0"/>
                                  </p:stCondLst>
                                  <p:childTnLst>
                                    <p:set>
                                      <p:cBhvr>
                                        <p:cTn dur="1" fill="hold" id="67">
                                          <p:stCondLst>
                                            <p:cond delay="0"/>
                                          </p:stCondLst>
                                        </p:cTn>
                                        <p:tgtEl>
                                          <p:spTgt spid="1048687"/>
                                        </p:tgtEl>
                                        <p:attrNameLst>
                                          <p:attrName>style.visibility</p:attrName>
                                        </p:attrNameLst>
                                      </p:cBhvr>
                                      <p:to>
                                        <p:strVal val="visible"/>
                                      </p:to>
                                    </p:set>
                                    <p:animEffect transition="in" filter="fade">
                                      <p:cBhvr>
                                        <p:cTn dur="500" id="68"/>
                                        <p:tgtEl>
                                          <p:spTgt spid="1048687"/>
                                        </p:tgtEl>
                                      </p:cBhvr>
                                    </p:animEffect>
                                  </p:childTnLst>
                                </p:cTn>
                              </p:par>
                              <p:par>
                                <p:cTn fill="hold" grpId="0" id="69" nodeType="withEffect" presetClass="entr" presetID="10" presetSubtype="0">
                                  <p:stCondLst>
                                    <p:cond delay="0"/>
                                  </p:stCondLst>
                                  <p:childTnLst>
                                    <p:set>
                                      <p:cBhvr>
                                        <p:cTn dur="1" fill="hold" id="70">
                                          <p:stCondLst>
                                            <p:cond delay="0"/>
                                          </p:stCondLst>
                                        </p:cTn>
                                        <p:tgtEl>
                                          <p:spTgt spid="1048688"/>
                                        </p:tgtEl>
                                        <p:attrNameLst>
                                          <p:attrName>style.visibility</p:attrName>
                                        </p:attrNameLst>
                                      </p:cBhvr>
                                      <p:to>
                                        <p:strVal val="visible"/>
                                      </p:to>
                                    </p:set>
                                    <p:animEffect transition="in" filter="fade">
                                      <p:cBhvr>
                                        <p:cTn dur="500" id="71"/>
                                        <p:tgtEl>
                                          <p:spTgt spid="1048688"/>
                                        </p:tgtEl>
                                      </p:cBhvr>
                                    </p:animEffect>
                                  </p:childTnLst>
                                </p:cTn>
                              </p:par>
                              <p:par>
                                <p:cTn fill="hold" grpId="0" id="72" nodeType="withEffect" presetClass="entr" presetID="10" presetSubtype="0">
                                  <p:stCondLst>
                                    <p:cond delay="0"/>
                                  </p:stCondLst>
                                  <p:childTnLst>
                                    <p:set>
                                      <p:cBhvr>
                                        <p:cTn dur="1" fill="hold" id="73">
                                          <p:stCondLst>
                                            <p:cond delay="0"/>
                                          </p:stCondLst>
                                        </p:cTn>
                                        <p:tgtEl>
                                          <p:spTgt spid="1048689"/>
                                        </p:tgtEl>
                                        <p:attrNameLst>
                                          <p:attrName>style.visibility</p:attrName>
                                        </p:attrNameLst>
                                      </p:cBhvr>
                                      <p:to>
                                        <p:strVal val="visible"/>
                                      </p:to>
                                    </p:set>
                                    <p:animEffect transition="in" filter="fade">
                                      <p:cBhvr>
                                        <p:cTn dur="500" id="74"/>
                                        <p:tgtEl>
                                          <p:spTgt spid="1048689"/>
                                        </p:tgtEl>
                                      </p:cBhvr>
                                    </p:animEffect>
                                  </p:childTnLst>
                                </p:cTn>
                              </p:par>
                              <p:par>
                                <p:cTn fill="hold" grpId="0" id="75" nodeType="withEffect" presetClass="entr" presetID="10" presetSubtype="0">
                                  <p:stCondLst>
                                    <p:cond delay="0"/>
                                  </p:stCondLst>
                                  <p:childTnLst>
                                    <p:set>
                                      <p:cBhvr>
                                        <p:cTn dur="1" fill="hold" id="76">
                                          <p:stCondLst>
                                            <p:cond delay="0"/>
                                          </p:stCondLst>
                                        </p:cTn>
                                        <p:tgtEl>
                                          <p:spTgt spid="1048690"/>
                                        </p:tgtEl>
                                        <p:attrNameLst>
                                          <p:attrName>style.visibility</p:attrName>
                                        </p:attrNameLst>
                                      </p:cBhvr>
                                      <p:to>
                                        <p:strVal val="visible"/>
                                      </p:to>
                                    </p:set>
                                    <p:animEffect transition="in" filter="fade">
                                      <p:cBhvr>
                                        <p:cTn dur="500" id="77"/>
                                        <p:tgtEl>
                                          <p:spTgt spid="1048690"/>
                                        </p:tgtEl>
                                      </p:cBhvr>
                                    </p:animEffect>
                                  </p:childTnLst>
                                </p:cTn>
                              </p:par>
                              <p:par>
                                <p:cTn fill="hold" grpId="0" id="78" nodeType="withEffect" presetClass="entr" presetID="10" presetSubtype="0">
                                  <p:stCondLst>
                                    <p:cond delay="0"/>
                                  </p:stCondLst>
                                  <p:childTnLst>
                                    <p:set>
                                      <p:cBhvr>
                                        <p:cTn dur="1" fill="hold" id="79">
                                          <p:stCondLst>
                                            <p:cond delay="0"/>
                                          </p:stCondLst>
                                        </p:cTn>
                                        <p:tgtEl>
                                          <p:spTgt spid="1048691"/>
                                        </p:tgtEl>
                                        <p:attrNameLst>
                                          <p:attrName>style.visibility</p:attrName>
                                        </p:attrNameLst>
                                      </p:cBhvr>
                                      <p:to>
                                        <p:strVal val="visible"/>
                                      </p:to>
                                    </p:set>
                                    <p:animEffect transition="in" filter="fade">
                                      <p:cBhvr>
                                        <p:cTn dur="500" id="80"/>
                                        <p:tgtEl>
                                          <p:spTgt spid="104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p:bldP spid="1048684" grpId="0"/>
      <p:bldP spid="1048685" grpId="0"/>
      <p:bldP spid="1048686" grpId="0"/>
      <p:bldP spid="1048687" grpId="0"/>
      <p:bldP spid="1048688" grpId="0"/>
      <p:bldP spid="1048689" grpId="0"/>
      <p:bldP spid="1048690" grpId="0"/>
      <p:bldP spid="1048691" grpId="0"/>
      <p:bldP spid="1048693" grpId="0"/>
      <p:bldP spid="1048694" grpId="0"/>
      <p:bldP spid="10486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6" name="Rectangle 4"/>
          <p:cNvSpPr>
            <a:spLocks noGrp="1" noChangeArrowheads="1"/>
          </p:cNvSpPr>
          <p:nvPr>
            <p:ph type="title"/>
          </p:nvPr>
        </p:nvSpPr>
        <p:spPr>
          <a:xfrm>
            <a:off x="480581" y="35513"/>
            <a:ext cx="9909175" cy="849448"/>
          </a:xfrm>
        </p:spPr>
        <p:txBody>
          <a:bodyPr/>
          <a:p>
            <a:pPr eaLnBrk="1" hangingPunct="1"/>
            <a:r>
              <a:rPr b="1" dirty="0" sz="3200" kern="1200" lang="en-US">
                <a:solidFill>
                  <a:srgbClr val="D6000D"/>
                </a:solidFill>
                <a:latin typeface="+mn-lt"/>
                <a:ea typeface="+mn-ea"/>
                <a:cs typeface="+mn-cs"/>
              </a:rPr>
              <a:t>Do we actually measure mass? No, mass to charge ratio</a:t>
            </a:r>
          </a:p>
        </p:txBody>
      </p:sp>
      <p:sp>
        <p:nvSpPr>
          <p:cNvPr id="1048697" name="Content Placeholder 6"/>
          <p:cNvSpPr>
            <a:spLocks noGrp="1"/>
          </p:cNvSpPr>
          <p:nvPr>
            <p:ph idx="1"/>
          </p:nvPr>
        </p:nvSpPr>
        <p:spPr>
          <a:xfrm>
            <a:off x="739833" y="969818"/>
            <a:ext cx="10485086" cy="5110307"/>
          </a:xfrm>
        </p:spPr>
        <p:txBody>
          <a:bodyPr>
            <a:normAutofit/>
          </a:bodyPr>
          <a:p>
            <a:endParaRPr dirty="0" sz="1800" lang="en-US"/>
          </a:p>
          <a:p>
            <a:r>
              <a:rPr dirty="0" sz="1800" lang="en-US"/>
              <a:t>MH</a:t>
            </a:r>
            <a:r>
              <a:rPr baseline="30000" dirty="0" sz="1800" lang="en-US"/>
              <a:t>+     </a:t>
            </a:r>
          </a:p>
          <a:p>
            <a:r>
              <a:rPr dirty="0" sz="1800" lang="en-US"/>
              <a:t>M2H</a:t>
            </a:r>
            <a:r>
              <a:rPr baseline="30000" dirty="0" sz="1800" lang="en-US"/>
              <a:t>++</a:t>
            </a:r>
          </a:p>
          <a:p>
            <a:r>
              <a:rPr dirty="0" sz="1800" lang="en-US"/>
              <a:t>M3H</a:t>
            </a:r>
            <a:r>
              <a:rPr baseline="30000" dirty="0" sz="1800" lang="en-US"/>
              <a:t>+++</a:t>
            </a:r>
          </a:p>
          <a:p>
            <a:endParaRPr baseline="30000" dirty="0" lang="en-US"/>
          </a:p>
          <a:p>
            <a:endParaRPr dirty="0" lang="en-GB"/>
          </a:p>
          <a:p>
            <a:endParaRPr dirty="0" lang="en-US"/>
          </a:p>
          <a:p>
            <a:endParaRPr dirty="0" lang="en-US"/>
          </a:p>
        </p:txBody>
      </p:sp>
      <p:cxnSp>
        <p:nvCxnSpPr>
          <p:cNvPr id="3145744" name="Straight Arrow Connector 52"/>
          <p:cNvCxnSpPr>
            <a:cxnSpLocks/>
          </p:cNvCxnSpPr>
          <p:nvPr/>
        </p:nvCxnSpPr>
        <p:spPr bwMode="auto">
          <a:xfrm>
            <a:off x="8192766" y="2143910"/>
            <a:ext cx="2435167" cy="0"/>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45" name="Straight Arrow Connector 53"/>
          <p:cNvCxnSpPr>
            <a:cxnSpLocks/>
          </p:cNvCxnSpPr>
          <p:nvPr/>
        </p:nvCxnSpPr>
        <p:spPr bwMode="auto">
          <a:xfrm flipV="1">
            <a:off x="8209158" y="984947"/>
            <a:ext cx="0" cy="1152000"/>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698" name="TextBox 54"/>
          <p:cNvSpPr txBox="1"/>
          <p:nvPr/>
        </p:nvSpPr>
        <p:spPr>
          <a:xfrm>
            <a:off x="9122831" y="2255703"/>
            <a:ext cx="569387" cy="369332"/>
          </a:xfrm>
          <a:prstGeom prst="rect"/>
          <a:noFill/>
        </p:spPr>
        <p:txBody>
          <a:bodyPr rtlCol="0" wrap="none">
            <a:spAutoFit/>
          </a:bodyPr>
          <a:p>
            <a:r>
              <a:rPr b="1" dirty="0" lang="en-US"/>
              <a:t>m/z</a:t>
            </a:r>
            <a:endParaRPr b="1" dirty="0" lang="en-GB"/>
          </a:p>
        </p:txBody>
      </p:sp>
      <p:sp>
        <p:nvSpPr>
          <p:cNvPr id="1048699" name="TextBox 55"/>
          <p:cNvSpPr txBox="1"/>
          <p:nvPr/>
        </p:nvSpPr>
        <p:spPr>
          <a:xfrm rot="16200000">
            <a:off x="7457870" y="1428066"/>
            <a:ext cx="941283" cy="369332"/>
          </a:xfrm>
          <a:prstGeom prst="rect"/>
          <a:noFill/>
        </p:spPr>
        <p:txBody>
          <a:bodyPr rtlCol="0" wrap="none">
            <a:spAutoFit/>
          </a:bodyPr>
          <a:p>
            <a:r>
              <a:rPr b="1" dirty="0" lang="en-US"/>
              <a:t>counts</a:t>
            </a:r>
            <a:endParaRPr b="1" dirty="0" lang="en-GB"/>
          </a:p>
        </p:txBody>
      </p:sp>
      <p:cxnSp>
        <p:nvCxnSpPr>
          <p:cNvPr id="3145746" name="Straight Connector 56"/>
          <p:cNvCxnSpPr>
            <a:cxnSpLocks/>
          </p:cNvCxnSpPr>
          <p:nvPr/>
        </p:nvCxnSpPr>
        <p:spPr bwMode="auto">
          <a:xfrm flipV="1">
            <a:off x="10194976" y="1527481"/>
            <a:ext cx="0" cy="608757"/>
          </a:xfrm>
          <a:prstGeom prst="line"/>
          <a:solidFill>
            <a:schemeClr val="accent1"/>
          </a:solidFill>
          <a:ln w="19050" cap="flat" cmpd="sng" algn="ctr">
            <a:solidFill>
              <a:srgbClr val="0066FF"/>
            </a:solidFill>
            <a:prstDash val="solid"/>
            <a:round/>
            <a:headEnd type="none" w="med" len="med"/>
            <a:tailEnd type="none" w="med" len="med"/>
          </a:ln>
          <a:effectLst/>
        </p:spPr>
      </p:cxnSp>
      <p:sp>
        <p:nvSpPr>
          <p:cNvPr id="1048700" name="TextBox 57"/>
          <p:cNvSpPr txBox="1"/>
          <p:nvPr/>
        </p:nvSpPr>
        <p:spPr>
          <a:xfrm>
            <a:off x="10051437" y="1171223"/>
            <a:ext cx="482824" cy="276999"/>
          </a:xfrm>
          <a:prstGeom prst="rect"/>
          <a:noFill/>
        </p:spPr>
        <p:txBody>
          <a:bodyPr rtlCol="0" wrap="none">
            <a:spAutoFit/>
          </a:bodyPr>
          <a:p>
            <a:r>
              <a:rPr dirty="0" sz="1200" lang="en-US"/>
              <a:t>MH</a:t>
            </a:r>
            <a:r>
              <a:rPr baseline="30000" dirty="0" sz="1200" lang="en-US"/>
              <a:t>+</a:t>
            </a:r>
            <a:endParaRPr dirty="0" sz="1200" lang="en-GB"/>
          </a:p>
        </p:txBody>
      </p:sp>
      <p:sp>
        <p:nvSpPr>
          <p:cNvPr id="1048701" name="TextBox 58"/>
          <p:cNvSpPr txBox="1"/>
          <p:nvPr/>
        </p:nvSpPr>
        <p:spPr>
          <a:xfrm>
            <a:off x="9920170" y="2136238"/>
            <a:ext cx="673582" cy="253916"/>
          </a:xfrm>
          <a:prstGeom prst="rect"/>
          <a:noFill/>
        </p:spPr>
        <p:txBody>
          <a:bodyPr rtlCol="0" wrap="none">
            <a:spAutoFit/>
          </a:bodyPr>
          <a:p>
            <a:r>
              <a:rPr dirty="0" sz="1050" lang="en-US">
                <a:solidFill>
                  <a:srgbClr val="0066FF"/>
                </a:solidFill>
              </a:rPr>
              <a:t>501.008</a:t>
            </a:r>
            <a:endParaRPr dirty="0" sz="1050" lang="en-GB">
              <a:solidFill>
                <a:srgbClr val="0066FF"/>
              </a:solidFill>
            </a:endParaRPr>
          </a:p>
        </p:txBody>
      </p:sp>
      <p:cxnSp>
        <p:nvCxnSpPr>
          <p:cNvPr id="3145747" name="Straight Connector 59"/>
          <p:cNvCxnSpPr>
            <a:cxnSpLocks/>
          </p:cNvCxnSpPr>
          <p:nvPr/>
        </p:nvCxnSpPr>
        <p:spPr bwMode="auto">
          <a:xfrm flipV="1">
            <a:off x="9220544" y="1532101"/>
            <a:ext cx="0" cy="608757"/>
          </a:xfrm>
          <a:prstGeom prst="line"/>
          <a:solidFill>
            <a:schemeClr val="accent1"/>
          </a:solidFill>
          <a:ln w="19050" cap="flat" cmpd="sng" algn="ctr">
            <a:solidFill>
              <a:srgbClr val="0066FF"/>
            </a:solidFill>
            <a:prstDash val="solid"/>
            <a:round/>
            <a:headEnd type="none" w="med" len="med"/>
            <a:tailEnd type="none" w="med" len="med"/>
          </a:ln>
          <a:effectLst/>
        </p:spPr>
      </p:cxnSp>
      <p:sp>
        <p:nvSpPr>
          <p:cNvPr id="1048702" name="TextBox 60"/>
          <p:cNvSpPr txBox="1"/>
          <p:nvPr/>
        </p:nvSpPr>
        <p:spPr>
          <a:xfrm>
            <a:off x="8982677" y="2131623"/>
            <a:ext cx="673582" cy="253916"/>
          </a:xfrm>
          <a:prstGeom prst="rect"/>
          <a:noFill/>
        </p:spPr>
        <p:txBody>
          <a:bodyPr rtlCol="0" wrap="none">
            <a:spAutoFit/>
          </a:bodyPr>
          <a:p>
            <a:r>
              <a:rPr dirty="0" sz="1050" lang="en-US">
                <a:solidFill>
                  <a:srgbClr val="0066FF"/>
                </a:solidFill>
              </a:rPr>
              <a:t>251.008</a:t>
            </a:r>
            <a:endParaRPr dirty="0" sz="1050" lang="en-GB">
              <a:solidFill>
                <a:srgbClr val="0066FF"/>
              </a:solidFill>
            </a:endParaRPr>
          </a:p>
        </p:txBody>
      </p:sp>
      <p:sp>
        <p:nvSpPr>
          <p:cNvPr id="1048703" name="TextBox 61"/>
          <p:cNvSpPr txBox="1"/>
          <p:nvPr/>
        </p:nvSpPr>
        <p:spPr>
          <a:xfrm>
            <a:off x="8498891" y="2131623"/>
            <a:ext cx="562975" cy="253916"/>
          </a:xfrm>
          <a:prstGeom prst="rect"/>
          <a:noFill/>
        </p:spPr>
        <p:txBody>
          <a:bodyPr rtlCol="0" wrap="none">
            <a:spAutoFit/>
          </a:bodyPr>
          <a:p>
            <a:r>
              <a:rPr dirty="0" sz="1050" lang="en-US">
                <a:solidFill>
                  <a:srgbClr val="0066FF"/>
                </a:solidFill>
              </a:rPr>
              <a:t>167.67</a:t>
            </a:r>
            <a:endParaRPr dirty="0" sz="1050" lang="en-GB">
              <a:solidFill>
                <a:srgbClr val="0066FF"/>
              </a:solidFill>
            </a:endParaRPr>
          </a:p>
        </p:txBody>
      </p:sp>
      <p:sp>
        <p:nvSpPr>
          <p:cNvPr id="1048704" name="TextBox 62"/>
          <p:cNvSpPr txBox="1"/>
          <p:nvPr/>
        </p:nvSpPr>
        <p:spPr>
          <a:xfrm>
            <a:off x="9089500" y="1180459"/>
            <a:ext cx="627095" cy="276999"/>
          </a:xfrm>
          <a:prstGeom prst="rect"/>
          <a:noFill/>
        </p:spPr>
        <p:txBody>
          <a:bodyPr rtlCol="0" wrap="none">
            <a:spAutoFit/>
          </a:bodyPr>
          <a:p>
            <a:r>
              <a:rPr dirty="0" sz="1200" lang="en-US"/>
              <a:t>M2H</a:t>
            </a:r>
            <a:r>
              <a:rPr baseline="30000" dirty="0" sz="1200" lang="en-US"/>
              <a:t>++</a:t>
            </a:r>
            <a:endParaRPr dirty="0" sz="1200" lang="en-GB"/>
          </a:p>
        </p:txBody>
      </p:sp>
      <p:sp>
        <p:nvSpPr>
          <p:cNvPr id="1048705" name="TextBox 63"/>
          <p:cNvSpPr txBox="1"/>
          <p:nvPr/>
        </p:nvSpPr>
        <p:spPr>
          <a:xfrm>
            <a:off x="8408174" y="1176426"/>
            <a:ext cx="686406" cy="276999"/>
          </a:xfrm>
          <a:prstGeom prst="rect"/>
          <a:noFill/>
        </p:spPr>
        <p:txBody>
          <a:bodyPr rtlCol="0" wrap="none">
            <a:spAutoFit/>
          </a:bodyPr>
          <a:p>
            <a:r>
              <a:rPr dirty="0" sz="1200" lang="en-US"/>
              <a:t>M3H</a:t>
            </a:r>
            <a:r>
              <a:rPr baseline="30000" dirty="0" sz="1200" lang="en-US"/>
              <a:t>+++</a:t>
            </a:r>
            <a:endParaRPr dirty="0" sz="1200" lang="en-GB"/>
          </a:p>
        </p:txBody>
      </p:sp>
      <p:cxnSp>
        <p:nvCxnSpPr>
          <p:cNvPr id="3145748" name="Straight Connector 64"/>
          <p:cNvCxnSpPr>
            <a:cxnSpLocks/>
          </p:cNvCxnSpPr>
          <p:nvPr/>
        </p:nvCxnSpPr>
        <p:spPr bwMode="auto">
          <a:xfrm flipV="1">
            <a:off x="8834955" y="1522866"/>
            <a:ext cx="0" cy="608757"/>
          </a:xfrm>
          <a:prstGeom prst="line"/>
          <a:solidFill>
            <a:schemeClr val="accent1"/>
          </a:solidFill>
          <a:ln w="19050" cap="flat" cmpd="sng" algn="ctr">
            <a:solidFill>
              <a:srgbClr val="0066FF"/>
            </a:solidFill>
            <a:prstDash val="solid"/>
            <a:round/>
            <a:headEnd type="none" w="med" len="med"/>
            <a:tailEnd type="none" w="med" len="med"/>
          </a:ln>
          <a:effectLst/>
        </p:spPr>
      </p:cxnSp>
      <p:sp>
        <p:nvSpPr>
          <p:cNvPr id="1048706" name="TextBox 65"/>
          <p:cNvSpPr txBox="1"/>
          <p:nvPr/>
        </p:nvSpPr>
        <p:spPr>
          <a:xfrm>
            <a:off x="6058047" y="916763"/>
            <a:ext cx="1544012" cy="369332"/>
          </a:xfrm>
          <a:prstGeom prst="rect"/>
          <a:noFill/>
        </p:spPr>
        <p:txBody>
          <a:bodyPr rtlCol="0" wrap="none">
            <a:spAutoFit/>
          </a:bodyPr>
          <a:p>
            <a:r>
              <a:rPr dirty="0" lang="en-US">
                <a:solidFill>
                  <a:srgbClr val="0066FF"/>
                </a:solidFill>
              </a:rPr>
              <a:t>neutral mass</a:t>
            </a:r>
            <a:endParaRPr dirty="0" lang="en-GB">
              <a:solidFill>
                <a:srgbClr val="0066FF"/>
              </a:solidFill>
            </a:endParaRPr>
          </a:p>
        </p:txBody>
      </p:sp>
      <p:sp>
        <p:nvSpPr>
          <p:cNvPr id="1048707" name="TextBox 66"/>
          <p:cNvSpPr txBox="1"/>
          <p:nvPr/>
        </p:nvSpPr>
        <p:spPr>
          <a:xfrm>
            <a:off x="2157084" y="884961"/>
            <a:ext cx="1505540" cy="369332"/>
          </a:xfrm>
          <a:prstGeom prst="rect"/>
          <a:noFill/>
        </p:spPr>
        <p:txBody>
          <a:bodyPr rtlCol="0" wrap="none">
            <a:spAutoFit/>
          </a:bodyPr>
          <a:p>
            <a:r>
              <a:rPr dirty="0" lang="en-US">
                <a:solidFill>
                  <a:srgbClr val="0066FF"/>
                </a:solidFill>
              </a:rPr>
              <a:t>mass/charge</a:t>
            </a:r>
            <a:endParaRPr dirty="0" lang="en-GB">
              <a:solidFill>
                <a:srgbClr val="0066FF"/>
              </a:solidFill>
            </a:endParaRPr>
          </a:p>
        </p:txBody>
      </p:sp>
      <p:sp>
        <p:nvSpPr>
          <p:cNvPr id="1048708" name="TextBox 67"/>
          <p:cNvSpPr txBox="1"/>
          <p:nvPr/>
        </p:nvSpPr>
        <p:spPr>
          <a:xfrm>
            <a:off x="6210749" y="1272792"/>
            <a:ext cx="569387" cy="369332"/>
          </a:xfrm>
          <a:prstGeom prst="rect"/>
          <a:noFill/>
        </p:spPr>
        <p:txBody>
          <a:bodyPr rtlCol="0" wrap="none">
            <a:spAutoFit/>
          </a:bodyPr>
          <a:p>
            <a:r>
              <a:rPr dirty="0" lang="en-US"/>
              <a:t>500</a:t>
            </a:r>
            <a:endParaRPr dirty="0" lang="en-GB"/>
          </a:p>
        </p:txBody>
      </p:sp>
      <p:sp>
        <p:nvSpPr>
          <p:cNvPr id="1048709" name="TextBox 68"/>
          <p:cNvSpPr txBox="1"/>
          <p:nvPr/>
        </p:nvSpPr>
        <p:spPr>
          <a:xfrm>
            <a:off x="6210748" y="1651813"/>
            <a:ext cx="569387" cy="369332"/>
          </a:xfrm>
          <a:prstGeom prst="rect"/>
          <a:noFill/>
        </p:spPr>
        <p:txBody>
          <a:bodyPr rtlCol="0" wrap="none">
            <a:spAutoFit/>
          </a:bodyPr>
          <a:p>
            <a:r>
              <a:rPr dirty="0" lang="en-US"/>
              <a:t>500</a:t>
            </a:r>
            <a:endParaRPr dirty="0" lang="en-GB"/>
          </a:p>
        </p:txBody>
      </p:sp>
      <p:sp>
        <p:nvSpPr>
          <p:cNvPr id="1048710" name="TextBox 69"/>
          <p:cNvSpPr txBox="1"/>
          <p:nvPr/>
        </p:nvSpPr>
        <p:spPr>
          <a:xfrm>
            <a:off x="6216768" y="2043878"/>
            <a:ext cx="569387" cy="369332"/>
          </a:xfrm>
          <a:prstGeom prst="rect"/>
          <a:noFill/>
        </p:spPr>
        <p:txBody>
          <a:bodyPr rtlCol="0" wrap="none">
            <a:spAutoFit/>
          </a:bodyPr>
          <a:p>
            <a:r>
              <a:rPr dirty="0" lang="en-US"/>
              <a:t>500</a:t>
            </a:r>
            <a:endParaRPr dirty="0" lang="en-GB"/>
          </a:p>
        </p:txBody>
      </p:sp>
      <p:sp>
        <p:nvSpPr>
          <p:cNvPr id="1048711" name="TextBox 70"/>
          <p:cNvSpPr txBox="1"/>
          <p:nvPr/>
        </p:nvSpPr>
        <p:spPr>
          <a:xfrm>
            <a:off x="2326859" y="1305122"/>
            <a:ext cx="1018227" cy="369332"/>
          </a:xfrm>
          <a:prstGeom prst="rect"/>
          <a:noFill/>
        </p:spPr>
        <p:txBody>
          <a:bodyPr rtlCol="0" wrap="none">
            <a:spAutoFit/>
          </a:bodyPr>
          <a:p>
            <a:r>
              <a:rPr dirty="0" lang="en-US"/>
              <a:t>501.008</a:t>
            </a:r>
            <a:endParaRPr dirty="0" lang="en-GB"/>
          </a:p>
        </p:txBody>
      </p:sp>
      <p:sp>
        <p:nvSpPr>
          <p:cNvPr id="1048712" name="TextBox 71"/>
          <p:cNvSpPr txBox="1"/>
          <p:nvPr/>
        </p:nvSpPr>
        <p:spPr>
          <a:xfrm>
            <a:off x="2326858" y="1684143"/>
            <a:ext cx="1018227" cy="369332"/>
          </a:xfrm>
          <a:prstGeom prst="rect"/>
          <a:noFill/>
        </p:spPr>
        <p:txBody>
          <a:bodyPr rtlCol="0" wrap="none">
            <a:spAutoFit/>
          </a:bodyPr>
          <a:p>
            <a:r>
              <a:rPr dirty="0" lang="en-US"/>
              <a:t>251.008</a:t>
            </a:r>
            <a:endParaRPr dirty="0" lang="en-GB"/>
          </a:p>
        </p:txBody>
      </p:sp>
      <p:sp>
        <p:nvSpPr>
          <p:cNvPr id="1048713" name="TextBox 72"/>
          <p:cNvSpPr txBox="1"/>
          <p:nvPr/>
        </p:nvSpPr>
        <p:spPr>
          <a:xfrm>
            <a:off x="2332878" y="2076208"/>
            <a:ext cx="1018227" cy="369332"/>
          </a:xfrm>
          <a:prstGeom prst="rect"/>
          <a:noFill/>
        </p:spPr>
        <p:txBody>
          <a:bodyPr rtlCol="0" wrap="none">
            <a:spAutoFit/>
          </a:bodyPr>
          <a:p>
            <a:r>
              <a:rPr dirty="0" lang="en-US"/>
              <a:t>167.674</a:t>
            </a:r>
            <a:endParaRPr dirty="0" lang="en-GB"/>
          </a:p>
        </p:txBody>
      </p:sp>
      <p:sp>
        <p:nvSpPr>
          <p:cNvPr id="1048714" name="TextBox 73"/>
          <p:cNvSpPr txBox="1"/>
          <p:nvPr/>
        </p:nvSpPr>
        <p:spPr>
          <a:xfrm>
            <a:off x="3797858" y="921606"/>
            <a:ext cx="2146742" cy="369332"/>
          </a:xfrm>
          <a:prstGeom prst="rect"/>
          <a:noFill/>
        </p:spPr>
        <p:txBody>
          <a:bodyPr rtlCol="0" wrap="none">
            <a:spAutoFit/>
          </a:bodyPr>
          <a:p>
            <a:r>
              <a:rPr dirty="0" lang="en-US">
                <a:solidFill>
                  <a:srgbClr val="0066FF"/>
                </a:solidFill>
              </a:rPr>
              <a:t>mass (</a:t>
            </a:r>
            <a:r>
              <a:rPr dirty="0" lang="en-US" err="1">
                <a:solidFill>
                  <a:srgbClr val="0066FF"/>
                </a:solidFill>
              </a:rPr>
              <a:t>inc.</a:t>
            </a:r>
            <a:r>
              <a:rPr dirty="0" lang="en-US">
                <a:solidFill>
                  <a:srgbClr val="0066FF"/>
                </a:solidFill>
              </a:rPr>
              <a:t> protons)</a:t>
            </a:r>
            <a:endParaRPr dirty="0" lang="en-GB">
              <a:solidFill>
                <a:srgbClr val="0066FF"/>
              </a:solidFill>
            </a:endParaRPr>
          </a:p>
        </p:txBody>
      </p:sp>
      <p:sp>
        <p:nvSpPr>
          <p:cNvPr id="1048715" name="TextBox 74"/>
          <p:cNvSpPr txBox="1"/>
          <p:nvPr/>
        </p:nvSpPr>
        <p:spPr>
          <a:xfrm>
            <a:off x="4266497" y="1277409"/>
            <a:ext cx="1018227" cy="369332"/>
          </a:xfrm>
          <a:prstGeom prst="rect"/>
          <a:noFill/>
        </p:spPr>
        <p:txBody>
          <a:bodyPr rtlCol="0" wrap="none">
            <a:spAutoFit/>
          </a:bodyPr>
          <a:p>
            <a:r>
              <a:rPr dirty="0" lang="en-US"/>
              <a:t>501.008</a:t>
            </a:r>
            <a:endParaRPr dirty="0" lang="en-GB"/>
          </a:p>
        </p:txBody>
      </p:sp>
      <p:sp>
        <p:nvSpPr>
          <p:cNvPr id="1048716" name="TextBox 75"/>
          <p:cNvSpPr txBox="1"/>
          <p:nvPr/>
        </p:nvSpPr>
        <p:spPr>
          <a:xfrm>
            <a:off x="4266496" y="1656430"/>
            <a:ext cx="1018227" cy="369332"/>
          </a:xfrm>
          <a:prstGeom prst="rect"/>
          <a:noFill/>
        </p:spPr>
        <p:txBody>
          <a:bodyPr rtlCol="0" wrap="none">
            <a:spAutoFit/>
          </a:bodyPr>
          <a:p>
            <a:r>
              <a:rPr dirty="0" lang="en-US"/>
              <a:t>502.016</a:t>
            </a:r>
            <a:endParaRPr dirty="0" lang="en-GB"/>
          </a:p>
        </p:txBody>
      </p:sp>
      <p:sp>
        <p:nvSpPr>
          <p:cNvPr id="1048717" name="TextBox 76"/>
          <p:cNvSpPr txBox="1"/>
          <p:nvPr/>
        </p:nvSpPr>
        <p:spPr>
          <a:xfrm>
            <a:off x="4272516" y="2048495"/>
            <a:ext cx="1018227" cy="369332"/>
          </a:xfrm>
          <a:prstGeom prst="rect"/>
          <a:noFill/>
        </p:spPr>
        <p:txBody>
          <a:bodyPr rtlCol="0" wrap="none">
            <a:spAutoFit/>
          </a:bodyPr>
          <a:p>
            <a:r>
              <a:rPr dirty="0" lang="en-US"/>
              <a:t>503.024</a:t>
            </a:r>
            <a:endParaRPr dirty="0" lang="en-GB"/>
          </a:p>
        </p:txBody>
      </p:sp>
      <p:cxnSp>
        <p:nvCxnSpPr>
          <p:cNvPr id="3145749" name="Straight Arrow Connector 77"/>
          <p:cNvCxnSpPr>
            <a:cxnSpLocks/>
          </p:cNvCxnSpPr>
          <p:nvPr/>
        </p:nvCxnSpPr>
        <p:spPr bwMode="auto">
          <a:xfrm>
            <a:off x="8192766" y="5770723"/>
            <a:ext cx="1440000" cy="0"/>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50" name="Straight Arrow Connector 78"/>
          <p:cNvCxnSpPr>
            <a:cxnSpLocks/>
          </p:cNvCxnSpPr>
          <p:nvPr/>
        </p:nvCxnSpPr>
        <p:spPr bwMode="auto">
          <a:xfrm flipV="1">
            <a:off x="8200743" y="4611760"/>
            <a:ext cx="0" cy="1152000"/>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718" name="TextBox 79"/>
          <p:cNvSpPr txBox="1"/>
          <p:nvPr/>
        </p:nvSpPr>
        <p:spPr>
          <a:xfrm>
            <a:off x="8632793" y="5982015"/>
            <a:ext cx="569387" cy="369332"/>
          </a:xfrm>
          <a:prstGeom prst="rect"/>
          <a:noFill/>
        </p:spPr>
        <p:txBody>
          <a:bodyPr rtlCol="0" wrap="none">
            <a:spAutoFit/>
          </a:bodyPr>
          <a:p>
            <a:r>
              <a:rPr b="1" dirty="0" lang="en-US"/>
              <a:t>m/z</a:t>
            </a:r>
            <a:endParaRPr b="1" dirty="0" lang="en-GB"/>
          </a:p>
        </p:txBody>
      </p:sp>
      <p:sp>
        <p:nvSpPr>
          <p:cNvPr id="1048719" name="TextBox 80"/>
          <p:cNvSpPr txBox="1"/>
          <p:nvPr/>
        </p:nvSpPr>
        <p:spPr>
          <a:xfrm rot="16200000">
            <a:off x="7457870" y="5054879"/>
            <a:ext cx="941283" cy="369332"/>
          </a:xfrm>
          <a:prstGeom prst="rect"/>
          <a:noFill/>
        </p:spPr>
        <p:txBody>
          <a:bodyPr rtlCol="0" wrap="none">
            <a:spAutoFit/>
          </a:bodyPr>
          <a:p>
            <a:r>
              <a:rPr b="1" dirty="0" lang="en-US"/>
              <a:t>counts</a:t>
            </a:r>
            <a:endParaRPr b="1" dirty="0" lang="en-GB"/>
          </a:p>
        </p:txBody>
      </p:sp>
      <p:sp>
        <p:nvSpPr>
          <p:cNvPr id="1048720" name="TextBox 1"/>
          <p:cNvSpPr txBox="1"/>
          <p:nvPr/>
        </p:nvSpPr>
        <p:spPr>
          <a:xfrm>
            <a:off x="1716743" y="3067000"/>
            <a:ext cx="8455713" cy="646331"/>
          </a:xfrm>
          <a:prstGeom prst="rect"/>
          <a:noFill/>
        </p:spPr>
        <p:txBody>
          <a:bodyPr rtlCol="0" wrap="none">
            <a:spAutoFit/>
          </a:bodyPr>
          <a:p>
            <a:r>
              <a:rPr dirty="0" lang="en-US">
                <a:solidFill>
                  <a:srgbClr val="0066FF"/>
                </a:solidFill>
              </a:rPr>
              <a:t>To calculate the neutral mass from the measured m/z we need to know the charge state</a:t>
            </a:r>
          </a:p>
          <a:p>
            <a:r>
              <a:rPr dirty="0" lang="en-US">
                <a:solidFill>
                  <a:srgbClr val="0066FF"/>
                </a:solidFill>
              </a:rPr>
              <a:t>We use the existence of the isotopic distribution as a trick to figure out the charge state!</a:t>
            </a:r>
            <a:endParaRPr dirty="0" lang="en-GB">
              <a:solidFill>
                <a:srgbClr val="0066FF"/>
              </a:solidFill>
            </a:endParaRPr>
          </a:p>
        </p:txBody>
      </p:sp>
      <p:cxnSp>
        <p:nvCxnSpPr>
          <p:cNvPr id="3145751" name="Straight Connector 3"/>
          <p:cNvCxnSpPr>
            <a:cxnSpLocks/>
          </p:cNvCxnSpPr>
          <p:nvPr/>
        </p:nvCxnSpPr>
        <p:spPr>
          <a:xfrm flipV="1">
            <a:off x="8468017" y="4712509"/>
            <a:ext cx="30874" cy="1058214"/>
          </a:xfrm>
          <a:prstGeom prst="line"/>
        </p:spPr>
        <p:style>
          <a:lnRef idx="1">
            <a:schemeClr val="accent1"/>
          </a:lnRef>
          <a:fillRef idx="0">
            <a:schemeClr val="accent1"/>
          </a:fillRef>
          <a:effectRef idx="0">
            <a:schemeClr val="accent1"/>
          </a:effectRef>
          <a:fontRef idx="minor">
            <a:schemeClr val="tx1"/>
          </a:fontRef>
        </p:style>
      </p:cxnSp>
      <p:cxnSp>
        <p:nvCxnSpPr>
          <p:cNvPr id="3145752" name="Straight Connector 90"/>
          <p:cNvCxnSpPr>
            <a:cxnSpLocks/>
          </p:cNvCxnSpPr>
          <p:nvPr/>
        </p:nvCxnSpPr>
        <p:spPr>
          <a:xfrm flipH="1" flipV="1">
            <a:off x="8498893" y="4712508"/>
            <a:ext cx="64491" cy="1051252"/>
          </a:xfrm>
          <a:prstGeom prst="line"/>
        </p:spPr>
        <p:style>
          <a:lnRef idx="1">
            <a:schemeClr val="accent1"/>
          </a:lnRef>
          <a:fillRef idx="0">
            <a:schemeClr val="accent1"/>
          </a:fillRef>
          <a:effectRef idx="0">
            <a:schemeClr val="accent1"/>
          </a:effectRef>
          <a:fontRef idx="minor">
            <a:schemeClr val="tx1"/>
          </a:fontRef>
        </p:style>
      </p:cxnSp>
      <p:cxnSp>
        <p:nvCxnSpPr>
          <p:cNvPr id="3145753" name="Straight Connector 91"/>
          <p:cNvCxnSpPr>
            <a:cxnSpLocks/>
          </p:cNvCxnSpPr>
          <p:nvPr/>
        </p:nvCxnSpPr>
        <p:spPr>
          <a:xfrm flipV="1">
            <a:off x="8869525" y="5199188"/>
            <a:ext cx="30448" cy="568054"/>
          </a:xfrm>
          <a:prstGeom prst="line"/>
        </p:spPr>
        <p:style>
          <a:lnRef idx="1">
            <a:schemeClr val="accent1"/>
          </a:lnRef>
          <a:fillRef idx="0">
            <a:schemeClr val="accent1"/>
          </a:fillRef>
          <a:effectRef idx="0">
            <a:schemeClr val="accent1"/>
          </a:effectRef>
          <a:fontRef idx="minor">
            <a:schemeClr val="tx1"/>
          </a:fontRef>
        </p:style>
      </p:cxnSp>
      <p:cxnSp>
        <p:nvCxnSpPr>
          <p:cNvPr id="3145754" name="Straight Connector 92"/>
          <p:cNvCxnSpPr>
            <a:cxnSpLocks/>
          </p:cNvCxnSpPr>
          <p:nvPr/>
        </p:nvCxnSpPr>
        <p:spPr>
          <a:xfrm flipH="1" flipV="1">
            <a:off x="8902778" y="5199758"/>
            <a:ext cx="62116" cy="560521"/>
          </a:xfrm>
          <a:prstGeom prst="line"/>
        </p:spPr>
        <p:style>
          <a:lnRef idx="1">
            <a:schemeClr val="accent1"/>
          </a:lnRef>
          <a:fillRef idx="0">
            <a:schemeClr val="accent1"/>
          </a:fillRef>
          <a:effectRef idx="0">
            <a:schemeClr val="accent1"/>
          </a:effectRef>
          <a:fontRef idx="minor">
            <a:schemeClr val="tx1"/>
          </a:fontRef>
        </p:style>
      </p:cxnSp>
      <p:cxnSp>
        <p:nvCxnSpPr>
          <p:cNvPr id="3145755" name="Straight Connector 93"/>
          <p:cNvCxnSpPr>
            <a:cxnSpLocks/>
          </p:cNvCxnSpPr>
          <p:nvPr/>
        </p:nvCxnSpPr>
        <p:spPr>
          <a:xfrm flipV="1">
            <a:off x="9275022" y="5612080"/>
            <a:ext cx="36754" cy="167516"/>
          </a:xfrm>
          <a:prstGeom prst="line"/>
        </p:spPr>
        <p:style>
          <a:lnRef idx="1">
            <a:schemeClr val="accent1"/>
          </a:lnRef>
          <a:fillRef idx="0">
            <a:schemeClr val="accent1"/>
          </a:fillRef>
          <a:effectRef idx="0">
            <a:schemeClr val="accent1"/>
          </a:effectRef>
          <a:fontRef idx="minor">
            <a:schemeClr val="tx1"/>
          </a:fontRef>
        </p:style>
      </p:cxnSp>
      <p:cxnSp>
        <p:nvCxnSpPr>
          <p:cNvPr id="3145756" name="Straight Connector 94"/>
          <p:cNvCxnSpPr>
            <a:cxnSpLocks/>
          </p:cNvCxnSpPr>
          <p:nvPr/>
        </p:nvCxnSpPr>
        <p:spPr>
          <a:xfrm flipH="1" flipV="1">
            <a:off x="9311775" y="5614885"/>
            <a:ext cx="58617" cy="157750"/>
          </a:xfrm>
          <a:prstGeom prst="line"/>
        </p:spPr>
        <p:style>
          <a:lnRef idx="1">
            <a:schemeClr val="accent1"/>
          </a:lnRef>
          <a:fillRef idx="0">
            <a:schemeClr val="accent1"/>
          </a:fillRef>
          <a:effectRef idx="0">
            <a:schemeClr val="accent1"/>
          </a:effectRef>
          <a:fontRef idx="minor">
            <a:schemeClr val="tx1"/>
          </a:fontRef>
        </p:style>
      </p:cxnSp>
      <p:cxnSp>
        <p:nvCxnSpPr>
          <p:cNvPr id="3145757" name="Straight Connector 51"/>
          <p:cNvCxnSpPr>
            <a:cxnSpLocks/>
          </p:cNvCxnSpPr>
          <p:nvPr/>
        </p:nvCxnSpPr>
        <p:spPr>
          <a:xfrm>
            <a:off x="8498891" y="5779596"/>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21" name="TextBox 95"/>
          <p:cNvSpPr txBox="1"/>
          <p:nvPr/>
        </p:nvSpPr>
        <p:spPr>
          <a:xfrm>
            <a:off x="8298355" y="5804549"/>
            <a:ext cx="401072" cy="261610"/>
          </a:xfrm>
          <a:prstGeom prst="rect"/>
          <a:noFill/>
        </p:spPr>
        <p:txBody>
          <a:bodyPr rtlCol="0" wrap="none">
            <a:spAutoFit/>
          </a:bodyPr>
          <a:p>
            <a:r>
              <a:rPr dirty="0" sz="1050" lang="en-US"/>
              <a:t>501</a:t>
            </a:r>
            <a:endParaRPr dirty="0" sz="1050" lang="en-GB"/>
          </a:p>
        </p:txBody>
      </p:sp>
      <p:sp>
        <p:nvSpPr>
          <p:cNvPr id="1048722" name="TextBox 96"/>
          <p:cNvSpPr txBox="1"/>
          <p:nvPr/>
        </p:nvSpPr>
        <p:spPr>
          <a:xfrm>
            <a:off x="8721760" y="5804549"/>
            <a:ext cx="391454" cy="253916"/>
          </a:xfrm>
          <a:prstGeom prst="rect"/>
          <a:noFill/>
        </p:spPr>
        <p:txBody>
          <a:bodyPr rtlCol="0" wrap="none">
            <a:spAutoFit/>
          </a:bodyPr>
          <a:p>
            <a:r>
              <a:rPr dirty="0" sz="1050" lang="en-US"/>
              <a:t>502</a:t>
            </a:r>
            <a:endParaRPr dirty="0" sz="1050" lang="en-GB"/>
          </a:p>
        </p:txBody>
      </p:sp>
      <p:cxnSp>
        <p:nvCxnSpPr>
          <p:cNvPr id="3145758" name="Straight Connector 97"/>
          <p:cNvCxnSpPr>
            <a:cxnSpLocks/>
          </p:cNvCxnSpPr>
          <p:nvPr/>
        </p:nvCxnSpPr>
        <p:spPr>
          <a:xfrm>
            <a:off x="8909341" y="5769308"/>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98"/>
          <p:cNvCxnSpPr>
            <a:cxnSpLocks/>
          </p:cNvCxnSpPr>
          <p:nvPr/>
        </p:nvCxnSpPr>
        <p:spPr>
          <a:xfrm>
            <a:off x="9314183" y="5773043"/>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23" name="TextBox 99"/>
          <p:cNvSpPr txBox="1"/>
          <p:nvPr/>
        </p:nvSpPr>
        <p:spPr>
          <a:xfrm>
            <a:off x="9126602" y="5805479"/>
            <a:ext cx="391454" cy="253916"/>
          </a:xfrm>
          <a:prstGeom prst="rect"/>
          <a:noFill/>
        </p:spPr>
        <p:txBody>
          <a:bodyPr rtlCol="0" wrap="none">
            <a:spAutoFit/>
          </a:bodyPr>
          <a:p>
            <a:r>
              <a:rPr dirty="0" sz="1050" lang="en-US"/>
              <a:t>503</a:t>
            </a:r>
            <a:endParaRPr dirty="0" sz="1050" lang="en-GB"/>
          </a:p>
        </p:txBody>
      </p:sp>
      <p:cxnSp>
        <p:nvCxnSpPr>
          <p:cNvPr id="3145760" name="Straight Arrow Connector 100"/>
          <p:cNvCxnSpPr>
            <a:cxnSpLocks/>
          </p:cNvCxnSpPr>
          <p:nvPr/>
        </p:nvCxnSpPr>
        <p:spPr bwMode="auto">
          <a:xfrm>
            <a:off x="5270275" y="5806958"/>
            <a:ext cx="1440000" cy="0"/>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61" name="Straight Arrow Connector 101"/>
          <p:cNvCxnSpPr>
            <a:cxnSpLocks/>
          </p:cNvCxnSpPr>
          <p:nvPr/>
        </p:nvCxnSpPr>
        <p:spPr bwMode="auto">
          <a:xfrm flipV="1">
            <a:off x="5278252" y="4647995"/>
            <a:ext cx="0" cy="1152000"/>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724" name="TextBox 102"/>
          <p:cNvSpPr txBox="1"/>
          <p:nvPr/>
        </p:nvSpPr>
        <p:spPr>
          <a:xfrm>
            <a:off x="5710302" y="6018250"/>
            <a:ext cx="569387" cy="369332"/>
          </a:xfrm>
          <a:prstGeom prst="rect"/>
          <a:noFill/>
        </p:spPr>
        <p:txBody>
          <a:bodyPr rtlCol="0" wrap="none">
            <a:spAutoFit/>
          </a:bodyPr>
          <a:p>
            <a:r>
              <a:rPr b="1" dirty="0" lang="en-US"/>
              <a:t>m/z</a:t>
            </a:r>
            <a:endParaRPr b="1" dirty="0" lang="en-GB"/>
          </a:p>
        </p:txBody>
      </p:sp>
      <p:sp>
        <p:nvSpPr>
          <p:cNvPr id="1048725" name="TextBox 103"/>
          <p:cNvSpPr txBox="1"/>
          <p:nvPr/>
        </p:nvSpPr>
        <p:spPr>
          <a:xfrm rot="16200000">
            <a:off x="4535379" y="5091114"/>
            <a:ext cx="941283" cy="369332"/>
          </a:xfrm>
          <a:prstGeom prst="rect"/>
          <a:noFill/>
        </p:spPr>
        <p:txBody>
          <a:bodyPr rtlCol="0" wrap="none">
            <a:spAutoFit/>
          </a:bodyPr>
          <a:p>
            <a:r>
              <a:rPr b="1" dirty="0" lang="en-US"/>
              <a:t>counts</a:t>
            </a:r>
            <a:endParaRPr b="1" dirty="0" lang="en-GB"/>
          </a:p>
        </p:txBody>
      </p:sp>
      <p:cxnSp>
        <p:nvCxnSpPr>
          <p:cNvPr id="3145762" name="Straight Connector 104"/>
          <p:cNvCxnSpPr>
            <a:cxnSpLocks/>
          </p:cNvCxnSpPr>
          <p:nvPr/>
        </p:nvCxnSpPr>
        <p:spPr>
          <a:xfrm flipV="1">
            <a:off x="5545526" y="4748744"/>
            <a:ext cx="30874" cy="1058214"/>
          </a:xfrm>
          <a:prstGeom prst="line"/>
        </p:spPr>
        <p:style>
          <a:lnRef idx="1">
            <a:schemeClr val="accent1"/>
          </a:lnRef>
          <a:fillRef idx="0">
            <a:schemeClr val="accent1"/>
          </a:fillRef>
          <a:effectRef idx="0">
            <a:schemeClr val="accent1"/>
          </a:effectRef>
          <a:fontRef idx="minor">
            <a:schemeClr val="tx1"/>
          </a:fontRef>
        </p:style>
      </p:cxnSp>
      <p:cxnSp>
        <p:nvCxnSpPr>
          <p:cNvPr id="3145763" name="Straight Connector 105"/>
          <p:cNvCxnSpPr>
            <a:cxnSpLocks/>
          </p:cNvCxnSpPr>
          <p:nvPr/>
        </p:nvCxnSpPr>
        <p:spPr>
          <a:xfrm flipH="1" flipV="1">
            <a:off x="5576402" y="4748743"/>
            <a:ext cx="64491" cy="1051252"/>
          </a:xfrm>
          <a:prstGeom prst="line"/>
        </p:spPr>
        <p:style>
          <a:lnRef idx="1">
            <a:schemeClr val="accent1"/>
          </a:lnRef>
          <a:fillRef idx="0">
            <a:schemeClr val="accent1"/>
          </a:fillRef>
          <a:effectRef idx="0">
            <a:schemeClr val="accent1"/>
          </a:effectRef>
          <a:fontRef idx="minor">
            <a:schemeClr val="tx1"/>
          </a:fontRef>
        </p:style>
      </p:cxnSp>
      <p:cxnSp>
        <p:nvCxnSpPr>
          <p:cNvPr id="3145764" name="Straight Connector 106"/>
          <p:cNvCxnSpPr>
            <a:cxnSpLocks/>
          </p:cNvCxnSpPr>
          <p:nvPr/>
        </p:nvCxnSpPr>
        <p:spPr>
          <a:xfrm flipV="1">
            <a:off x="5738805" y="5235423"/>
            <a:ext cx="30448" cy="568054"/>
          </a:xfrm>
          <a:prstGeom prst="line"/>
        </p:spPr>
        <p:style>
          <a:lnRef idx="1">
            <a:schemeClr val="accent1"/>
          </a:lnRef>
          <a:fillRef idx="0">
            <a:schemeClr val="accent1"/>
          </a:fillRef>
          <a:effectRef idx="0">
            <a:schemeClr val="accent1"/>
          </a:effectRef>
          <a:fontRef idx="minor">
            <a:schemeClr val="tx1"/>
          </a:fontRef>
        </p:style>
      </p:cxnSp>
      <p:cxnSp>
        <p:nvCxnSpPr>
          <p:cNvPr id="3145765" name="Straight Connector 107"/>
          <p:cNvCxnSpPr>
            <a:cxnSpLocks/>
          </p:cNvCxnSpPr>
          <p:nvPr/>
        </p:nvCxnSpPr>
        <p:spPr>
          <a:xfrm flipH="1" flipV="1">
            <a:off x="5772058" y="5235993"/>
            <a:ext cx="62116" cy="560521"/>
          </a:xfrm>
          <a:prstGeom prst="line"/>
        </p:spPr>
        <p:style>
          <a:lnRef idx="1">
            <a:schemeClr val="accent1"/>
          </a:lnRef>
          <a:fillRef idx="0">
            <a:schemeClr val="accent1"/>
          </a:fillRef>
          <a:effectRef idx="0">
            <a:schemeClr val="accent1"/>
          </a:effectRef>
          <a:fontRef idx="minor">
            <a:schemeClr val="tx1"/>
          </a:fontRef>
        </p:style>
      </p:cxnSp>
      <p:cxnSp>
        <p:nvCxnSpPr>
          <p:cNvPr id="3145766" name="Straight Connector 108"/>
          <p:cNvCxnSpPr>
            <a:cxnSpLocks/>
          </p:cNvCxnSpPr>
          <p:nvPr/>
        </p:nvCxnSpPr>
        <p:spPr>
          <a:xfrm flipV="1">
            <a:off x="5917971" y="5648315"/>
            <a:ext cx="36754" cy="167516"/>
          </a:xfrm>
          <a:prstGeom prst="line"/>
        </p:spPr>
        <p:style>
          <a:lnRef idx="1">
            <a:schemeClr val="accent1"/>
          </a:lnRef>
          <a:fillRef idx="0">
            <a:schemeClr val="accent1"/>
          </a:fillRef>
          <a:effectRef idx="0">
            <a:schemeClr val="accent1"/>
          </a:effectRef>
          <a:fontRef idx="minor">
            <a:schemeClr val="tx1"/>
          </a:fontRef>
        </p:style>
      </p:cxnSp>
      <p:cxnSp>
        <p:nvCxnSpPr>
          <p:cNvPr id="3145767" name="Straight Connector 109"/>
          <p:cNvCxnSpPr>
            <a:cxnSpLocks/>
          </p:cNvCxnSpPr>
          <p:nvPr/>
        </p:nvCxnSpPr>
        <p:spPr>
          <a:xfrm flipH="1" flipV="1">
            <a:off x="5954724" y="5651120"/>
            <a:ext cx="58617" cy="157750"/>
          </a:xfrm>
          <a:prstGeom prst="line"/>
        </p:spPr>
        <p:style>
          <a:lnRef idx="1">
            <a:schemeClr val="accent1"/>
          </a:lnRef>
          <a:fillRef idx="0">
            <a:schemeClr val="accent1"/>
          </a:fillRef>
          <a:effectRef idx="0">
            <a:schemeClr val="accent1"/>
          </a:effectRef>
          <a:fontRef idx="minor">
            <a:schemeClr val="tx1"/>
          </a:fontRef>
        </p:style>
      </p:cxnSp>
      <p:cxnSp>
        <p:nvCxnSpPr>
          <p:cNvPr id="3145768" name="Straight Connector 110"/>
          <p:cNvCxnSpPr>
            <a:cxnSpLocks/>
          </p:cNvCxnSpPr>
          <p:nvPr/>
        </p:nvCxnSpPr>
        <p:spPr>
          <a:xfrm>
            <a:off x="5576400" y="5815831"/>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26" name="TextBox 111"/>
          <p:cNvSpPr txBox="1"/>
          <p:nvPr/>
        </p:nvSpPr>
        <p:spPr>
          <a:xfrm>
            <a:off x="5375864" y="5840784"/>
            <a:ext cx="391454" cy="253916"/>
          </a:xfrm>
          <a:prstGeom prst="rect"/>
          <a:noFill/>
        </p:spPr>
        <p:txBody>
          <a:bodyPr rtlCol="0" wrap="none">
            <a:spAutoFit/>
          </a:bodyPr>
          <a:p>
            <a:r>
              <a:rPr dirty="0" sz="1050" lang="en-US"/>
              <a:t>251</a:t>
            </a:r>
            <a:endParaRPr dirty="0" sz="1050" lang="en-GB"/>
          </a:p>
        </p:txBody>
      </p:sp>
      <p:sp>
        <p:nvSpPr>
          <p:cNvPr id="1048727" name="TextBox 112"/>
          <p:cNvSpPr txBox="1"/>
          <p:nvPr/>
        </p:nvSpPr>
        <p:spPr>
          <a:xfrm>
            <a:off x="5799269" y="5840784"/>
            <a:ext cx="391454" cy="253916"/>
          </a:xfrm>
          <a:prstGeom prst="rect"/>
          <a:noFill/>
        </p:spPr>
        <p:txBody>
          <a:bodyPr rtlCol="0" wrap="none">
            <a:spAutoFit/>
          </a:bodyPr>
          <a:p>
            <a:r>
              <a:rPr dirty="0" sz="1050" lang="en-US"/>
              <a:t>252</a:t>
            </a:r>
            <a:endParaRPr dirty="0" sz="1050" lang="en-GB"/>
          </a:p>
        </p:txBody>
      </p:sp>
      <p:cxnSp>
        <p:nvCxnSpPr>
          <p:cNvPr id="3145769" name="Straight Connector 113"/>
          <p:cNvCxnSpPr>
            <a:cxnSpLocks/>
          </p:cNvCxnSpPr>
          <p:nvPr/>
        </p:nvCxnSpPr>
        <p:spPr>
          <a:xfrm>
            <a:off x="5986850" y="5805543"/>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0" name="Straight Connector 114"/>
          <p:cNvCxnSpPr>
            <a:cxnSpLocks/>
          </p:cNvCxnSpPr>
          <p:nvPr/>
        </p:nvCxnSpPr>
        <p:spPr>
          <a:xfrm>
            <a:off x="6356143" y="5809278"/>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28" name="TextBox 115"/>
          <p:cNvSpPr txBox="1"/>
          <p:nvPr/>
        </p:nvSpPr>
        <p:spPr>
          <a:xfrm>
            <a:off x="6204111" y="5841714"/>
            <a:ext cx="391454" cy="253916"/>
          </a:xfrm>
          <a:prstGeom prst="rect"/>
          <a:noFill/>
        </p:spPr>
        <p:txBody>
          <a:bodyPr rtlCol="0" wrap="none">
            <a:spAutoFit/>
          </a:bodyPr>
          <a:p>
            <a:r>
              <a:rPr dirty="0" sz="1050" lang="en-US"/>
              <a:t>253</a:t>
            </a:r>
            <a:endParaRPr dirty="0" sz="1050" lang="en-GB"/>
          </a:p>
        </p:txBody>
      </p:sp>
      <p:cxnSp>
        <p:nvCxnSpPr>
          <p:cNvPr id="3145771" name="Straight Arrow Connector 116"/>
          <p:cNvCxnSpPr>
            <a:cxnSpLocks/>
          </p:cNvCxnSpPr>
          <p:nvPr/>
        </p:nvCxnSpPr>
        <p:spPr bwMode="auto">
          <a:xfrm>
            <a:off x="2223053" y="5770722"/>
            <a:ext cx="1440000" cy="0"/>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72" name="Straight Arrow Connector 117"/>
          <p:cNvCxnSpPr>
            <a:cxnSpLocks/>
          </p:cNvCxnSpPr>
          <p:nvPr/>
        </p:nvCxnSpPr>
        <p:spPr bwMode="auto">
          <a:xfrm flipV="1">
            <a:off x="2231030" y="4611759"/>
            <a:ext cx="0" cy="1152000"/>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729" name="TextBox 118"/>
          <p:cNvSpPr txBox="1"/>
          <p:nvPr/>
        </p:nvSpPr>
        <p:spPr>
          <a:xfrm>
            <a:off x="2663080" y="5982014"/>
            <a:ext cx="569387" cy="369332"/>
          </a:xfrm>
          <a:prstGeom prst="rect"/>
          <a:noFill/>
        </p:spPr>
        <p:txBody>
          <a:bodyPr rtlCol="0" wrap="none">
            <a:spAutoFit/>
          </a:bodyPr>
          <a:p>
            <a:r>
              <a:rPr b="1" dirty="0" lang="en-US"/>
              <a:t>m/z</a:t>
            </a:r>
            <a:endParaRPr b="1" dirty="0" lang="en-GB"/>
          </a:p>
        </p:txBody>
      </p:sp>
      <p:sp>
        <p:nvSpPr>
          <p:cNvPr id="1048730" name="TextBox 119"/>
          <p:cNvSpPr txBox="1"/>
          <p:nvPr/>
        </p:nvSpPr>
        <p:spPr>
          <a:xfrm rot="16200000">
            <a:off x="1488157" y="5054878"/>
            <a:ext cx="941283" cy="369332"/>
          </a:xfrm>
          <a:prstGeom prst="rect"/>
          <a:noFill/>
        </p:spPr>
        <p:txBody>
          <a:bodyPr rtlCol="0" wrap="none">
            <a:spAutoFit/>
          </a:bodyPr>
          <a:p>
            <a:r>
              <a:rPr b="1" dirty="0" lang="en-US"/>
              <a:t>counts</a:t>
            </a:r>
            <a:endParaRPr b="1" dirty="0" lang="en-GB"/>
          </a:p>
        </p:txBody>
      </p:sp>
      <p:cxnSp>
        <p:nvCxnSpPr>
          <p:cNvPr id="3145773" name="Straight Connector 120"/>
          <p:cNvCxnSpPr>
            <a:cxnSpLocks/>
          </p:cNvCxnSpPr>
          <p:nvPr/>
        </p:nvCxnSpPr>
        <p:spPr>
          <a:xfrm flipV="1">
            <a:off x="2697478" y="4712508"/>
            <a:ext cx="30874" cy="1058214"/>
          </a:xfrm>
          <a:prstGeom prst="line"/>
        </p:spPr>
        <p:style>
          <a:lnRef idx="1">
            <a:schemeClr val="accent1"/>
          </a:lnRef>
          <a:fillRef idx="0">
            <a:schemeClr val="accent1"/>
          </a:fillRef>
          <a:effectRef idx="0">
            <a:schemeClr val="accent1"/>
          </a:effectRef>
          <a:fontRef idx="minor">
            <a:schemeClr val="tx1"/>
          </a:fontRef>
        </p:style>
      </p:cxnSp>
      <p:cxnSp>
        <p:nvCxnSpPr>
          <p:cNvPr id="3145774" name="Straight Connector 121"/>
          <p:cNvCxnSpPr>
            <a:cxnSpLocks/>
          </p:cNvCxnSpPr>
          <p:nvPr/>
        </p:nvCxnSpPr>
        <p:spPr>
          <a:xfrm flipH="1" flipV="1">
            <a:off x="2728354" y="4712507"/>
            <a:ext cx="64491" cy="1051252"/>
          </a:xfrm>
          <a:prstGeom prst="line"/>
        </p:spPr>
        <p:style>
          <a:lnRef idx="1">
            <a:schemeClr val="accent1"/>
          </a:lnRef>
          <a:fillRef idx="0">
            <a:schemeClr val="accent1"/>
          </a:fillRef>
          <a:effectRef idx="0">
            <a:schemeClr val="accent1"/>
          </a:effectRef>
          <a:fontRef idx="minor">
            <a:schemeClr val="tx1"/>
          </a:fontRef>
        </p:style>
      </p:cxnSp>
      <p:cxnSp>
        <p:nvCxnSpPr>
          <p:cNvPr id="3145775" name="Straight Connector 122"/>
          <p:cNvCxnSpPr>
            <a:cxnSpLocks/>
          </p:cNvCxnSpPr>
          <p:nvPr/>
        </p:nvCxnSpPr>
        <p:spPr>
          <a:xfrm flipV="1">
            <a:off x="2809281" y="5199187"/>
            <a:ext cx="30448" cy="568054"/>
          </a:xfrm>
          <a:prstGeom prst="line"/>
        </p:spPr>
        <p:style>
          <a:lnRef idx="1">
            <a:schemeClr val="accent1"/>
          </a:lnRef>
          <a:fillRef idx="0">
            <a:schemeClr val="accent1"/>
          </a:fillRef>
          <a:effectRef idx="0">
            <a:schemeClr val="accent1"/>
          </a:effectRef>
          <a:fontRef idx="minor">
            <a:schemeClr val="tx1"/>
          </a:fontRef>
        </p:style>
      </p:cxnSp>
      <p:cxnSp>
        <p:nvCxnSpPr>
          <p:cNvPr id="3145776" name="Straight Connector 123"/>
          <p:cNvCxnSpPr>
            <a:cxnSpLocks/>
          </p:cNvCxnSpPr>
          <p:nvPr/>
        </p:nvCxnSpPr>
        <p:spPr>
          <a:xfrm flipH="1" flipV="1">
            <a:off x="2842534" y="5199757"/>
            <a:ext cx="62116" cy="560521"/>
          </a:xfrm>
          <a:prstGeom prst="line"/>
        </p:spPr>
        <p:style>
          <a:lnRef idx="1">
            <a:schemeClr val="accent1"/>
          </a:lnRef>
          <a:fillRef idx="0">
            <a:schemeClr val="accent1"/>
          </a:fillRef>
          <a:effectRef idx="0">
            <a:schemeClr val="accent1"/>
          </a:effectRef>
          <a:fontRef idx="minor">
            <a:schemeClr val="tx1"/>
          </a:fontRef>
        </p:style>
      </p:cxnSp>
      <p:cxnSp>
        <p:nvCxnSpPr>
          <p:cNvPr id="3145777" name="Straight Connector 124"/>
          <p:cNvCxnSpPr>
            <a:cxnSpLocks/>
          </p:cNvCxnSpPr>
          <p:nvPr/>
        </p:nvCxnSpPr>
        <p:spPr>
          <a:xfrm flipV="1">
            <a:off x="2916014" y="5612079"/>
            <a:ext cx="36754" cy="167516"/>
          </a:xfrm>
          <a:prstGeom prst="line"/>
        </p:spPr>
        <p:style>
          <a:lnRef idx="1">
            <a:schemeClr val="accent1"/>
          </a:lnRef>
          <a:fillRef idx="0">
            <a:schemeClr val="accent1"/>
          </a:fillRef>
          <a:effectRef idx="0">
            <a:schemeClr val="accent1"/>
          </a:effectRef>
          <a:fontRef idx="minor">
            <a:schemeClr val="tx1"/>
          </a:fontRef>
        </p:style>
      </p:cxnSp>
      <p:cxnSp>
        <p:nvCxnSpPr>
          <p:cNvPr id="3145778" name="Straight Connector 125"/>
          <p:cNvCxnSpPr>
            <a:cxnSpLocks/>
          </p:cNvCxnSpPr>
          <p:nvPr/>
        </p:nvCxnSpPr>
        <p:spPr>
          <a:xfrm flipH="1" flipV="1">
            <a:off x="2952767" y="5614884"/>
            <a:ext cx="58617" cy="157750"/>
          </a:xfrm>
          <a:prstGeom prst="line"/>
        </p:spPr>
        <p:style>
          <a:lnRef idx="1">
            <a:schemeClr val="accent1"/>
          </a:lnRef>
          <a:fillRef idx="0">
            <a:schemeClr val="accent1"/>
          </a:fillRef>
          <a:effectRef idx="0">
            <a:schemeClr val="accent1"/>
          </a:effectRef>
          <a:fontRef idx="minor">
            <a:schemeClr val="tx1"/>
          </a:fontRef>
        </p:style>
      </p:cxnSp>
      <p:cxnSp>
        <p:nvCxnSpPr>
          <p:cNvPr id="3145779" name="Straight Connector 126"/>
          <p:cNvCxnSpPr>
            <a:cxnSpLocks/>
          </p:cNvCxnSpPr>
          <p:nvPr/>
        </p:nvCxnSpPr>
        <p:spPr>
          <a:xfrm>
            <a:off x="2538233" y="5779595"/>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31" name="TextBox 127"/>
          <p:cNvSpPr txBox="1"/>
          <p:nvPr/>
        </p:nvSpPr>
        <p:spPr>
          <a:xfrm>
            <a:off x="2328642" y="5804548"/>
            <a:ext cx="391454" cy="253916"/>
          </a:xfrm>
          <a:prstGeom prst="rect"/>
          <a:noFill/>
        </p:spPr>
        <p:txBody>
          <a:bodyPr rtlCol="0" wrap="none">
            <a:spAutoFit/>
          </a:bodyPr>
          <a:p>
            <a:r>
              <a:rPr dirty="0" sz="1050" lang="en-US"/>
              <a:t>167</a:t>
            </a:r>
            <a:endParaRPr dirty="0" sz="1050" lang="en-GB"/>
          </a:p>
        </p:txBody>
      </p:sp>
      <p:sp>
        <p:nvSpPr>
          <p:cNvPr id="1048732" name="TextBox 128"/>
          <p:cNvSpPr txBox="1"/>
          <p:nvPr/>
        </p:nvSpPr>
        <p:spPr>
          <a:xfrm>
            <a:off x="2752047" y="5804548"/>
            <a:ext cx="391454" cy="253916"/>
          </a:xfrm>
          <a:prstGeom prst="rect"/>
          <a:noFill/>
        </p:spPr>
        <p:txBody>
          <a:bodyPr rtlCol="0" wrap="none">
            <a:spAutoFit/>
          </a:bodyPr>
          <a:p>
            <a:r>
              <a:rPr dirty="0" sz="1050" lang="en-US"/>
              <a:t>168</a:t>
            </a:r>
            <a:endParaRPr dirty="0" sz="1050" lang="en-GB"/>
          </a:p>
        </p:txBody>
      </p:sp>
      <p:cxnSp>
        <p:nvCxnSpPr>
          <p:cNvPr id="3145780" name="Straight Connector 129"/>
          <p:cNvCxnSpPr>
            <a:cxnSpLocks/>
          </p:cNvCxnSpPr>
          <p:nvPr/>
        </p:nvCxnSpPr>
        <p:spPr>
          <a:xfrm>
            <a:off x="3356172" y="5769307"/>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1" name="Straight Connector 130"/>
          <p:cNvCxnSpPr>
            <a:cxnSpLocks/>
          </p:cNvCxnSpPr>
          <p:nvPr/>
        </p:nvCxnSpPr>
        <p:spPr>
          <a:xfrm>
            <a:off x="2955175" y="5773042"/>
            <a:ext cx="0" cy="70901"/>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33" name="TextBox 131"/>
          <p:cNvSpPr txBox="1"/>
          <p:nvPr/>
        </p:nvSpPr>
        <p:spPr>
          <a:xfrm>
            <a:off x="3156889" y="5805478"/>
            <a:ext cx="391454" cy="253916"/>
          </a:xfrm>
          <a:prstGeom prst="rect"/>
          <a:noFill/>
        </p:spPr>
        <p:txBody>
          <a:bodyPr rtlCol="0" wrap="none">
            <a:spAutoFit/>
          </a:bodyPr>
          <a:p>
            <a:r>
              <a:rPr dirty="0" sz="1050" lang="en-US"/>
              <a:t>169</a:t>
            </a:r>
            <a:endParaRPr dirty="0" sz="1050" lang="en-GB"/>
          </a:p>
        </p:txBody>
      </p:sp>
      <p:cxnSp>
        <p:nvCxnSpPr>
          <p:cNvPr id="3145782" name="Straight Arrow Connector 140"/>
          <p:cNvCxnSpPr>
            <a:cxnSpLocks/>
          </p:cNvCxnSpPr>
          <p:nvPr/>
        </p:nvCxnSpPr>
        <p:spPr>
          <a:xfrm>
            <a:off x="8488654" y="4429479"/>
            <a:ext cx="396095" cy="0"/>
          </a:xfrm>
          <a:prstGeom prst="straightConnector1"/>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734" name="TextBox 141"/>
          <p:cNvSpPr txBox="1"/>
          <p:nvPr/>
        </p:nvSpPr>
        <p:spPr>
          <a:xfrm>
            <a:off x="8382683" y="4157160"/>
            <a:ext cx="591829" cy="261610"/>
          </a:xfrm>
          <a:prstGeom prst="rect"/>
          <a:noFill/>
        </p:spPr>
        <p:txBody>
          <a:bodyPr rtlCol="0" wrap="none">
            <a:spAutoFit/>
          </a:bodyPr>
          <a:p>
            <a:r>
              <a:rPr b="1" dirty="0" sz="1100" lang="en-US">
                <a:solidFill>
                  <a:srgbClr val="FF0000"/>
                </a:solidFill>
              </a:rPr>
              <a:t>~1 m/z</a:t>
            </a:r>
            <a:endParaRPr b="1" dirty="0" sz="1100" lang="en-GB">
              <a:solidFill>
                <a:srgbClr val="FF0000"/>
              </a:solidFill>
            </a:endParaRPr>
          </a:p>
        </p:txBody>
      </p:sp>
      <p:cxnSp>
        <p:nvCxnSpPr>
          <p:cNvPr id="3145783" name="Straight Arrow Connector 142"/>
          <p:cNvCxnSpPr>
            <a:cxnSpLocks/>
          </p:cNvCxnSpPr>
          <p:nvPr/>
        </p:nvCxnSpPr>
        <p:spPr>
          <a:xfrm>
            <a:off x="5561375" y="4427931"/>
            <a:ext cx="252000" cy="0"/>
          </a:xfrm>
          <a:prstGeom prst="straightConnector1"/>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735" name="TextBox 143"/>
          <p:cNvSpPr txBox="1"/>
          <p:nvPr/>
        </p:nvSpPr>
        <p:spPr>
          <a:xfrm>
            <a:off x="5357538" y="4116094"/>
            <a:ext cx="702436" cy="261610"/>
          </a:xfrm>
          <a:prstGeom prst="rect"/>
          <a:noFill/>
        </p:spPr>
        <p:txBody>
          <a:bodyPr rtlCol="0" wrap="none">
            <a:spAutoFit/>
          </a:bodyPr>
          <a:p>
            <a:r>
              <a:rPr b="1" dirty="0" sz="1100" lang="en-US">
                <a:solidFill>
                  <a:srgbClr val="FF0000"/>
                </a:solidFill>
              </a:rPr>
              <a:t>~0.5 m/z</a:t>
            </a:r>
            <a:endParaRPr b="1" dirty="0" sz="1100" lang="en-GB">
              <a:solidFill>
                <a:srgbClr val="FF0000"/>
              </a:solidFill>
            </a:endParaRPr>
          </a:p>
        </p:txBody>
      </p:sp>
      <p:cxnSp>
        <p:nvCxnSpPr>
          <p:cNvPr id="3145784" name="Straight Arrow Connector 144"/>
          <p:cNvCxnSpPr>
            <a:cxnSpLocks/>
          </p:cNvCxnSpPr>
          <p:nvPr/>
        </p:nvCxnSpPr>
        <p:spPr>
          <a:xfrm>
            <a:off x="2705139" y="4521237"/>
            <a:ext cx="180000" cy="0"/>
          </a:xfrm>
          <a:prstGeom prst="straightConnector1"/>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736" name="TextBox 145"/>
          <p:cNvSpPr txBox="1"/>
          <p:nvPr/>
        </p:nvSpPr>
        <p:spPr>
          <a:xfrm>
            <a:off x="2523336" y="4209400"/>
            <a:ext cx="774571" cy="261610"/>
          </a:xfrm>
          <a:prstGeom prst="rect"/>
          <a:noFill/>
        </p:spPr>
        <p:txBody>
          <a:bodyPr rtlCol="0" wrap="none">
            <a:spAutoFit/>
          </a:bodyPr>
          <a:p>
            <a:r>
              <a:rPr b="1" dirty="0" sz="1100" lang="en-US">
                <a:solidFill>
                  <a:srgbClr val="FF0000"/>
                </a:solidFill>
              </a:rPr>
              <a:t>~0.33 m/z</a:t>
            </a:r>
            <a:endParaRPr b="1" dirty="0" sz="1100" lang="en-GB">
              <a:solidFill>
                <a:srgbClr val="FF0000"/>
              </a:solidFill>
            </a:endParaRPr>
          </a:p>
        </p:txBody>
      </p:sp>
      <p:cxnSp>
        <p:nvCxnSpPr>
          <p:cNvPr id="3145785" name="Straight Connector 147"/>
          <p:cNvCxnSpPr>
            <a:cxnSpLocks/>
            <a:stCxn id="1048701" idx="2"/>
          </p:cNvCxnSpPr>
          <p:nvPr/>
        </p:nvCxnSpPr>
        <p:spPr>
          <a:xfrm flipH="1">
            <a:off x="9239129" y="2390154"/>
            <a:ext cx="1017832" cy="1725940"/>
          </a:xfrm>
          <a:prstGeom prst="line"/>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45786" name="Straight Connector 149"/>
          <p:cNvCxnSpPr>
            <a:cxnSpLocks/>
          </p:cNvCxnSpPr>
          <p:nvPr/>
        </p:nvCxnSpPr>
        <p:spPr>
          <a:xfrm flipH="1">
            <a:off x="6279689" y="2424257"/>
            <a:ext cx="2843142" cy="1699078"/>
          </a:xfrm>
          <a:prstGeom prst="line"/>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45787" name="Straight Connector 151"/>
          <p:cNvCxnSpPr>
            <a:cxnSpLocks/>
          </p:cNvCxnSpPr>
          <p:nvPr/>
        </p:nvCxnSpPr>
        <p:spPr>
          <a:xfrm flipH="1">
            <a:off x="3352616" y="2434571"/>
            <a:ext cx="5289830" cy="1707084"/>
          </a:xfrm>
          <a:prstGeom prst="line"/>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48737" name="TextBox 2"/>
          <p:cNvSpPr txBox="1"/>
          <p:nvPr/>
        </p:nvSpPr>
        <p:spPr>
          <a:xfrm>
            <a:off x="9392039" y="4469133"/>
            <a:ext cx="630810" cy="369332"/>
          </a:xfrm>
          <a:prstGeom prst="rect"/>
          <a:noFill/>
        </p:spPr>
        <p:txBody>
          <a:bodyPr rtlCol="0" wrap="square">
            <a:spAutoFit/>
          </a:bodyPr>
          <a:p>
            <a:r>
              <a:rPr dirty="0" sz="1800" lang="en-US"/>
              <a:t>MH</a:t>
            </a:r>
            <a:r>
              <a:rPr baseline="30000" dirty="0" sz="1800" lang="en-US"/>
              <a:t>+</a:t>
            </a:r>
            <a:endParaRPr dirty="0" lang="en-GB"/>
          </a:p>
        </p:txBody>
      </p:sp>
      <p:sp>
        <p:nvSpPr>
          <p:cNvPr id="1048738" name="TextBox 88"/>
          <p:cNvSpPr txBox="1"/>
          <p:nvPr/>
        </p:nvSpPr>
        <p:spPr>
          <a:xfrm>
            <a:off x="6075550" y="4506182"/>
            <a:ext cx="6094562" cy="369332"/>
          </a:xfrm>
          <a:prstGeom prst="rect"/>
          <a:noFill/>
        </p:spPr>
        <p:txBody>
          <a:bodyPr wrap="square">
            <a:spAutoFit/>
          </a:bodyPr>
          <a:p>
            <a:r>
              <a:rPr dirty="0" sz="1800" lang="en-US"/>
              <a:t>M2H</a:t>
            </a:r>
            <a:r>
              <a:rPr baseline="30000" dirty="0" sz="1800" lang="en-US"/>
              <a:t>++</a:t>
            </a:r>
          </a:p>
        </p:txBody>
      </p:sp>
      <p:sp>
        <p:nvSpPr>
          <p:cNvPr id="1048739" name="TextBox 132"/>
          <p:cNvSpPr txBox="1"/>
          <p:nvPr/>
        </p:nvSpPr>
        <p:spPr>
          <a:xfrm>
            <a:off x="3158217" y="4476467"/>
            <a:ext cx="6094562" cy="369332"/>
          </a:xfrm>
          <a:prstGeom prst="rect"/>
          <a:noFill/>
        </p:spPr>
        <p:txBody>
          <a:bodyPr wrap="square">
            <a:spAutoFit/>
          </a:bodyPr>
          <a:p>
            <a:r>
              <a:rPr dirty="0" sz="1800" lang="en-US"/>
              <a:t>M3H</a:t>
            </a:r>
            <a:r>
              <a:rPr baseline="30000" dirty="0" sz="1800" lang="en-US"/>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720"/>
                                        </p:tgtEl>
                                        <p:attrNameLst>
                                          <p:attrName>style.visibility</p:attrName>
                                        </p:attrNameLst>
                                      </p:cBhvr>
                                      <p:to>
                                        <p:strVal val="visible"/>
                                      </p:to>
                                    </p:set>
                                    <p:animEffect transition="in" filter="fade">
                                      <p:cBhvr>
                                        <p:cTn dur="500" id="7"/>
                                        <p:tgtEl>
                                          <p:spTgt spid="104872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3145787"/>
                                        </p:tgtEl>
                                        <p:attrNameLst>
                                          <p:attrName>style.visibility</p:attrName>
                                        </p:attrNameLst>
                                      </p:cBhvr>
                                      <p:to>
                                        <p:strVal val="visible"/>
                                      </p:to>
                                    </p:set>
                                    <p:animEffect transition="in" filter="fade">
                                      <p:cBhvr>
                                        <p:cTn dur="500" id="12"/>
                                        <p:tgtEl>
                                          <p:spTgt spid="3145787"/>
                                        </p:tgtEl>
                                      </p:cBhvr>
                                    </p:animEffect>
                                  </p:childTnLst>
                                </p:cTn>
                              </p:par>
                              <p:par>
                                <p:cTn fill="hold" id="13" nodeType="withEffect" presetClass="entr" presetID="10" presetSubtype="0">
                                  <p:stCondLst>
                                    <p:cond delay="0"/>
                                  </p:stCondLst>
                                  <p:childTnLst>
                                    <p:set>
                                      <p:cBhvr>
                                        <p:cTn dur="1" fill="hold" id="14">
                                          <p:stCondLst>
                                            <p:cond delay="0"/>
                                          </p:stCondLst>
                                        </p:cTn>
                                        <p:tgtEl>
                                          <p:spTgt spid="3145786"/>
                                        </p:tgtEl>
                                        <p:attrNameLst>
                                          <p:attrName>style.visibility</p:attrName>
                                        </p:attrNameLst>
                                      </p:cBhvr>
                                      <p:to>
                                        <p:strVal val="visible"/>
                                      </p:to>
                                    </p:set>
                                    <p:animEffect transition="in" filter="fade">
                                      <p:cBhvr>
                                        <p:cTn dur="500" id="15"/>
                                        <p:tgtEl>
                                          <p:spTgt spid="3145786"/>
                                        </p:tgtEl>
                                      </p:cBhvr>
                                    </p:animEffect>
                                  </p:childTnLst>
                                </p:cTn>
                              </p:par>
                              <p:par>
                                <p:cTn fill="hold" id="16" nodeType="withEffect" presetClass="entr" presetID="10" presetSubtype="0">
                                  <p:stCondLst>
                                    <p:cond delay="0"/>
                                  </p:stCondLst>
                                  <p:childTnLst>
                                    <p:set>
                                      <p:cBhvr>
                                        <p:cTn dur="1" fill="hold" id="17">
                                          <p:stCondLst>
                                            <p:cond delay="0"/>
                                          </p:stCondLst>
                                        </p:cTn>
                                        <p:tgtEl>
                                          <p:spTgt spid="3145785"/>
                                        </p:tgtEl>
                                        <p:attrNameLst>
                                          <p:attrName>style.visibility</p:attrName>
                                        </p:attrNameLst>
                                      </p:cBhvr>
                                      <p:to>
                                        <p:strVal val="visible"/>
                                      </p:to>
                                    </p:set>
                                    <p:animEffect transition="in" filter="fade">
                                      <p:cBhvr>
                                        <p:cTn dur="500" id="18"/>
                                        <p:tgtEl>
                                          <p:spTgt spid="3145785"/>
                                        </p:tgtEl>
                                      </p:cBhvr>
                                    </p:animEffect>
                                  </p:childTnLst>
                                </p:cTn>
                              </p:par>
                              <p:par>
                                <p:cTn fill="hold" id="19" nodeType="withEffect" presetClass="entr" presetID="10" presetSubtype="0">
                                  <p:stCondLst>
                                    <p:cond delay="0"/>
                                  </p:stCondLst>
                                  <p:childTnLst>
                                    <p:set>
                                      <p:cBhvr>
                                        <p:cTn dur="1" fill="hold" id="20">
                                          <p:stCondLst>
                                            <p:cond delay="0"/>
                                          </p:stCondLst>
                                        </p:cTn>
                                        <p:tgtEl>
                                          <p:spTgt spid="3145749"/>
                                        </p:tgtEl>
                                        <p:attrNameLst>
                                          <p:attrName>style.visibility</p:attrName>
                                        </p:attrNameLst>
                                      </p:cBhvr>
                                      <p:to>
                                        <p:strVal val="visible"/>
                                      </p:to>
                                    </p:set>
                                    <p:animEffect transition="in" filter="fade">
                                      <p:cBhvr>
                                        <p:cTn dur="500" id="21"/>
                                        <p:tgtEl>
                                          <p:spTgt spid="3145749"/>
                                        </p:tgtEl>
                                      </p:cBhvr>
                                    </p:animEffect>
                                  </p:childTnLst>
                                </p:cTn>
                              </p:par>
                              <p:par>
                                <p:cTn fill="hold" id="22" nodeType="withEffect" presetClass="entr" presetID="10" presetSubtype="0">
                                  <p:stCondLst>
                                    <p:cond delay="0"/>
                                  </p:stCondLst>
                                  <p:childTnLst>
                                    <p:set>
                                      <p:cBhvr>
                                        <p:cTn dur="1" fill="hold" id="23">
                                          <p:stCondLst>
                                            <p:cond delay="0"/>
                                          </p:stCondLst>
                                        </p:cTn>
                                        <p:tgtEl>
                                          <p:spTgt spid="3145750"/>
                                        </p:tgtEl>
                                        <p:attrNameLst>
                                          <p:attrName>style.visibility</p:attrName>
                                        </p:attrNameLst>
                                      </p:cBhvr>
                                      <p:to>
                                        <p:strVal val="visible"/>
                                      </p:to>
                                    </p:set>
                                    <p:animEffect transition="in" filter="fade">
                                      <p:cBhvr>
                                        <p:cTn dur="500" id="24"/>
                                        <p:tgtEl>
                                          <p:spTgt spid="3145750"/>
                                        </p:tgtEl>
                                      </p:cBhvr>
                                    </p:animEffect>
                                  </p:childTnLst>
                                </p:cTn>
                              </p:par>
                              <p:par>
                                <p:cTn fill="hold" grpId="0" id="25" nodeType="withEffect" presetClass="entr" presetID="10" presetSubtype="0">
                                  <p:stCondLst>
                                    <p:cond delay="0"/>
                                  </p:stCondLst>
                                  <p:childTnLst>
                                    <p:set>
                                      <p:cBhvr>
                                        <p:cTn dur="1" fill="hold" id="26">
                                          <p:stCondLst>
                                            <p:cond delay="0"/>
                                          </p:stCondLst>
                                        </p:cTn>
                                        <p:tgtEl>
                                          <p:spTgt spid="1048718"/>
                                        </p:tgtEl>
                                        <p:attrNameLst>
                                          <p:attrName>style.visibility</p:attrName>
                                        </p:attrNameLst>
                                      </p:cBhvr>
                                      <p:to>
                                        <p:strVal val="visible"/>
                                      </p:to>
                                    </p:set>
                                    <p:animEffect transition="in" filter="fade">
                                      <p:cBhvr>
                                        <p:cTn dur="500" id="27"/>
                                        <p:tgtEl>
                                          <p:spTgt spid="1048718"/>
                                        </p:tgtEl>
                                      </p:cBhvr>
                                    </p:animEffect>
                                  </p:childTnLst>
                                </p:cTn>
                              </p:par>
                              <p:par>
                                <p:cTn fill="hold" grpId="0" id="28" nodeType="withEffect" presetClass="entr" presetID="10" presetSubtype="0">
                                  <p:stCondLst>
                                    <p:cond delay="0"/>
                                  </p:stCondLst>
                                  <p:childTnLst>
                                    <p:set>
                                      <p:cBhvr>
                                        <p:cTn dur="1" fill="hold" id="29">
                                          <p:stCondLst>
                                            <p:cond delay="0"/>
                                          </p:stCondLst>
                                        </p:cTn>
                                        <p:tgtEl>
                                          <p:spTgt spid="1048719"/>
                                        </p:tgtEl>
                                        <p:attrNameLst>
                                          <p:attrName>style.visibility</p:attrName>
                                        </p:attrNameLst>
                                      </p:cBhvr>
                                      <p:to>
                                        <p:strVal val="visible"/>
                                      </p:to>
                                    </p:set>
                                    <p:animEffect transition="in" filter="fade">
                                      <p:cBhvr>
                                        <p:cTn dur="500" id="30"/>
                                        <p:tgtEl>
                                          <p:spTgt spid="1048719"/>
                                        </p:tgtEl>
                                      </p:cBhvr>
                                    </p:animEffect>
                                  </p:childTnLst>
                                </p:cTn>
                              </p:par>
                              <p:par>
                                <p:cTn fill="hold" id="31" nodeType="withEffect" presetClass="entr" presetID="10" presetSubtype="0">
                                  <p:stCondLst>
                                    <p:cond delay="0"/>
                                  </p:stCondLst>
                                  <p:childTnLst>
                                    <p:set>
                                      <p:cBhvr>
                                        <p:cTn dur="1" fill="hold" id="32">
                                          <p:stCondLst>
                                            <p:cond delay="0"/>
                                          </p:stCondLst>
                                        </p:cTn>
                                        <p:tgtEl>
                                          <p:spTgt spid="3145751"/>
                                        </p:tgtEl>
                                        <p:attrNameLst>
                                          <p:attrName>style.visibility</p:attrName>
                                        </p:attrNameLst>
                                      </p:cBhvr>
                                      <p:to>
                                        <p:strVal val="visible"/>
                                      </p:to>
                                    </p:set>
                                    <p:animEffect transition="in" filter="fade">
                                      <p:cBhvr>
                                        <p:cTn dur="500" id="33"/>
                                        <p:tgtEl>
                                          <p:spTgt spid="3145751"/>
                                        </p:tgtEl>
                                      </p:cBhvr>
                                    </p:animEffect>
                                  </p:childTnLst>
                                </p:cTn>
                              </p:par>
                              <p:par>
                                <p:cTn fill="hold" id="34" nodeType="withEffect" presetClass="entr" presetID="10" presetSubtype="0">
                                  <p:stCondLst>
                                    <p:cond delay="0"/>
                                  </p:stCondLst>
                                  <p:childTnLst>
                                    <p:set>
                                      <p:cBhvr>
                                        <p:cTn dur="1" fill="hold" id="35">
                                          <p:stCondLst>
                                            <p:cond delay="0"/>
                                          </p:stCondLst>
                                        </p:cTn>
                                        <p:tgtEl>
                                          <p:spTgt spid="3145752"/>
                                        </p:tgtEl>
                                        <p:attrNameLst>
                                          <p:attrName>style.visibility</p:attrName>
                                        </p:attrNameLst>
                                      </p:cBhvr>
                                      <p:to>
                                        <p:strVal val="visible"/>
                                      </p:to>
                                    </p:set>
                                    <p:animEffect transition="in" filter="fade">
                                      <p:cBhvr>
                                        <p:cTn dur="500" id="36"/>
                                        <p:tgtEl>
                                          <p:spTgt spid="3145752"/>
                                        </p:tgtEl>
                                      </p:cBhvr>
                                    </p:animEffect>
                                  </p:childTnLst>
                                </p:cTn>
                              </p:par>
                              <p:par>
                                <p:cTn fill="hold" id="37" nodeType="withEffect" presetClass="entr" presetID="10" presetSubtype="0">
                                  <p:stCondLst>
                                    <p:cond delay="0"/>
                                  </p:stCondLst>
                                  <p:childTnLst>
                                    <p:set>
                                      <p:cBhvr>
                                        <p:cTn dur="1" fill="hold" id="38">
                                          <p:stCondLst>
                                            <p:cond delay="0"/>
                                          </p:stCondLst>
                                        </p:cTn>
                                        <p:tgtEl>
                                          <p:spTgt spid="3145753"/>
                                        </p:tgtEl>
                                        <p:attrNameLst>
                                          <p:attrName>style.visibility</p:attrName>
                                        </p:attrNameLst>
                                      </p:cBhvr>
                                      <p:to>
                                        <p:strVal val="visible"/>
                                      </p:to>
                                    </p:set>
                                    <p:animEffect transition="in" filter="fade">
                                      <p:cBhvr>
                                        <p:cTn dur="500" id="39"/>
                                        <p:tgtEl>
                                          <p:spTgt spid="3145753"/>
                                        </p:tgtEl>
                                      </p:cBhvr>
                                    </p:animEffect>
                                  </p:childTnLst>
                                </p:cTn>
                              </p:par>
                              <p:par>
                                <p:cTn fill="hold" id="40" nodeType="withEffect" presetClass="entr" presetID="10" presetSubtype="0">
                                  <p:stCondLst>
                                    <p:cond delay="0"/>
                                  </p:stCondLst>
                                  <p:childTnLst>
                                    <p:set>
                                      <p:cBhvr>
                                        <p:cTn dur="1" fill="hold" id="41">
                                          <p:stCondLst>
                                            <p:cond delay="0"/>
                                          </p:stCondLst>
                                        </p:cTn>
                                        <p:tgtEl>
                                          <p:spTgt spid="3145754"/>
                                        </p:tgtEl>
                                        <p:attrNameLst>
                                          <p:attrName>style.visibility</p:attrName>
                                        </p:attrNameLst>
                                      </p:cBhvr>
                                      <p:to>
                                        <p:strVal val="visible"/>
                                      </p:to>
                                    </p:set>
                                    <p:animEffect transition="in" filter="fade">
                                      <p:cBhvr>
                                        <p:cTn dur="500" id="42"/>
                                        <p:tgtEl>
                                          <p:spTgt spid="3145754"/>
                                        </p:tgtEl>
                                      </p:cBhvr>
                                    </p:animEffect>
                                  </p:childTnLst>
                                </p:cTn>
                              </p:par>
                              <p:par>
                                <p:cTn fill="hold" id="43" nodeType="withEffect" presetClass="entr" presetID="10" presetSubtype="0">
                                  <p:stCondLst>
                                    <p:cond delay="0"/>
                                  </p:stCondLst>
                                  <p:childTnLst>
                                    <p:set>
                                      <p:cBhvr>
                                        <p:cTn dur="1" fill="hold" id="44">
                                          <p:stCondLst>
                                            <p:cond delay="0"/>
                                          </p:stCondLst>
                                        </p:cTn>
                                        <p:tgtEl>
                                          <p:spTgt spid="3145755"/>
                                        </p:tgtEl>
                                        <p:attrNameLst>
                                          <p:attrName>style.visibility</p:attrName>
                                        </p:attrNameLst>
                                      </p:cBhvr>
                                      <p:to>
                                        <p:strVal val="visible"/>
                                      </p:to>
                                    </p:set>
                                    <p:animEffect transition="in" filter="fade">
                                      <p:cBhvr>
                                        <p:cTn dur="500" id="45"/>
                                        <p:tgtEl>
                                          <p:spTgt spid="3145755"/>
                                        </p:tgtEl>
                                      </p:cBhvr>
                                    </p:animEffect>
                                  </p:childTnLst>
                                </p:cTn>
                              </p:par>
                              <p:par>
                                <p:cTn fill="hold" id="46" nodeType="withEffect" presetClass="entr" presetID="10" presetSubtype="0">
                                  <p:stCondLst>
                                    <p:cond delay="0"/>
                                  </p:stCondLst>
                                  <p:childTnLst>
                                    <p:set>
                                      <p:cBhvr>
                                        <p:cTn dur="1" fill="hold" id="47">
                                          <p:stCondLst>
                                            <p:cond delay="0"/>
                                          </p:stCondLst>
                                        </p:cTn>
                                        <p:tgtEl>
                                          <p:spTgt spid="3145756"/>
                                        </p:tgtEl>
                                        <p:attrNameLst>
                                          <p:attrName>style.visibility</p:attrName>
                                        </p:attrNameLst>
                                      </p:cBhvr>
                                      <p:to>
                                        <p:strVal val="visible"/>
                                      </p:to>
                                    </p:set>
                                    <p:animEffect transition="in" filter="fade">
                                      <p:cBhvr>
                                        <p:cTn dur="500" id="48"/>
                                        <p:tgtEl>
                                          <p:spTgt spid="3145756"/>
                                        </p:tgtEl>
                                      </p:cBhvr>
                                    </p:animEffect>
                                  </p:childTnLst>
                                </p:cTn>
                              </p:par>
                              <p:par>
                                <p:cTn fill="hold" id="49" nodeType="withEffect" presetClass="entr" presetID="10" presetSubtype="0">
                                  <p:stCondLst>
                                    <p:cond delay="0"/>
                                  </p:stCondLst>
                                  <p:childTnLst>
                                    <p:set>
                                      <p:cBhvr>
                                        <p:cTn dur="1" fill="hold" id="50">
                                          <p:stCondLst>
                                            <p:cond delay="0"/>
                                          </p:stCondLst>
                                        </p:cTn>
                                        <p:tgtEl>
                                          <p:spTgt spid="3145757"/>
                                        </p:tgtEl>
                                        <p:attrNameLst>
                                          <p:attrName>style.visibility</p:attrName>
                                        </p:attrNameLst>
                                      </p:cBhvr>
                                      <p:to>
                                        <p:strVal val="visible"/>
                                      </p:to>
                                    </p:set>
                                    <p:animEffect transition="in" filter="fade">
                                      <p:cBhvr>
                                        <p:cTn dur="500" id="51"/>
                                        <p:tgtEl>
                                          <p:spTgt spid="3145757"/>
                                        </p:tgtEl>
                                      </p:cBhvr>
                                    </p:animEffect>
                                  </p:childTnLst>
                                </p:cTn>
                              </p:par>
                              <p:par>
                                <p:cTn fill="hold" grpId="0" id="52" nodeType="withEffect" presetClass="entr" presetID="10" presetSubtype="0">
                                  <p:stCondLst>
                                    <p:cond delay="0"/>
                                  </p:stCondLst>
                                  <p:childTnLst>
                                    <p:set>
                                      <p:cBhvr>
                                        <p:cTn dur="1" fill="hold" id="53">
                                          <p:stCondLst>
                                            <p:cond delay="0"/>
                                          </p:stCondLst>
                                        </p:cTn>
                                        <p:tgtEl>
                                          <p:spTgt spid="1048721"/>
                                        </p:tgtEl>
                                        <p:attrNameLst>
                                          <p:attrName>style.visibility</p:attrName>
                                        </p:attrNameLst>
                                      </p:cBhvr>
                                      <p:to>
                                        <p:strVal val="visible"/>
                                      </p:to>
                                    </p:set>
                                    <p:animEffect transition="in" filter="fade">
                                      <p:cBhvr>
                                        <p:cTn dur="500" id="54"/>
                                        <p:tgtEl>
                                          <p:spTgt spid="1048721"/>
                                        </p:tgtEl>
                                      </p:cBhvr>
                                    </p:animEffect>
                                  </p:childTnLst>
                                </p:cTn>
                              </p:par>
                              <p:par>
                                <p:cTn fill="hold" grpId="0" id="55" nodeType="withEffect" presetClass="entr" presetID="10" presetSubtype="0">
                                  <p:stCondLst>
                                    <p:cond delay="0"/>
                                  </p:stCondLst>
                                  <p:childTnLst>
                                    <p:set>
                                      <p:cBhvr>
                                        <p:cTn dur="1" fill="hold" id="56">
                                          <p:stCondLst>
                                            <p:cond delay="0"/>
                                          </p:stCondLst>
                                        </p:cTn>
                                        <p:tgtEl>
                                          <p:spTgt spid="1048722"/>
                                        </p:tgtEl>
                                        <p:attrNameLst>
                                          <p:attrName>style.visibility</p:attrName>
                                        </p:attrNameLst>
                                      </p:cBhvr>
                                      <p:to>
                                        <p:strVal val="visible"/>
                                      </p:to>
                                    </p:set>
                                    <p:animEffect transition="in" filter="fade">
                                      <p:cBhvr>
                                        <p:cTn dur="500" id="57"/>
                                        <p:tgtEl>
                                          <p:spTgt spid="1048722"/>
                                        </p:tgtEl>
                                      </p:cBhvr>
                                    </p:animEffect>
                                  </p:childTnLst>
                                </p:cTn>
                              </p:par>
                              <p:par>
                                <p:cTn fill="hold" id="58" nodeType="withEffect" presetClass="entr" presetID="10" presetSubtype="0">
                                  <p:stCondLst>
                                    <p:cond delay="0"/>
                                  </p:stCondLst>
                                  <p:childTnLst>
                                    <p:set>
                                      <p:cBhvr>
                                        <p:cTn dur="1" fill="hold" id="59">
                                          <p:stCondLst>
                                            <p:cond delay="0"/>
                                          </p:stCondLst>
                                        </p:cTn>
                                        <p:tgtEl>
                                          <p:spTgt spid="3145758"/>
                                        </p:tgtEl>
                                        <p:attrNameLst>
                                          <p:attrName>style.visibility</p:attrName>
                                        </p:attrNameLst>
                                      </p:cBhvr>
                                      <p:to>
                                        <p:strVal val="visible"/>
                                      </p:to>
                                    </p:set>
                                    <p:animEffect transition="in" filter="fade">
                                      <p:cBhvr>
                                        <p:cTn dur="500" id="60"/>
                                        <p:tgtEl>
                                          <p:spTgt spid="3145758"/>
                                        </p:tgtEl>
                                      </p:cBhvr>
                                    </p:animEffect>
                                  </p:childTnLst>
                                </p:cTn>
                              </p:par>
                              <p:par>
                                <p:cTn fill="hold" id="61" nodeType="withEffect" presetClass="entr" presetID="10" presetSubtype="0">
                                  <p:stCondLst>
                                    <p:cond delay="0"/>
                                  </p:stCondLst>
                                  <p:childTnLst>
                                    <p:set>
                                      <p:cBhvr>
                                        <p:cTn dur="1" fill="hold" id="62">
                                          <p:stCondLst>
                                            <p:cond delay="0"/>
                                          </p:stCondLst>
                                        </p:cTn>
                                        <p:tgtEl>
                                          <p:spTgt spid="3145759"/>
                                        </p:tgtEl>
                                        <p:attrNameLst>
                                          <p:attrName>style.visibility</p:attrName>
                                        </p:attrNameLst>
                                      </p:cBhvr>
                                      <p:to>
                                        <p:strVal val="visible"/>
                                      </p:to>
                                    </p:set>
                                    <p:animEffect transition="in" filter="fade">
                                      <p:cBhvr>
                                        <p:cTn dur="500" id="63"/>
                                        <p:tgtEl>
                                          <p:spTgt spid="3145759"/>
                                        </p:tgtEl>
                                      </p:cBhvr>
                                    </p:animEffect>
                                  </p:childTnLst>
                                </p:cTn>
                              </p:par>
                              <p:par>
                                <p:cTn fill="hold" grpId="0" id="64" nodeType="withEffect" presetClass="entr" presetID="10" presetSubtype="0">
                                  <p:stCondLst>
                                    <p:cond delay="0"/>
                                  </p:stCondLst>
                                  <p:childTnLst>
                                    <p:set>
                                      <p:cBhvr>
                                        <p:cTn dur="1" fill="hold" id="65">
                                          <p:stCondLst>
                                            <p:cond delay="0"/>
                                          </p:stCondLst>
                                        </p:cTn>
                                        <p:tgtEl>
                                          <p:spTgt spid="1048723"/>
                                        </p:tgtEl>
                                        <p:attrNameLst>
                                          <p:attrName>style.visibility</p:attrName>
                                        </p:attrNameLst>
                                      </p:cBhvr>
                                      <p:to>
                                        <p:strVal val="visible"/>
                                      </p:to>
                                    </p:set>
                                    <p:animEffect transition="in" filter="fade">
                                      <p:cBhvr>
                                        <p:cTn dur="500" id="66"/>
                                        <p:tgtEl>
                                          <p:spTgt spid="1048723"/>
                                        </p:tgtEl>
                                      </p:cBhvr>
                                    </p:animEffect>
                                  </p:childTnLst>
                                </p:cTn>
                              </p:par>
                              <p:par>
                                <p:cTn fill="hold" id="67" nodeType="withEffect" presetClass="entr" presetID="10" presetSubtype="0">
                                  <p:stCondLst>
                                    <p:cond delay="0"/>
                                  </p:stCondLst>
                                  <p:childTnLst>
                                    <p:set>
                                      <p:cBhvr>
                                        <p:cTn dur="1" fill="hold" id="68">
                                          <p:stCondLst>
                                            <p:cond delay="0"/>
                                          </p:stCondLst>
                                        </p:cTn>
                                        <p:tgtEl>
                                          <p:spTgt spid="3145760"/>
                                        </p:tgtEl>
                                        <p:attrNameLst>
                                          <p:attrName>style.visibility</p:attrName>
                                        </p:attrNameLst>
                                      </p:cBhvr>
                                      <p:to>
                                        <p:strVal val="visible"/>
                                      </p:to>
                                    </p:set>
                                    <p:animEffect transition="in" filter="fade">
                                      <p:cBhvr>
                                        <p:cTn dur="500" id="69"/>
                                        <p:tgtEl>
                                          <p:spTgt spid="3145760"/>
                                        </p:tgtEl>
                                      </p:cBhvr>
                                    </p:animEffect>
                                  </p:childTnLst>
                                </p:cTn>
                              </p:par>
                              <p:par>
                                <p:cTn fill="hold" id="70" nodeType="withEffect" presetClass="entr" presetID="10" presetSubtype="0">
                                  <p:stCondLst>
                                    <p:cond delay="0"/>
                                  </p:stCondLst>
                                  <p:childTnLst>
                                    <p:set>
                                      <p:cBhvr>
                                        <p:cTn dur="1" fill="hold" id="71">
                                          <p:stCondLst>
                                            <p:cond delay="0"/>
                                          </p:stCondLst>
                                        </p:cTn>
                                        <p:tgtEl>
                                          <p:spTgt spid="3145761"/>
                                        </p:tgtEl>
                                        <p:attrNameLst>
                                          <p:attrName>style.visibility</p:attrName>
                                        </p:attrNameLst>
                                      </p:cBhvr>
                                      <p:to>
                                        <p:strVal val="visible"/>
                                      </p:to>
                                    </p:set>
                                    <p:animEffect transition="in" filter="fade">
                                      <p:cBhvr>
                                        <p:cTn dur="500" id="72"/>
                                        <p:tgtEl>
                                          <p:spTgt spid="3145761"/>
                                        </p:tgtEl>
                                      </p:cBhvr>
                                    </p:animEffect>
                                  </p:childTnLst>
                                </p:cTn>
                              </p:par>
                              <p:par>
                                <p:cTn fill="hold" grpId="0" id="73" nodeType="withEffect" presetClass="entr" presetID="10" presetSubtype="0">
                                  <p:stCondLst>
                                    <p:cond delay="0"/>
                                  </p:stCondLst>
                                  <p:childTnLst>
                                    <p:set>
                                      <p:cBhvr>
                                        <p:cTn dur="1" fill="hold" id="74">
                                          <p:stCondLst>
                                            <p:cond delay="0"/>
                                          </p:stCondLst>
                                        </p:cTn>
                                        <p:tgtEl>
                                          <p:spTgt spid="1048724"/>
                                        </p:tgtEl>
                                        <p:attrNameLst>
                                          <p:attrName>style.visibility</p:attrName>
                                        </p:attrNameLst>
                                      </p:cBhvr>
                                      <p:to>
                                        <p:strVal val="visible"/>
                                      </p:to>
                                    </p:set>
                                    <p:animEffect transition="in" filter="fade">
                                      <p:cBhvr>
                                        <p:cTn dur="500" id="75"/>
                                        <p:tgtEl>
                                          <p:spTgt spid="1048724"/>
                                        </p:tgtEl>
                                      </p:cBhvr>
                                    </p:animEffect>
                                  </p:childTnLst>
                                </p:cTn>
                              </p:par>
                              <p:par>
                                <p:cTn fill="hold" grpId="0" id="76" nodeType="withEffect" presetClass="entr" presetID="10" presetSubtype="0">
                                  <p:stCondLst>
                                    <p:cond delay="0"/>
                                  </p:stCondLst>
                                  <p:childTnLst>
                                    <p:set>
                                      <p:cBhvr>
                                        <p:cTn dur="1" fill="hold" id="77">
                                          <p:stCondLst>
                                            <p:cond delay="0"/>
                                          </p:stCondLst>
                                        </p:cTn>
                                        <p:tgtEl>
                                          <p:spTgt spid="1048725"/>
                                        </p:tgtEl>
                                        <p:attrNameLst>
                                          <p:attrName>style.visibility</p:attrName>
                                        </p:attrNameLst>
                                      </p:cBhvr>
                                      <p:to>
                                        <p:strVal val="visible"/>
                                      </p:to>
                                    </p:set>
                                    <p:animEffect transition="in" filter="fade">
                                      <p:cBhvr>
                                        <p:cTn dur="500" id="78"/>
                                        <p:tgtEl>
                                          <p:spTgt spid="1048725"/>
                                        </p:tgtEl>
                                      </p:cBhvr>
                                    </p:animEffect>
                                  </p:childTnLst>
                                </p:cTn>
                              </p:par>
                              <p:par>
                                <p:cTn fill="hold" id="79" nodeType="withEffect" presetClass="entr" presetID="10" presetSubtype="0">
                                  <p:stCondLst>
                                    <p:cond delay="0"/>
                                  </p:stCondLst>
                                  <p:childTnLst>
                                    <p:set>
                                      <p:cBhvr>
                                        <p:cTn dur="1" fill="hold" id="80">
                                          <p:stCondLst>
                                            <p:cond delay="0"/>
                                          </p:stCondLst>
                                        </p:cTn>
                                        <p:tgtEl>
                                          <p:spTgt spid="3145762"/>
                                        </p:tgtEl>
                                        <p:attrNameLst>
                                          <p:attrName>style.visibility</p:attrName>
                                        </p:attrNameLst>
                                      </p:cBhvr>
                                      <p:to>
                                        <p:strVal val="visible"/>
                                      </p:to>
                                    </p:set>
                                    <p:animEffect transition="in" filter="fade">
                                      <p:cBhvr>
                                        <p:cTn dur="500" id="81"/>
                                        <p:tgtEl>
                                          <p:spTgt spid="3145762"/>
                                        </p:tgtEl>
                                      </p:cBhvr>
                                    </p:animEffect>
                                  </p:childTnLst>
                                </p:cTn>
                              </p:par>
                              <p:par>
                                <p:cTn fill="hold" id="82" nodeType="withEffect" presetClass="entr" presetID="10" presetSubtype="0">
                                  <p:stCondLst>
                                    <p:cond delay="0"/>
                                  </p:stCondLst>
                                  <p:childTnLst>
                                    <p:set>
                                      <p:cBhvr>
                                        <p:cTn dur="1" fill="hold" id="83">
                                          <p:stCondLst>
                                            <p:cond delay="0"/>
                                          </p:stCondLst>
                                        </p:cTn>
                                        <p:tgtEl>
                                          <p:spTgt spid="3145763"/>
                                        </p:tgtEl>
                                        <p:attrNameLst>
                                          <p:attrName>style.visibility</p:attrName>
                                        </p:attrNameLst>
                                      </p:cBhvr>
                                      <p:to>
                                        <p:strVal val="visible"/>
                                      </p:to>
                                    </p:set>
                                    <p:animEffect transition="in" filter="fade">
                                      <p:cBhvr>
                                        <p:cTn dur="500" id="84"/>
                                        <p:tgtEl>
                                          <p:spTgt spid="3145763"/>
                                        </p:tgtEl>
                                      </p:cBhvr>
                                    </p:animEffect>
                                  </p:childTnLst>
                                </p:cTn>
                              </p:par>
                              <p:par>
                                <p:cTn fill="hold" id="85" nodeType="withEffect" presetClass="entr" presetID="10" presetSubtype="0">
                                  <p:stCondLst>
                                    <p:cond delay="0"/>
                                  </p:stCondLst>
                                  <p:childTnLst>
                                    <p:set>
                                      <p:cBhvr>
                                        <p:cTn dur="1" fill="hold" id="86">
                                          <p:stCondLst>
                                            <p:cond delay="0"/>
                                          </p:stCondLst>
                                        </p:cTn>
                                        <p:tgtEl>
                                          <p:spTgt spid="3145764"/>
                                        </p:tgtEl>
                                        <p:attrNameLst>
                                          <p:attrName>style.visibility</p:attrName>
                                        </p:attrNameLst>
                                      </p:cBhvr>
                                      <p:to>
                                        <p:strVal val="visible"/>
                                      </p:to>
                                    </p:set>
                                    <p:animEffect transition="in" filter="fade">
                                      <p:cBhvr>
                                        <p:cTn dur="500" id="87"/>
                                        <p:tgtEl>
                                          <p:spTgt spid="3145764"/>
                                        </p:tgtEl>
                                      </p:cBhvr>
                                    </p:animEffect>
                                  </p:childTnLst>
                                </p:cTn>
                              </p:par>
                              <p:par>
                                <p:cTn fill="hold" id="88" nodeType="withEffect" presetClass="entr" presetID="10" presetSubtype="0">
                                  <p:stCondLst>
                                    <p:cond delay="0"/>
                                  </p:stCondLst>
                                  <p:childTnLst>
                                    <p:set>
                                      <p:cBhvr>
                                        <p:cTn dur="1" fill="hold" id="89">
                                          <p:stCondLst>
                                            <p:cond delay="0"/>
                                          </p:stCondLst>
                                        </p:cTn>
                                        <p:tgtEl>
                                          <p:spTgt spid="3145765"/>
                                        </p:tgtEl>
                                        <p:attrNameLst>
                                          <p:attrName>style.visibility</p:attrName>
                                        </p:attrNameLst>
                                      </p:cBhvr>
                                      <p:to>
                                        <p:strVal val="visible"/>
                                      </p:to>
                                    </p:set>
                                    <p:animEffect transition="in" filter="fade">
                                      <p:cBhvr>
                                        <p:cTn dur="500" id="90"/>
                                        <p:tgtEl>
                                          <p:spTgt spid="3145765"/>
                                        </p:tgtEl>
                                      </p:cBhvr>
                                    </p:animEffect>
                                  </p:childTnLst>
                                </p:cTn>
                              </p:par>
                              <p:par>
                                <p:cTn fill="hold" id="91" nodeType="withEffect" presetClass="entr" presetID="10" presetSubtype="0">
                                  <p:stCondLst>
                                    <p:cond delay="0"/>
                                  </p:stCondLst>
                                  <p:childTnLst>
                                    <p:set>
                                      <p:cBhvr>
                                        <p:cTn dur="1" fill="hold" id="92">
                                          <p:stCondLst>
                                            <p:cond delay="0"/>
                                          </p:stCondLst>
                                        </p:cTn>
                                        <p:tgtEl>
                                          <p:spTgt spid="3145766"/>
                                        </p:tgtEl>
                                        <p:attrNameLst>
                                          <p:attrName>style.visibility</p:attrName>
                                        </p:attrNameLst>
                                      </p:cBhvr>
                                      <p:to>
                                        <p:strVal val="visible"/>
                                      </p:to>
                                    </p:set>
                                    <p:animEffect transition="in" filter="fade">
                                      <p:cBhvr>
                                        <p:cTn dur="500" id="93"/>
                                        <p:tgtEl>
                                          <p:spTgt spid="3145766"/>
                                        </p:tgtEl>
                                      </p:cBhvr>
                                    </p:animEffect>
                                  </p:childTnLst>
                                </p:cTn>
                              </p:par>
                              <p:par>
                                <p:cTn fill="hold" id="94" nodeType="withEffect" presetClass="entr" presetID="10" presetSubtype="0">
                                  <p:stCondLst>
                                    <p:cond delay="0"/>
                                  </p:stCondLst>
                                  <p:childTnLst>
                                    <p:set>
                                      <p:cBhvr>
                                        <p:cTn dur="1" fill="hold" id="95">
                                          <p:stCondLst>
                                            <p:cond delay="0"/>
                                          </p:stCondLst>
                                        </p:cTn>
                                        <p:tgtEl>
                                          <p:spTgt spid="3145767"/>
                                        </p:tgtEl>
                                        <p:attrNameLst>
                                          <p:attrName>style.visibility</p:attrName>
                                        </p:attrNameLst>
                                      </p:cBhvr>
                                      <p:to>
                                        <p:strVal val="visible"/>
                                      </p:to>
                                    </p:set>
                                    <p:animEffect transition="in" filter="fade">
                                      <p:cBhvr>
                                        <p:cTn dur="500" id="96"/>
                                        <p:tgtEl>
                                          <p:spTgt spid="3145767"/>
                                        </p:tgtEl>
                                      </p:cBhvr>
                                    </p:animEffect>
                                  </p:childTnLst>
                                </p:cTn>
                              </p:par>
                              <p:par>
                                <p:cTn fill="hold" id="97" nodeType="withEffect" presetClass="entr" presetID="10" presetSubtype="0">
                                  <p:stCondLst>
                                    <p:cond delay="0"/>
                                  </p:stCondLst>
                                  <p:childTnLst>
                                    <p:set>
                                      <p:cBhvr>
                                        <p:cTn dur="1" fill="hold" id="98">
                                          <p:stCondLst>
                                            <p:cond delay="0"/>
                                          </p:stCondLst>
                                        </p:cTn>
                                        <p:tgtEl>
                                          <p:spTgt spid="3145768"/>
                                        </p:tgtEl>
                                        <p:attrNameLst>
                                          <p:attrName>style.visibility</p:attrName>
                                        </p:attrNameLst>
                                      </p:cBhvr>
                                      <p:to>
                                        <p:strVal val="visible"/>
                                      </p:to>
                                    </p:set>
                                    <p:animEffect transition="in" filter="fade">
                                      <p:cBhvr>
                                        <p:cTn dur="500" id="99"/>
                                        <p:tgtEl>
                                          <p:spTgt spid="3145768"/>
                                        </p:tgtEl>
                                      </p:cBhvr>
                                    </p:animEffect>
                                  </p:childTnLst>
                                </p:cTn>
                              </p:par>
                              <p:par>
                                <p:cTn fill="hold" grpId="0" id="100" nodeType="withEffect" presetClass="entr" presetID="10" presetSubtype="0">
                                  <p:stCondLst>
                                    <p:cond delay="0"/>
                                  </p:stCondLst>
                                  <p:childTnLst>
                                    <p:set>
                                      <p:cBhvr>
                                        <p:cTn dur="1" fill="hold" id="101">
                                          <p:stCondLst>
                                            <p:cond delay="0"/>
                                          </p:stCondLst>
                                        </p:cTn>
                                        <p:tgtEl>
                                          <p:spTgt spid="1048726"/>
                                        </p:tgtEl>
                                        <p:attrNameLst>
                                          <p:attrName>style.visibility</p:attrName>
                                        </p:attrNameLst>
                                      </p:cBhvr>
                                      <p:to>
                                        <p:strVal val="visible"/>
                                      </p:to>
                                    </p:set>
                                    <p:animEffect transition="in" filter="fade">
                                      <p:cBhvr>
                                        <p:cTn dur="500" id="102"/>
                                        <p:tgtEl>
                                          <p:spTgt spid="1048726"/>
                                        </p:tgtEl>
                                      </p:cBhvr>
                                    </p:animEffect>
                                  </p:childTnLst>
                                </p:cTn>
                              </p:par>
                              <p:par>
                                <p:cTn fill="hold" grpId="0" id="103" nodeType="withEffect" presetClass="entr" presetID="10" presetSubtype="0">
                                  <p:stCondLst>
                                    <p:cond delay="0"/>
                                  </p:stCondLst>
                                  <p:childTnLst>
                                    <p:set>
                                      <p:cBhvr>
                                        <p:cTn dur="1" fill="hold" id="104">
                                          <p:stCondLst>
                                            <p:cond delay="0"/>
                                          </p:stCondLst>
                                        </p:cTn>
                                        <p:tgtEl>
                                          <p:spTgt spid="1048727"/>
                                        </p:tgtEl>
                                        <p:attrNameLst>
                                          <p:attrName>style.visibility</p:attrName>
                                        </p:attrNameLst>
                                      </p:cBhvr>
                                      <p:to>
                                        <p:strVal val="visible"/>
                                      </p:to>
                                    </p:set>
                                    <p:animEffect transition="in" filter="fade">
                                      <p:cBhvr>
                                        <p:cTn dur="500" id="105"/>
                                        <p:tgtEl>
                                          <p:spTgt spid="1048727"/>
                                        </p:tgtEl>
                                      </p:cBhvr>
                                    </p:animEffect>
                                  </p:childTnLst>
                                </p:cTn>
                              </p:par>
                              <p:par>
                                <p:cTn fill="hold" id="106" nodeType="withEffect" presetClass="entr" presetID="10" presetSubtype="0">
                                  <p:stCondLst>
                                    <p:cond delay="0"/>
                                  </p:stCondLst>
                                  <p:childTnLst>
                                    <p:set>
                                      <p:cBhvr>
                                        <p:cTn dur="1" fill="hold" id="107">
                                          <p:stCondLst>
                                            <p:cond delay="0"/>
                                          </p:stCondLst>
                                        </p:cTn>
                                        <p:tgtEl>
                                          <p:spTgt spid="3145769"/>
                                        </p:tgtEl>
                                        <p:attrNameLst>
                                          <p:attrName>style.visibility</p:attrName>
                                        </p:attrNameLst>
                                      </p:cBhvr>
                                      <p:to>
                                        <p:strVal val="visible"/>
                                      </p:to>
                                    </p:set>
                                    <p:animEffect transition="in" filter="fade">
                                      <p:cBhvr>
                                        <p:cTn dur="500" id="108"/>
                                        <p:tgtEl>
                                          <p:spTgt spid="3145769"/>
                                        </p:tgtEl>
                                      </p:cBhvr>
                                    </p:animEffect>
                                  </p:childTnLst>
                                </p:cTn>
                              </p:par>
                              <p:par>
                                <p:cTn fill="hold" id="109" nodeType="withEffect" presetClass="entr" presetID="10" presetSubtype="0">
                                  <p:stCondLst>
                                    <p:cond delay="0"/>
                                  </p:stCondLst>
                                  <p:childTnLst>
                                    <p:set>
                                      <p:cBhvr>
                                        <p:cTn dur="1" fill="hold" id="110">
                                          <p:stCondLst>
                                            <p:cond delay="0"/>
                                          </p:stCondLst>
                                        </p:cTn>
                                        <p:tgtEl>
                                          <p:spTgt spid="3145770"/>
                                        </p:tgtEl>
                                        <p:attrNameLst>
                                          <p:attrName>style.visibility</p:attrName>
                                        </p:attrNameLst>
                                      </p:cBhvr>
                                      <p:to>
                                        <p:strVal val="visible"/>
                                      </p:to>
                                    </p:set>
                                    <p:animEffect transition="in" filter="fade">
                                      <p:cBhvr>
                                        <p:cTn dur="500" id="111"/>
                                        <p:tgtEl>
                                          <p:spTgt spid="3145770"/>
                                        </p:tgtEl>
                                      </p:cBhvr>
                                    </p:animEffect>
                                  </p:childTnLst>
                                </p:cTn>
                              </p:par>
                              <p:par>
                                <p:cTn fill="hold" grpId="0" id="112" nodeType="withEffect" presetClass="entr" presetID="10" presetSubtype="0">
                                  <p:stCondLst>
                                    <p:cond delay="0"/>
                                  </p:stCondLst>
                                  <p:childTnLst>
                                    <p:set>
                                      <p:cBhvr>
                                        <p:cTn dur="1" fill="hold" id="113">
                                          <p:stCondLst>
                                            <p:cond delay="0"/>
                                          </p:stCondLst>
                                        </p:cTn>
                                        <p:tgtEl>
                                          <p:spTgt spid="1048728"/>
                                        </p:tgtEl>
                                        <p:attrNameLst>
                                          <p:attrName>style.visibility</p:attrName>
                                        </p:attrNameLst>
                                      </p:cBhvr>
                                      <p:to>
                                        <p:strVal val="visible"/>
                                      </p:to>
                                    </p:set>
                                    <p:animEffect transition="in" filter="fade">
                                      <p:cBhvr>
                                        <p:cTn dur="500" id="114"/>
                                        <p:tgtEl>
                                          <p:spTgt spid="1048728"/>
                                        </p:tgtEl>
                                      </p:cBhvr>
                                    </p:animEffect>
                                  </p:childTnLst>
                                </p:cTn>
                              </p:par>
                              <p:par>
                                <p:cTn fill="hold" id="115" nodeType="withEffect" presetClass="entr" presetID="10" presetSubtype="0">
                                  <p:stCondLst>
                                    <p:cond delay="0"/>
                                  </p:stCondLst>
                                  <p:childTnLst>
                                    <p:set>
                                      <p:cBhvr>
                                        <p:cTn dur="1" fill="hold" id="116">
                                          <p:stCondLst>
                                            <p:cond delay="0"/>
                                          </p:stCondLst>
                                        </p:cTn>
                                        <p:tgtEl>
                                          <p:spTgt spid="3145771"/>
                                        </p:tgtEl>
                                        <p:attrNameLst>
                                          <p:attrName>style.visibility</p:attrName>
                                        </p:attrNameLst>
                                      </p:cBhvr>
                                      <p:to>
                                        <p:strVal val="visible"/>
                                      </p:to>
                                    </p:set>
                                    <p:animEffect transition="in" filter="fade">
                                      <p:cBhvr>
                                        <p:cTn dur="500" id="117"/>
                                        <p:tgtEl>
                                          <p:spTgt spid="3145771"/>
                                        </p:tgtEl>
                                      </p:cBhvr>
                                    </p:animEffect>
                                  </p:childTnLst>
                                </p:cTn>
                              </p:par>
                              <p:par>
                                <p:cTn fill="hold" id="118" nodeType="withEffect" presetClass="entr" presetID="10" presetSubtype="0">
                                  <p:stCondLst>
                                    <p:cond delay="0"/>
                                  </p:stCondLst>
                                  <p:childTnLst>
                                    <p:set>
                                      <p:cBhvr>
                                        <p:cTn dur="1" fill="hold" id="119">
                                          <p:stCondLst>
                                            <p:cond delay="0"/>
                                          </p:stCondLst>
                                        </p:cTn>
                                        <p:tgtEl>
                                          <p:spTgt spid="3145772"/>
                                        </p:tgtEl>
                                        <p:attrNameLst>
                                          <p:attrName>style.visibility</p:attrName>
                                        </p:attrNameLst>
                                      </p:cBhvr>
                                      <p:to>
                                        <p:strVal val="visible"/>
                                      </p:to>
                                    </p:set>
                                    <p:animEffect transition="in" filter="fade">
                                      <p:cBhvr>
                                        <p:cTn dur="500" id="120"/>
                                        <p:tgtEl>
                                          <p:spTgt spid="3145772"/>
                                        </p:tgtEl>
                                      </p:cBhvr>
                                    </p:animEffect>
                                  </p:childTnLst>
                                </p:cTn>
                              </p:par>
                              <p:par>
                                <p:cTn fill="hold" grpId="0" id="121" nodeType="withEffect" presetClass="entr" presetID="10" presetSubtype="0">
                                  <p:stCondLst>
                                    <p:cond delay="0"/>
                                  </p:stCondLst>
                                  <p:childTnLst>
                                    <p:set>
                                      <p:cBhvr>
                                        <p:cTn dur="1" fill="hold" id="122">
                                          <p:stCondLst>
                                            <p:cond delay="0"/>
                                          </p:stCondLst>
                                        </p:cTn>
                                        <p:tgtEl>
                                          <p:spTgt spid="1048729"/>
                                        </p:tgtEl>
                                        <p:attrNameLst>
                                          <p:attrName>style.visibility</p:attrName>
                                        </p:attrNameLst>
                                      </p:cBhvr>
                                      <p:to>
                                        <p:strVal val="visible"/>
                                      </p:to>
                                    </p:set>
                                    <p:animEffect transition="in" filter="fade">
                                      <p:cBhvr>
                                        <p:cTn dur="500" id="123"/>
                                        <p:tgtEl>
                                          <p:spTgt spid="1048729"/>
                                        </p:tgtEl>
                                      </p:cBhvr>
                                    </p:animEffect>
                                  </p:childTnLst>
                                </p:cTn>
                              </p:par>
                              <p:par>
                                <p:cTn fill="hold" grpId="0" id="124" nodeType="withEffect" presetClass="entr" presetID="10" presetSubtype="0">
                                  <p:stCondLst>
                                    <p:cond delay="0"/>
                                  </p:stCondLst>
                                  <p:childTnLst>
                                    <p:set>
                                      <p:cBhvr>
                                        <p:cTn dur="1" fill="hold" id="125">
                                          <p:stCondLst>
                                            <p:cond delay="0"/>
                                          </p:stCondLst>
                                        </p:cTn>
                                        <p:tgtEl>
                                          <p:spTgt spid="1048730"/>
                                        </p:tgtEl>
                                        <p:attrNameLst>
                                          <p:attrName>style.visibility</p:attrName>
                                        </p:attrNameLst>
                                      </p:cBhvr>
                                      <p:to>
                                        <p:strVal val="visible"/>
                                      </p:to>
                                    </p:set>
                                    <p:animEffect transition="in" filter="fade">
                                      <p:cBhvr>
                                        <p:cTn dur="500" id="126"/>
                                        <p:tgtEl>
                                          <p:spTgt spid="1048730"/>
                                        </p:tgtEl>
                                      </p:cBhvr>
                                    </p:animEffect>
                                  </p:childTnLst>
                                </p:cTn>
                              </p:par>
                              <p:par>
                                <p:cTn fill="hold" id="127" nodeType="withEffect" presetClass="entr" presetID="10" presetSubtype="0">
                                  <p:stCondLst>
                                    <p:cond delay="0"/>
                                  </p:stCondLst>
                                  <p:childTnLst>
                                    <p:set>
                                      <p:cBhvr>
                                        <p:cTn dur="1" fill="hold" id="128">
                                          <p:stCondLst>
                                            <p:cond delay="0"/>
                                          </p:stCondLst>
                                        </p:cTn>
                                        <p:tgtEl>
                                          <p:spTgt spid="3145773"/>
                                        </p:tgtEl>
                                        <p:attrNameLst>
                                          <p:attrName>style.visibility</p:attrName>
                                        </p:attrNameLst>
                                      </p:cBhvr>
                                      <p:to>
                                        <p:strVal val="visible"/>
                                      </p:to>
                                    </p:set>
                                    <p:animEffect transition="in" filter="fade">
                                      <p:cBhvr>
                                        <p:cTn dur="500" id="129"/>
                                        <p:tgtEl>
                                          <p:spTgt spid="3145773"/>
                                        </p:tgtEl>
                                      </p:cBhvr>
                                    </p:animEffect>
                                  </p:childTnLst>
                                </p:cTn>
                              </p:par>
                              <p:par>
                                <p:cTn fill="hold" id="130" nodeType="withEffect" presetClass="entr" presetID="10" presetSubtype="0">
                                  <p:stCondLst>
                                    <p:cond delay="0"/>
                                  </p:stCondLst>
                                  <p:childTnLst>
                                    <p:set>
                                      <p:cBhvr>
                                        <p:cTn dur="1" fill="hold" id="131">
                                          <p:stCondLst>
                                            <p:cond delay="0"/>
                                          </p:stCondLst>
                                        </p:cTn>
                                        <p:tgtEl>
                                          <p:spTgt spid="3145774"/>
                                        </p:tgtEl>
                                        <p:attrNameLst>
                                          <p:attrName>style.visibility</p:attrName>
                                        </p:attrNameLst>
                                      </p:cBhvr>
                                      <p:to>
                                        <p:strVal val="visible"/>
                                      </p:to>
                                    </p:set>
                                    <p:animEffect transition="in" filter="fade">
                                      <p:cBhvr>
                                        <p:cTn dur="500" id="132"/>
                                        <p:tgtEl>
                                          <p:spTgt spid="3145774"/>
                                        </p:tgtEl>
                                      </p:cBhvr>
                                    </p:animEffect>
                                  </p:childTnLst>
                                </p:cTn>
                              </p:par>
                              <p:par>
                                <p:cTn fill="hold" id="133" nodeType="withEffect" presetClass="entr" presetID="10" presetSubtype="0">
                                  <p:stCondLst>
                                    <p:cond delay="0"/>
                                  </p:stCondLst>
                                  <p:childTnLst>
                                    <p:set>
                                      <p:cBhvr>
                                        <p:cTn dur="1" fill="hold" id="134">
                                          <p:stCondLst>
                                            <p:cond delay="0"/>
                                          </p:stCondLst>
                                        </p:cTn>
                                        <p:tgtEl>
                                          <p:spTgt spid="3145775"/>
                                        </p:tgtEl>
                                        <p:attrNameLst>
                                          <p:attrName>style.visibility</p:attrName>
                                        </p:attrNameLst>
                                      </p:cBhvr>
                                      <p:to>
                                        <p:strVal val="visible"/>
                                      </p:to>
                                    </p:set>
                                    <p:animEffect transition="in" filter="fade">
                                      <p:cBhvr>
                                        <p:cTn dur="500" id="135"/>
                                        <p:tgtEl>
                                          <p:spTgt spid="3145775"/>
                                        </p:tgtEl>
                                      </p:cBhvr>
                                    </p:animEffect>
                                  </p:childTnLst>
                                </p:cTn>
                              </p:par>
                              <p:par>
                                <p:cTn fill="hold" id="136" nodeType="withEffect" presetClass="entr" presetID="10" presetSubtype="0">
                                  <p:stCondLst>
                                    <p:cond delay="0"/>
                                  </p:stCondLst>
                                  <p:childTnLst>
                                    <p:set>
                                      <p:cBhvr>
                                        <p:cTn dur="1" fill="hold" id="137">
                                          <p:stCondLst>
                                            <p:cond delay="0"/>
                                          </p:stCondLst>
                                        </p:cTn>
                                        <p:tgtEl>
                                          <p:spTgt spid="3145776"/>
                                        </p:tgtEl>
                                        <p:attrNameLst>
                                          <p:attrName>style.visibility</p:attrName>
                                        </p:attrNameLst>
                                      </p:cBhvr>
                                      <p:to>
                                        <p:strVal val="visible"/>
                                      </p:to>
                                    </p:set>
                                    <p:animEffect transition="in" filter="fade">
                                      <p:cBhvr>
                                        <p:cTn dur="500" id="138"/>
                                        <p:tgtEl>
                                          <p:spTgt spid="3145776"/>
                                        </p:tgtEl>
                                      </p:cBhvr>
                                    </p:animEffect>
                                  </p:childTnLst>
                                </p:cTn>
                              </p:par>
                              <p:par>
                                <p:cTn fill="hold" id="139" nodeType="withEffect" presetClass="entr" presetID="10" presetSubtype="0">
                                  <p:stCondLst>
                                    <p:cond delay="0"/>
                                  </p:stCondLst>
                                  <p:childTnLst>
                                    <p:set>
                                      <p:cBhvr>
                                        <p:cTn dur="1" fill="hold" id="140">
                                          <p:stCondLst>
                                            <p:cond delay="0"/>
                                          </p:stCondLst>
                                        </p:cTn>
                                        <p:tgtEl>
                                          <p:spTgt spid="3145777"/>
                                        </p:tgtEl>
                                        <p:attrNameLst>
                                          <p:attrName>style.visibility</p:attrName>
                                        </p:attrNameLst>
                                      </p:cBhvr>
                                      <p:to>
                                        <p:strVal val="visible"/>
                                      </p:to>
                                    </p:set>
                                    <p:animEffect transition="in" filter="fade">
                                      <p:cBhvr>
                                        <p:cTn dur="500" id="141"/>
                                        <p:tgtEl>
                                          <p:spTgt spid="3145777"/>
                                        </p:tgtEl>
                                      </p:cBhvr>
                                    </p:animEffect>
                                  </p:childTnLst>
                                </p:cTn>
                              </p:par>
                              <p:par>
                                <p:cTn fill="hold" id="142" nodeType="withEffect" presetClass="entr" presetID="10" presetSubtype="0">
                                  <p:stCondLst>
                                    <p:cond delay="0"/>
                                  </p:stCondLst>
                                  <p:childTnLst>
                                    <p:set>
                                      <p:cBhvr>
                                        <p:cTn dur="1" fill="hold" id="143">
                                          <p:stCondLst>
                                            <p:cond delay="0"/>
                                          </p:stCondLst>
                                        </p:cTn>
                                        <p:tgtEl>
                                          <p:spTgt spid="3145778"/>
                                        </p:tgtEl>
                                        <p:attrNameLst>
                                          <p:attrName>style.visibility</p:attrName>
                                        </p:attrNameLst>
                                      </p:cBhvr>
                                      <p:to>
                                        <p:strVal val="visible"/>
                                      </p:to>
                                    </p:set>
                                    <p:animEffect transition="in" filter="fade">
                                      <p:cBhvr>
                                        <p:cTn dur="500" id="144"/>
                                        <p:tgtEl>
                                          <p:spTgt spid="3145778"/>
                                        </p:tgtEl>
                                      </p:cBhvr>
                                    </p:animEffect>
                                  </p:childTnLst>
                                </p:cTn>
                              </p:par>
                              <p:par>
                                <p:cTn fill="hold" id="145" nodeType="withEffect" presetClass="entr" presetID="10" presetSubtype="0">
                                  <p:stCondLst>
                                    <p:cond delay="0"/>
                                  </p:stCondLst>
                                  <p:childTnLst>
                                    <p:set>
                                      <p:cBhvr>
                                        <p:cTn dur="1" fill="hold" id="146">
                                          <p:stCondLst>
                                            <p:cond delay="0"/>
                                          </p:stCondLst>
                                        </p:cTn>
                                        <p:tgtEl>
                                          <p:spTgt spid="3145779"/>
                                        </p:tgtEl>
                                        <p:attrNameLst>
                                          <p:attrName>style.visibility</p:attrName>
                                        </p:attrNameLst>
                                      </p:cBhvr>
                                      <p:to>
                                        <p:strVal val="visible"/>
                                      </p:to>
                                    </p:set>
                                    <p:animEffect transition="in" filter="fade">
                                      <p:cBhvr>
                                        <p:cTn dur="500" id="147"/>
                                        <p:tgtEl>
                                          <p:spTgt spid="3145779"/>
                                        </p:tgtEl>
                                      </p:cBhvr>
                                    </p:animEffect>
                                  </p:childTnLst>
                                </p:cTn>
                              </p:par>
                              <p:par>
                                <p:cTn fill="hold" grpId="0" id="148" nodeType="withEffect" presetClass="entr" presetID="10" presetSubtype="0">
                                  <p:stCondLst>
                                    <p:cond delay="0"/>
                                  </p:stCondLst>
                                  <p:childTnLst>
                                    <p:set>
                                      <p:cBhvr>
                                        <p:cTn dur="1" fill="hold" id="149">
                                          <p:stCondLst>
                                            <p:cond delay="0"/>
                                          </p:stCondLst>
                                        </p:cTn>
                                        <p:tgtEl>
                                          <p:spTgt spid="1048731"/>
                                        </p:tgtEl>
                                        <p:attrNameLst>
                                          <p:attrName>style.visibility</p:attrName>
                                        </p:attrNameLst>
                                      </p:cBhvr>
                                      <p:to>
                                        <p:strVal val="visible"/>
                                      </p:to>
                                    </p:set>
                                    <p:animEffect transition="in" filter="fade">
                                      <p:cBhvr>
                                        <p:cTn dur="500" id="150"/>
                                        <p:tgtEl>
                                          <p:spTgt spid="1048731"/>
                                        </p:tgtEl>
                                      </p:cBhvr>
                                    </p:animEffect>
                                  </p:childTnLst>
                                </p:cTn>
                              </p:par>
                              <p:par>
                                <p:cTn fill="hold" grpId="0" id="151" nodeType="withEffect" presetClass="entr" presetID="10" presetSubtype="0">
                                  <p:stCondLst>
                                    <p:cond delay="0"/>
                                  </p:stCondLst>
                                  <p:childTnLst>
                                    <p:set>
                                      <p:cBhvr>
                                        <p:cTn dur="1" fill="hold" id="152">
                                          <p:stCondLst>
                                            <p:cond delay="0"/>
                                          </p:stCondLst>
                                        </p:cTn>
                                        <p:tgtEl>
                                          <p:spTgt spid="1048732"/>
                                        </p:tgtEl>
                                        <p:attrNameLst>
                                          <p:attrName>style.visibility</p:attrName>
                                        </p:attrNameLst>
                                      </p:cBhvr>
                                      <p:to>
                                        <p:strVal val="visible"/>
                                      </p:to>
                                    </p:set>
                                    <p:animEffect transition="in" filter="fade">
                                      <p:cBhvr>
                                        <p:cTn dur="500" id="153"/>
                                        <p:tgtEl>
                                          <p:spTgt spid="1048732"/>
                                        </p:tgtEl>
                                      </p:cBhvr>
                                    </p:animEffect>
                                  </p:childTnLst>
                                </p:cTn>
                              </p:par>
                              <p:par>
                                <p:cTn fill="hold" id="154" nodeType="withEffect" presetClass="entr" presetID="10" presetSubtype="0">
                                  <p:stCondLst>
                                    <p:cond delay="0"/>
                                  </p:stCondLst>
                                  <p:childTnLst>
                                    <p:set>
                                      <p:cBhvr>
                                        <p:cTn dur="1" fill="hold" id="155">
                                          <p:stCondLst>
                                            <p:cond delay="0"/>
                                          </p:stCondLst>
                                        </p:cTn>
                                        <p:tgtEl>
                                          <p:spTgt spid="3145780"/>
                                        </p:tgtEl>
                                        <p:attrNameLst>
                                          <p:attrName>style.visibility</p:attrName>
                                        </p:attrNameLst>
                                      </p:cBhvr>
                                      <p:to>
                                        <p:strVal val="visible"/>
                                      </p:to>
                                    </p:set>
                                    <p:animEffect transition="in" filter="fade">
                                      <p:cBhvr>
                                        <p:cTn dur="500" id="156"/>
                                        <p:tgtEl>
                                          <p:spTgt spid="3145780"/>
                                        </p:tgtEl>
                                      </p:cBhvr>
                                    </p:animEffect>
                                  </p:childTnLst>
                                </p:cTn>
                              </p:par>
                              <p:par>
                                <p:cTn fill="hold" id="157" nodeType="withEffect" presetClass="entr" presetID="10" presetSubtype="0">
                                  <p:stCondLst>
                                    <p:cond delay="0"/>
                                  </p:stCondLst>
                                  <p:childTnLst>
                                    <p:set>
                                      <p:cBhvr>
                                        <p:cTn dur="1" fill="hold" id="158">
                                          <p:stCondLst>
                                            <p:cond delay="0"/>
                                          </p:stCondLst>
                                        </p:cTn>
                                        <p:tgtEl>
                                          <p:spTgt spid="3145781"/>
                                        </p:tgtEl>
                                        <p:attrNameLst>
                                          <p:attrName>style.visibility</p:attrName>
                                        </p:attrNameLst>
                                      </p:cBhvr>
                                      <p:to>
                                        <p:strVal val="visible"/>
                                      </p:to>
                                    </p:set>
                                    <p:animEffect transition="in" filter="fade">
                                      <p:cBhvr>
                                        <p:cTn dur="500" id="159"/>
                                        <p:tgtEl>
                                          <p:spTgt spid="3145781"/>
                                        </p:tgtEl>
                                      </p:cBhvr>
                                    </p:animEffect>
                                  </p:childTnLst>
                                </p:cTn>
                              </p:par>
                              <p:par>
                                <p:cTn fill="hold" grpId="0" id="160" nodeType="withEffect" presetClass="entr" presetID="10" presetSubtype="0">
                                  <p:stCondLst>
                                    <p:cond delay="0"/>
                                  </p:stCondLst>
                                  <p:childTnLst>
                                    <p:set>
                                      <p:cBhvr>
                                        <p:cTn dur="1" fill="hold" id="161">
                                          <p:stCondLst>
                                            <p:cond delay="0"/>
                                          </p:stCondLst>
                                        </p:cTn>
                                        <p:tgtEl>
                                          <p:spTgt spid="1048733"/>
                                        </p:tgtEl>
                                        <p:attrNameLst>
                                          <p:attrName>style.visibility</p:attrName>
                                        </p:attrNameLst>
                                      </p:cBhvr>
                                      <p:to>
                                        <p:strVal val="visible"/>
                                      </p:to>
                                    </p:set>
                                    <p:animEffect transition="in" filter="fade">
                                      <p:cBhvr>
                                        <p:cTn dur="500" id="162"/>
                                        <p:tgtEl>
                                          <p:spTgt spid="1048733"/>
                                        </p:tgtEl>
                                      </p:cBhvr>
                                    </p:animEffect>
                                  </p:childTnLst>
                                </p:cTn>
                              </p:par>
                              <p:par>
                                <p:cTn fill="hold" id="163" nodeType="withEffect" presetClass="entr" presetID="10" presetSubtype="0">
                                  <p:stCondLst>
                                    <p:cond delay="0"/>
                                  </p:stCondLst>
                                  <p:childTnLst>
                                    <p:set>
                                      <p:cBhvr>
                                        <p:cTn dur="1" fill="hold" id="164">
                                          <p:stCondLst>
                                            <p:cond delay="0"/>
                                          </p:stCondLst>
                                        </p:cTn>
                                        <p:tgtEl>
                                          <p:spTgt spid="3145782"/>
                                        </p:tgtEl>
                                        <p:attrNameLst>
                                          <p:attrName>style.visibility</p:attrName>
                                        </p:attrNameLst>
                                      </p:cBhvr>
                                      <p:to>
                                        <p:strVal val="visible"/>
                                      </p:to>
                                    </p:set>
                                    <p:animEffect transition="in" filter="fade">
                                      <p:cBhvr>
                                        <p:cTn dur="500" id="165"/>
                                        <p:tgtEl>
                                          <p:spTgt spid="3145782"/>
                                        </p:tgtEl>
                                      </p:cBhvr>
                                    </p:animEffect>
                                  </p:childTnLst>
                                </p:cTn>
                              </p:par>
                              <p:par>
                                <p:cTn fill="hold" grpId="0" id="166" nodeType="withEffect" presetClass="entr" presetID="10" presetSubtype="0">
                                  <p:stCondLst>
                                    <p:cond delay="0"/>
                                  </p:stCondLst>
                                  <p:childTnLst>
                                    <p:set>
                                      <p:cBhvr>
                                        <p:cTn dur="1" fill="hold" id="167">
                                          <p:stCondLst>
                                            <p:cond delay="0"/>
                                          </p:stCondLst>
                                        </p:cTn>
                                        <p:tgtEl>
                                          <p:spTgt spid="1048734"/>
                                        </p:tgtEl>
                                        <p:attrNameLst>
                                          <p:attrName>style.visibility</p:attrName>
                                        </p:attrNameLst>
                                      </p:cBhvr>
                                      <p:to>
                                        <p:strVal val="visible"/>
                                      </p:to>
                                    </p:set>
                                    <p:animEffect transition="in" filter="fade">
                                      <p:cBhvr>
                                        <p:cTn dur="500" id="168"/>
                                        <p:tgtEl>
                                          <p:spTgt spid="1048734"/>
                                        </p:tgtEl>
                                      </p:cBhvr>
                                    </p:animEffect>
                                  </p:childTnLst>
                                </p:cTn>
                              </p:par>
                              <p:par>
                                <p:cTn fill="hold" id="169" nodeType="withEffect" presetClass="entr" presetID="10" presetSubtype="0">
                                  <p:stCondLst>
                                    <p:cond delay="0"/>
                                  </p:stCondLst>
                                  <p:childTnLst>
                                    <p:set>
                                      <p:cBhvr>
                                        <p:cTn dur="1" fill="hold" id="170">
                                          <p:stCondLst>
                                            <p:cond delay="0"/>
                                          </p:stCondLst>
                                        </p:cTn>
                                        <p:tgtEl>
                                          <p:spTgt spid="3145783"/>
                                        </p:tgtEl>
                                        <p:attrNameLst>
                                          <p:attrName>style.visibility</p:attrName>
                                        </p:attrNameLst>
                                      </p:cBhvr>
                                      <p:to>
                                        <p:strVal val="visible"/>
                                      </p:to>
                                    </p:set>
                                    <p:animEffect transition="in" filter="fade">
                                      <p:cBhvr>
                                        <p:cTn dur="500" id="171"/>
                                        <p:tgtEl>
                                          <p:spTgt spid="3145783"/>
                                        </p:tgtEl>
                                      </p:cBhvr>
                                    </p:animEffect>
                                  </p:childTnLst>
                                </p:cTn>
                              </p:par>
                              <p:par>
                                <p:cTn fill="hold" grpId="0" id="172" nodeType="withEffect" presetClass="entr" presetID="10" presetSubtype="0">
                                  <p:stCondLst>
                                    <p:cond delay="0"/>
                                  </p:stCondLst>
                                  <p:childTnLst>
                                    <p:set>
                                      <p:cBhvr>
                                        <p:cTn dur="1" fill="hold" id="173">
                                          <p:stCondLst>
                                            <p:cond delay="0"/>
                                          </p:stCondLst>
                                        </p:cTn>
                                        <p:tgtEl>
                                          <p:spTgt spid="1048735"/>
                                        </p:tgtEl>
                                        <p:attrNameLst>
                                          <p:attrName>style.visibility</p:attrName>
                                        </p:attrNameLst>
                                      </p:cBhvr>
                                      <p:to>
                                        <p:strVal val="visible"/>
                                      </p:to>
                                    </p:set>
                                    <p:animEffect transition="in" filter="fade">
                                      <p:cBhvr>
                                        <p:cTn dur="500" id="174"/>
                                        <p:tgtEl>
                                          <p:spTgt spid="1048735"/>
                                        </p:tgtEl>
                                      </p:cBhvr>
                                    </p:animEffect>
                                  </p:childTnLst>
                                </p:cTn>
                              </p:par>
                              <p:par>
                                <p:cTn fill="hold" id="175" nodeType="withEffect" presetClass="entr" presetID="10" presetSubtype="0">
                                  <p:stCondLst>
                                    <p:cond delay="0"/>
                                  </p:stCondLst>
                                  <p:childTnLst>
                                    <p:set>
                                      <p:cBhvr>
                                        <p:cTn dur="1" fill="hold" id="176">
                                          <p:stCondLst>
                                            <p:cond delay="0"/>
                                          </p:stCondLst>
                                        </p:cTn>
                                        <p:tgtEl>
                                          <p:spTgt spid="3145784"/>
                                        </p:tgtEl>
                                        <p:attrNameLst>
                                          <p:attrName>style.visibility</p:attrName>
                                        </p:attrNameLst>
                                      </p:cBhvr>
                                      <p:to>
                                        <p:strVal val="visible"/>
                                      </p:to>
                                    </p:set>
                                    <p:animEffect transition="in" filter="fade">
                                      <p:cBhvr>
                                        <p:cTn dur="500" id="177"/>
                                        <p:tgtEl>
                                          <p:spTgt spid="3145784"/>
                                        </p:tgtEl>
                                      </p:cBhvr>
                                    </p:animEffect>
                                  </p:childTnLst>
                                </p:cTn>
                              </p:par>
                              <p:par>
                                <p:cTn fill="hold" grpId="0" id="178" nodeType="withEffect" presetClass="entr" presetID="10" presetSubtype="0">
                                  <p:stCondLst>
                                    <p:cond delay="0"/>
                                  </p:stCondLst>
                                  <p:childTnLst>
                                    <p:set>
                                      <p:cBhvr>
                                        <p:cTn dur="1" fill="hold" id="179">
                                          <p:stCondLst>
                                            <p:cond delay="0"/>
                                          </p:stCondLst>
                                        </p:cTn>
                                        <p:tgtEl>
                                          <p:spTgt spid="1048736"/>
                                        </p:tgtEl>
                                        <p:attrNameLst>
                                          <p:attrName>style.visibility</p:attrName>
                                        </p:attrNameLst>
                                      </p:cBhvr>
                                      <p:to>
                                        <p:strVal val="visible"/>
                                      </p:to>
                                    </p:set>
                                    <p:animEffect transition="in" filter="fade">
                                      <p:cBhvr>
                                        <p:cTn dur="500" id="180"/>
                                        <p:tgtEl>
                                          <p:spTgt spid="104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8" grpId="0"/>
      <p:bldP spid="1048719" grpId="0"/>
      <p:bldP spid="1048720" grpId="0"/>
      <p:bldP spid="1048721" grpId="0"/>
      <p:bldP spid="1048722" grpId="0"/>
      <p:bldP spid="1048723" grpId="0"/>
      <p:bldP spid="1048724" grpId="0"/>
      <p:bldP spid="1048725" grpId="0"/>
      <p:bldP spid="1048726" grpId="0"/>
      <p:bldP spid="1048727" grpId="0"/>
      <p:bldP spid="1048728" grpId="0"/>
      <p:bldP spid="1048729" grpId="0"/>
      <p:bldP spid="1048730" grpId="0"/>
      <p:bldP spid="1048731" grpId="0"/>
      <p:bldP spid="1048732" grpId="0"/>
      <p:bldP spid="1048733" grpId="0"/>
      <p:bldP spid="1048734" grpId="0"/>
      <p:bldP spid="1048735" grpId="0"/>
      <p:bldP spid="10487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40" name="Rectangle 4"/>
          <p:cNvSpPr>
            <a:spLocks noGrp="1" noChangeArrowheads="1"/>
          </p:cNvSpPr>
          <p:nvPr>
            <p:ph type="title"/>
          </p:nvPr>
        </p:nvSpPr>
        <p:spPr>
          <a:xfrm>
            <a:off x="480581" y="35513"/>
            <a:ext cx="9909175" cy="849448"/>
          </a:xfrm>
        </p:spPr>
        <p:txBody>
          <a:bodyPr>
            <a:normAutofit/>
          </a:bodyPr>
          <a:p>
            <a:pPr eaLnBrk="1" hangingPunct="1"/>
            <a:r>
              <a:rPr b="1" dirty="0" sz="3200" kern="1200" lang="en-US">
                <a:solidFill>
                  <a:srgbClr val="D6000D"/>
                </a:solidFill>
                <a:latin typeface="+mn-lt"/>
                <a:ea typeface="+mn-ea"/>
                <a:cs typeface="+mn-cs"/>
              </a:rPr>
              <a:t>So, if we want to calculate neutral mass from m/z…</a:t>
            </a:r>
            <a:br>
              <a:rPr b="1" dirty="0" sz="3200" kern="1200" lang="en-US">
                <a:solidFill>
                  <a:srgbClr val="D6000D"/>
                </a:solidFill>
                <a:latin typeface="+mn-lt"/>
                <a:ea typeface="+mn-ea"/>
                <a:cs typeface="+mn-cs"/>
              </a:rPr>
            </a:br>
            <a:r>
              <a:rPr b="1" dirty="0" sz="3200" kern="1200" lang="en-US">
                <a:solidFill>
                  <a:srgbClr val="D6000D"/>
                </a:solidFill>
                <a:latin typeface="+mn-lt"/>
                <a:ea typeface="+mn-ea"/>
                <a:cs typeface="+mn-cs"/>
              </a:rPr>
              <a:t>Worked example:</a:t>
            </a:r>
          </a:p>
        </p:txBody>
      </p:sp>
      <p:cxnSp>
        <p:nvCxnSpPr>
          <p:cNvPr id="3145788" name="Straight Arrow Connector 52"/>
          <p:cNvCxnSpPr>
            <a:cxnSpLocks/>
          </p:cNvCxnSpPr>
          <p:nvPr/>
        </p:nvCxnSpPr>
        <p:spPr bwMode="auto">
          <a:xfrm>
            <a:off x="1275484" y="2763426"/>
            <a:ext cx="2435167" cy="0"/>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89" name="Straight Arrow Connector 53"/>
          <p:cNvCxnSpPr>
            <a:cxnSpLocks/>
          </p:cNvCxnSpPr>
          <p:nvPr/>
        </p:nvCxnSpPr>
        <p:spPr bwMode="auto">
          <a:xfrm flipV="1">
            <a:off x="1291876" y="1604463"/>
            <a:ext cx="0" cy="1152000"/>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741" name="TextBox 54"/>
          <p:cNvSpPr txBox="1"/>
          <p:nvPr/>
        </p:nvSpPr>
        <p:spPr>
          <a:xfrm>
            <a:off x="2205549" y="2875219"/>
            <a:ext cx="569387" cy="369332"/>
          </a:xfrm>
          <a:prstGeom prst="rect"/>
          <a:noFill/>
        </p:spPr>
        <p:txBody>
          <a:bodyPr rtlCol="0" wrap="none">
            <a:spAutoFit/>
          </a:bodyPr>
          <a:p>
            <a:r>
              <a:rPr b="1" dirty="0" lang="en-US"/>
              <a:t>m/z</a:t>
            </a:r>
            <a:endParaRPr b="1" dirty="0" lang="en-GB"/>
          </a:p>
        </p:txBody>
      </p:sp>
      <p:sp>
        <p:nvSpPr>
          <p:cNvPr id="1048742" name="TextBox 55"/>
          <p:cNvSpPr txBox="1"/>
          <p:nvPr/>
        </p:nvSpPr>
        <p:spPr>
          <a:xfrm rot="16200000">
            <a:off x="540588" y="2047582"/>
            <a:ext cx="941283" cy="369332"/>
          </a:xfrm>
          <a:prstGeom prst="rect"/>
          <a:noFill/>
        </p:spPr>
        <p:txBody>
          <a:bodyPr rtlCol="0" wrap="none">
            <a:spAutoFit/>
          </a:bodyPr>
          <a:p>
            <a:r>
              <a:rPr b="1" dirty="0" lang="en-US"/>
              <a:t>counts</a:t>
            </a:r>
            <a:endParaRPr b="1" dirty="0" lang="en-GB"/>
          </a:p>
        </p:txBody>
      </p:sp>
      <p:cxnSp>
        <p:nvCxnSpPr>
          <p:cNvPr id="3145790" name="Straight Connector 56"/>
          <p:cNvCxnSpPr>
            <a:cxnSpLocks/>
          </p:cNvCxnSpPr>
          <p:nvPr/>
        </p:nvCxnSpPr>
        <p:spPr bwMode="auto">
          <a:xfrm flipV="1">
            <a:off x="3277694" y="2615546"/>
            <a:ext cx="0" cy="140208"/>
          </a:xfrm>
          <a:prstGeom prst="line"/>
          <a:solidFill>
            <a:schemeClr val="accent1"/>
          </a:solidFill>
          <a:ln w="19050" cap="flat" cmpd="sng" algn="ctr">
            <a:solidFill>
              <a:srgbClr val="0066FF"/>
            </a:solidFill>
            <a:prstDash val="solid"/>
            <a:round/>
            <a:headEnd type="none" w="med" len="med"/>
            <a:tailEnd type="none" w="med" len="med"/>
          </a:ln>
          <a:effectLst/>
        </p:spPr>
      </p:cxnSp>
      <p:cxnSp>
        <p:nvCxnSpPr>
          <p:cNvPr id="3145791" name="Straight Connector 59"/>
          <p:cNvCxnSpPr>
            <a:cxnSpLocks/>
          </p:cNvCxnSpPr>
          <p:nvPr/>
        </p:nvCxnSpPr>
        <p:spPr bwMode="auto">
          <a:xfrm flipV="1">
            <a:off x="2303262" y="1504477"/>
            <a:ext cx="0" cy="1255897"/>
          </a:xfrm>
          <a:prstGeom prst="line"/>
          <a:solidFill>
            <a:schemeClr val="accent1"/>
          </a:solidFill>
          <a:ln w="19050" cap="flat" cmpd="sng" algn="ctr">
            <a:solidFill>
              <a:srgbClr val="0066FF"/>
            </a:solidFill>
            <a:prstDash val="solid"/>
            <a:round/>
            <a:headEnd type="none" w="med" len="med"/>
            <a:tailEnd type="none" w="med" len="med"/>
          </a:ln>
          <a:effectLst/>
        </p:spPr>
      </p:cxnSp>
      <p:cxnSp>
        <p:nvCxnSpPr>
          <p:cNvPr id="3145792" name="Straight Connector 64"/>
          <p:cNvCxnSpPr>
            <a:cxnSpLocks/>
          </p:cNvCxnSpPr>
          <p:nvPr/>
        </p:nvCxnSpPr>
        <p:spPr bwMode="auto">
          <a:xfrm flipV="1">
            <a:off x="1714376" y="2615546"/>
            <a:ext cx="0" cy="135593"/>
          </a:xfrm>
          <a:prstGeom prst="line"/>
          <a:solidFill>
            <a:schemeClr val="accent1"/>
          </a:solidFill>
          <a:ln w="19050" cap="flat" cmpd="sng" algn="ctr">
            <a:solidFill>
              <a:srgbClr val="0066FF"/>
            </a:solidFill>
            <a:prstDash val="solid"/>
            <a:round/>
            <a:headEnd type="none" w="med" len="med"/>
            <a:tailEnd type="none" w="med" len="med"/>
          </a:ln>
          <a:effectLst/>
        </p:spPr>
      </p:cxnSp>
      <p:cxnSp>
        <p:nvCxnSpPr>
          <p:cNvPr id="3145793" name="Straight Arrow Connector 116"/>
          <p:cNvCxnSpPr>
            <a:cxnSpLocks/>
          </p:cNvCxnSpPr>
          <p:nvPr/>
        </p:nvCxnSpPr>
        <p:spPr bwMode="auto">
          <a:xfrm flipV="1">
            <a:off x="6253878" y="3404177"/>
            <a:ext cx="3212115" cy="3481"/>
          </a:xfrm>
          <a:prstGeom prst="straightConnector1"/>
          <a:solidFill>
            <a:schemeClr val="accent1"/>
          </a:solidFill>
          <a:ln w="19050" cap="flat" cmpd="sng" algn="ctr">
            <a:solidFill>
              <a:schemeClr val="tx1"/>
            </a:solidFill>
            <a:prstDash val="solid"/>
            <a:round/>
            <a:headEnd type="none" w="med" len="med"/>
            <a:tailEnd type="triangle"/>
          </a:ln>
          <a:effectLst/>
        </p:spPr>
      </p:cxnSp>
      <p:cxnSp>
        <p:nvCxnSpPr>
          <p:cNvPr id="3145794" name="Straight Arrow Connector 117"/>
          <p:cNvCxnSpPr>
            <a:cxnSpLocks/>
          </p:cNvCxnSpPr>
          <p:nvPr/>
        </p:nvCxnSpPr>
        <p:spPr bwMode="auto">
          <a:xfrm flipV="1">
            <a:off x="6261855" y="1065936"/>
            <a:ext cx="0" cy="2334759"/>
          </a:xfrm>
          <a:prstGeom prst="straightConnector1"/>
          <a:solidFill>
            <a:schemeClr val="accent1"/>
          </a:solidFill>
          <a:ln w="19050" cap="flat" cmpd="sng" algn="ctr">
            <a:solidFill>
              <a:schemeClr val="tx1"/>
            </a:solidFill>
            <a:prstDash val="solid"/>
            <a:round/>
            <a:headEnd type="none" w="med" len="med"/>
            <a:tailEnd type="triangle"/>
          </a:ln>
          <a:effectLst/>
        </p:spPr>
      </p:cxnSp>
      <p:sp>
        <p:nvSpPr>
          <p:cNvPr id="1048743" name="TextBox 118"/>
          <p:cNvSpPr txBox="1"/>
          <p:nvPr/>
        </p:nvSpPr>
        <p:spPr>
          <a:xfrm>
            <a:off x="9302716" y="3353652"/>
            <a:ext cx="569387" cy="369332"/>
          </a:xfrm>
          <a:prstGeom prst="rect"/>
          <a:noFill/>
        </p:spPr>
        <p:txBody>
          <a:bodyPr rtlCol="0" wrap="none">
            <a:spAutoFit/>
          </a:bodyPr>
          <a:p>
            <a:r>
              <a:rPr b="1" dirty="0" lang="en-US"/>
              <a:t>m/z</a:t>
            </a:r>
            <a:endParaRPr b="1" dirty="0" lang="en-GB"/>
          </a:p>
        </p:txBody>
      </p:sp>
      <p:sp>
        <p:nvSpPr>
          <p:cNvPr id="1048744" name="TextBox 119"/>
          <p:cNvSpPr txBox="1"/>
          <p:nvPr/>
        </p:nvSpPr>
        <p:spPr>
          <a:xfrm rot="16200000">
            <a:off x="5518982" y="2691814"/>
            <a:ext cx="941283" cy="369332"/>
          </a:xfrm>
          <a:prstGeom prst="rect"/>
          <a:noFill/>
        </p:spPr>
        <p:txBody>
          <a:bodyPr rtlCol="0" wrap="none">
            <a:spAutoFit/>
          </a:bodyPr>
          <a:p>
            <a:r>
              <a:rPr b="1" dirty="0" lang="en-US"/>
              <a:t>counts</a:t>
            </a:r>
            <a:endParaRPr b="1" dirty="0" lang="en-GB"/>
          </a:p>
        </p:txBody>
      </p:sp>
      <p:cxnSp>
        <p:nvCxnSpPr>
          <p:cNvPr id="3145795" name="Straight Connector 120"/>
          <p:cNvCxnSpPr>
            <a:cxnSpLocks/>
          </p:cNvCxnSpPr>
          <p:nvPr/>
        </p:nvCxnSpPr>
        <p:spPr>
          <a:xfrm flipV="1">
            <a:off x="7502748" y="1950341"/>
            <a:ext cx="26301" cy="1457317"/>
          </a:xfrm>
          <a:prstGeom prst="line"/>
        </p:spPr>
        <p:style>
          <a:lnRef idx="1">
            <a:schemeClr val="accent1"/>
          </a:lnRef>
          <a:fillRef idx="0">
            <a:schemeClr val="accent1"/>
          </a:fillRef>
          <a:effectRef idx="0">
            <a:schemeClr val="accent1"/>
          </a:effectRef>
          <a:fontRef idx="minor">
            <a:schemeClr val="tx1"/>
          </a:fontRef>
        </p:style>
      </p:cxnSp>
      <p:cxnSp>
        <p:nvCxnSpPr>
          <p:cNvPr id="3145796" name="Straight Connector 121"/>
          <p:cNvCxnSpPr>
            <a:cxnSpLocks/>
          </p:cNvCxnSpPr>
          <p:nvPr/>
        </p:nvCxnSpPr>
        <p:spPr>
          <a:xfrm flipH="1" flipV="1">
            <a:off x="7523580" y="1953823"/>
            <a:ext cx="74535" cy="1446872"/>
          </a:xfrm>
          <a:prstGeom prst="line"/>
        </p:spPr>
        <p:style>
          <a:lnRef idx="1">
            <a:schemeClr val="accent1"/>
          </a:lnRef>
          <a:fillRef idx="0">
            <a:schemeClr val="accent1"/>
          </a:fillRef>
          <a:effectRef idx="0">
            <a:schemeClr val="accent1"/>
          </a:effectRef>
          <a:fontRef idx="minor">
            <a:schemeClr val="tx1"/>
          </a:fontRef>
        </p:style>
      </p:cxnSp>
      <p:cxnSp>
        <p:nvCxnSpPr>
          <p:cNvPr id="3145797" name="Straight Connector 122"/>
          <p:cNvCxnSpPr>
            <a:cxnSpLocks/>
          </p:cNvCxnSpPr>
          <p:nvPr/>
        </p:nvCxnSpPr>
        <p:spPr>
          <a:xfrm flipV="1">
            <a:off x="8155721" y="2836123"/>
            <a:ext cx="30448" cy="568054"/>
          </a:xfrm>
          <a:prstGeom prst="line"/>
        </p:spPr>
        <p:style>
          <a:lnRef idx="1">
            <a:schemeClr val="accent1"/>
          </a:lnRef>
          <a:fillRef idx="0">
            <a:schemeClr val="accent1"/>
          </a:fillRef>
          <a:effectRef idx="0">
            <a:schemeClr val="accent1"/>
          </a:effectRef>
          <a:fontRef idx="minor">
            <a:schemeClr val="tx1"/>
          </a:fontRef>
        </p:style>
      </p:cxnSp>
      <p:cxnSp>
        <p:nvCxnSpPr>
          <p:cNvPr id="3145798" name="Straight Connector 123"/>
          <p:cNvCxnSpPr>
            <a:cxnSpLocks/>
          </p:cNvCxnSpPr>
          <p:nvPr/>
        </p:nvCxnSpPr>
        <p:spPr>
          <a:xfrm flipH="1" flipV="1">
            <a:off x="8188974" y="2836693"/>
            <a:ext cx="62116" cy="560521"/>
          </a:xfrm>
          <a:prstGeom prst="line"/>
        </p:spPr>
        <p:style>
          <a:lnRef idx="1">
            <a:schemeClr val="accent1"/>
          </a:lnRef>
          <a:fillRef idx="0">
            <a:schemeClr val="accent1"/>
          </a:fillRef>
          <a:effectRef idx="0">
            <a:schemeClr val="accent1"/>
          </a:effectRef>
          <a:fontRef idx="minor">
            <a:schemeClr val="tx1"/>
          </a:fontRef>
        </p:style>
      </p:cxnSp>
      <p:cxnSp>
        <p:nvCxnSpPr>
          <p:cNvPr id="3145799" name="Straight Connector 124"/>
          <p:cNvCxnSpPr>
            <a:cxnSpLocks/>
          </p:cNvCxnSpPr>
          <p:nvPr/>
        </p:nvCxnSpPr>
        <p:spPr>
          <a:xfrm flipV="1">
            <a:off x="8738320" y="3249015"/>
            <a:ext cx="36754" cy="167516"/>
          </a:xfrm>
          <a:prstGeom prst="line"/>
        </p:spPr>
        <p:style>
          <a:lnRef idx="1">
            <a:schemeClr val="accent1"/>
          </a:lnRef>
          <a:fillRef idx="0">
            <a:schemeClr val="accent1"/>
          </a:fillRef>
          <a:effectRef idx="0">
            <a:schemeClr val="accent1"/>
          </a:effectRef>
          <a:fontRef idx="minor">
            <a:schemeClr val="tx1"/>
          </a:fontRef>
        </p:style>
      </p:cxnSp>
      <p:cxnSp>
        <p:nvCxnSpPr>
          <p:cNvPr id="3145800" name="Straight Connector 125"/>
          <p:cNvCxnSpPr>
            <a:cxnSpLocks/>
          </p:cNvCxnSpPr>
          <p:nvPr/>
        </p:nvCxnSpPr>
        <p:spPr>
          <a:xfrm flipH="1" flipV="1">
            <a:off x="8775073" y="3251820"/>
            <a:ext cx="58617" cy="157750"/>
          </a:xfrm>
          <a:prstGeom prst="line"/>
        </p:spPr>
        <p:style>
          <a:lnRef idx="1">
            <a:schemeClr val="accent1"/>
          </a:lnRef>
          <a:fillRef idx="0">
            <a:schemeClr val="accent1"/>
          </a:fillRef>
          <a:effectRef idx="0">
            <a:schemeClr val="accent1"/>
          </a:effectRef>
          <a:fontRef idx="minor">
            <a:schemeClr val="tx1"/>
          </a:fontRef>
        </p:style>
      </p:cxnSp>
      <p:cxnSp>
        <p:nvCxnSpPr>
          <p:cNvPr id="3145801" name="Straight Connector 10"/>
          <p:cNvCxnSpPr>
            <a:cxnSpLocks/>
          </p:cNvCxnSpPr>
          <p:nvPr/>
        </p:nvCxnSpPr>
        <p:spPr bwMode="auto">
          <a:xfrm flipV="1">
            <a:off x="2738977" y="2574043"/>
            <a:ext cx="0" cy="186331"/>
          </a:xfrm>
          <a:prstGeom prst="line"/>
          <a:solidFill>
            <a:schemeClr val="accent1"/>
          </a:solidFill>
          <a:ln w="19050" cap="flat" cmpd="sng" algn="ctr">
            <a:solidFill>
              <a:srgbClr val="0066FF"/>
            </a:solidFill>
            <a:prstDash val="solid"/>
            <a:round/>
            <a:headEnd type="none" w="med" len="med"/>
            <a:tailEnd type="none" w="med" len="med"/>
          </a:ln>
          <a:effectLst/>
        </p:spPr>
      </p:cxnSp>
      <p:sp>
        <p:nvSpPr>
          <p:cNvPr id="1048745" name="TextBox 15"/>
          <p:cNvSpPr txBox="1"/>
          <p:nvPr/>
        </p:nvSpPr>
        <p:spPr>
          <a:xfrm>
            <a:off x="6691032" y="931267"/>
            <a:ext cx="1187825" cy="307777"/>
          </a:xfrm>
          <a:prstGeom prst="rect"/>
          <a:noFill/>
        </p:spPr>
        <p:txBody>
          <a:bodyPr wrap="square">
            <a:spAutoFit/>
          </a:bodyPr>
          <a:p>
            <a:r>
              <a:rPr b="0" dirty="0" sz="1400" i="0" lang="en-GB" strike="noStrike" u="none">
                <a:solidFill>
                  <a:srgbClr val="000000"/>
                </a:solidFill>
                <a:effectLst/>
                <a:latin typeface="Aptos Narrow" panose="020B0004020202020204" pitchFamily="34" charset="0"/>
              </a:rPr>
              <a:t>686.2</a:t>
            </a:r>
            <a:r>
              <a:rPr dirty="0" sz="1400" lang="en-GB">
                <a:solidFill>
                  <a:srgbClr val="000000"/>
                </a:solidFill>
                <a:latin typeface="Aptos Narrow" panose="020B0004020202020204" pitchFamily="34" charset="0"/>
              </a:rPr>
              <a:t>6</a:t>
            </a:r>
            <a:endParaRPr dirty="0" sz="1400" lang="en-GB"/>
          </a:p>
        </p:txBody>
      </p:sp>
      <p:cxnSp>
        <p:nvCxnSpPr>
          <p:cNvPr id="3145802" name="Straight Connector 18"/>
          <p:cNvCxnSpPr>
            <a:cxnSpLocks/>
          </p:cNvCxnSpPr>
          <p:nvPr/>
        </p:nvCxnSpPr>
        <p:spPr>
          <a:xfrm flipV="1">
            <a:off x="6837884" y="1322528"/>
            <a:ext cx="47401" cy="2100966"/>
          </a:xfrm>
          <a:prstGeom prst="line"/>
        </p:spPr>
        <p:style>
          <a:lnRef idx="1">
            <a:schemeClr val="accent1"/>
          </a:lnRef>
          <a:fillRef idx="0">
            <a:schemeClr val="accent1"/>
          </a:fillRef>
          <a:effectRef idx="0">
            <a:schemeClr val="accent1"/>
          </a:effectRef>
          <a:fontRef idx="minor">
            <a:schemeClr val="tx1"/>
          </a:fontRef>
        </p:style>
      </p:cxnSp>
      <p:cxnSp>
        <p:nvCxnSpPr>
          <p:cNvPr id="3145803" name="Straight Connector 19"/>
          <p:cNvCxnSpPr>
            <a:cxnSpLocks/>
          </p:cNvCxnSpPr>
          <p:nvPr/>
        </p:nvCxnSpPr>
        <p:spPr>
          <a:xfrm flipH="1" flipV="1">
            <a:off x="6885285" y="1369181"/>
            <a:ext cx="47966" cy="2047350"/>
          </a:xfrm>
          <a:prstGeom prst="line"/>
        </p:spPr>
        <p:style>
          <a:lnRef idx="1">
            <a:schemeClr val="accent1"/>
          </a:lnRef>
          <a:fillRef idx="0">
            <a:schemeClr val="accent1"/>
          </a:fillRef>
          <a:effectRef idx="0">
            <a:schemeClr val="accent1"/>
          </a:effectRef>
          <a:fontRef idx="minor">
            <a:schemeClr val="tx1"/>
          </a:fontRef>
        </p:style>
      </p:cxnSp>
      <p:cxnSp>
        <p:nvCxnSpPr>
          <p:cNvPr id="3145804" name="Straight Connector 24"/>
          <p:cNvCxnSpPr>
            <a:cxnSpLocks/>
          </p:cNvCxnSpPr>
          <p:nvPr/>
        </p:nvCxnSpPr>
        <p:spPr>
          <a:xfrm>
            <a:off x="2490242" y="1881774"/>
            <a:ext cx="3439904" cy="370597"/>
          </a:xfrm>
          <a:prstGeom prst="line"/>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48746" name="TextBox 27"/>
          <p:cNvSpPr txBox="1"/>
          <p:nvPr/>
        </p:nvSpPr>
        <p:spPr>
          <a:xfrm>
            <a:off x="7284944" y="1491873"/>
            <a:ext cx="1234000" cy="307777"/>
          </a:xfrm>
          <a:prstGeom prst="rect"/>
          <a:noFill/>
        </p:spPr>
        <p:txBody>
          <a:bodyPr wrap="square">
            <a:spAutoFit/>
          </a:bodyPr>
          <a:p>
            <a:r>
              <a:rPr b="0" dirty="0" sz="1400" i="0" lang="en-GB" strike="noStrike" u="none">
                <a:solidFill>
                  <a:srgbClr val="000000"/>
                </a:solidFill>
                <a:effectLst/>
                <a:latin typeface="Aptos Narrow" panose="020B0004020202020204" pitchFamily="34" charset="0"/>
              </a:rPr>
              <a:t>686.59</a:t>
            </a:r>
            <a:endParaRPr dirty="0" sz="1400" lang="en-GB"/>
          </a:p>
        </p:txBody>
      </p:sp>
      <p:sp>
        <p:nvSpPr>
          <p:cNvPr id="1048747" name="TextBox 28"/>
          <p:cNvSpPr txBox="1"/>
          <p:nvPr/>
        </p:nvSpPr>
        <p:spPr>
          <a:xfrm>
            <a:off x="7969213" y="2419869"/>
            <a:ext cx="1027614" cy="307777"/>
          </a:xfrm>
          <a:prstGeom prst="rect"/>
          <a:noFill/>
        </p:spPr>
        <p:txBody>
          <a:bodyPr wrap="square">
            <a:spAutoFit/>
          </a:bodyPr>
          <a:p>
            <a:r>
              <a:rPr b="0" dirty="0" sz="1400" i="0" lang="en-GB" strike="noStrike" u="none">
                <a:solidFill>
                  <a:srgbClr val="000000"/>
                </a:solidFill>
                <a:effectLst/>
                <a:latin typeface="Aptos Narrow" panose="020B0004020202020204" pitchFamily="34" charset="0"/>
              </a:rPr>
              <a:t>686.92</a:t>
            </a:r>
            <a:endParaRPr dirty="0" sz="1400" lang="en-GB"/>
          </a:p>
        </p:txBody>
      </p:sp>
      <p:sp>
        <p:nvSpPr>
          <p:cNvPr id="1048748" name="TextBox 29"/>
          <p:cNvSpPr txBox="1"/>
          <p:nvPr/>
        </p:nvSpPr>
        <p:spPr>
          <a:xfrm>
            <a:off x="8506423" y="2925402"/>
            <a:ext cx="1080986" cy="307777"/>
          </a:xfrm>
          <a:prstGeom prst="rect"/>
          <a:noFill/>
        </p:spPr>
        <p:txBody>
          <a:bodyPr wrap="square">
            <a:spAutoFit/>
          </a:bodyPr>
          <a:p>
            <a:r>
              <a:rPr b="0" dirty="0" sz="1400" i="0" lang="en-GB" strike="noStrike" u="none">
                <a:solidFill>
                  <a:srgbClr val="000000"/>
                </a:solidFill>
                <a:effectLst/>
                <a:latin typeface="Aptos Narrow" panose="020B0004020202020204" pitchFamily="34" charset="0"/>
              </a:rPr>
              <a:t>687.26</a:t>
            </a:r>
            <a:r>
              <a:rPr dirty="0" sz="1400" lang="en-GB"/>
              <a:t> </a:t>
            </a:r>
          </a:p>
        </p:txBody>
      </p:sp>
      <p:sp>
        <p:nvSpPr>
          <p:cNvPr id="1048749" name="TextBox 33"/>
          <p:cNvSpPr txBox="1"/>
          <p:nvPr/>
        </p:nvSpPr>
        <p:spPr>
          <a:xfrm>
            <a:off x="1419943" y="3429000"/>
            <a:ext cx="5271089" cy="3139321"/>
          </a:xfrm>
          <a:prstGeom prst="rect"/>
          <a:noFill/>
        </p:spPr>
        <p:txBody>
          <a:bodyPr rtlCol="0" wrap="square">
            <a:spAutoFit/>
          </a:bodyPr>
          <a:p>
            <a:r>
              <a:rPr b="1" dirty="0" lang="en-US"/>
              <a:t>Determine charge state</a:t>
            </a:r>
          </a:p>
          <a:p>
            <a:r>
              <a:rPr dirty="0" lang="en-US"/>
              <a:t>spacing between </a:t>
            </a:r>
            <a:r>
              <a:rPr dirty="0" lang="en-US" err="1"/>
              <a:t>istopalogues</a:t>
            </a:r>
            <a:r>
              <a:rPr dirty="0" lang="en-US"/>
              <a:t> = ~0.33</a:t>
            </a:r>
          </a:p>
          <a:p>
            <a:r>
              <a:rPr dirty="0" lang="en-US">
                <a:sym typeface="Wingdings" panose="05000000000000000000" pitchFamily="2" charset="2"/>
              </a:rPr>
              <a:t>=&gt; charge state = 1 / ~0.33 = 3+</a:t>
            </a:r>
          </a:p>
          <a:p>
            <a:endParaRPr dirty="0" lang="en-US">
              <a:sym typeface="Wingdings" panose="05000000000000000000" pitchFamily="2" charset="2"/>
            </a:endParaRPr>
          </a:p>
          <a:p>
            <a:r>
              <a:rPr b="1" dirty="0" lang="en-US">
                <a:sym typeface="Wingdings" panose="05000000000000000000" pitchFamily="2" charset="2"/>
              </a:rPr>
              <a:t>Calculate mass (with protons)</a:t>
            </a:r>
          </a:p>
          <a:p>
            <a:r>
              <a:rPr dirty="0" lang="en-US">
                <a:sym typeface="Wingdings" panose="05000000000000000000" pitchFamily="2" charset="2"/>
              </a:rPr>
              <a:t>Monoisotopic mass x charge state</a:t>
            </a:r>
          </a:p>
          <a:p>
            <a:r>
              <a:rPr dirty="0" lang="en-US">
                <a:sym typeface="Wingdings" panose="05000000000000000000" pitchFamily="2" charset="2"/>
              </a:rPr>
              <a:t>686.26 x 3 = 2,058.78</a:t>
            </a:r>
          </a:p>
          <a:p>
            <a:endParaRPr dirty="0" lang="en-US">
              <a:sym typeface="Wingdings" panose="05000000000000000000" pitchFamily="2" charset="2"/>
            </a:endParaRPr>
          </a:p>
          <a:p>
            <a:r>
              <a:rPr b="1" dirty="0" lang="en-US">
                <a:sym typeface="Wingdings" panose="05000000000000000000" pitchFamily="2" charset="2"/>
              </a:rPr>
              <a:t>Calculate neutral mass</a:t>
            </a:r>
          </a:p>
          <a:p>
            <a:r>
              <a:rPr dirty="0" lang="en-US">
                <a:sym typeface="Wingdings" panose="05000000000000000000" pitchFamily="2" charset="2"/>
              </a:rPr>
              <a:t>Subtract mass of protons</a:t>
            </a:r>
          </a:p>
          <a:p>
            <a:r>
              <a:rPr dirty="0" lang="en-US">
                <a:sym typeface="Wingdings" panose="05000000000000000000" pitchFamily="2" charset="2"/>
              </a:rPr>
              <a:t>2,058.78 – (3 x 1.008) = </a:t>
            </a:r>
            <a:r>
              <a:rPr b="1" dirty="0" lang="en-US">
                <a:sym typeface="Wingdings" panose="05000000000000000000" pitchFamily="2" charset="2"/>
              </a:rPr>
              <a:t>2,055.756 Da</a:t>
            </a:r>
            <a:r>
              <a:rPr b="1" dirty="0" lang="en-US"/>
              <a:t> </a:t>
            </a:r>
            <a:endParaRPr b="1" dirty="0" lang="en-GB"/>
          </a:p>
        </p:txBody>
      </p:sp>
      <p:sp>
        <p:nvSpPr>
          <p:cNvPr id="1048750" name="TextBox 34"/>
          <p:cNvSpPr txBox="1"/>
          <p:nvPr/>
        </p:nvSpPr>
        <p:spPr>
          <a:xfrm>
            <a:off x="7969213" y="6176156"/>
            <a:ext cx="4225494" cy="646331"/>
          </a:xfrm>
          <a:prstGeom prst="rect"/>
          <a:noFill/>
        </p:spPr>
        <p:txBody>
          <a:bodyPr rtlCol="0" wrap="square">
            <a:spAutoFit/>
          </a:bodyPr>
          <a:p>
            <a:r>
              <a:rPr dirty="0" lang="en-US"/>
              <a:t>Note: assume positive mode electrospray so we expect ionizing protons</a:t>
            </a:r>
            <a:endParaRPr dirty="0" lang="en-GB"/>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3145793"/>
                                        </p:tgtEl>
                                        <p:attrNameLst>
                                          <p:attrName>style.visibility</p:attrName>
                                        </p:attrNameLst>
                                      </p:cBhvr>
                                      <p:to>
                                        <p:strVal val="visible"/>
                                      </p:to>
                                    </p:set>
                                    <p:animEffect transition="in" filter="fade">
                                      <p:cBhvr>
                                        <p:cTn dur="500" id="7"/>
                                        <p:tgtEl>
                                          <p:spTgt spid="3145793"/>
                                        </p:tgtEl>
                                      </p:cBhvr>
                                    </p:animEffect>
                                  </p:childTnLst>
                                </p:cTn>
                              </p:par>
                              <p:par>
                                <p:cTn fill="hold" id="8" nodeType="withEffect" presetClass="entr" presetID="10" presetSubtype="0">
                                  <p:stCondLst>
                                    <p:cond delay="0"/>
                                  </p:stCondLst>
                                  <p:childTnLst>
                                    <p:set>
                                      <p:cBhvr>
                                        <p:cTn dur="1" fill="hold" id="9">
                                          <p:stCondLst>
                                            <p:cond delay="0"/>
                                          </p:stCondLst>
                                        </p:cTn>
                                        <p:tgtEl>
                                          <p:spTgt spid="3145794"/>
                                        </p:tgtEl>
                                        <p:attrNameLst>
                                          <p:attrName>style.visibility</p:attrName>
                                        </p:attrNameLst>
                                      </p:cBhvr>
                                      <p:to>
                                        <p:strVal val="visible"/>
                                      </p:to>
                                    </p:set>
                                    <p:animEffect transition="in" filter="fade">
                                      <p:cBhvr>
                                        <p:cTn dur="500" id="10"/>
                                        <p:tgtEl>
                                          <p:spTgt spid="3145794"/>
                                        </p:tgtEl>
                                      </p:cBhvr>
                                    </p:animEffect>
                                  </p:childTnLst>
                                </p:cTn>
                              </p:par>
                              <p:par>
                                <p:cTn fill="hold" grpId="0" id="11" nodeType="withEffect" presetClass="entr" presetID="10" presetSubtype="0">
                                  <p:stCondLst>
                                    <p:cond delay="0"/>
                                  </p:stCondLst>
                                  <p:childTnLst>
                                    <p:set>
                                      <p:cBhvr>
                                        <p:cTn dur="1" fill="hold" id="12">
                                          <p:stCondLst>
                                            <p:cond delay="0"/>
                                          </p:stCondLst>
                                        </p:cTn>
                                        <p:tgtEl>
                                          <p:spTgt spid="1048743"/>
                                        </p:tgtEl>
                                        <p:attrNameLst>
                                          <p:attrName>style.visibility</p:attrName>
                                        </p:attrNameLst>
                                      </p:cBhvr>
                                      <p:to>
                                        <p:strVal val="visible"/>
                                      </p:to>
                                    </p:set>
                                    <p:animEffect transition="in" filter="fade">
                                      <p:cBhvr>
                                        <p:cTn dur="500" id="13"/>
                                        <p:tgtEl>
                                          <p:spTgt spid="1048743"/>
                                        </p:tgtEl>
                                      </p:cBhvr>
                                    </p:animEffect>
                                  </p:childTnLst>
                                </p:cTn>
                              </p:par>
                              <p:par>
                                <p:cTn fill="hold" grpId="0" id="14" nodeType="withEffect" presetClass="entr" presetID="10" presetSubtype="0">
                                  <p:stCondLst>
                                    <p:cond delay="0"/>
                                  </p:stCondLst>
                                  <p:childTnLst>
                                    <p:set>
                                      <p:cBhvr>
                                        <p:cTn dur="1" fill="hold" id="15">
                                          <p:stCondLst>
                                            <p:cond delay="0"/>
                                          </p:stCondLst>
                                        </p:cTn>
                                        <p:tgtEl>
                                          <p:spTgt spid="1048744"/>
                                        </p:tgtEl>
                                        <p:attrNameLst>
                                          <p:attrName>style.visibility</p:attrName>
                                        </p:attrNameLst>
                                      </p:cBhvr>
                                      <p:to>
                                        <p:strVal val="visible"/>
                                      </p:to>
                                    </p:set>
                                    <p:animEffect transition="in" filter="fade">
                                      <p:cBhvr>
                                        <p:cTn dur="500" id="16"/>
                                        <p:tgtEl>
                                          <p:spTgt spid="1048744"/>
                                        </p:tgtEl>
                                      </p:cBhvr>
                                    </p:animEffect>
                                  </p:childTnLst>
                                </p:cTn>
                              </p:par>
                              <p:par>
                                <p:cTn fill="hold" id="17" nodeType="withEffect" presetClass="entr" presetID="10" presetSubtype="0">
                                  <p:stCondLst>
                                    <p:cond delay="0"/>
                                  </p:stCondLst>
                                  <p:childTnLst>
                                    <p:set>
                                      <p:cBhvr>
                                        <p:cTn dur="1" fill="hold" id="18">
                                          <p:stCondLst>
                                            <p:cond delay="0"/>
                                          </p:stCondLst>
                                        </p:cTn>
                                        <p:tgtEl>
                                          <p:spTgt spid="3145795"/>
                                        </p:tgtEl>
                                        <p:attrNameLst>
                                          <p:attrName>style.visibility</p:attrName>
                                        </p:attrNameLst>
                                      </p:cBhvr>
                                      <p:to>
                                        <p:strVal val="visible"/>
                                      </p:to>
                                    </p:set>
                                    <p:animEffect transition="in" filter="fade">
                                      <p:cBhvr>
                                        <p:cTn dur="500" id="19"/>
                                        <p:tgtEl>
                                          <p:spTgt spid="3145795"/>
                                        </p:tgtEl>
                                      </p:cBhvr>
                                    </p:animEffect>
                                  </p:childTnLst>
                                </p:cTn>
                              </p:par>
                              <p:par>
                                <p:cTn fill="hold" id="20" nodeType="withEffect" presetClass="entr" presetID="10" presetSubtype="0">
                                  <p:stCondLst>
                                    <p:cond delay="0"/>
                                  </p:stCondLst>
                                  <p:childTnLst>
                                    <p:set>
                                      <p:cBhvr>
                                        <p:cTn dur="1" fill="hold" id="21">
                                          <p:stCondLst>
                                            <p:cond delay="0"/>
                                          </p:stCondLst>
                                        </p:cTn>
                                        <p:tgtEl>
                                          <p:spTgt spid="3145796"/>
                                        </p:tgtEl>
                                        <p:attrNameLst>
                                          <p:attrName>style.visibility</p:attrName>
                                        </p:attrNameLst>
                                      </p:cBhvr>
                                      <p:to>
                                        <p:strVal val="visible"/>
                                      </p:to>
                                    </p:set>
                                    <p:animEffect transition="in" filter="fade">
                                      <p:cBhvr>
                                        <p:cTn dur="500" id="22"/>
                                        <p:tgtEl>
                                          <p:spTgt spid="3145796"/>
                                        </p:tgtEl>
                                      </p:cBhvr>
                                    </p:animEffect>
                                  </p:childTnLst>
                                </p:cTn>
                              </p:par>
                              <p:par>
                                <p:cTn fill="hold" id="23" nodeType="withEffect" presetClass="entr" presetID="10" presetSubtype="0">
                                  <p:stCondLst>
                                    <p:cond delay="0"/>
                                  </p:stCondLst>
                                  <p:childTnLst>
                                    <p:set>
                                      <p:cBhvr>
                                        <p:cTn dur="1" fill="hold" id="24">
                                          <p:stCondLst>
                                            <p:cond delay="0"/>
                                          </p:stCondLst>
                                        </p:cTn>
                                        <p:tgtEl>
                                          <p:spTgt spid="3145797"/>
                                        </p:tgtEl>
                                        <p:attrNameLst>
                                          <p:attrName>style.visibility</p:attrName>
                                        </p:attrNameLst>
                                      </p:cBhvr>
                                      <p:to>
                                        <p:strVal val="visible"/>
                                      </p:to>
                                    </p:set>
                                    <p:animEffect transition="in" filter="fade">
                                      <p:cBhvr>
                                        <p:cTn dur="500" id="25"/>
                                        <p:tgtEl>
                                          <p:spTgt spid="3145797"/>
                                        </p:tgtEl>
                                      </p:cBhvr>
                                    </p:animEffect>
                                  </p:childTnLst>
                                </p:cTn>
                              </p:par>
                              <p:par>
                                <p:cTn fill="hold" id="26" nodeType="withEffect" presetClass="entr" presetID="10" presetSubtype="0">
                                  <p:stCondLst>
                                    <p:cond delay="0"/>
                                  </p:stCondLst>
                                  <p:childTnLst>
                                    <p:set>
                                      <p:cBhvr>
                                        <p:cTn dur="1" fill="hold" id="27">
                                          <p:stCondLst>
                                            <p:cond delay="0"/>
                                          </p:stCondLst>
                                        </p:cTn>
                                        <p:tgtEl>
                                          <p:spTgt spid="3145798"/>
                                        </p:tgtEl>
                                        <p:attrNameLst>
                                          <p:attrName>style.visibility</p:attrName>
                                        </p:attrNameLst>
                                      </p:cBhvr>
                                      <p:to>
                                        <p:strVal val="visible"/>
                                      </p:to>
                                    </p:set>
                                    <p:animEffect transition="in" filter="fade">
                                      <p:cBhvr>
                                        <p:cTn dur="500" id="28"/>
                                        <p:tgtEl>
                                          <p:spTgt spid="3145798"/>
                                        </p:tgtEl>
                                      </p:cBhvr>
                                    </p:animEffect>
                                  </p:childTnLst>
                                </p:cTn>
                              </p:par>
                              <p:par>
                                <p:cTn fill="hold" id="29" nodeType="withEffect" presetClass="entr" presetID="10" presetSubtype="0">
                                  <p:stCondLst>
                                    <p:cond delay="0"/>
                                  </p:stCondLst>
                                  <p:childTnLst>
                                    <p:set>
                                      <p:cBhvr>
                                        <p:cTn dur="1" fill="hold" id="30">
                                          <p:stCondLst>
                                            <p:cond delay="0"/>
                                          </p:stCondLst>
                                        </p:cTn>
                                        <p:tgtEl>
                                          <p:spTgt spid="3145799"/>
                                        </p:tgtEl>
                                        <p:attrNameLst>
                                          <p:attrName>style.visibility</p:attrName>
                                        </p:attrNameLst>
                                      </p:cBhvr>
                                      <p:to>
                                        <p:strVal val="visible"/>
                                      </p:to>
                                    </p:set>
                                    <p:animEffect transition="in" filter="fade">
                                      <p:cBhvr>
                                        <p:cTn dur="500" id="31"/>
                                        <p:tgtEl>
                                          <p:spTgt spid="3145799"/>
                                        </p:tgtEl>
                                      </p:cBhvr>
                                    </p:animEffect>
                                  </p:childTnLst>
                                </p:cTn>
                              </p:par>
                              <p:par>
                                <p:cTn fill="hold" id="32" nodeType="withEffect" presetClass="entr" presetID="10" presetSubtype="0">
                                  <p:stCondLst>
                                    <p:cond delay="0"/>
                                  </p:stCondLst>
                                  <p:childTnLst>
                                    <p:set>
                                      <p:cBhvr>
                                        <p:cTn dur="1" fill="hold" id="33">
                                          <p:stCondLst>
                                            <p:cond delay="0"/>
                                          </p:stCondLst>
                                        </p:cTn>
                                        <p:tgtEl>
                                          <p:spTgt spid="3145800"/>
                                        </p:tgtEl>
                                        <p:attrNameLst>
                                          <p:attrName>style.visibility</p:attrName>
                                        </p:attrNameLst>
                                      </p:cBhvr>
                                      <p:to>
                                        <p:strVal val="visible"/>
                                      </p:to>
                                    </p:set>
                                    <p:animEffect transition="in" filter="fade">
                                      <p:cBhvr>
                                        <p:cTn dur="500" id="34"/>
                                        <p:tgtEl>
                                          <p:spTgt spid="3145800"/>
                                        </p:tgtEl>
                                      </p:cBhvr>
                                    </p:animEffect>
                                  </p:childTnLst>
                                </p:cTn>
                              </p:par>
                              <p:par>
                                <p:cTn fill="hold" id="35" nodeType="withEffect" presetClass="entr" presetID="10" presetSubtype="0">
                                  <p:stCondLst>
                                    <p:cond delay="0"/>
                                  </p:stCondLst>
                                  <p:childTnLst>
                                    <p:set>
                                      <p:cBhvr>
                                        <p:cTn dur="1" fill="hold" id="36">
                                          <p:stCondLst>
                                            <p:cond delay="0"/>
                                          </p:stCondLst>
                                        </p:cTn>
                                        <p:tgtEl>
                                          <p:spTgt spid="3145802"/>
                                        </p:tgtEl>
                                        <p:attrNameLst>
                                          <p:attrName>style.visibility</p:attrName>
                                        </p:attrNameLst>
                                      </p:cBhvr>
                                      <p:to>
                                        <p:strVal val="visible"/>
                                      </p:to>
                                    </p:set>
                                    <p:animEffect transition="in" filter="fade">
                                      <p:cBhvr>
                                        <p:cTn dur="500" id="37"/>
                                        <p:tgtEl>
                                          <p:spTgt spid="3145802"/>
                                        </p:tgtEl>
                                      </p:cBhvr>
                                    </p:animEffect>
                                  </p:childTnLst>
                                </p:cTn>
                              </p:par>
                              <p:par>
                                <p:cTn fill="hold" id="38" nodeType="withEffect" presetClass="entr" presetID="10" presetSubtype="0">
                                  <p:stCondLst>
                                    <p:cond delay="0"/>
                                  </p:stCondLst>
                                  <p:childTnLst>
                                    <p:set>
                                      <p:cBhvr>
                                        <p:cTn dur="1" fill="hold" id="39">
                                          <p:stCondLst>
                                            <p:cond delay="0"/>
                                          </p:stCondLst>
                                        </p:cTn>
                                        <p:tgtEl>
                                          <p:spTgt spid="3145803"/>
                                        </p:tgtEl>
                                        <p:attrNameLst>
                                          <p:attrName>style.visibility</p:attrName>
                                        </p:attrNameLst>
                                      </p:cBhvr>
                                      <p:to>
                                        <p:strVal val="visible"/>
                                      </p:to>
                                    </p:set>
                                    <p:animEffect transition="in" filter="fade">
                                      <p:cBhvr>
                                        <p:cTn dur="500" id="40"/>
                                        <p:tgtEl>
                                          <p:spTgt spid="3145803"/>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0" presetSubtype="0">
                                  <p:stCondLst>
                                    <p:cond delay="0"/>
                                  </p:stCondLst>
                                  <p:childTnLst>
                                    <p:set>
                                      <p:cBhvr>
                                        <p:cTn dur="1" fill="hold" id="44">
                                          <p:stCondLst>
                                            <p:cond delay="0"/>
                                          </p:stCondLst>
                                        </p:cTn>
                                        <p:tgtEl>
                                          <p:spTgt spid="3145804"/>
                                        </p:tgtEl>
                                        <p:attrNameLst>
                                          <p:attrName>style.visibility</p:attrName>
                                        </p:attrNameLst>
                                      </p:cBhvr>
                                      <p:to>
                                        <p:strVal val="visible"/>
                                      </p:to>
                                    </p:set>
                                    <p:animEffect transition="in" filter="fade">
                                      <p:cBhvr>
                                        <p:cTn dur="500" id="45"/>
                                        <p:tgtEl>
                                          <p:spTgt spid="3145804"/>
                                        </p:tgtEl>
                                      </p:cBhvr>
                                    </p:animEffect>
                                  </p:childTnLst>
                                </p:cTn>
                              </p:par>
                            </p:childTnLst>
                          </p:cTn>
                        </p:par>
                      </p:childTnLst>
                    </p:cTn>
                  </p:par>
                  <p:par>
                    <p:cTn fill="hold" id="46">
                      <p:stCondLst>
                        <p:cond delay="indefinite"/>
                      </p:stCondLst>
                      <p:childTnLst>
                        <p:par>
                          <p:cTn fill="hold" id="47">
                            <p:stCondLst>
                              <p:cond delay="0"/>
                            </p:stCondLst>
                            <p:childTnLst>
                              <p:par>
                                <p:cTn fill="hold" id="48" nodeType="clickEffect" presetClass="entr" presetID="10" presetSubtype="0">
                                  <p:stCondLst>
                                    <p:cond delay="0"/>
                                  </p:stCondLst>
                                  <p:childTnLst>
                                    <p:set>
                                      <p:cBhvr>
                                        <p:cTn dur="1" fill="hold" id="49">
                                          <p:stCondLst>
                                            <p:cond delay="0"/>
                                          </p:stCondLst>
                                        </p:cTn>
                                        <p:tgtEl>
                                          <p:spTgt spid="1048749">
                                            <p:txEl>
                                              <p:pRg st="1" end="1"/>
                                            </p:txEl>
                                          </p:spTgt>
                                        </p:tgtEl>
                                        <p:attrNameLst>
                                          <p:attrName>style.visibility</p:attrName>
                                        </p:attrNameLst>
                                      </p:cBhvr>
                                      <p:to>
                                        <p:strVal val="visible"/>
                                      </p:to>
                                    </p:set>
                                    <p:animEffect transition="in" filter="fade">
                                      <p:cBhvr>
                                        <p:cTn dur="500" id="50"/>
                                        <p:tgtEl>
                                          <p:spTgt spid="1048749">
                                            <p:txEl>
                                              <p:pRg st="1" end="1"/>
                                            </p:txEl>
                                          </p:spTgt>
                                        </p:tgtEl>
                                      </p:cBhvr>
                                    </p:animEffect>
                                  </p:childTnLst>
                                </p:cTn>
                              </p:par>
                              <p:par>
                                <p:cTn fill="hold" id="51" nodeType="withEffect" presetClass="entr" presetID="10" presetSubtype="0">
                                  <p:stCondLst>
                                    <p:cond delay="0"/>
                                  </p:stCondLst>
                                  <p:childTnLst>
                                    <p:set>
                                      <p:cBhvr>
                                        <p:cTn dur="1" fill="hold" id="52">
                                          <p:stCondLst>
                                            <p:cond delay="0"/>
                                          </p:stCondLst>
                                        </p:cTn>
                                        <p:tgtEl>
                                          <p:spTgt spid="1048749">
                                            <p:txEl>
                                              <p:pRg st="2" end="2"/>
                                            </p:txEl>
                                          </p:spTgt>
                                        </p:tgtEl>
                                        <p:attrNameLst>
                                          <p:attrName>style.visibility</p:attrName>
                                        </p:attrNameLst>
                                      </p:cBhvr>
                                      <p:to>
                                        <p:strVal val="visible"/>
                                      </p:to>
                                    </p:set>
                                    <p:animEffect transition="in" filter="fade">
                                      <p:cBhvr>
                                        <p:cTn dur="500" id="53"/>
                                        <p:tgtEl>
                                          <p:spTgt spid="1048749">
                                            <p:txEl>
                                              <p:pRg st="2" end="2"/>
                                            </p:txEl>
                                          </p:spTgt>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10" presetSubtype="0">
                                  <p:stCondLst>
                                    <p:cond delay="0"/>
                                  </p:stCondLst>
                                  <p:childTnLst>
                                    <p:set>
                                      <p:cBhvr>
                                        <p:cTn dur="1" fill="hold" id="57">
                                          <p:stCondLst>
                                            <p:cond delay="0"/>
                                          </p:stCondLst>
                                        </p:cTn>
                                        <p:tgtEl>
                                          <p:spTgt spid="1048749">
                                            <p:txEl>
                                              <p:pRg st="5" end="5"/>
                                            </p:txEl>
                                          </p:spTgt>
                                        </p:tgtEl>
                                        <p:attrNameLst>
                                          <p:attrName>style.visibility</p:attrName>
                                        </p:attrNameLst>
                                      </p:cBhvr>
                                      <p:to>
                                        <p:strVal val="visible"/>
                                      </p:to>
                                    </p:set>
                                    <p:animEffect transition="in" filter="fade">
                                      <p:cBhvr>
                                        <p:cTn dur="500" id="58"/>
                                        <p:tgtEl>
                                          <p:spTgt spid="1048749">
                                            <p:txEl>
                                              <p:pRg st="5" end="5"/>
                                            </p:txEl>
                                          </p:spTgt>
                                        </p:tgtEl>
                                      </p:cBhvr>
                                    </p:animEffect>
                                  </p:childTnLst>
                                </p:cTn>
                              </p:par>
                              <p:par>
                                <p:cTn fill="hold" id="59" nodeType="withEffect" presetClass="entr" presetID="10" presetSubtype="0">
                                  <p:stCondLst>
                                    <p:cond delay="0"/>
                                  </p:stCondLst>
                                  <p:childTnLst>
                                    <p:set>
                                      <p:cBhvr>
                                        <p:cTn dur="1" fill="hold" id="60">
                                          <p:stCondLst>
                                            <p:cond delay="0"/>
                                          </p:stCondLst>
                                        </p:cTn>
                                        <p:tgtEl>
                                          <p:spTgt spid="1048749">
                                            <p:txEl>
                                              <p:pRg st="6" end="6"/>
                                            </p:txEl>
                                          </p:spTgt>
                                        </p:tgtEl>
                                        <p:attrNameLst>
                                          <p:attrName>style.visibility</p:attrName>
                                        </p:attrNameLst>
                                      </p:cBhvr>
                                      <p:to>
                                        <p:strVal val="visible"/>
                                      </p:to>
                                    </p:set>
                                    <p:animEffect transition="in" filter="fade">
                                      <p:cBhvr>
                                        <p:cTn dur="500" id="61"/>
                                        <p:tgtEl>
                                          <p:spTgt spid="1048749">
                                            <p:txEl>
                                              <p:pRg st="6" end="6"/>
                                            </p:txEl>
                                          </p:spTgt>
                                        </p:tgtEl>
                                      </p:cBhvr>
                                    </p:animEffect>
                                  </p:childTnLst>
                                </p:cTn>
                              </p:par>
                            </p:childTnLst>
                          </p:cTn>
                        </p:par>
                      </p:childTnLst>
                    </p:cTn>
                  </p:par>
                  <p:par>
                    <p:cTn fill="hold" id="62">
                      <p:stCondLst>
                        <p:cond delay="indefinite"/>
                      </p:stCondLst>
                      <p:childTnLst>
                        <p:par>
                          <p:cTn fill="hold" id="63">
                            <p:stCondLst>
                              <p:cond delay="0"/>
                            </p:stCondLst>
                            <p:childTnLst>
                              <p:par>
                                <p:cTn fill="hold" id="64" nodeType="clickEffect" presetClass="entr" presetID="10" presetSubtype="0">
                                  <p:stCondLst>
                                    <p:cond delay="0"/>
                                  </p:stCondLst>
                                  <p:childTnLst>
                                    <p:set>
                                      <p:cBhvr>
                                        <p:cTn dur="1" fill="hold" id="65">
                                          <p:stCondLst>
                                            <p:cond delay="0"/>
                                          </p:stCondLst>
                                        </p:cTn>
                                        <p:tgtEl>
                                          <p:spTgt spid="1048749">
                                            <p:txEl>
                                              <p:pRg st="9" end="9"/>
                                            </p:txEl>
                                          </p:spTgt>
                                        </p:tgtEl>
                                        <p:attrNameLst>
                                          <p:attrName>style.visibility</p:attrName>
                                        </p:attrNameLst>
                                      </p:cBhvr>
                                      <p:to>
                                        <p:strVal val="visible"/>
                                      </p:to>
                                    </p:set>
                                    <p:animEffect transition="in" filter="fade">
                                      <p:cBhvr>
                                        <p:cTn dur="500" id="66"/>
                                        <p:tgtEl>
                                          <p:spTgt spid="1048749">
                                            <p:txEl>
                                              <p:pRg st="9" end="9"/>
                                            </p:txEl>
                                          </p:spTgt>
                                        </p:tgtEl>
                                      </p:cBhvr>
                                    </p:animEffect>
                                  </p:childTnLst>
                                </p:cTn>
                              </p:par>
                              <p:par>
                                <p:cTn fill="hold" id="67" nodeType="withEffect" presetClass="entr" presetID="10" presetSubtype="0">
                                  <p:stCondLst>
                                    <p:cond delay="0"/>
                                  </p:stCondLst>
                                  <p:childTnLst>
                                    <p:set>
                                      <p:cBhvr>
                                        <p:cTn dur="1" fill="hold" id="68">
                                          <p:stCondLst>
                                            <p:cond delay="0"/>
                                          </p:stCondLst>
                                        </p:cTn>
                                        <p:tgtEl>
                                          <p:spTgt spid="1048749">
                                            <p:txEl>
                                              <p:pRg st="10" end="10"/>
                                            </p:txEl>
                                          </p:spTgt>
                                        </p:tgtEl>
                                        <p:attrNameLst>
                                          <p:attrName>style.visibility</p:attrName>
                                        </p:attrNameLst>
                                      </p:cBhvr>
                                      <p:to>
                                        <p:strVal val="visible"/>
                                      </p:to>
                                    </p:set>
                                    <p:animEffect transition="in" filter="fade">
                                      <p:cBhvr>
                                        <p:cTn dur="500" id="69"/>
                                        <p:tgtEl>
                                          <p:spTgt spid="104874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3" grpId="0"/>
      <p:bldP spid="10487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51" name="Title 7"/>
          <p:cNvSpPr>
            <a:spLocks noGrp="1"/>
          </p:cNvSpPr>
          <p:nvPr>
            <p:ph type="title"/>
          </p:nvPr>
        </p:nvSpPr>
        <p:spPr>
          <a:xfrm>
            <a:off x="343678" y="0"/>
            <a:ext cx="10515600" cy="1325563"/>
          </a:xfrm>
        </p:spPr>
        <p:txBody>
          <a:bodyPr>
            <a:normAutofit/>
          </a:bodyPr>
          <a:p>
            <a:pPr>
              <a:spcBef>
                <a:spcPts val="1000"/>
              </a:spcBef>
            </a:pPr>
            <a:r>
              <a:rPr b="1" dirty="0" sz="3200" lang="en-US">
                <a:solidFill>
                  <a:srgbClr val="D6000D"/>
                </a:solidFill>
                <a:latin typeface="+mn-lt"/>
                <a:ea typeface="+mn-ea"/>
                <a:cs typeface="+mn-cs"/>
              </a:rPr>
              <a:t>2 topics for workshop – also related to assignment!</a:t>
            </a:r>
            <a:endParaRPr b="1" dirty="0" sz="3200" lang="de-CH">
              <a:solidFill>
                <a:srgbClr val="D6000D"/>
              </a:solidFill>
              <a:latin typeface="+mn-lt"/>
              <a:ea typeface="+mn-ea"/>
              <a:cs typeface="+mn-cs"/>
            </a:endParaRPr>
          </a:p>
        </p:txBody>
      </p:sp>
      <p:sp>
        <p:nvSpPr>
          <p:cNvPr id="1048752" name="Content Placeholder 5"/>
          <p:cNvSpPr>
            <a:spLocks noGrp="1"/>
          </p:cNvSpPr>
          <p:nvPr>
            <p:ph idx="1"/>
          </p:nvPr>
        </p:nvSpPr>
        <p:spPr/>
        <p:txBody>
          <a:bodyPr/>
          <a:p>
            <a:r>
              <a:rPr dirty="0" lang="en-US"/>
              <a:t>Calculating mass from m/z</a:t>
            </a:r>
          </a:p>
          <a:p>
            <a:pPr lvl="1"/>
            <a:r>
              <a:rPr dirty="0" lang="en-US"/>
              <a:t>We measure m/z but we want to know mass!</a:t>
            </a:r>
          </a:p>
          <a:p>
            <a:pPr lvl="1"/>
            <a:r>
              <a:rPr dirty="0" lang="en-US"/>
              <a:t>Review charge states and isotope </a:t>
            </a:r>
            <a:r>
              <a:rPr dirty="0" lang="en-US" err="1"/>
              <a:t>distribubtions</a:t>
            </a:r>
            <a:endParaRPr dirty="0" lang="en-US"/>
          </a:p>
          <a:p>
            <a:pPr lvl="1"/>
            <a:endParaRPr dirty="0" lang="en-US"/>
          </a:p>
          <a:p>
            <a:r>
              <a:rPr dirty="0" lang="en-US"/>
              <a:t>Interpreting fragmentation (or MS2) spectra</a:t>
            </a:r>
          </a:p>
          <a:p>
            <a:pPr lvl="1"/>
            <a:r>
              <a:rPr dirty="0" lang="en-US"/>
              <a:t>Using peptide as example – but generalizable to other analytes</a:t>
            </a:r>
          </a:p>
          <a:p>
            <a:pPr lvl="1"/>
            <a:r>
              <a:rPr dirty="0" lang="en-US"/>
              <a:t>Manual annotation of amino acid sequence of peptide from MS2 spectrum</a:t>
            </a:r>
            <a:endParaRPr dirty="0" lang="en-GB"/>
          </a:p>
        </p:txBody>
      </p:sp>
      <p:sp>
        <p:nvSpPr>
          <p:cNvPr id="1048753" name="Rounded Rectangle 3"/>
          <p:cNvSpPr/>
          <p:nvPr/>
        </p:nvSpPr>
        <p:spPr>
          <a:xfrm>
            <a:off x="643812" y="3303040"/>
            <a:ext cx="10709988" cy="1726163"/>
          </a:xfrm>
          <a:prstGeom prst="roundRect"/>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de-CH"/>
          </a:p>
        </p:txBody>
      </p:sp>
    </p:spTree>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753"/>
                                        </p:tgtEl>
                                        <p:attrNameLst>
                                          <p:attrName>style.visibility</p:attrName>
                                        </p:attrNameLst>
                                      </p:cBhvr>
                                      <p:to>
                                        <p:strVal val="visible"/>
                                      </p:to>
                                    </p:set>
                                    <p:animEffect transition="in" filter="fade">
                                      <p:cBhvr>
                                        <p:cTn dur="500" id="7"/>
                                        <p:tgtEl>
                                          <p:spTgt spid="1048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58" name="Rectangle 2"/>
          <p:cNvSpPr>
            <a:spLocks noGrp="1" noChangeArrowheads="1"/>
          </p:cNvSpPr>
          <p:nvPr>
            <p:ph type="title"/>
          </p:nvPr>
        </p:nvSpPr>
        <p:spPr>
          <a:xfrm>
            <a:off x="225576" y="70153"/>
            <a:ext cx="7772400" cy="744393"/>
          </a:xfrm>
        </p:spPr>
        <p:txBody>
          <a:bodyPr/>
          <a:p>
            <a:r>
              <a:rPr b="1" dirty="0" sz="3200" kern="1200" lang="en-US">
                <a:solidFill>
                  <a:srgbClr val="D6000D"/>
                </a:solidFill>
                <a:latin typeface="+mn-lt"/>
                <a:ea typeface="+mn-ea"/>
                <a:cs typeface="+mn-cs"/>
              </a:rPr>
              <a:t>Fragmenting a Peptide</a:t>
            </a:r>
          </a:p>
        </p:txBody>
      </p:sp>
      <p:sp>
        <p:nvSpPr>
          <p:cNvPr id="1048759" name="Rectangle 3"/>
          <p:cNvSpPr>
            <a:spLocks noChangeArrowheads="1"/>
          </p:cNvSpPr>
          <p:nvPr/>
        </p:nvSpPr>
        <p:spPr bwMode="auto">
          <a:xfrm>
            <a:off x="4279320" y="1517075"/>
            <a:ext cx="2253822" cy="585418"/>
          </a:xfrm>
          <a:prstGeom prst="rect"/>
          <a:noFill/>
          <a:ln>
            <a:noFill/>
          </a:ln>
          <a:effectLst/>
        </p:spPr>
        <p:txBody>
          <a:bodyPr bIns="46038" lIns="92075" rIns="92075" tIns="46038" wrap="none">
            <a:spAutoFit/>
          </a:bodyPr>
          <a:p>
            <a:pPr algn="ctr" defTabSz="914400" eaLnBrk="0" fontAlgn="auto" hangingPunct="0" indent="0" latinLnBrk="0" lvl="0" marL="0" marR="0" rtl="0">
              <a:lnSpc>
                <a:spcPct val="100000"/>
              </a:lnSpc>
              <a:spcBef>
                <a:spcPts val="0"/>
              </a:spcBef>
              <a:spcAft>
                <a:spcPts val="0"/>
              </a:spcAft>
              <a:buClrTx/>
              <a:buSzTx/>
              <a:buFontTx/>
              <a:buNone/>
            </a:pPr>
            <a:r>
              <a:rPr baseline="0" b="1" cap="none" sz="1800" i="0" kern="1200" kumimoji="0" lang="en-US" noProof="0" normalizeH="0" spc="0" strike="noStrike" u="none">
                <a:ln>
                  <a:noFill/>
                </a:ln>
                <a:solidFill>
                  <a:srgbClr val="000000"/>
                </a:solidFill>
                <a:effectLst/>
                <a:uLnTx/>
                <a:uFillTx/>
                <a:latin typeface="Courier New" charset="0"/>
                <a:ea typeface="+mn-ea"/>
                <a:cs typeface="+mn-cs"/>
              </a:rPr>
              <a:t>A-P-N-D-F-N-L-K</a:t>
            </a:r>
          </a:p>
          <a:p>
            <a:pPr algn="ctr" defTabSz="914400" eaLnBrk="0" fontAlgn="auto" hangingPunct="0" indent="0" latinLnBrk="0" lvl="0" marL="0" marR="0" rtl="0">
              <a:lnSpc>
                <a:spcPct val="100000"/>
              </a:lnSpc>
              <a:spcBef>
                <a:spcPts val="0"/>
              </a:spcBef>
              <a:spcAft>
                <a:spcPts val="0"/>
              </a:spcAft>
              <a:buClrTx/>
              <a:buSzTx/>
              <a:buFontTx/>
              <a:buNone/>
            </a:pPr>
            <a:r>
              <a:rPr baseline="0" b="1" cap="none" sz="1400" i="0" kern="1200" kumimoji="0" lang="en-US" noProof="0" normalizeH="0" spc="0" strike="noStrike" u="none">
                <a:ln>
                  <a:noFill/>
                </a:ln>
                <a:solidFill>
                  <a:srgbClr val="000000"/>
                </a:solidFill>
                <a:effectLst/>
                <a:uLnTx/>
                <a:uFillTx/>
                <a:latin typeface="Courier New" charset="0"/>
                <a:ea typeface="+mn-ea"/>
                <a:cs typeface="+mn-cs"/>
              </a:rPr>
              <a:t>(MH+ 919)</a:t>
            </a:r>
          </a:p>
        </p:txBody>
      </p:sp>
      <p:sp>
        <p:nvSpPr>
          <p:cNvPr id="1048760" name="Rectangle 4"/>
          <p:cNvSpPr>
            <a:spLocks noChangeArrowheads="1"/>
          </p:cNvSpPr>
          <p:nvPr/>
        </p:nvSpPr>
        <p:spPr bwMode="auto">
          <a:xfrm>
            <a:off x="1790700" y="2431475"/>
            <a:ext cx="7391400" cy="2555188"/>
          </a:xfrm>
          <a:prstGeom prst="rect"/>
          <a:noFill/>
          <a:ln w="9525">
            <a:solidFill>
              <a:schemeClr val="tx1"/>
            </a:solidFill>
            <a:miter lim="800000"/>
            <a:headEnd/>
            <a:tailEnd/>
          </a:ln>
          <a:effectLst/>
        </p:spPr>
        <p:txBody>
          <a:bodyPr bIns="46038" lIns="92075" rIns="92075" tIns="46038">
            <a:spAutoFit/>
          </a:bodyPr>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sng">
                <a:ln>
                  <a:noFill/>
                </a:ln>
                <a:solidFill>
                  <a:srgbClr val="0000FF"/>
                </a:solidFill>
                <a:effectLst/>
                <a:uLnTx/>
                <a:uFillTx/>
                <a:latin typeface="Courier New" charset="0"/>
                <a:ea typeface="+mn-ea"/>
                <a:cs typeface="+mn-cs"/>
              </a:rPr>
              <a:t>B-ions</a:t>
            </a: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		</a:t>
            </a:r>
            <a:r>
              <a:rPr baseline="0" b="1" cap="none" dirty="0" sz="2000" i="0" kern="1200" kumimoji="0" lang="en-US" noProof="0" normalizeH="0" spc="0" strike="noStrike" u="sng">
                <a:ln>
                  <a:noFill/>
                </a:ln>
                <a:solidFill>
                  <a:srgbClr val="FF0000"/>
                </a:solidFill>
                <a:effectLst/>
                <a:uLnTx/>
                <a:uFillTx/>
                <a:latin typeface="Courier New" charset="0"/>
                <a:ea typeface="+mn-ea"/>
                <a:cs typeface="+mn-cs"/>
              </a:rPr>
              <a:t>Y-ions</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 72.0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P-N-D-F-N-L-K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847.4</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169.1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N-D-F-N-L-K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750.4</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283.1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A-P-N</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D-F-N-L-K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636.3</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398.2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A-P-N-D</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F-N-L-K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521.3</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545.2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A-P-N-D-F</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N-L-K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374.2</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659.3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A-P-N-D-F-N</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L-K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260.2</a:t>
            </a:r>
          </a:p>
          <a:p>
            <a:pPr algn="l" defTabSz="912813" eaLnBrk="0" fontAlgn="auto" hangingPunct="0" indent="0" latinLnBrk="0" lvl="0" marL="0" marR="0" rtl="0">
              <a:lnSpc>
                <a:spcPct val="100000"/>
              </a:lnSpc>
              <a:spcBef>
                <a:spcPts val="0"/>
              </a:spcBef>
              <a:spcAft>
                <a:spcPts val="0"/>
              </a:spcAft>
              <a:buClrTx/>
              <a:buSzTx/>
              <a:buFontTx/>
              <a:buNone/>
              <a:tabLst>
                <a:tab algn="l" pos="1365250"/>
                <a:tab algn="l" pos="6170613"/>
              </a:tabLst>
            </a:pPr>
            <a:r>
              <a:rPr baseline="0" b="1" cap="none" dirty="0" sz="2000" i="0" kern="1200" kumimoji="0" lang="en-US" noProof="0" normalizeH="0" spc="0" strike="noStrike" u="none">
                <a:ln>
                  <a:noFill/>
                </a:ln>
                <a:solidFill>
                  <a:srgbClr val="0000FF"/>
                </a:solidFill>
                <a:effectLst/>
                <a:uLnTx/>
                <a:uFillTx/>
                <a:latin typeface="Courier New" charset="0"/>
                <a:ea typeface="+mn-ea"/>
                <a:cs typeface="+mn-cs"/>
              </a:rPr>
              <a:t>772.4 	</a:t>
            </a:r>
            <a:r>
              <a:rPr baseline="0" b="1" cap="none" dirty="0" sz="1800" i="0" kern="1200" kumimoji="0" lang="en-US" noProof="0" normalizeH="0" spc="0" strike="noStrike" u="none">
                <a:ln>
                  <a:noFill/>
                </a:ln>
                <a:solidFill>
                  <a:srgbClr val="0000FF"/>
                </a:solidFill>
                <a:effectLst/>
                <a:uLnTx/>
                <a:uFillTx/>
                <a:latin typeface="Courier New" charset="0"/>
                <a:ea typeface="+mn-ea"/>
                <a:cs typeface="+mn-cs"/>
              </a:rPr>
              <a:t>A-P-N-D-F-N-L</a:t>
            </a:r>
            <a:r>
              <a:rPr baseline="0" b="1" cap="none" dirty="0" sz="1800" i="0" kern="1200" kumimoji="0" lang="en-US" noProof="0" normalizeH="0" spc="0" strike="noStrike" u="none">
                <a:ln>
                  <a:noFill/>
                </a:ln>
                <a:solidFill>
                  <a:srgbClr val="000000"/>
                </a:solidFill>
                <a:effectLst/>
                <a:uLnTx/>
                <a:uFillTx/>
                <a:latin typeface="Courier New"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charset="0"/>
                <a:ea typeface="+mn-ea"/>
                <a:cs typeface="+mn-cs"/>
              </a:rPr>
              <a:t>K</a:t>
            </a:r>
            <a:r>
              <a:rPr baseline="0" b="1" cap="none" dirty="0" sz="2000" i="0" kern="1200" kumimoji="0" lang="en-US" noProof="0" normalizeH="0" spc="0" strike="noStrike" u="none">
                <a:ln>
                  <a:noFill/>
                </a:ln>
                <a:solidFill>
                  <a:srgbClr val="FF0000"/>
                </a:solidFill>
                <a:effectLst/>
                <a:uLnTx/>
                <a:uFillTx/>
                <a:latin typeface="Courier New" charset="0"/>
                <a:ea typeface="+mn-ea"/>
                <a:cs typeface="+mn-cs"/>
              </a:rPr>
              <a:t> 	 147.1</a:t>
            </a:r>
          </a:p>
        </p:txBody>
      </p:sp>
      <p:sp>
        <p:nvSpPr>
          <p:cNvPr id="1048761" name="Line 5"/>
          <p:cNvSpPr>
            <a:spLocks noChangeShapeType="1"/>
          </p:cNvSpPr>
          <p:nvPr/>
        </p:nvSpPr>
        <p:spPr bwMode="auto">
          <a:xfrm>
            <a:off x="3555395" y="2989065"/>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2" name="Line 5"/>
          <p:cNvSpPr>
            <a:spLocks noChangeShapeType="1"/>
          </p:cNvSpPr>
          <p:nvPr/>
        </p:nvSpPr>
        <p:spPr bwMode="auto">
          <a:xfrm>
            <a:off x="3809395" y="3291446"/>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3" name="Line 5"/>
          <p:cNvSpPr>
            <a:spLocks noChangeShapeType="1"/>
          </p:cNvSpPr>
          <p:nvPr/>
        </p:nvSpPr>
        <p:spPr bwMode="auto">
          <a:xfrm>
            <a:off x="4111776" y="3593827"/>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4" name="Line 5"/>
          <p:cNvSpPr>
            <a:spLocks noChangeShapeType="1"/>
          </p:cNvSpPr>
          <p:nvPr/>
        </p:nvSpPr>
        <p:spPr bwMode="auto">
          <a:xfrm>
            <a:off x="4377871" y="3896208"/>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5" name="Line 5"/>
          <p:cNvSpPr>
            <a:spLocks noChangeShapeType="1"/>
          </p:cNvSpPr>
          <p:nvPr/>
        </p:nvSpPr>
        <p:spPr bwMode="auto">
          <a:xfrm>
            <a:off x="4643967" y="4198589"/>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6" name="Line 5"/>
          <p:cNvSpPr>
            <a:spLocks noChangeShapeType="1"/>
          </p:cNvSpPr>
          <p:nvPr/>
        </p:nvSpPr>
        <p:spPr bwMode="auto">
          <a:xfrm>
            <a:off x="4897967" y="4500970"/>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7" name="Line 5"/>
          <p:cNvSpPr>
            <a:spLocks noChangeShapeType="1"/>
          </p:cNvSpPr>
          <p:nvPr/>
        </p:nvSpPr>
        <p:spPr bwMode="auto">
          <a:xfrm>
            <a:off x="5248728" y="4803350"/>
            <a:ext cx="1447800" cy="0"/>
          </a:xfrm>
          <a:prstGeom prst="line"/>
          <a:noFill/>
          <a:ln w="9525" cap="rnd">
            <a:solidFill>
              <a:schemeClr val="tx1"/>
            </a:solidFill>
            <a:prstDash val="sysDot"/>
            <a:round/>
            <a:headEnd/>
            <a:tailE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srgbClr val="000000"/>
              </a:solidFill>
              <a:effectLst/>
              <a:uLnTx/>
              <a:uFillTx/>
              <a:latin typeface="Arial"/>
              <a:ea typeface="+mn-ea"/>
              <a:cs typeface="+mn-cs"/>
            </a:endParaRPr>
          </a:p>
        </p:txBody>
      </p:sp>
      <p:sp>
        <p:nvSpPr>
          <p:cNvPr id="1048768" name="Text Box 19"/>
          <p:cNvSpPr txBox="1">
            <a:spLocks noChangeArrowheads="1"/>
          </p:cNvSpPr>
          <p:nvPr/>
        </p:nvSpPr>
        <p:spPr bwMode="auto">
          <a:xfrm>
            <a:off x="3503736" y="5098731"/>
            <a:ext cx="3408172" cy="646331"/>
          </a:xfrm>
          <a:prstGeom prst="rect"/>
          <a:solidFill>
            <a:schemeClr val="bg1"/>
          </a:solidFill>
          <a:ln w="9525">
            <a:solidFill>
              <a:schemeClr val="tx1"/>
            </a:solidFill>
            <a:miter lim="800000"/>
            <a:headEnd/>
            <a:tailEnd/>
          </a:ln>
          <a:effectLst/>
        </p:spPr>
        <p:txBody>
          <a:bodyPr wrap="squar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0000FF"/>
                </a:solidFill>
                <a:effectLst/>
                <a:uLnTx/>
                <a:uFillTx/>
                <a:latin typeface="Courier New" pitchFamily="49" charset="0"/>
                <a:ea typeface="+mn-ea"/>
                <a:cs typeface="+mn-cs"/>
              </a:rPr>
              <a:t>b-ions = </a:t>
            </a:r>
            <a:r>
              <a:rPr baseline="0" b="1" cap="none" dirty="0" sz="1800" i="0" kern="1200" kumimoji="0" lang="en-US" noProof="0" normalizeH="0" spc="0" strike="noStrike" u="none">
                <a:ln>
                  <a:noFill/>
                </a:ln>
                <a:solidFill>
                  <a:srgbClr val="0000FF"/>
                </a:solidFill>
                <a:effectLst/>
                <a:uLnTx/>
                <a:uFillTx/>
                <a:latin typeface="Symbol" pitchFamily="18" charset="2"/>
                <a:ea typeface="+mn-ea"/>
                <a:cs typeface="+mn-cs"/>
              </a:rPr>
              <a:t>S</a:t>
            </a:r>
            <a:r>
              <a:rPr baseline="0" b="1" cap="none" dirty="0" sz="1800" i="0" kern="1200" kumimoji="0" lang="en-US" noProof="0" normalizeH="0" spc="0" strike="noStrike" u="none">
                <a:ln>
                  <a:noFill/>
                </a:ln>
                <a:solidFill>
                  <a:srgbClr val="0000FF"/>
                </a:solidFill>
                <a:effectLst/>
                <a:uLnTx/>
                <a:uFillTx/>
                <a:latin typeface="Courier New" pitchFamily="49" charset="0"/>
                <a:ea typeface="+mn-ea"/>
                <a:cs typeface="+mn-cs"/>
              </a:rPr>
              <a:t>AA + H</a:t>
            </a:r>
            <a:r>
              <a:rPr baseline="30000" b="1" cap="none" dirty="0" sz="1800" i="0" kern="1200" kumimoji="0" lang="en-US" noProof="0" normalizeH="0" spc="0" strike="noStrike" u="none">
                <a:ln>
                  <a:noFill/>
                </a:ln>
                <a:solidFill>
                  <a:srgbClr val="0000FF"/>
                </a:solidFill>
                <a:effectLst/>
                <a:uLnTx/>
                <a:uFillTx/>
                <a:latin typeface="Courier New" pitchFamily="49" charset="0"/>
                <a:ea typeface="+mn-ea"/>
                <a:cs typeface="+mn-cs"/>
              </a:rPr>
              <a:t>+</a:t>
            </a:r>
          </a:p>
          <a:p>
            <a:pPr algn="l" defTabSz="914400" eaLnBrk="1" fontAlgn="auto" hangingPunct="1" indent="0" latinLnBrk="0" lvl="0" marL="0" marR="0" rtl="0">
              <a:lnSpc>
                <a:spcPct val="100000"/>
              </a:lnSpc>
              <a:spcBef>
                <a:spcPts val="0"/>
              </a:spcBef>
              <a:spcAft>
                <a:spcPts val="0"/>
              </a:spcAft>
              <a:buClrTx/>
              <a:buSzTx/>
              <a:buFontTx/>
              <a:buNone/>
            </a:pPr>
            <a:r>
              <a:rPr baseline="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y-ions = </a:t>
            </a:r>
            <a:r>
              <a:rPr baseline="0" b="1" cap="none" dirty="0" sz="1800" i="0" kern="1200" kumimoji="0" lang="en-US" noProof="0" normalizeH="0" spc="0" strike="noStrike" u="none">
                <a:ln>
                  <a:noFill/>
                </a:ln>
                <a:solidFill>
                  <a:srgbClr val="FF0000"/>
                </a:solidFill>
                <a:effectLst/>
                <a:uLnTx/>
                <a:uFillTx/>
                <a:latin typeface="Symbol" pitchFamily="18" charset="2"/>
                <a:ea typeface="+mn-ea"/>
                <a:cs typeface="+mn-cs"/>
              </a:rPr>
              <a:t>S</a:t>
            </a:r>
            <a:r>
              <a:rPr baseline="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AA + H</a:t>
            </a:r>
            <a:r>
              <a:rPr baseline="-2500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2</a:t>
            </a:r>
            <a:r>
              <a:rPr baseline="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O</a:t>
            </a:r>
            <a:r>
              <a:rPr baseline="-2500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 </a:t>
            </a:r>
            <a:r>
              <a:rPr baseline="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 H</a:t>
            </a:r>
            <a:r>
              <a:rPr baseline="30000" b="1" cap="none" dirty="0" sz="1800" i="0" kern="1200" kumimoji="0" lang="en-US" noProof="0" normalizeH="0" spc="0" strike="noStrike" u="none">
                <a:ln>
                  <a:noFill/>
                </a:ln>
                <a:solidFill>
                  <a:srgbClr val="FF0000"/>
                </a:solidFill>
                <a:effectLst/>
                <a:uLnTx/>
                <a:uFillTx/>
                <a:latin typeface="Courier New" pitchFamily="49" charset="0"/>
                <a:ea typeface="+mn-ea"/>
                <a:cs typeface="+mn-cs"/>
              </a:rPr>
              <a:t>+</a:t>
            </a:r>
          </a:p>
        </p:txBody>
      </p:sp>
      <p:sp>
        <p:nvSpPr>
          <p:cNvPr id="1048769" name="Text Box 12"/>
          <p:cNvSpPr txBox="1">
            <a:spLocks noChangeArrowheads="1"/>
          </p:cNvSpPr>
          <p:nvPr/>
        </p:nvSpPr>
        <p:spPr bwMode="auto">
          <a:xfrm>
            <a:off x="8626239" y="5142961"/>
            <a:ext cx="1990349" cy="338554"/>
          </a:xfrm>
          <a:prstGeom prst="rect"/>
          <a:noFill/>
          <a:ln w="9525">
            <a:noFill/>
            <a:miter lim="800000"/>
            <a:headEnd/>
            <a:tailEnd/>
          </a:ln>
          <a:effectLst/>
        </p:spPr>
        <p:txBody>
          <a:bodyPr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0" cap="none" sz="1600" i="1" kern="1200" kumimoji="0" lang="en-US" noProof="0" normalizeH="0" spc="0" strike="noStrike" u="none">
                <a:ln>
                  <a:noFill/>
                </a:ln>
                <a:solidFill>
                  <a:srgbClr val="000000"/>
                </a:solidFill>
                <a:effectLst/>
                <a:uLnTx/>
                <a:uFillTx/>
                <a:latin typeface="Times New Roman" pitchFamily="18" charset="0"/>
                <a:ea typeface="+mn-ea"/>
                <a:cs typeface="+mn-cs"/>
              </a:rPr>
              <a:t>monoisotopic masses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Red">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Whit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1_Axis">
  <a:themeElements>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fontScheme name="Axi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19050" cap="flat" cmpd="sng" algn="ctr">
          <a:solidFill>
            <a:schemeClr val="tx1"/>
          </a:solidFill>
          <a:prstDash val="solid"/>
          <a:round/>
          <a:headEnd type="none" w="med" len="med"/>
          <a:tailEnd type="none" w="med" len="med"/>
        </a:ln>
        <a:effectLst/>
      </a:spPr>
      <a:bodyPr anchor="ctr" anchorCtr="0" bIns="45720" compatLnSpc="1" lIns="91440" numCol="1" rIns="91440" tIns="45720" vert="horz" wrap="non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a:ln>
              <a:noFill/>
            </a:ln>
            <a:solidFill>
              <a:schemeClr val="tx1"/>
            </a:solidFill>
            <a:effectLst/>
            <a:latin typeface="Arial" pitchFamily="-106" charset="0"/>
          </a:defRPr>
        </a:defPPr>
      </a:lstStyle>
    </a:spDef>
    <a:lnDef>
      <a:spPr bwMode="auto">
        <a:xfrm>
          <a:off x="0" y="0"/>
          <a:ext cx="1" cy="1"/>
        </a:xfrm>
        <a:custGeom>
          <a:avLst/>
          <a:ahLst/>
          <a:rect l="0" t="0" r="0" b="0"/>
          <a:pathLst/>
        </a:custGeom>
        <a:solidFill>
          <a:schemeClr val="accent1"/>
        </a:solidFill>
        <a:ln w="19050" cap="flat" cmpd="sng" algn="ctr">
          <a:solidFill>
            <a:schemeClr val="tx1"/>
          </a:solidFill>
          <a:prstDash val="solid"/>
          <a:round/>
          <a:headEnd type="none" w="med" len="med"/>
          <a:tailEnd type="none" w="med" len="med"/>
        </a:ln>
        <a:effectLst/>
      </a:spPr>
      <a:bodyPr anchor="ctr" anchorCtr="0" bIns="45720" compatLnSpc="1" lIns="91440" numCol="1" rIns="91440" tIns="45720" vert="horz" wrap="non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a:ln>
              <a:noFill/>
            </a:ln>
            <a:solidFill>
              <a:schemeClr val="tx1"/>
            </a:solidFill>
            <a:effectLst/>
            <a:latin typeface="Arial" pitchFamily="-106"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Ben Collins</dc:creator>
  <cp:lastModifiedBy>Ben Collins</cp:lastModifiedBy>
  <dcterms:created xsi:type="dcterms:W3CDTF">2019-09-10T13:22:18Z</dcterms:created>
  <dcterms:modified xsi:type="dcterms:W3CDTF">2024-07-04T18:14:08Z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5cf2b39b79c4466db91c94054c697130</vt:lpwstr>
  </property>
</Properties>
</file>