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16">
          <p15:clr>
            <a:srgbClr val="A4A3A4"/>
          </p15:clr>
        </p15:guide>
        <p15:guide id="2" orient="horz" pos="10098">
          <p15:clr>
            <a:srgbClr val="A4A3A4"/>
          </p15:clr>
        </p15:guide>
        <p15:guide id="3"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393" autoAdjust="0"/>
    <p:restoredTop sz="94660"/>
  </p:normalViewPr>
  <p:slideViewPr>
    <p:cSldViewPr snapToGrid="0">
      <p:cViewPr varScale="1">
        <p:scale>
          <a:sx n="48" d="100"/>
          <a:sy n="48" d="100"/>
        </p:scale>
        <p:origin x="1272" y="-108"/>
      </p:cViewPr>
      <p:guideLst>
        <p:guide orient="horz" pos="5216"/>
        <p:guide orient="horz" pos="10098"/>
        <p:guide pos="86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471488" y="692150"/>
            <a:ext cx="577373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B341125-7FD1-4FFC-BA04-8606EAC93EEB}" type="slidenum">
              <a:rPr lang="en-US"/>
              <a:pPr/>
              <a:t>‹#›</a:t>
            </a:fld>
            <a:endParaRPr lang="en-US"/>
          </a:p>
        </p:txBody>
      </p:sp>
    </p:spTree>
    <p:extLst>
      <p:ext uri="{BB962C8B-B14F-4D97-AF65-F5344CB8AC3E}">
        <p14:creationId xmlns:p14="http://schemas.microsoft.com/office/powerpoint/2010/main" val="16236385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175DA-0793-4A20-9271-7587546B9D8B}"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008407" y="16156967"/>
            <a:ext cx="3000433" cy="1541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
          <p:cNvSpPr txBox="1"/>
          <p:nvPr userDrawn="1"/>
        </p:nvSpPr>
        <p:spPr>
          <a:xfrm>
            <a:off x="24999573" y="16067231"/>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1D2664F1-1C95-4F60-80D0-0340B8FBB1C0}"/>
              </a:ext>
            </a:extLst>
          </p:cNvPr>
          <p:cNvSpPr txBox="1"/>
          <p:nvPr userDrawn="1"/>
        </p:nvSpPr>
        <p:spPr>
          <a:xfrm>
            <a:off x="-42863" y="16359619"/>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www.postersession.com/order/"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0526375"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7" name="AutoShape 29"/>
          <p:cNvSpPr>
            <a:spLocks noChangeArrowheads="1"/>
          </p:cNvSpPr>
          <p:nvPr/>
        </p:nvSpPr>
        <p:spPr bwMode="auto">
          <a:xfrm>
            <a:off x="7096125"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9" name="AutoShape 31"/>
          <p:cNvSpPr>
            <a:spLocks noChangeArrowheads="1"/>
          </p:cNvSpPr>
          <p:nvPr/>
        </p:nvSpPr>
        <p:spPr bwMode="auto">
          <a:xfrm>
            <a:off x="13811250"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381000" y="3048000"/>
            <a:ext cx="64770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8" name="Text Box 10"/>
          <p:cNvSpPr txBox="1">
            <a:spLocks noChangeArrowheads="1"/>
          </p:cNvSpPr>
          <p:nvPr/>
        </p:nvSpPr>
        <p:spPr bwMode="auto">
          <a:xfrm>
            <a:off x="7262812" y="3305174"/>
            <a:ext cx="6143625" cy="4220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2400" b="1" dirty="0"/>
              <a:t>Fast Fourier Transforms</a:t>
            </a:r>
          </a:p>
        </p:txBody>
      </p:sp>
      <p:sp>
        <p:nvSpPr>
          <p:cNvPr id="2061" name="AutoShape 13"/>
          <p:cNvSpPr>
            <a:spLocks noChangeArrowheads="1"/>
          </p:cNvSpPr>
          <p:nvPr/>
        </p:nvSpPr>
        <p:spPr bwMode="auto">
          <a:xfrm>
            <a:off x="428625" y="190500"/>
            <a:ext cx="26574750" cy="26289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2247" tIns="26123" rIns="52247" bIns="26123" anchor="ctr"/>
          <a:lstStyle/>
          <a:p>
            <a:pPr defTabSz="2508250"/>
            <a:endParaRPr lang="en-US" sz="4500">
              <a:solidFill>
                <a:schemeClr val="bg1"/>
              </a:solidFill>
            </a:endParaRPr>
          </a:p>
        </p:txBody>
      </p:sp>
      <p:sp>
        <p:nvSpPr>
          <p:cNvPr id="2062" name="Text Box 14"/>
          <p:cNvSpPr txBox="1">
            <a:spLocks noChangeArrowheads="1"/>
          </p:cNvSpPr>
          <p:nvPr/>
        </p:nvSpPr>
        <p:spPr bwMode="auto">
          <a:xfrm>
            <a:off x="1076739" y="555732"/>
            <a:ext cx="25278522" cy="1776305"/>
          </a:xfrm>
          <a:prstGeom prst="rect">
            <a:avLst/>
          </a:prstGeom>
          <a:noFill/>
          <a:ln w="9525">
            <a:noFill/>
            <a:miter lim="800000"/>
            <a:headEnd/>
            <a:tailEnd/>
          </a:ln>
          <a:effectLst/>
        </p:spPr>
        <p:txBody>
          <a:bodyPr wrap="square" lIns="52247" tIns="26123" rIns="52247" bIns="26123">
            <a:spAutoFit/>
          </a:bodyPr>
          <a:lstStyle/>
          <a:p>
            <a:pPr defTabSz="2508250">
              <a:spcBef>
                <a:spcPct val="50000"/>
              </a:spcBef>
            </a:pPr>
            <a:r>
              <a:rPr lang="en-US" sz="5400" b="1" dirty="0"/>
              <a:t>RY5: Integer Factorization Using Modular Exponential Function </a:t>
            </a:r>
          </a:p>
          <a:p>
            <a:pPr defTabSz="2508250"/>
            <a:r>
              <a:rPr lang="en-US" sz="4000" b="1" dirty="0"/>
              <a:t>Prayash Thapa</a:t>
            </a:r>
          </a:p>
          <a:p>
            <a:pPr defTabSz="2508250"/>
            <a:r>
              <a:rPr lang="en-US" sz="1800" b="1" i="1" dirty="0"/>
              <a:t>Research Advisor: Rupert Young</a:t>
            </a:r>
            <a:endParaRPr lang="en-US" sz="4000" dirty="0"/>
          </a:p>
        </p:txBody>
      </p:sp>
      <p:sp>
        <p:nvSpPr>
          <p:cNvPr id="2086" name="Text Box 38"/>
          <p:cNvSpPr txBox="1">
            <a:spLocks noChangeArrowheads="1"/>
          </p:cNvSpPr>
          <p:nvPr/>
        </p:nvSpPr>
        <p:spPr bwMode="auto">
          <a:xfrm>
            <a:off x="20794661" y="11823598"/>
            <a:ext cx="5741987" cy="4245675"/>
          </a:xfrm>
          <a:prstGeom prst="rect">
            <a:avLst/>
          </a:prstGeom>
          <a:noFill/>
          <a:ln w="57150" cmpd="thinThick">
            <a:noFill/>
            <a:miter lim="800000"/>
            <a:headEnd/>
            <a:tailEnd/>
          </a:ln>
          <a:effectLst/>
        </p:spPr>
        <p:txBody>
          <a:bodyPr lIns="34951" tIns="17475" rIns="34951" bIns="17475">
            <a:spAutoFit/>
          </a:bodyPr>
          <a:lstStyle/>
          <a:p>
            <a:pPr marL="285750" indent="-285750" algn="l" defTabSz="350838" eaLnBrk="0" hangingPunct="0">
              <a:lnSpc>
                <a:spcPct val="95000"/>
              </a:lnSpc>
              <a:buFont typeface="Wingdings" panose="05000000000000000000" pitchFamily="2" charset="2"/>
              <a:buChar char="Ø"/>
            </a:pPr>
            <a:r>
              <a:rPr lang="en-US" sz="1800" dirty="0">
                <a:latin typeface="+mn-lt"/>
              </a:rPr>
              <a:t>Presented multiple methods of developing the algorithm in the report</a:t>
            </a:r>
          </a:p>
          <a:p>
            <a:pPr marL="285750" indent="-285750" algn="l" defTabSz="350838" eaLnBrk="0" hangingPunct="0">
              <a:lnSpc>
                <a:spcPct val="95000"/>
              </a:lnSpc>
              <a:buFont typeface="Wingdings" panose="05000000000000000000" pitchFamily="2" charset="2"/>
              <a:buChar char="Ø"/>
            </a:pPr>
            <a:r>
              <a:rPr lang="en-US" sz="1800" dirty="0">
                <a:latin typeface="+mn-lt"/>
              </a:rPr>
              <a:t>Presented combination of various methods that can be implemented for the final algorithm</a:t>
            </a:r>
          </a:p>
          <a:p>
            <a:pPr marL="285750" indent="-285750" algn="l" defTabSz="350838" eaLnBrk="0" hangingPunct="0">
              <a:lnSpc>
                <a:spcPct val="95000"/>
              </a:lnSpc>
              <a:buFont typeface="Wingdings" panose="05000000000000000000" pitchFamily="2" charset="2"/>
              <a:buChar char="Ø"/>
            </a:pPr>
            <a:r>
              <a:rPr lang="en-US" sz="1800" dirty="0">
                <a:latin typeface="+mn-lt"/>
              </a:rPr>
              <a:t>Presented the steps in the methods of developing the factoring algorithm based on modular exponential functions</a:t>
            </a:r>
          </a:p>
          <a:p>
            <a:pPr marL="285750" indent="-285750" algn="l" defTabSz="350838" eaLnBrk="0" hangingPunct="0">
              <a:lnSpc>
                <a:spcPct val="95000"/>
              </a:lnSpc>
              <a:buFont typeface="Wingdings" panose="05000000000000000000" pitchFamily="2" charset="2"/>
              <a:buChar char="Ø"/>
            </a:pPr>
            <a:r>
              <a:rPr lang="en-US" sz="1800" dirty="0">
                <a:latin typeface="+mn-lt"/>
              </a:rPr>
              <a:t>Presented the sequence of operations required to implement the algorithm</a:t>
            </a:r>
          </a:p>
          <a:p>
            <a:pPr marL="285750" indent="-285750" algn="l" defTabSz="350838" eaLnBrk="0" hangingPunct="0">
              <a:lnSpc>
                <a:spcPct val="95000"/>
              </a:lnSpc>
              <a:buFont typeface="Wingdings" panose="05000000000000000000" pitchFamily="2" charset="2"/>
              <a:buChar char="Ø"/>
            </a:pPr>
            <a:r>
              <a:rPr lang="en-US" sz="1800" dirty="0">
                <a:latin typeface="+mn-lt"/>
              </a:rPr>
              <a:t>Presented definitions, theorems and techniques</a:t>
            </a:r>
          </a:p>
          <a:p>
            <a:pPr marL="285750" indent="-285750" algn="l" defTabSz="350838" eaLnBrk="0" hangingPunct="0">
              <a:lnSpc>
                <a:spcPct val="95000"/>
              </a:lnSpc>
              <a:buFont typeface="Wingdings" panose="05000000000000000000" pitchFamily="2" charset="2"/>
              <a:buChar char="Ø"/>
            </a:pPr>
            <a:r>
              <a:rPr lang="en-US" sz="1800" dirty="0">
                <a:latin typeface="+mn-lt"/>
              </a:rPr>
              <a:t>Results show progress in the factorization of the algorithm </a:t>
            </a:r>
          </a:p>
          <a:p>
            <a:pPr marL="285750" indent="-285750" algn="l" defTabSz="350838" eaLnBrk="0" hangingPunct="0">
              <a:lnSpc>
                <a:spcPct val="95000"/>
              </a:lnSpc>
              <a:buFont typeface="Wingdings" panose="05000000000000000000" pitchFamily="2" charset="2"/>
              <a:buChar char="Ø"/>
            </a:pPr>
            <a:r>
              <a:rPr lang="en-US" sz="1800" dirty="0">
                <a:latin typeface="+mn-lt"/>
              </a:rPr>
              <a:t>Future work: Try different programming languages and compare with the current algorithm in terms of time complexity and efficiency</a:t>
            </a:r>
          </a:p>
          <a:p>
            <a:pPr marL="285750" indent="-285750" algn="l" defTabSz="350838" eaLnBrk="0" hangingPunct="0">
              <a:lnSpc>
                <a:spcPct val="95000"/>
              </a:lnSpc>
              <a:buFont typeface="Wingdings" panose="05000000000000000000" pitchFamily="2" charset="2"/>
              <a:buChar char="Ø"/>
            </a:pPr>
            <a:endParaRPr lang="en-US" sz="1800" dirty="0">
              <a:latin typeface="+mn-lt"/>
            </a:endParaRPr>
          </a:p>
        </p:txBody>
      </p:sp>
      <p:sp>
        <p:nvSpPr>
          <p:cNvPr id="2090" name="Text Box 42"/>
          <p:cNvSpPr txBox="1">
            <a:spLocks noChangeArrowheads="1"/>
          </p:cNvSpPr>
          <p:nvPr/>
        </p:nvSpPr>
        <p:spPr bwMode="auto">
          <a:xfrm>
            <a:off x="523875" y="3276600"/>
            <a:ext cx="6143625" cy="4220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2400" b="1" dirty="0"/>
              <a:t>Introduction</a:t>
            </a:r>
          </a:p>
        </p:txBody>
      </p:sp>
      <p:sp>
        <p:nvSpPr>
          <p:cNvPr id="26" name="Text Box 19">
            <a:hlinkClick r:id="rId3"/>
          </p:cNvPr>
          <p:cNvSpPr txBox="1">
            <a:spLocks noChangeArrowheads="1"/>
          </p:cNvSpPr>
          <p:nvPr/>
        </p:nvSpPr>
        <p:spPr bwMode="auto">
          <a:xfrm>
            <a:off x="0" y="16711123"/>
            <a:ext cx="27432000" cy="646331"/>
          </a:xfrm>
          <a:prstGeom prst="rect">
            <a:avLst/>
          </a:prstGeom>
          <a:noFill/>
          <a:ln w="9525">
            <a:noFill/>
            <a:miter lim="800000"/>
            <a:headEnd/>
            <a:tailEnd/>
          </a:ln>
          <a:effectLst/>
        </p:spPr>
        <p:txBody>
          <a:bodyPr wrap="square">
            <a:spAutoFit/>
          </a:bodyPr>
          <a:lstStyle/>
          <a:p>
            <a:pPr defTabSz="4389438">
              <a:spcBef>
                <a:spcPct val="50000"/>
              </a:spcBef>
            </a:pPr>
            <a:r>
              <a:rPr lang="en-US" sz="3600" b="1" i="1" dirty="0">
                <a:solidFill>
                  <a:srgbClr val="0046D2"/>
                </a:solidFill>
              </a:rPr>
              <a:t>Order online at    https://www.postersession.com/order/</a:t>
            </a:r>
          </a:p>
        </p:txBody>
      </p:sp>
      <p:pic>
        <p:nvPicPr>
          <p:cNvPr id="1026" name="Picture 2" descr="Login to SussexSphere - University of Sussex">
            <a:extLst>
              <a:ext uri="{FF2B5EF4-FFF2-40B4-BE49-F238E27FC236}">
                <a16:creationId xmlns:a16="http://schemas.microsoft.com/office/drawing/2014/main" id="{EB3E627B-F9DE-4F1B-9750-F95F90118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873229"/>
            <a:ext cx="16002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45E4327-524A-4A37-A881-0054B6C3B162}"/>
              </a:ext>
            </a:extLst>
          </p:cNvPr>
          <p:cNvPicPr>
            <a:picLocks noChangeAspect="1"/>
          </p:cNvPicPr>
          <p:nvPr/>
        </p:nvPicPr>
        <p:blipFill>
          <a:blip r:embed="rId5"/>
          <a:stretch>
            <a:fillRect/>
          </a:stretch>
        </p:blipFill>
        <p:spPr>
          <a:xfrm>
            <a:off x="25193004" y="2130033"/>
            <a:ext cx="1514475" cy="553233"/>
          </a:xfrm>
          <a:prstGeom prst="rect">
            <a:avLst/>
          </a:prstGeom>
        </p:spPr>
      </p:pic>
      <p:sp>
        <p:nvSpPr>
          <p:cNvPr id="35" name="Text Box 42">
            <a:extLst>
              <a:ext uri="{FF2B5EF4-FFF2-40B4-BE49-F238E27FC236}">
                <a16:creationId xmlns:a16="http://schemas.microsoft.com/office/drawing/2014/main" id="{F844BB09-28C9-4C0E-ABD6-119231D7DCD5}"/>
              </a:ext>
            </a:extLst>
          </p:cNvPr>
          <p:cNvSpPr txBox="1">
            <a:spLocks noChangeArrowheads="1"/>
          </p:cNvSpPr>
          <p:nvPr/>
        </p:nvSpPr>
        <p:spPr bwMode="auto">
          <a:xfrm>
            <a:off x="547687" y="6173163"/>
            <a:ext cx="6143625" cy="4220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2400" b="1" dirty="0"/>
              <a:t>Factoring Numbers</a:t>
            </a:r>
          </a:p>
        </p:txBody>
      </p:sp>
      <p:sp>
        <p:nvSpPr>
          <p:cNvPr id="36" name="Text Box 42">
            <a:extLst>
              <a:ext uri="{FF2B5EF4-FFF2-40B4-BE49-F238E27FC236}">
                <a16:creationId xmlns:a16="http://schemas.microsoft.com/office/drawing/2014/main" id="{4107726B-447F-43F8-8762-B5A345FC412B}"/>
              </a:ext>
            </a:extLst>
          </p:cNvPr>
          <p:cNvSpPr txBox="1">
            <a:spLocks noChangeArrowheads="1"/>
          </p:cNvSpPr>
          <p:nvPr/>
        </p:nvSpPr>
        <p:spPr bwMode="auto">
          <a:xfrm>
            <a:off x="547687" y="12637127"/>
            <a:ext cx="6143625" cy="4220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2400" b="1" dirty="0"/>
              <a:t>Shor’s Quantum Algorithm</a:t>
            </a:r>
          </a:p>
        </p:txBody>
      </p:sp>
      <p:sp>
        <p:nvSpPr>
          <p:cNvPr id="37" name="Text Box 42">
            <a:extLst>
              <a:ext uri="{FF2B5EF4-FFF2-40B4-BE49-F238E27FC236}">
                <a16:creationId xmlns:a16="http://schemas.microsoft.com/office/drawing/2014/main" id="{D71EA2BB-7598-4E78-A94A-7DCF1A19D852}"/>
              </a:ext>
            </a:extLst>
          </p:cNvPr>
          <p:cNvSpPr txBox="1">
            <a:spLocks noChangeArrowheads="1"/>
          </p:cNvSpPr>
          <p:nvPr/>
        </p:nvSpPr>
        <p:spPr bwMode="auto">
          <a:xfrm>
            <a:off x="20689093" y="3276600"/>
            <a:ext cx="6143625" cy="4220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2400" b="1" dirty="0"/>
              <a:t>Experimental Results</a:t>
            </a:r>
          </a:p>
        </p:txBody>
      </p:sp>
      <p:sp>
        <p:nvSpPr>
          <p:cNvPr id="38" name="Text Box 42">
            <a:extLst>
              <a:ext uri="{FF2B5EF4-FFF2-40B4-BE49-F238E27FC236}">
                <a16:creationId xmlns:a16="http://schemas.microsoft.com/office/drawing/2014/main" id="{E7D490D8-B5D4-4F6D-8715-70E5964E34CC}"/>
              </a:ext>
            </a:extLst>
          </p:cNvPr>
          <p:cNvSpPr txBox="1">
            <a:spLocks noChangeArrowheads="1"/>
          </p:cNvSpPr>
          <p:nvPr/>
        </p:nvSpPr>
        <p:spPr bwMode="auto">
          <a:xfrm>
            <a:off x="14054137" y="3270343"/>
            <a:ext cx="6143625" cy="4220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2400" b="1" dirty="0"/>
              <a:t>Solution</a:t>
            </a:r>
          </a:p>
        </p:txBody>
      </p:sp>
      <p:sp>
        <p:nvSpPr>
          <p:cNvPr id="39" name="Text Box 10">
            <a:extLst>
              <a:ext uri="{FF2B5EF4-FFF2-40B4-BE49-F238E27FC236}">
                <a16:creationId xmlns:a16="http://schemas.microsoft.com/office/drawing/2014/main" id="{1F1D612F-61A3-4106-AB95-14B3FD45EC3B}"/>
              </a:ext>
            </a:extLst>
          </p:cNvPr>
          <p:cNvSpPr txBox="1">
            <a:spLocks noChangeArrowheads="1"/>
          </p:cNvSpPr>
          <p:nvPr/>
        </p:nvSpPr>
        <p:spPr bwMode="auto">
          <a:xfrm>
            <a:off x="7368381" y="9565853"/>
            <a:ext cx="6143625" cy="791420"/>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2400" b="1" dirty="0"/>
              <a:t>Modelling using Modular Exponential Function</a:t>
            </a:r>
          </a:p>
        </p:txBody>
      </p:sp>
      <p:sp>
        <p:nvSpPr>
          <p:cNvPr id="41" name="Text Box 42">
            <a:extLst>
              <a:ext uri="{FF2B5EF4-FFF2-40B4-BE49-F238E27FC236}">
                <a16:creationId xmlns:a16="http://schemas.microsoft.com/office/drawing/2014/main" id="{BDA6590E-CE33-49CB-A904-04BF4559FA6E}"/>
              </a:ext>
            </a:extLst>
          </p:cNvPr>
          <p:cNvSpPr txBox="1">
            <a:spLocks noChangeArrowheads="1"/>
          </p:cNvSpPr>
          <p:nvPr/>
        </p:nvSpPr>
        <p:spPr bwMode="auto">
          <a:xfrm>
            <a:off x="20679566" y="11401510"/>
            <a:ext cx="6143625" cy="4220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2400" b="1" dirty="0"/>
              <a:t>Conclusion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11430E6-2571-4B6A-83B6-273D0BCAB25D}"/>
                  </a:ext>
                </a:extLst>
              </p:cNvPr>
              <p:cNvSpPr txBox="1"/>
              <p:nvPr/>
            </p:nvSpPr>
            <p:spPr>
              <a:xfrm>
                <a:off x="523869" y="13159745"/>
                <a:ext cx="6143625" cy="2862322"/>
              </a:xfrm>
              <a:prstGeom prst="rect">
                <a:avLst/>
              </a:prstGeom>
              <a:noFill/>
            </p:spPr>
            <p:txBody>
              <a:bodyPr wrap="square" rtlCol="0">
                <a:spAutoFit/>
              </a:bodyPr>
              <a:lstStyle/>
              <a:p>
                <a:r>
                  <a:rPr lang="en-GB" sz="1800" dirty="0"/>
                  <a:t>The algorithm will be loosing based on Shor’s Quantum Algorithm.</a:t>
                </a:r>
              </a:p>
              <a:p>
                <a:pPr marL="171450" indent="-171450">
                  <a:buFont typeface="Wingdings" panose="05000000000000000000" pitchFamily="2" charset="2"/>
                  <a:buChar char="Ø"/>
                </a:pPr>
                <a:r>
                  <a:rPr lang="en-GB" sz="1800" dirty="0"/>
                  <a:t>Quantum-based algorithm which requires a quantum computer to run the algorithm in polynomial time </a:t>
                </a:r>
                <a14:m>
                  <m:oMath xmlns:m="http://schemas.openxmlformats.org/officeDocument/2006/math">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r>
                          <a:rPr lang="en-GB" sz="1800" i="1">
                            <a:latin typeface="Cambria Math" panose="02040503050406030204" pitchFamily="18" charset="0"/>
                          </a:rPr>
                          <m:t>𝑛</m:t>
                        </m:r>
                        <m:r>
                          <a:rPr lang="en-GB" sz="1800" i="1">
                            <a:latin typeface="Cambria Math" panose="02040503050406030204" pitchFamily="18" charset="0"/>
                          </a:rPr>
                          <m:t>)</m:t>
                        </m:r>
                      </m:e>
                    </m:func>
                  </m:oMath>
                </a14:m>
                <a:endParaRPr lang="en-GB" sz="1800" dirty="0"/>
              </a:p>
              <a:p>
                <a:pPr marL="171450" indent="-171450">
                  <a:buFont typeface="Wingdings" panose="05000000000000000000" pitchFamily="2" charset="2"/>
                  <a:buChar char="Ø"/>
                </a:pPr>
                <a:r>
                  <a:rPr lang="en-GB" sz="1800" dirty="0"/>
                  <a:t>Used for factoring a number </a:t>
                </a:r>
                <a14:m>
                  <m:oMath xmlns:m="http://schemas.openxmlformats.org/officeDocument/2006/math">
                    <m:r>
                      <a:rPr lang="en-GB" sz="1800" i="1">
                        <a:latin typeface="Cambria Math" panose="02040503050406030204" pitchFamily="18" charset="0"/>
                      </a:rPr>
                      <m:t>𝑛</m:t>
                    </m:r>
                  </m:oMath>
                </a14:m>
                <a:r>
                  <a:rPr lang="en-GB" sz="1800" dirty="0"/>
                  <a:t> and the algorithm takes time </a:t>
                </a:r>
                <a14:m>
                  <m:oMath xmlns:m="http://schemas.openxmlformats.org/officeDocument/2006/math">
                    <m:r>
                      <a:rPr lang="en-GB" sz="1800" i="1">
                        <a:latin typeface="Cambria Math" panose="02040503050406030204" pitchFamily="18" charset="0"/>
                      </a:rPr>
                      <m:t>𝑂</m:t>
                    </m:r>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r>
                          <a:rPr lang="en-GB" sz="1800" i="1">
                            <a:latin typeface="Cambria Math" panose="02040503050406030204" pitchFamily="18" charset="0"/>
                          </a:rPr>
                          <m:t>𝑛</m:t>
                        </m:r>
                        <m:r>
                          <a:rPr lang="en-GB" sz="1800" i="1">
                            <a:latin typeface="Cambria Math" panose="02040503050406030204" pitchFamily="18" charset="0"/>
                          </a:rPr>
                          <m:t>]</m:t>
                        </m:r>
                        <m:r>
                          <a:rPr lang="en-GB" sz="1800" i="1">
                            <a:latin typeface="Cambria Math" panose="02040503050406030204" pitchFamily="18" charset="0"/>
                          </a:rPr>
                          <m:t>𝑘</m:t>
                        </m:r>
                        <m:r>
                          <a:rPr lang="en-GB" sz="1800" i="1">
                            <a:latin typeface="Cambria Math" panose="02040503050406030204" pitchFamily="18" charset="0"/>
                          </a:rPr>
                          <m:t>]</m:t>
                        </m:r>
                      </m:e>
                    </m:func>
                  </m:oMath>
                </a14:m>
                <a:r>
                  <a:rPr lang="en-GB" sz="1800" dirty="0"/>
                  <a:t> for any k (which is the size of the input) and space </a:t>
                </a:r>
                <a14:m>
                  <m:oMath xmlns:m="http://schemas.openxmlformats.org/officeDocument/2006/math">
                    <m:r>
                      <a:rPr lang="en-GB" sz="1800" i="1">
                        <a:latin typeface="Cambria Math" panose="02040503050406030204" pitchFamily="18" charset="0"/>
                      </a:rPr>
                      <m:t>𝑂</m:t>
                    </m:r>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r>
                          <a:rPr lang="en-GB" sz="1800" i="1">
                            <a:latin typeface="Cambria Math" panose="02040503050406030204" pitchFamily="18" charset="0"/>
                          </a:rPr>
                          <m:t>𝑛</m:t>
                        </m:r>
                        <m:r>
                          <a:rPr lang="en-GB" sz="1800" i="1">
                            <a:latin typeface="Cambria Math" panose="02040503050406030204" pitchFamily="18" charset="0"/>
                          </a:rPr>
                          <m:t>)</m:t>
                        </m:r>
                      </m:e>
                    </m:func>
                  </m:oMath>
                </a14:m>
                <a:endParaRPr lang="en-GB" sz="1800" dirty="0"/>
              </a:p>
              <a:p>
                <a:pPr marL="171450" indent="-171450">
                  <a:buFont typeface="Wingdings" panose="05000000000000000000" pitchFamily="2" charset="2"/>
                  <a:buChar char="Ø"/>
                </a:pPr>
                <a:r>
                  <a:rPr lang="en-GB" sz="1800" dirty="0"/>
                  <a:t>Has a lot of potential if implemented in a quantum computer due to the significant power difference compared to classical computers</a:t>
                </a:r>
              </a:p>
            </p:txBody>
          </p:sp>
        </mc:Choice>
        <mc:Fallback xmlns="">
          <p:sp>
            <p:nvSpPr>
              <p:cNvPr id="3" name="TextBox 2">
                <a:extLst>
                  <a:ext uri="{FF2B5EF4-FFF2-40B4-BE49-F238E27FC236}">
                    <a16:creationId xmlns:a16="http://schemas.microsoft.com/office/drawing/2014/main" id="{F11430E6-2571-4B6A-83B6-273D0BCAB25D}"/>
                  </a:ext>
                </a:extLst>
              </p:cNvPr>
              <p:cNvSpPr txBox="1">
                <a:spLocks noRot="1" noChangeAspect="1" noMove="1" noResize="1" noEditPoints="1" noAdjustHandles="1" noChangeArrowheads="1" noChangeShapeType="1" noTextEdit="1"/>
              </p:cNvSpPr>
              <p:nvPr/>
            </p:nvSpPr>
            <p:spPr>
              <a:xfrm>
                <a:off x="523869" y="13159745"/>
                <a:ext cx="6143625" cy="2862322"/>
              </a:xfrm>
              <a:prstGeom prst="rect">
                <a:avLst/>
              </a:prstGeom>
              <a:blipFill>
                <a:blip r:embed="rId6"/>
                <a:stretch>
                  <a:fillRect t="-1279" r="-99" b="-2559"/>
                </a:stretch>
              </a:blipFill>
            </p:spPr>
            <p:txBody>
              <a:bodyPr/>
              <a:lstStyle/>
              <a:p>
                <a:r>
                  <a:rPr lang="en-GB">
                    <a:noFill/>
                  </a:rPr>
                  <a:t> </a:t>
                </a:r>
              </a:p>
            </p:txBody>
          </p:sp>
        </mc:Fallback>
      </mc:AlternateContent>
      <p:sp>
        <p:nvSpPr>
          <p:cNvPr id="44" name="TextBox 43">
            <a:extLst>
              <a:ext uri="{FF2B5EF4-FFF2-40B4-BE49-F238E27FC236}">
                <a16:creationId xmlns:a16="http://schemas.microsoft.com/office/drawing/2014/main" id="{8A1DA6F1-8969-4543-9A15-1EF7E55DB75C}"/>
              </a:ext>
            </a:extLst>
          </p:cNvPr>
          <p:cNvSpPr txBox="1"/>
          <p:nvPr/>
        </p:nvSpPr>
        <p:spPr>
          <a:xfrm>
            <a:off x="547687" y="3874895"/>
            <a:ext cx="6143625" cy="2308324"/>
          </a:xfrm>
          <a:prstGeom prst="rect">
            <a:avLst/>
          </a:prstGeom>
          <a:noFill/>
        </p:spPr>
        <p:txBody>
          <a:bodyPr wrap="square" rtlCol="0">
            <a:spAutoFit/>
          </a:bodyPr>
          <a:lstStyle/>
          <a:p>
            <a:r>
              <a:rPr lang="en-GB" sz="1800" dirty="0"/>
              <a:t>The aim and objectives:</a:t>
            </a:r>
          </a:p>
          <a:p>
            <a:pPr marL="285750" indent="-285750">
              <a:buFont typeface="Wingdings" panose="05000000000000000000" pitchFamily="2" charset="2"/>
              <a:buChar char="Ø"/>
            </a:pPr>
            <a:r>
              <a:rPr lang="en-GB" sz="1800" dirty="0"/>
              <a:t>Create an algorithm based on Modular Exponential Function</a:t>
            </a:r>
          </a:p>
          <a:p>
            <a:pPr marL="285750" indent="-285750">
              <a:buFont typeface="Wingdings" panose="05000000000000000000" pitchFamily="2" charset="2"/>
              <a:buChar char="Ø"/>
            </a:pPr>
            <a:r>
              <a:rPr lang="en-GB" sz="1800" dirty="0"/>
              <a:t>Implement FFT to make it more efficient and remove unnecessary steps to reduce processing time</a:t>
            </a:r>
          </a:p>
          <a:p>
            <a:pPr marL="285750" indent="-285750">
              <a:buFont typeface="Wingdings" panose="05000000000000000000" pitchFamily="2" charset="2"/>
              <a:buChar char="Ø"/>
            </a:pPr>
            <a:r>
              <a:rPr lang="en-GB" sz="1800" dirty="0"/>
              <a:t>Avoid the use of inbuilt MATLAB functions</a:t>
            </a:r>
          </a:p>
          <a:p>
            <a:pPr marL="285750" indent="-285750">
              <a:buFont typeface="Wingdings" panose="05000000000000000000" pitchFamily="2" charset="2"/>
              <a:buChar char="Ø"/>
            </a:pPr>
            <a:r>
              <a:rPr lang="en-GB" sz="1800" dirty="0"/>
              <a:t>Successfully be able to factorise relative small integers 20-40 bits in length</a:t>
            </a:r>
          </a:p>
        </p:txBody>
      </p:sp>
      <p:sp>
        <p:nvSpPr>
          <p:cNvPr id="45" name="TextBox 44">
            <a:extLst>
              <a:ext uri="{FF2B5EF4-FFF2-40B4-BE49-F238E27FC236}">
                <a16:creationId xmlns:a16="http://schemas.microsoft.com/office/drawing/2014/main" id="{EF10630E-2AF3-4243-89AE-CFC129135687}"/>
              </a:ext>
            </a:extLst>
          </p:cNvPr>
          <p:cNvSpPr txBox="1"/>
          <p:nvPr/>
        </p:nvSpPr>
        <p:spPr>
          <a:xfrm>
            <a:off x="523868" y="6613284"/>
            <a:ext cx="6143625" cy="6463308"/>
          </a:xfrm>
          <a:prstGeom prst="rect">
            <a:avLst/>
          </a:prstGeom>
          <a:noFill/>
        </p:spPr>
        <p:txBody>
          <a:bodyPr wrap="square" rtlCol="0">
            <a:spAutoFit/>
          </a:bodyPr>
          <a:lstStyle/>
          <a:p>
            <a:r>
              <a:rPr lang="en-GB" sz="1800" dirty="0"/>
              <a:t>Every Number has factors, numbers that divide another number or expression evenly with no remainders. E.g. </a:t>
            </a:r>
          </a:p>
          <a:p>
            <a:r>
              <a:rPr lang="en-GB" sz="1800" dirty="0"/>
              <a:t>1000:1000 = 1 x 1000</a:t>
            </a:r>
          </a:p>
          <a:p>
            <a:pPr lvl="5"/>
            <a:r>
              <a:rPr lang="en-GB" sz="1800" dirty="0"/>
              <a:t>				</a:t>
            </a:r>
          </a:p>
          <a:p>
            <a:pPr lvl="5"/>
            <a:r>
              <a:rPr lang="en-GB" sz="1800" dirty="0"/>
              <a:t>2 x 500</a:t>
            </a:r>
          </a:p>
          <a:p>
            <a:pPr lvl="5"/>
            <a:r>
              <a:rPr lang="en-GB" sz="1800" dirty="0"/>
              <a:t>				</a:t>
            </a:r>
          </a:p>
          <a:p>
            <a:pPr lvl="5"/>
            <a:r>
              <a:rPr lang="en-GB" sz="1800" dirty="0"/>
              <a:t>4 x 250					</a:t>
            </a:r>
          </a:p>
          <a:p>
            <a:pPr lvl="5"/>
            <a:r>
              <a:rPr lang="en-GB" sz="1800" dirty="0"/>
              <a:t>5 x 200</a:t>
            </a:r>
          </a:p>
          <a:p>
            <a:pPr lvl="5"/>
            <a:r>
              <a:rPr lang="en-GB" sz="1800" dirty="0"/>
              <a:t>				</a:t>
            </a:r>
          </a:p>
          <a:p>
            <a:pPr lvl="5"/>
            <a:r>
              <a:rPr lang="en-GB" sz="1800" dirty="0"/>
              <a:t>8 x 125  </a:t>
            </a:r>
          </a:p>
          <a:p>
            <a:pPr lvl="5"/>
            <a:r>
              <a:rPr lang="en-GB" sz="1800" dirty="0"/>
              <a:t>				                   10 x 100</a:t>
            </a:r>
          </a:p>
          <a:p>
            <a:pPr lvl="5"/>
            <a:r>
              <a:rPr lang="en-GB" sz="1800" dirty="0"/>
              <a:t>				               20 x 50</a:t>
            </a:r>
          </a:p>
          <a:p>
            <a:pPr lvl="5"/>
            <a:r>
              <a:rPr lang="en-GB" sz="1800" dirty="0"/>
              <a:t>	</a:t>
            </a:r>
          </a:p>
          <a:p>
            <a:pPr lvl="5"/>
            <a:r>
              <a:rPr lang="en-GB" sz="1800" dirty="0"/>
              <a:t>25 x 40</a:t>
            </a:r>
          </a:p>
          <a:p>
            <a:pPr lvl="5"/>
            <a:endParaRPr lang="en-GB" sz="1800" dirty="0"/>
          </a:p>
          <a:p>
            <a:pPr lvl="1" algn="just"/>
            <a:r>
              <a:rPr lang="en-GB" sz="1800" dirty="0"/>
              <a:t>Thus, 1000 has factors 1, 2, 4, 5, 8, 10, 20, 25, 40, 50, 100, 125, 200, 250, 500, 1000. Therefore, the aim of the project is to output every factor of the chosen input.</a:t>
            </a:r>
          </a:p>
          <a:p>
            <a:pPr marL="285750" indent="-285750">
              <a:buFont typeface="Wingdings" panose="05000000000000000000" pitchFamily="2" charset="2"/>
              <a:buChar char="Ø"/>
            </a:pPr>
            <a:endParaRPr lang="en-GB" sz="1600" dirty="0"/>
          </a:p>
        </p:txBody>
      </p:sp>
      <p:sp>
        <p:nvSpPr>
          <p:cNvPr id="46" name="TextBox 45">
            <a:extLst>
              <a:ext uri="{FF2B5EF4-FFF2-40B4-BE49-F238E27FC236}">
                <a16:creationId xmlns:a16="http://schemas.microsoft.com/office/drawing/2014/main" id="{FB41D374-AECC-443F-9AD6-71513CA5CC20}"/>
              </a:ext>
            </a:extLst>
          </p:cNvPr>
          <p:cNvSpPr txBox="1"/>
          <p:nvPr/>
        </p:nvSpPr>
        <p:spPr>
          <a:xfrm>
            <a:off x="7262812" y="3906275"/>
            <a:ext cx="6143625" cy="2585323"/>
          </a:xfrm>
          <a:prstGeom prst="rect">
            <a:avLst/>
          </a:prstGeom>
          <a:noFill/>
        </p:spPr>
        <p:txBody>
          <a:bodyPr wrap="square" rtlCol="0">
            <a:spAutoFit/>
          </a:bodyPr>
          <a:lstStyle/>
          <a:p>
            <a:pPr marL="285750" indent="-285750">
              <a:buFont typeface="Wingdings" panose="05000000000000000000" pitchFamily="2" charset="2"/>
              <a:buChar char="Ø"/>
            </a:pPr>
            <a:r>
              <a:rPr lang="en-GB" sz="1800" dirty="0"/>
              <a:t>An Algorithm that computes the discrete DFT/IDFT of a sequence and converts the signal into a representation of frequency domain</a:t>
            </a:r>
          </a:p>
          <a:p>
            <a:pPr marL="285750" indent="-285750">
              <a:buFont typeface="Wingdings" panose="05000000000000000000" pitchFamily="2" charset="2"/>
              <a:buChar char="Ø"/>
            </a:pPr>
            <a:r>
              <a:rPr lang="en-GB" sz="1800" dirty="0"/>
              <a:t>The use of this function ‘fft()’ in MATLAB to measure and convert the signal into individual spectral components which provides the frequency information about the signal</a:t>
            </a:r>
          </a:p>
          <a:p>
            <a:pPr marL="285750" indent="-285750">
              <a:buFont typeface="Wingdings" panose="05000000000000000000" pitchFamily="2" charset="2"/>
              <a:buChar char="Ø"/>
            </a:pPr>
            <a:r>
              <a:rPr lang="en-GB" sz="1800" dirty="0"/>
              <a:t>The output information will be used to compute mathematical calculations to obtain factors</a:t>
            </a:r>
          </a:p>
        </p:txBody>
      </p:sp>
      <p:pic>
        <p:nvPicPr>
          <p:cNvPr id="1032" name="Picture 8" descr="FFT">
            <a:extLst>
              <a:ext uri="{FF2B5EF4-FFF2-40B4-BE49-F238E27FC236}">
                <a16:creationId xmlns:a16="http://schemas.microsoft.com/office/drawing/2014/main" id="{A0AEC9E0-71E4-4D36-B0EA-36696F7D3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0426" y="6519426"/>
            <a:ext cx="4348396" cy="304387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9E6412EF-F412-443F-8D67-70607D416FFC}"/>
              </a:ext>
            </a:extLst>
          </p:cNvPr>
          <p:cNvSpPr txBox="1"/>
          <p:nvPr/>
        </p:nvSpPr>
        <p:spPr>
          <a:xfrm>
            <a:off x="7221536" y="12740805"/>
            <a:ext cx="6143625" cy="3970318"/>
          </a:xfrm>
          <a:prstGeom prst="rect">
            <a:avLst/>
          </a:prstGeom>
          <a:noFill/>
        </p:spPr>
        <p:txBody>
          <a:bodyPr wrap="square" rtlCol="0">
            <a:spAutoFit/>
          </a:bodyPr>
          <a:lstStyle/>
          <a:p>
            <a:pPr marL="285750" indent="-285750">
              <a:buFont typeface="Wingdings" panose="05000000000000000000" pitchFamily="2" charset="2"/>
              <a:buChar char="Ø"/>
            </a:pPr>
            <a:r>
              <a:rPr lang="en-GB" sz="1800" dirty="0"/>
              <a:t>The algorithm it self will be mainly modelled with Modular Exp0nential Function</a:t>
            </a:r>
          </a:p>
          <a:p>
            <a:pPr marL="285750" indent="-285750">
              <a:buFont typeface="Wingdings" panose="05000000000000000000" pitchFamily="2" charset="2"/>
              <a:buChar char="Ø"/>
            </a:pPr>
            <a:r>
              <a:rPr lang="en-GB" sz="1800" dirty="0"/>
              <a:t>A system for arithmetic integers which emphasises the importance on remainders</a:t>
            </a:r>
          </a:p>
          <a:p>
            <a:pPr marL="285750" indent="-285750">
              <a:buFont typeface="Wingdings" panose="05000000000000000000" pitchFamily="2" charset="2"/>
              <a:buChar char="Ø"/>
            </a:pPr>
            <a:r>
              <a:rPr lang="en-GB" sz="1800" dirty="0"/>
              <a:t>Similar to a clock, it uses a wrap around method to reach a fixed quantity (modulus) and leaves a remainder upon reaching</a:t>
            </a:r>
          </a:p>
          <a:p>
            <a:pPr marL="285750" indent="-285750">
              <a:buFont typeface="Wingdings" panose="05000000000000000000" pitchFamily="2" charset="2"/>
              <a:buChar char="Ø"/>
            </a:pPr>
            <a:r>
              <a:rPr lang="en-GB" sz="1800" dirty="0"/>
              <a:t>Exponentiation Property: A^B mod C = ((A mod C)^B) mod C</a:t>
            </a:r>
          </a:p>
          <a:p>
            <a:pPr marL="285750" indent="-285750">
              <a:buFont typeface="Wingdings" panose="05000000000000000000" pitchFamily="2" charset="2"/>
              <a:buChar char="Ø"/>
            </a:pPr>
            <a:r>
              <a:rPr lang="en-GB" sz="1800" dirty="0"/>
              <a:t>From this property, we can assume C is the number to be factored, A is the seed and B is the bit size e.g. 128, 256 bits</a:t>
            </a:r>
          </a:p>
          <a:p>
            <a:pPr marL="285750" indent="-285750">
              <a:buFont typeface="Wingdings" panose="05000000000000000000" pitchFamily="2" charset="2"/>
              <a:buChar char="Ø"/>
            </a:pPr>
            <a:endParaRPr lang="en-GB" sz="1800" dirty="0"/>
          </a:p>
          <a:p>
            <a:pPr marL="285750" indent="-285750">
              <a:buFont typeface="Wingdings" panose="05000000000000000000" pitchFamily="2" charset="2"/>
              <a:buChar char="Ø"/>
            </a:pPr>
            <a:endParaRPr lang="en-GB" sz="1800" dirty="0"/>
          </a:p>
        </p:txBody>
      </p:sp>
      <p:pic>
        <p:nvPicPr>
          <p:cNvPr id="1036" name="Picture 12" descr="What is modular arithmetic? (article) | Khan Academy">
            <a:extLst>
              <a:ext uri="{FF2B5EF4-FFF2-40B4-BE49-F238E27FC236}">
                <a16:creationId xmlns:a16="http://schemas.microsoft.com/office/drawing/2014/main" id="{52870194-E786-42B6-923E-8F19CB2240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7968" y="10309270"/>
            <a:ext cx="2521278" cy="2442488"/>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73D6EE36-4E5E-46BE-8A96-F7B0C8DAF282}"/>
              </a:ext>
            </a:extLst>
          </p:cNvPr>
          <p:cNvSpPr txBox="1"/>
          <p:nvPr/>
        </p:nvSpPr>
        <p:spPr>
          <a:xfrm>
            <a:off x="13957300" y="3906275"/>
            <a:ext cx="6143625" cy="1200329"/>
          </a:xfrm>
          <a:prstGeom prst="rect">
            <a:avLst/>
          </a:prstGeom>
          <a:noFill/>
        </p:spPr>
        <p:txBody>
          <a:bodyPr wrap="square" rtlCol="0">
            <a:spAutoFit/>
          </a:bodyPr>
          <a:lstStyle/>
          <a:p>
            <a:pPr marL="285750" indent="-285750">
              <a:buFont typeface="Wingdings" panose="05000000000000000000" pitchFamily="2" charset="2"/>
              <a:buChar char="Ø"/>
            </a:pPr>
            <a:r>
              <a:rPr lang="en-GB" sz="1800" dirty="0"/>
              <a:t>Using the combination of Fast Fourier Transforms, Modular Exponential Function, Euclidean Algorithm and MATLAB to design the algorithm</a:t>
            </a:r>
          </a:p>
          <a:p>
            <a:pPr marL="285750" indent="-285750">
              <a:buFont typeface="Wingdings" panose="05000000000000000000" pitchFamily="2" charset="2"/>
              <a:buChar char="Ø"/>
            </a:pPr>
            <a:r>
              <a:rPr lang="en-GB" sz="1800" dirty="0"/>
              <a:t>Flow chart:</a:t>
            </a:r>
          </a:p>
        </p:txBody>
      </p:sp>
      <p:pic>
        <p:nvPicPr>
          <p:cNvPr id="5" name="Picture 4" descr="Diagram&#10;&#10;Description automatically generated">
            <a:extLst>
              <a:ext uri="{FF2B5EF4-FFF2-40B4-BE49-F238E27FC236}">
                <a16:creationId xmlns:a16="http://schemas.microsoft.com/office/drawing/2014/main" id="{9A2E79D9-3FD4-405F-A35E-F2D92D5102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16024" y="5147656"/>
            <a:ext cx="3975592" cy="10874411"/>
          </a:xfrm>
          <a:prstGeom prst="rect">
            <a:avLst/>
          </a:prstGeom>
        </p:spPr>
      </p:pic>
      <p:pic>
        <p:nvPicPr>
          <p:cNvPr id="56" name="Picture 55">
            <a:extLst>
              <a:ext uri="{FF2B5EF4-FFF2-40B4-BE49-F238E27FC236}">
                <a16:creationId xmlns:a16="http://schemas.microsoft.com/office/drawing/2014/main" id="{B483B832-11CC-47CD-A7D7-2F2805528CE5}"/>
              </a:ext>
            </a:extLst>
          </p:cNvPr>
          <p:cNvPicPr/>
          <p:nvPr/>
        </p:nvPicPr>
        <p:blipFill rotWithShape="1">
          <a:blip r:embed="rId10">
            <a:extLst>
              <a:ext uri="{28A0092B-C50C-407E-A947-70E740481C1C}">
                <a14:useLocalDpi xmlns:a14="http://schemas.microsoft.com/office/drawing/2010/main" val="0"/>
              </a:ext>
            </a:extLst>
          </a:blip>
          <a:srcRect l="8354" t="5657" r="7937" b="5111"/>
          <a:stretch/>
        </p:blipFill>
        <p:spPr bwMode="auto">
          <a:xfrm>
            <a:off x="20723223" y="5198936"/>
            <a:ext cx="6099968" cy="4017320"/>
          </a:xfrm>
          <a:prstGeom prst="rect">
            <a:avLst/>
          </a:prstGeom>
          <a:noFill/>
          <a:ln>
            <a:noFill/>
          </a:ln>
          <a:extLst>
            <a:ext uri="{53640926-AAD7-44D8-BBD7-CCE9431645EC}">
              <a14:shadowObscured xmlns:a14="http://schemas.microsoft.com/office/drawing/2010/main"/>
            </a:ext>
          </a:extLst>
        </p:spPr>
      </p:pic>
      <p:sp>
        <p:nvSpPr>
          <p:cNvPr id="57" name="TextBox 56">
            <a:extLst>
              <a:ext uri="{FF2B5EF4-FFF2-40B4-BE49-F238E27FC236}">
                <a16:creationId xmlns:a16="http://schemas.microsoft.com/office/drawing/2014/main" id="{3AC17F1A-DA48-4EAE-9C08-2860C7E4D6D9}"/>
              </a:ext>
            </a:extLst>
          </p:cNvPr>
          <p:cNvSpPr txBox="1"/>
          <p:nvPr/>
        </p:nvSpPr>
        <p:spPr>
          <a:xfrm>
            <a:off x="20590271" y="3940095"/>
            <a:ext cx="6143625" cy="923330"/>
          </a:xfrm>
          <a:prstGeom prst="rect">
            <a:avLst/>
          </a:prstGeom>
          <a:noFill/>
        </p:spPr>
        <p:txBody>
          <a:bodyPr wrap="square" rtlCol="0">
            <a:spAutoFit/>
          </a:bodyPr>
          <a:lstStyle/>
          <a:p>
            <a:pPr marL="285750" indent="-285750">
              <a:buFont typeface="Wingdings" panose="05000000000000000000" pitchFamily="2" charset="2"/>
              <a:buChar char="Ø"/>
            </a:pPr>
            <a:r>
              <a:rPr lang="en-GB" sz="1800" dirty="0"/>
              <a:t>These are the experimental results to date</a:t>
            </a:r>
          </a:p>
          <a:p>
            <a:pPr marL="285750" indent="-285750">
              <a:buFont typeface="Wingdings" panose="05000000000000000000" pitchFamily="2" charset="2"/>
              <a:buChar char="Ø"/>
            </a:pPr>
            <a:r>
              <a:rPr lang="en-GB" sz="1800" dirty="0"/>
              <a:t>Fast Fourier Transforms to convert the signal and get the output:</a:t>
            </a:r>
          </a:p>
        </p:txBody>
      </p:sp>
      <p:sp>
        <p:nvSpPr>
          <p:cNvPr id="58" name="TextBox 57">
            <a:extLst>
              <a:ext uri="{FF2B5EF4-FFF2-40B4-BE49-F238E27FC236}">
                <a16:creationId xmlns:a16="http://schemas.microsoft.com/office/drawing/2014/main" id="{A6C33FA9-1D6F-4B7F-8708-038E1CE6E5E0}"/>
              </a:ext>
            </a:extLst>
          </p:cNvPr>
          <p:cNvSpPr txBox="1"/>
          <p:nvPr/>
        </p:nvSpPr>
        <p:spPr>
          <a:xfrm>
            <a:off x="20563854" y="9297823"/>
            <a:ext cx="6143625" cy="369332"/>
          </a:xfrm>
          <a:prstGeom prst="rect">
            <a:avLst/>
          </a:prstGeom>
          <a:noFill/>
        </p:spPr>
        <p:txBody>
          <a:bodyPr wrap="square" rtlCol="0">
            <a:spAutoFit/>
          </a:bodyPr>
          <a:lstStyle/>
          <a:p>
            <a:pPr marL="285750" indent="-285750">
              <a:buFont typeface="Wingdings" panose="05000000000000000000" pitchFamily="2" charset="2"/>
              <a:buChar char="Ø"/>
            </a:pPr>
            <a:r>
              <a:rPr lang="en-GB" sz="1800" dirty="0"/>
              <a:t>Factor Number 20, Seed 7 and 128 bits</a:t>
            </a:r>
            <a:r>
              <a:rPr lang="en-GB" sz="1600" dirty="0"/>
              <a:t>:</a:t>
            </a:r>
          </a:p>
        </p:txBody>
      </p:sp>
      <p:pic>
        <p:nvPicPr>
          <p:cNvPr id="59" name="Picture 58">
            <a:extLst>
              <a:ext uri="{FF2B5EF4-FFF2-40B4-BE49-F238E27FC236}">
                <a16:creationId xmlns:a16="http://schemas.microsoft.com/office/drawing/2014/main" id="{C480BBE9-24DB-4815-8155-88B37AA6B20E}"/>
              </a:ext>
            </a:extLst>
          </p:cNvPr>
          <p:cNvPicPr/>
          <p:nvPr/>
        </p:nvPicPr>
        <p:blipFill rotWithShape="1">
          <a:blip r:embed="rId11"/>
          <a:srcRect r="6566" b="16172"/>
          <a:stretch/>
        </p:blipFill>
        <p:spPr bwMode="auto">
          <a:xfrm>
            <a:off x="21133090" y="10019895"/>
            <a:ext cx="5280234" cy="11260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Default Design">
  <a:themeElements>
    <a:clrScheme name="Custom 1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600</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Horizontal Template</dc:title>
  <dc:creator>Ethan Shulda;www.postersession.com</dc:creator>
  <cp:keywords>www.postersession.com</cp:keywords>
  <dc:description>©MegaPrint Inc. 2009</dc:description>
  <cp:lastModifiedBy>Ash Thapa</cp:lastModifiedBy>
  <cp:revision>54</cp:revision>
  <dcterms:created xsi:type="dcterms:W3CDTF">2008-12-04T00:20:37Z</dcterms:created>
  <dcterms:modified xsi:type="dcterms:W3CDTF">2021-04-27T12:47:09Z</dcterms:modified>
  <cp:category>Research Poster</cp:category>
</cp:coreProperties>
</file>