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64" r:id="rId5"/>
    <p:sldId id="265" r:id="rId6"/>
    <p:sldId id="267" r:id="rId7"/>
    <p:sldId id="266" r:id="rId8"/>
    <p:sldId id="268" r:id="rId9"/>
    <p:sldId id="260" r:id="rId10"/>
    <p:sldId id="269" r:id="rId11"/>
    <p:sldId id="270" r:id="rId12"/>
    <p:sldId id="275" r:id="rId13"/>
    <p:sldId id="271" r:id="rId14"/>
    <p:sldId id="273" r:id="rId15"/>
    <p:sldId id="272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8" d="100"/>
          <a:sy n="58" d="100"/>
        </p:scale>
        <p:origin x="-763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F07CA-3E10-472A-915B-7C0B521A898B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01402-A378-4FF5-BE45-CBC8FE70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82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01402-A378-4FF5-BE45-CBC8FE70D0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2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3A22154-57D6-4042-BB93-036CF26208C4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D92914-7892-1240-83A1-6D23999F68E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2154-57D6-4042-BB93-036CF26208C4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2914-7892-1240-83A1-6D23999F68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3A22154-57D6-4042-BB93-036CF26208C4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0D92914-7892-1240-83A1-6D23999F68E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2154-57D6-4042-BB93-036CF26208C4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D92914-7892-1240-83A1-6D23999F68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2154-57D6-4042-BB93-036CF26208C4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0D92914-7892-1240-83A1-6D23999F68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3A22154-57D6-4042-BB93-036CF26208C4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D92914-7892-1240-83A1-6D23999F68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3A22154-57D6-4042-BB93-036CF26208C4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D92914-7892-1240-83A1-6D23999F68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2154-57D6-4042-BB93-036CF26208C4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D92914-7892-1240-83A1-6D23999F68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2154-57D6-4042-BB93-036CF26208C4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D92914-7892-1240-83A1-6D23999F68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2154-57D6-4042-BB93-036CF26208C4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D92914-7892-1240-83A1-6D23999F68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3A22154-57D6-4042-BB93-036CF26208C4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0D92914-7892-1240-83A1-6D23999F68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A22154-57D6-4042-BB93-036CF26208C4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0D92914-7892-1240-83A1-6D23999F68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410534" y="602902"/>
            <a:ext cx="8428666" cy="4071524"/>
          </a:xfrm>
        </p:spPr>
        <p:txBody>
          <a:bodyPr>
            <a:normAutofit/>
          </a:bodyPr>
          <a:lstStyle/>
          <a:p>
            <a:r>
              <a:rPr lang="en-US" sz="4000" cap="small" dirty="0"/>
              <a:t>Anonymous Social Networks versus Peer Networks in Restaurant Choice 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err="1" smtClean="0"/>
              <a:t>Ashutosh</a:t>
            </a:r>
            <a:r>
              <a:rPr lang="en-US" i="1" dirty="0" smtClean="0"/>
              <a:t> </a:t>
            </a:r>
            <a:r>
              <a:rPr lang="en-US" i="1" dirty="0" err="1" smtClean="0"/>
              <a:t>Tiwari</a:t>
            </a:r>
            <a:r>
              <a:rPr lang="en-US" i="1" dirty="0"/>
              <a:t> </a:t>
            </a:r>
            <a:r>
              <a:rPr lang="en-US" i="1" dirty="0" smtClean="0"/>
              <a:t>and </a:t>
            </a:r>
            <a:r>
              <a:rPr lang="en-US" i="1" dirty="0"/>
              <a:t>Timothy Richards </a:t>
            </a:r>
            <a:r>
              <a:rPr lang="en-US" i="1" dirty="0" smtClean="0"/>
              <a:t> </a:t>
            </a:r>
          </a:p>
          <a:p>
            <a:r>
              <a:rPr lang="en-US" i="1" dirty="0" smtClean="0"/>
              <a:t>Arizona </a:t>
            </a:r>
            <a:r>
              <a:rPr lang="en-US" i="1" dirty="0"/>
              <a:t>State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8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9240"/>
            <a:ext cx="4099559" cy="2331720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60" y="1478280"/>
            <a:ext cx="4000500" cy="2407920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6" name="Content Placeholder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3880"/>
            <a:ext cx="4465320" cy="2301240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8" name="Content Placeholder 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81" y="4160520"/>
            <a:ext cx="4000500" cy="2484120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9225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 1: Peer versus Anonymous  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Model 2: Negative versus </a:t>
            </a:r>
            <a:r>
              <a:rPr lang="en-US" dirty="0"/>
              <a:t>P</a:t>
            </a:r>
            <a:r>
              <a:rPr lang="en-US" dirty="0" smtClean="0"/>
              <a:t>ositive Reviews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54186"/>
              </p:ext>
            </p:extLst>
          </p:nvPr>
        </p:nvGraphicFramePr>
        <p:xfrm>
          <a:off x="1689100" y="2117725"/>
          <a:ext cx="6110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3" imgW="1726920" imgH="228600" progId="Equation.COEE2">
                  <p:embed/>
                </p:oleObj>
              </mc:Choice>
              <mc:Fallback>
                <p:oleObj name="Equation" r:id="rId3" imgW="1726920" imgH="228600" progId="Equation.COEE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2117725"/>
                        <a:ext cx="61102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809927"/>
              </p:ext>
            </p:extLst>
          </p:nvPr>
        </p:nvGraphicFramePr>
        <p:xfrm>
          <a:off x="2987040" y="3154680"/>
          <a:ext cx="4480560" cy="86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5" imgW="1219200" imgH="228600" progId="Equation.COEE2">
                  <p:embed/>
                </p:oleObj>
              </mc:Choice>
              <mc:Fallback>
                <p:oleObj name="Equation" r:id="rId5" imgW="1219200" imgH="228600" progId="Equation.COEE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040" y="3154680"/>
                        <a:ext cx="4480560" cy="86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877715"/>
              </p:ext>
            </p:extLst>
          </p:nvPr>
        </p:nvGraphicFramePr>
        <p:xfrm>
          <a:off x="1627188" y="4876800"/>
          <a:ext cx="588962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7" imgW="1346200" imgH="228600" progId="Equation.COEE2">
                  <p:embed/>
                </p:oleObj>
              </mc:Choice>
              <mc:Fallback>
                <p:oleObj name="Equation" r:id="rId7" imgW="1346200" imgH="228600" progId="Equation.COEE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4876800"/>
                        <a:ext cx="5889625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90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Instruments for network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71340271"/>
              </p:ext>
            </p:extLst>
          </p:nvPr>
        </p:nvGraphicFramePr>
        <p:xfrm>
          <a:off x="1564187" y="2247900"/>
          <a:ext cx="5623560" cy="435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7430"/>
                <a:gridCol w="1257300"/>
                <a:gridCol w="1143000"/>
                <a:gridCol w="92583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Dependent Variable: Likeliness to Revisit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Coefficient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t-value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p-value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Age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0.0230**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2.08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0.039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Consider Peer Review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-1.245**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-4.42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Written Online Review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0.312**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2.64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0.009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(Age × Gender)</a:t>
                      </a:r>
                      <a:r>
                        <a:rPr lang="en-US" sz="1300" baseline="300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-0.051**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-10.09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Nutrient Consciousness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-1.183**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-3.77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Taste as an Attribute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0.267**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3.24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Age × </a:t>
                      </a:r>
                      <a:r>
                        <a:rPr lang="en-US" sz="1300" dirty="0" smtClean="0">
                          <a:effectLst/>
                        </a:rPr>
                        <a:t>Nutrient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0.027**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3.16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 value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30.5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Hausman</a:t>
                      </a:r>
                      <a:r>
                        <a:rPr lang="en-US" sz="1300" dirty="0">
                          <a:effectLst/>
                        </a:rPr>
                        <a:t> Test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  <a:tab pos="965835" algn="ctr"/>
                        </a:tabLst>
                      </a:pPr>
                      <a:r>
                        <a:rPr lang="en-US" sz="1300" dirty="0">
                          <a:effectLst/>
                        </a:rPr>
                        <a:t>47.87</a:t>
                      </a:r>
                      <a:r>
                        <a:rPr lang="en-US" sz="1300" dirty="0" smtClean="0">
                          <a:effectLst/>
                        </a:rPr>
                        <a:t>**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Wu Test t-value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13.60</a:t>
                      </a:r>
                      <a:r>
                        <a:rPr lang="en-US" sz="1300" dirty="0" smtClean="0">
                          <a:effectLst/>
                        </a:rPr>
                        <a:t>**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448357"/>
              </p:ext>
            </p:extLst>
          </p:nvPr>
        </p:nvGraphicFramePr>
        <p:xfrm>
          <a:off x="2468881" y="1443111"/>
          <a:ext cx="3735977" cy="725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3" imgW="1219200" imgH="228600" progId="Equation.COEE2">
                  <p:embed/>
                </p:oleObj>
              </mc:Choice>
              <mc:Fallback>
                <p:oleObj name="Equation" r:id="rId3" imgW="1219200" imgH="228600" progId="Equation.COEE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881" y="1443111"/>
                        <a:ext cx="3735977" cy="725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05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 Results (Network Effects)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30995908"/>
              </p:ext>
            </p:extLst>
          </p:nvPr>
        </p:nvGraphicFramePr>
        <p:xfrm>
          <a:off x="274320" y="1480454"/>
          <a:ext cx="8732519" cy="51932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6176"/>
                <a:gridCol w="1137267"/>
                <a:gridCol w="1055443"/>
                <a:gridCol w="1088588"/>
                <a:gridCol w="1149697"/>
                <a:gridCol w="1149697"/>
                <a:gridCol w="945651"/>
              </a:tblGrid>
              <a:tr h="735674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Dependent variable: 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Likelihood to Revisit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Fixed Parameter Ordered Probit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Random Parameter Ordered Probit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Random Parameter O.P (Cholesky)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56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Coefficient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t-stat</a:t>
                      </a: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Coefficient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t-stat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Coefficient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t-stat</a:t>
                      </a: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7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Treated Peer Effect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-0.001**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-2.06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8.371**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2.94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0.568**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7.12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99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Anonymous Effect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-0.153*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-1.78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-3.815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-0.80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0.272**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3.02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5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Preference for Service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0.235**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2.92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1.300**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4.84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1.300**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4.84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99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Preference for Taste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-0.013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-0.16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3.414**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-4.18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3.414**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-4.18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5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Pref. Healthy Choices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0.049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0.796**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4.65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0.796**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4.65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7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Threshold 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0.641**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9.67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0.421**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6.37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0.421**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6.37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99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Threshold 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1.309**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18.03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1.000**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17.55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1.000**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17.55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5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Threshold 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2.177**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22.73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1.872**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17.42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1.872**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17.42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5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Log-likelihood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-422.87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-444.80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2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1 </a:t>
            </a:r>
            <a:r>
              <a:rPr lang="en-US" dirty="0" smtClean="0"/>
              <a:t>Partial Network Effects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41017635"/>
              </p:ext>
            </p:extLst>
          </p:nvPr>
        </p:nvGraphicFramePr>
        <p:xfrm>
          <a:off x="496062" y="2057400"/>
          <a:ext cx="8151876" cy="37185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5026"/>
                <a:gridCol w="2958410"/>
                <a:gridCol w="2758440"/>
              </a:tblGrid>
              <a:tr h="7248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Outcome (Revisit)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Anonymous Networks Effects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Peer Networks Effects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879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 = 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0.025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-0.183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879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 = 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-0.002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0.015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879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 = 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-0.007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0.056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48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 = 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-0.011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0.080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48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 = 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-0.004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0.031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8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</a:t>
            </a:r>
            <a:r>
              <a:rPr lang="en-US" dirty="0" smtClean="0"/>
              <a:t>2 </a:t>
            </a:r>
            <a:r>
              <a:rPr lang="en-US" dirty="0"/>
              <a:t>Results </a:t>
            </a:r>
            <a:r>
              <a:rPr lang="en-US" dirty="0" smtClean="0"/>
              <a:t>Positive vs. Negative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56397336"/>
              </p:ext>
            </p:extLst>
          </p:nvPr>
        </p:nvGraphicFramePr>
        <p:xfrm>
          <a:off x="612648" y="1752599"/>
          <a:ext cx="7952231" cy="45118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3602"/>
                <a:gridCol w="1330089"/>
                <a:gridCol w="1613204"/>
                <a:gridCol w="1235082"/>
                <a:gridCol w="1190254"/>
              </a:tblGrid>
              <a:tr h="648549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Dependent variable: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Likelihood to Recommend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Fixed Parameter Ordered Probit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Random Parameter Ordered Probit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4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Coefficient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t-stat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Coefficient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t-stat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44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Positive Reviews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0.624**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4.74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0.624**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3.18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10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Negative reviews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-0.790**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-6.76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-0.790**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-5.46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66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Threshold 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0.641**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9.67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0.430**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5.78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2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Threshold 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1.309**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18.03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0.886**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9.48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2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Threshold 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2.177**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22.73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1.865**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14.19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2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Log-likelihood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-234.934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-238.049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New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5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44291"/>
          </a:xfrm>
        </p:spPr>
        <p:txBody>
          <a:bodyPr>
            <a:noAutofit/>
          </a:bodyPr>
          <a:lstStyle/>
          <a:p>
            <a:r>
              <a:rPr lang="en-US" sz="1500" dirty="0"/>
              <a:t>B</a:t>
            </a:r>
            <a:r>
              <a:rPr lang="en-US" sz="1500" dirty="0" smtClean="0"/>
              <a:t>oth </a:t>
            </a:r>
            <a:r>
              <a:rPr lang="en-US" sz="1500" dirty="0"/>
              <a:t>peer </a:t>
            </a:r>
            <a:r>
              <a:rPr lang="en-US" sz="1500" dirty="0" smtClean="0"/>
              <a:t>and anonymous </a:t>
            </a:r>
            <a:r>
              <a:rPr lang="en-US" sz="1500" dirty="0"/>
              <a:t>reviews are have a significant </a:t>
            </a:r>
            <a:r>
              <a:rPr lang="en-US" sz="1500" dirty="0" smtClean="0"/>
              <a:t>impact (peers are more influential than anonymous) on demand </a:t>
            </a:r>
          </a:p>
          <a:p>
            <a:r>
              <a:rPr lang="en-US" sz="1500" dirty="0"/>
              <a:t>B</a:t>
            </a:r>
            <a:r>
              <a:rPr lang="en-US" sz="1500" dirty="0" smtClean="0"/>
              <a:t>oth </a:t>
            </a:r>
            <a:r>
              <a:rPr lang="en-US" sz="1500" dirty="0"/>
              <a:t>negative and positive reviews </a:t>
            </a:r>
            <a:r>
              <a:rPr lang="en-US" sz="1500" dirty="0" smtClean="0"/>
              <a:t>affect preferences (negative more impact than positive)</a:t>
            </a:r>
          </a:p>
          <a:p>
            <a:pPr marL="0" indent="0">
              <a:buNone/>
            </a:pPr>
            <a:endParaRPr lang="en-US" sz="1500" dirty="0" smtClean="0"/>
          </a:p>
          <a:p>
            <a:r>
              <a:rPr lang="en-US" sz="1500" dirty="0"/>
              <a:t>F</a:t>
            </a:r>
            <a:r>
              <a:rPr lang="en-US" sz="1500" dirty="0" smtClean="0"/>
              <a:t>irst to </a:t>
            </a:r>
            <a:r>
              <a:rPr lang="en-US" sz="1500" dirty="0"/>
              <a:t>compare the most prevalent form of social networks </a:t>
            </a:r>
            <a:endParaRPr lang="en-US" sz="1500" dirty="0" smtClean="0"/>
          </a:p>
          <a:p>
            <a:r>
              <a:rPr lang="en-US" sz="1500" dirty="0"/>
              <a:t>F</a:t>
            </a:r>
            <a:r>
              <a:rPr lang="en-US" sz="1500" dirty="0" smtClean="0"/>
              <a:t>ramework </a:t>
            </a:r>
            <a:r>
              <a:rPr lang="en-US" sz="1500" dirty="0"/>
              <a:t>to setup multistage social network experiments to perform economic research. </a:t>
            </a:r>
            <a:endParaRPr lang="en-US" sz="1500" dirty="0" smtClean="0"/>
          </a:p>
          <a:p>
            <a:r>
              <a:rPr lang="en-CA" sz="1500" dirty="0" smtClean="0"/>
              <a:t>Restaurants can target expenditures and avoid loss</a:t>
            </a:r>
          </a:p>
          <a:p>
            <a:r>
              <a:rPr lang="en-US" sz="1500" dirty="0" smtClean="0"/>
              <a:t>Extend to hotels</a:t>
            </a:r>
            <a:r>
              <a:rPr lang="en-US" sz="1500" dirty="0"/>
              <a:t>, local contractors, bars and amusement parks</a:t>
            </a:r>
            <a:r>
              <a:rPr lang="en-US" sz="1500" dirty="0" smtClean="0"/>
              <a:t>.-where </a:t>
            </a:r>
            <a:r>
              <a:rPr lang="en-US" sz="1500" dirty="0"/>
              <a:t>uncertainty in consuming a multi-attribute good and are likely to turn to social media</a:t>
            </a:r>
          </a:p>
          <a:p>
            <a:r>
              <a:rPr lang="en-US" sz="1500" dirty="0" smtClean="0"/>
              <a:t>The </a:t>
            </a:r>
            <a:r>
              <a:rPr lang="en-US" sz="1500" dirty="0"/>
              <a:t>results of this research can help local small </a:t>
            </a:r>
            <a:r>
              <a:rPr lang="en-US" sz="1500" dirty="0" smtClean="0"/>
              <a:t>businesses:  limited </a:t>
            </a:r>
            <a:r>
              <a:rPr lang="en-US" sz="1500" dirty="0"/>
              <a:t>marketing budget and WOM </a:t>
            </a:r>
            <a:r>
              <a:rPr lang="en-US" sz="1500" dirty="0" smtClean="0"/>
              <a:t>is important</a:t>
            </a:r>
          </a:p>
          <a:p>
            <a:endParaRPr lang="en-US" sz="1500" dirty="0"/>
          </a:p>
          <a:p>
            <a:r>
              <a:rPr lang="en-US" sz="1500" dirty="0"/>
              <a:t>S</a:t>
            </a:r>
            <a:r>
              <a:rPr lang="en-US" sz="1500" dirty="0" smtClean="0"/>
              <a:t>mall </a:t>
            </a:r>
            <a:r>
              <a:rPr lang="en-US" sz="1500" dirty="0"/>
              <a:t>size of peer groups can be a limiting factor for any controlled social-networking experiment. </a:t>
            </a:r>
            <a:endParaRPr lang="en-US" sz="1500" dirty="0" smtClean="0"/>
          </a:p>
          <a:p>
            <a:r>
              <a:rPr lang="en-US" sz="1500" dirty="0"/>
              <a:t>Future research </a:t>
            </a:r>
            <a:r>
              <a:rPr lang="en-US" sz="1500" dirty="0" smtClean="0"/>
              <a:t>in high </a:t>
            </a:r>
            <a:r>
              <a:rPr lang="en-US" sz="1500" dirty="0"/>
              <a:t>involvement categories such as durable home appliances, automobile, medical care, holiday packages, house purchases and education </a:t>
            </a:r>
            <a:r>
              <a:rPr lang="en-US" sz="1500" dirty="0" smtClean="0"/>
              <a:t>investments</a:t>
            </a:r>
          </a:p>
          <a:p>
            <a:r>
              <a:rPr lang="en-US" sz="1500" dirty="0"/>
              <a:t>Anonymous network effect studies which include attributes of reviewers, review characteristics and dynamic changes in </a:t>
            </a:r>
            <a:r>
              <a:rPr lang="en-US" sz="1500" dirty="0" smtClean="0"/>
              <a:t>reviews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970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FAFH constitutes </a:t>
            </a:r>
            <a:r>
              <a:rPr lang="en-CA" dirty="0"/>
              <a:t>a major share of the household </a:t>
            </a:r>
            <a:r>
              <a:rPr lang="en-CA" dirty="0" smtClean="0"/>
              <a:t>food budget- 50%</a:t>
            </a:r>
          </a:p>
          <a:p>
            <a:r>
              <a:rPr lang="en-CA" dirty="0"/>
              <a:t>26 % of the restaurants fail within </a:t>
            </a:r>
            <a:r>
              <a:rPr lang="en-CA" dirty="0" smtClean="0"/>
              <a:t>the 1</a:t>
            </a:r>
            <a:r>
              <a:rPr lang="en-CA" baseline="30000" dirty="0" smtClean="0"/>
              <a:t>st</a:t>
            </a:r>
            <a:r>
              <a:rPr lang="en-CA" dirty="0"/>
              <a:t> </a:t>
            </a:r>
            <a:r>
              <a:rPr lang="en-CA" dirty="0" smtClean="0"/>
              <a:t>year</a:t>
            </a:r>
          </a:p>
          <a:p>
            <a:r>
              <a:rPr lang="en-CA" dirty="0"/>
              <a:t>Restaurants </a:t>
            </a:r>
            <a:r>
              <a:rPr lang="en-CA" dirty="0" smtClean="0"/>
              <a:t>complex offering </a:t>
            </a:r>
          </a:p>
          <a:p>
            <a:r>
              <a:rPr lang="en-CA" dirty="0" smtClean="0"/>
              <a:t>Uncertainty/Risk – Rely on WOM</a:t>
            </a:r>
          </a:p>
          <a:p>
            <a:r>
              <a:rPr lang="en-CA" dirty="0"/>
              <a:t>Banerjee (1992), </a:t>
            </a:r>
            <a:r>
              <a:rPr lang="en-CA" dirty="0" err="1"/>
              <a:t>Cai</a:t>
            </a:r>
            <a:r>
              <a:rPr lang="en-CA" dirty="0"/>
              <a:t>, Chen, and Fang (2009), and Anderson and </a:t>
            </a:r>
            <a:r>
              <a:rPr lang="en-CA" dirty="0" err="1"/>
              <a:t>Magruder</a:t>
            </a:r>
            <a:r>
              <a:rPr lang="en-CA" dirty="0"/>
              <a:t> (2012) – social effects </a:t>
            </a:r>
          </a:p>
          <a:p>
            <a:r>
              <a:rPr lang="en-CA" dirty="0" smtClean="0"/>
              <a:t>But which one?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0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1" t="-212" r="20013"/>
          <a:stretch/>
        </p:blipFill>
        <p:spPr bwMode="auto">
          <a:xfrm>
            <a:off x="4617721" y="2514338"/>
            <a:ext cx="4480560" cy="344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Peer or Anonymous Social Networks ? </a:t>
            </a:r>
            <a:endParaRPr lang="en-US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sz="quarter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4" r="29319" b="10238"/>
          <a:stretch/>
        </p:blipFill>
        <p:spPr>
          <a:xfrm>
            <a:off x="45719" y="2514599"/>
            <a:ext cx="4571820" cy="344424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Peer networks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Anonymous networks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0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networks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Peer Networks </a:t>
            </a:r>
            <a:r>
              <a:rPr lang="en-US" dirty="0" smtClean="0"/>
              <a:t>(Friends/Family/Coworkers)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rust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onnection strength  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Anonymous </a:t>
            </a:r>
            <a:r>
              <a:rPr lang="en-US" dirty="0"/>
              <a:t>Networks (Unknown Experts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Deep information pool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Wide variety of reviews </a:t>
            </a:r>
          </a:p>
          <a:p>
            <a:pPr marL="1600200" lvl="4" indent="0">
              <a:buNone/>
            </a:pPr>
            <a:r>
              <a:rPr lang="en-US" dirty="0" smtClean="0"/>
              <a:t>   -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 &amp; Contribution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Two stage experiment </a:t>
            </a:r>
          </a:p>
          <a:p>
            <a:r>
              <a:rPr lang="en-CA" dirty="0"/>
              <a:t>Control function modelling approach</a:t>
            </a:r>
          </a:p>
          <a:p>
            <a:r>
              <a:rPr lang="en-CA" dirty="0"/>
              <a:t>Problems – Endogeneity &amp; Reflection </a:t>
            </a:r>
            <a:r>
              <a:rPr lang="en-CA" dirty="0" smtClean="0"/>
              <a:t>problem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U</a:t>
            </a:r>
            <a:r>
              <a:rPr lang="en-CA" dirty="0" smtClean="0"/>
              <a:t>nderstand </a:t>
            </a:r>
            <a:r>
              <a:rPr lang="en-CA" dirty="0"/>
              <a:t>how Social Networks influence restaurant </a:t>
            </a:r>
            <a:r>
              <a:rPr lang="en-CA" dirty="0" smtClean="0"/>
              <a:t>demand </a:t>
            </a:r>
          </a:p>
          <a:p>
            <a:r>
              <a:rPr lang="en-US" dirty="0"/>
              <a:t>Managerial: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How </a:t>
            </a:r>
            <a:r>
              <a:rPr lang="en-US" dirty="0"/>
              <a:t>to avoid the Boom or Burst?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Intelligent </a:t>
            </a:r>
            <a:r>
              <a:rPr lang="en-US" dirty="0"/>
              <a:t>marketing </a:t>
            </a:r>
          </a:p>
          <a:p>
            <a:r>
              <a:rPr lang="en-US" dirty="0"/>
              <a:t>Academic: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Gives a 2 stage influential framework for SN </a:t>
            </a:r>
            <a:r>
              <a:rPr lang="en-US" dirty="0" smtClean="0"/>
              <a:t>studies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First study which differentiates and compares anonymous and peer effects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&amp; Networks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Utility dependence on peers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Utility dependence on reviews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5" t="16700" r="20349" b="12800"/>
          <a:stretch/>
        </p:blipFill>
        <p:spPr bwMode="auto">
          <a:xfrm>
            <a:off x="91440" y="2819400"/>
            <a:ext cx="4488538" cy="278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50" t="22400" r="36125" b="56600"/>
          <a:stretch/>
        </p:blipFill>
        <p:spPr bwMode="auto">
          <a:xfrm>
            <a:off x="4705676" y="3169920"/>
            <a:ext cx="4317710" cy="225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48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28" y="1615440"/>
            <a:ext cx="7997952" cy="440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</a:t>
            </a:r>
            <a:r>
              <a:rPr lang="en-US" dirty="0"/>
              <a:t>V</a:t>
            </a:r>
            <a:r>
              <a:rPr lang="en-US" dirty="0" smtClean="0"/>
              <a:t>ersus </a:t>
            </a:r>
            <a:r>
              <a:rPr lang="en-US" dirty="0"/>
              <a:t>N</a:t>
            </a:r>
            <a:r>
              <a:rPr lang="en-US" dirty="0" smtClean="0"/>
              <a:t>egative Reviews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stage experiment </a:t>
            </a:r>
          </a:p>
          <a:p>
            <a:r>
              <a:rPr lang="en-US" dirty="0" smtClean="0"/>
              <a:t>Two similar restaurants </a:t>
            </a:r>
          </a:p>
          <a:p>
            <a:r>
              <a:rPr lang="en-US" dirty="0" smtClean="0"/>
              <a:t>Anonymous reviews in stage 1 </a:t>
            </a:r>
          </a:p>
          <a:p>
            <a:r>
              <a:rPr lang="en-US" dirty="0" smtClean="0"/>
              <a:t>Peer reviews in stage 2</a:t>
            </a:r>
          </a:p>
          <a:p>
            <a:r>
              <a:rPr lang="en-US" dirty="0" smtClean="0"/>
              <a:t>100 respondents in 10 peer groups </a:t>
            </a:r>
          </a:p>
          <a:p>
            <a:r>
              <a:rPr lang="en-US" dirty="0" smtClean="0"/>
              <a:t>37 control respondents</a:t>
            </a:r>
          </a:p>
          <a:p>
            <a:r>
              <a:rPr lang="en-US" dirty="0" smtClean="0"/>
              <a:t>Avoid endogeneity and reflection (</a:t>
            </a:r>
            <a:r>
              <a:rPr lang="en-US" dirty="0" err="1"/>
              <a:t>Manski</a:t>
            </a:r>
            <a:r>
              <a:rPr lang="en-US" dirty="0"/>
              <a:t> 1993</a:t>
            </a:r>
            <a:r>
              <a:rPr lang="en-US" dirty="0" smtClean="0"/>
              <a:t>)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4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tiwari7\Desktop\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" y="1640650"/>
            <a:ext cx="6964680" cy="500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Layout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0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189</TotalTime>
  <Words>735</Words>
  <Application>Microsoft Office PowerPoint</Application>
  <PresentationFormat>On-screen Show (4:3)</PresentationFormat>
  <Paragraphs>248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Median</vt:lpstr>
      <vt:lpstr>Equation</vt:lpstr>
      <vt:lpstr>Anonymous Social Networks versus Peer Networks in Restaurant Choice </vt:lpstr>
      <vt:lpstr>Overview </vt:lpstr>
      <vt:lpstr>Peer or Anonymous Social Networks ? </vt:lpstr>
      <vt:lpstr>Social networks </vt:lpstr>
      <vt:lpstr>Methodology  &amp; Contribution </vt:lpstr>
      <vt:lpstr>Utility &amp; Networks </vt:lpstr>
      <vt:lpstr>Positive Versus Negative Reviews </vt:lpstr>
      <vt:lpstr>Experiment </vt:lpstr>
      <vt:lpstr>Experiment Layout </vt:lpstr>
      <vt:lpstr>Representation </vt:lpstr>
      <vt:lpstr>Model </vt:lpstr>
      <vt:lpstr>Instruments for network  </vt:lpstr>
      <vt:lpstr>Model 1 Results (Network Effects)  </vt:lpstr>
      <vt:lpstr>Model 1 Partial Network Effects</vt:lpstr>
      <vt:lpstr>Model 2 Results Positive vs. Negative </vt:lpstr>
      <vt:lpstr>Conclusion </vt:lpstr>
    </vt:vector>
  </TitlesOfParts>
  <Company>Premium Farm Fresh Produce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Pratibha Bisht</dc:creator>
  <cp:lastModifiedBy>ash</cp:lastModifiedBy>
  <cp:revision>33</cp:revision>
  <dcterms:created xsi:type="dcterms:W3CDTF">2013-08-04T00:47:43Z</dcterms:created>
  <dcterms:modified xsi:type="dcterms:W3CDTF">2013-08-06T14:29:03Z</dcterms:modified>
</cp:coreProperties>
</file>