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130EDC-45A1-4F52-ACCD-D921FC47720E}">
  <a:tblStyle styleId="{76130EDC-45A1-4F52-ACCD-D921FC47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Matteo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102ef2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e102ef2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e08d5a8c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e08d5a8c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27eec5a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e27eec5a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08d5a8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08d5a8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algorithm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08d5a8c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08d5a8c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data finding something that we liked and was interesting, </a:t>
            </a:r>
            <a:r>
              <a:rPr lang="en"/>
              <a:t>learning</a:t>
            </a:r>
            <a:r>
              <a:rPr lang="en"/>
              <a:t> the new Breez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most accurate k, by using a for loop and testing different ks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27eec5a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27eec5a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27eec5a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27eec5a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Ashton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27eec5ad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e27eec5ad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Matteo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1d328486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1d328486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Ashton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1d32848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1d32848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Ashton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1d328486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e1d328486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Ashton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352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Predicting Sleep Disorders based on Lifestyle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Ashton Alonge</a:t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Matteo Shafer</a:t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/>
              <a:t>Oliver Lane</a:t>
            </a:r>
            <a:endParaRPr sz="15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Stress and occupation are the biggest predictors of sleep disorders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Consistent with studies we found in the National Library of Medicine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Stress inhibits melatonin production and increases risk of sleep disorders</a:t>
            </a:r>
            <a:endParaRPr sz="1700"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3140498"/>
            <a:ext cx="5031500" cy="17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1303800" y="1390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Multinomial Logistic Regression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Cross-validation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Hyperparameter tuning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Spark MLlib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Spark Datasets and Structs</a:t>
            </a:r>
            <a:endParaRPr sz="1700"/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3091800"/>
            <a:ext cx="25241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550" y="834075"/>
            <a:ext cx="2154000" cy="34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2271600" y="1843500"/>
            <a:ext cx="5320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You!</a:t>
            </a:r>
            <a:endParaRPr sz="7000"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1825775" y="3723325"/>
            <a:ext cx="54729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62450" y="1858850"/>
            <a:ext cx="5505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459"/>
              <a:t>Multinomial Logistic Regression</a:t>
            </a:r>
            <a:endParaRPr sz="345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459"/>
          </a:p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" sz="2270"/>
              <a:t>Model 1: Sleep Model</a:t>
            </a:r>
            <a:endParaRPr sz="2270"/>
          </a:p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" sz="2270"/>
              <a:t>Model 2: Physical Activity</a:t>
            </a:r>
            <a:endParaRPr sz="2270"/>
          </a:p>
          <a:p>
            <a:pPr indent="-372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70"/>
              <a:buChar char="●"/>
            </a:pPr>
            <a:r>
              <a:rPr lang="en" sz="2270"/>
              <a:t>Model 3: Stress</a:t>
            </a:r>
            <a:endParaRPr sz="22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27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425" y="3255775"/>
            <a:ext cx="2862700" cy="18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200" y="165325"/>
            <a:ext cx="3000400" cy="30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issues we ran into early on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642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Searching for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Created KNN Classifier but then realized we had to use spark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Switched to logistic regression, realized it needed to be multinomial logistic regression as we had 3 classes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0" y="2908763"/>
            <a:ext cx="22098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711" y="2908776"/>
            <a:ext cx="310604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056738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find the best model parameters by comparing performance on different data splits.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 Parameter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ParamGridBuilder()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00" y="2957275"/>
            <a:ext cx="56673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882775" y="1597875"/>
            <a:ext cx="7644900" cy="3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Cross-validation checks how well a model works on different data to prevent overfitting.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K-fold cross-validation splits data into K parts, trains on K-1 parts, tests on the last part, and repeats K times.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Calculates the accuracies then averages them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 handles large datasets efficiently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Compared the accuracy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models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750" y="3188175"/>
            <a:ext cx="3258876" cy="1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Selected the Three Different Models?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579700" y="1757025"/>
            <a:ext cx="7537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/>
              <a:t>Sleep Model			Physical Activity			  Stress</a:t>
            </a:r>
            <a:endParaRPr b="1" sz="2200"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13" y="282891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400" y="2857488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363" y="2571738"/>
            <a:ext cx="20288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324" name="Google Shape;324;p19"/>
          <p:cNvGraphicFramePr/>
          <p:nvPr/>
        </p:nvGraphicFramePr>
        <p:xfrm>
          <a:off x="629450" y="4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{76130EDC-45A1-4F52-ACCD-D921FC47720E}</a:tableStyleId>
              </a:tblPr>
              <a:tblGrid>
                <a:gridCol w="3959450"/>
                <a:gridCol w="3925650"/>
              </a:tblGrid>
              <a:tr h="1116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ED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Model 1: Sleep</a:t>
                      </a:r>
                      <a:endParaRPr b="1" sz="1800">
                        <a:solidFill>
                          <a:srgbClr val="FFFED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6CFA"/>
                    </a:solidFill>
                  </a:tcPr>
                </a:tc>
                <a:tc hMerge="1"/>
              </a:tr>
              <a:tr h="11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Predictors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9E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Accuracy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9E5B5"/>
                    </a:solidFill>
                  </a:tcPr>
                </a:tc>
              </a:tr>
              <a:tr h="22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Sleep Duration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Quality of Sleep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C3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5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58.0%</a:t>
                      </a:r>
                      <a:endParaRPr b="1" sz="35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C35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331" name="Google Shape;331;p20"/>
          <p:cNvGraphicFramePr/>
          <p:nvPr/>
        </p:nvGraphicFramePr>
        <p:xfrm>
          <a:off x="629450" y="4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{76130EDC-45A1-4F52-ACCD-D921FC47720E}</a:tableStyleId>
              </a:tblPr>
              <a:tblGrid>
                <a:gridCol w="3959450"/>
                <a:gridCol w="3925650"/>
              </a:tblGrid>
              <a:tr h="1116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ED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Model 2: Physical Activity</a:t>
                      </a:r>
                      <a:endParaRPr b="1" sz="1800">
                        <a:solidFill>
                          <a:srgbClr val="FFFED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6CFA"/>
                    </a:solidFill>
                  </a:tcPr>
                </a:tc>
                <a:tc hMerge="1"/>
              </a:tr>
              <a:tr h="11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Predictors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9E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Accuracy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9E5B5"/>
                    </a:solidFill>
                  </a:tcPr>
                </a:tc>
              </a:tr>
              <a:tr h="22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Physical Activity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Heart Rate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Daily Steps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C3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5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63.0%</a:t>
                      </a:r>
                      <a:endParaRPr b="1" sz="35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C35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338" name="Google Shape;338;p21"/>
          <p:cNvGraphicFramePr/>
          <p:nvPr/>
        </p:nvGraphicFramePr>
        <p:xfrm>
          <a:off x="629450" y="4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{76130EDC-45A1-4F52-ACCD-D921FC47720E}</a:tableStyleId>
              </a:tblPr>
              <a:tblGrid>
                <a:gridCol w="3959450"/>
                <a:gridCol w="3925650"/>
              </a:tblGrid>
              <a:tr h="11169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ED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Model 3: Stress</a:t>
                      </a:r>
                      <a:endParaRPr b="1" sz="1800">
                        <a:solidFill>
                          <a:srgbClr val="FFFED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6CFA"/>
                    </a:solidFill>
                  </a:tcPr>
                </a:tc>
                <a:tc hMerge="1"/>
              </a:tr>
              <a:tr h="11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Predictors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9E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Accuracy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9E5B5"/>
                    </a:solidFill>
                  </a:tcPr>
                </a:tc>
              </a:tr>
              <a:tr h="22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Occupation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30303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Stress Level</a:t>
                      </a:r>
                      <a:endParaRPr b="1" sz="1800">
                        <a:solidFill>
                          <a:srgbClr val="303030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C3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5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88.9%</a:t>
                      </a:r>
                      <a:endParaRPr b="1" sz="3500">
                        <a:solidFill>
                          <a:schemeClr val="dk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C35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