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E064C6-9DA4-40CD-9346-E9C00DB5026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145040" y="9121680"/>
            <a:ext cx="3169800" cy="4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FF62E5CD-7E0D-4900-B56C-01F471A2F1BB}" type="slidenum">
              <a:rPr b="0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74880" y="4560480"/>
            <a:ext cx="536508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20040" y="4240080"/>
            <a:ext cx="1998000" cy="128736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rgbClr val="002a7d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rgbClr val="002d86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rgbClr val="002b82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878520" y="133200"/>
            <a:ext cx="2112840" cy="1052280"/>
          </a:xfrm>
          <a:custGeom>
            <a:avLst/>
            <a:gdLst/>
            <a:ahLst/>
            <a:rect l="l" t="t" r="r" b="b"/>
            <a:pathLst>
              <a:path w="5872" h="2926">
                <a:moveTo>
                  <a:pt x="487" y="0"/>
                </a:moveTo>
                <a:cubicBezTo>
                  <a:pt x="243" y="0"/>
                  <a:pt x="0" y="243"/>
                  <a:pt x="0" y="487"/>
                </a:cubicBezTo>
                <a:lnTo>
                  <a:pt x="0" y="2437"/>
                </a:lnTo>
                <a:cubicBezTo>
                  <a:pt x="0" y="2681"/>
                  <a:pt x="243" y="2925"/>
                  <a:pt x="487" y="2925"/>
                </a:cubicBezTo>
                <a:lnTo>
                  <a:pt x="5383" y="2925"/>
                </a:lnTo>
                <a:cubicBezTo>
                  <a:pt x="5627" y="2925"/>
                  <a:pt x="5871" y="2681"/>
                  <a:pt x="5871" y="2437"/>
                </a:cubicBezTo>
                <a:lnTo>
                  <a:pt x="5871" y="487"/>
                </a:lnTo>
                <a:cubicBezTo>
                  <a:pt x="5871" y="243"/>
                  <a:pt x="5627" y="0"/>
                  <a:pt x="5383" y="0"/>
                </a:cubicBezTo>
                <a:lnTo>
                  <a:pt x="487" y="0"/>
                </a:lnTo>
              </a:path>
            </a:pathLst>
          </a:custGeom>
          <a:solidFill>
            <a:srgbClr val="ffffff"/>
          </a:solidFill>
          <a:ln w="9360">
            <a:solidFill>
              <a:srgbClr val="70a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9" descr=""/>
          <p:cNvPicPr/>
          <p:nvPr/>
        </p:nvPicPr>
        <p:blipFill>
          <a:blip r:embed="rId2"/>
          <a:stretch/>
        </p:blipFill>
        <p:spPr>
          <a:xfrm>
            <a:off x="6981840" y="233280"/>
            <a:ext cx="1904760" cy="85212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6620040" y="4240080"/>
            <a:ext cx="1998000" cy="128736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rgbClr val="003399"/>
              </a:gs>
              <a:gs pos="100000">
                <a:srgbClr val="002e8b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rgbClr val="002a7d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rgbClr val="002d86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rgbClr val="002b82"/>
              </a:gs>
              <a:gs pos="100000">
                <a:srgbClr val="003399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514"/>
              </a:gs>
              <a:gs pos="100000">
                <a:srgbClr val="003399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>
            <a:off x="50760" y="6081840"/>
            <a:ext cx="1625400" cy="710640"/>
          </a:xfrm>
          <a:custGeom>
            <a:avLst/>
            <a:gdLst/>
            <a:ahLst/>
            <a:rect l="l" t="t" r="r" b="b"/>
            <a:pathLst>
              <a:path w="4518" h="1977">
                <a:moveTo>
                  <a:pt x="329" y="0"/>
                </a:moveTo>
                <a:cubicBezTo>
                  <a:pt x="164" y="0"/>
                  <a:pt x="0" y="164"/>
                  <a:pt x="0" y="329"/>
                </a:cubicBezTo>
                <a:lnTo>
                  <a:pt x="0" y="1646"/>
                </a:lnTo>
                <a:cubicBezTo>
                  <a:pt x="0" y="1811"/>
                  <a:pt x="164" y="1976"/>
                  <a:pt x="329" y="1976"/>
                </a:cubicBezTo>
                <a:lnTo>
                  <a:pt x="4187" y="1976"/>
                </a:lnTo>
                <a:cubicBezTo>
                  <a:pt x="4352" y="1976"/>
                  <a:pt x="4517" y="1811"/>
                  <a:pt x="4517" y="1646"/>
                </a:cubicBezTo>
                <a:lnTo>
                  <a:pt x="4517" y="329"/>
                </a:lnTo>
                <a:cubicBezTo>
                  <a:pt x="4517" y="164"/>
                  <a:pt x="4352" y="0"/>
                  <a:pt x="4187" y="0"/>
                </a:cubicBezTo>
                <a:lnTo>
                  <a:pt x="329" y="0"/>
                </a:lnTo>
              </a:path>
            </a:pathLst>
          </a:custGeom>
          <a:solidFill>
            <a:srgbClr val="ffffff"/>
          </a:solidFill>
          <a:ln w="9360">
            <a:solidFill>
              <a:srgbClr val="70a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Picture 9" descr=""/>
          <p:cNvPicPr/>
          <p:nvPr/>
        </p:nvPicPr>
        <p:blipFill>
          <a:blip r:embed="rId2"/>
          <a:stretch/>
        </p:blipFill>
        <p:spPr>
          <a:xfrm>
            <a:off x="139680" y="6145200"/>
            <a:ext cx="1447560" cy="647280"/>
          </a:xfrm>
          <a:prstGeom prst="rect">
            <a:avLst/>
          </a:prstGeom>
          <a:ln>
            <a:noFill/>
          </a:ln>
        </p:spPr>
      </p:pic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shtonchase/portable_impedance_tomography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33520" y="1736640"/>
            <a:ext cx="807660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Portable Impedance Tomography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19320" y="373392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Ashton Johnson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CPE621 Advanced Embedded Systems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and Computer Engineering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University of Alabama in Huntsville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577840" y="6126480"/>
            <a:ext cx="3200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e-mail: acj0008@uah.edu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9B043B0-F404-4838-B407-C0CEBE564E60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Proposed approach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Portable Impedance Tomography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Combine features of existing solutions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Multiple electrodes – 4 point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Bluetooth connectivity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44D49FE-B506-4399-8EC0-90ACB6B3597A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Logistics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Milestones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Hardware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Platform Selection (19 SEP)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Schematic Design &amp; Layout Complete (26 SEP)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Analog Multiplexers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Power Domain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PCB Assembly Complete (10 OCT)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PCB Checkout Complete (24 OCT)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6BE1B87-B542-403A-B96B-911393C537C0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Logistics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Milestones (cont)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Software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Iterative deliveries based on SCRUM development cycles.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Sensor Module firmware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GNU/Linux application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(opt) Android application development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82E11AE-2FFD-4129-B390-26A7BEA64004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Philosophies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 and contribute free, libre, open source whenever possible.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PCB design will utilize KiCad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Design components will be submitted to official repositories.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GCC software compilation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Design and all document to be hosted at GitHub.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aramond"/>
                <a:hlinkClick r:id="rId1"/>
              </a:rPr>
              <a:t>https://github.com/ashtonchase/portable_impedance_tomography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E7EC0B6-B7C9-43BE-BE8D-E0D9343A58A0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References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L. Breniuc, V. David, and C. G. Haba, “Wearable impedance analyzer based on AD5933,” in 2014 International Conference and Exposition on Electrical and Power Engineering (EPE), 2014, pp. 585–590.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R. Harder, A. Diedrich, J. S. Whitfield, M. S. Buchowski, J. B. Pietsch, and F. J. Baudenbacher, “Smart Multi-Frequency Bioelectrical Impedance Spectrometer for BIA and BIVA Applications,” IEEE Transactions on Biomedical Circuits and Systems, vol. 10, no. 4, pp. 912–919, Aug. 2016.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C. Dimas, P. Tsampas, N. Ouzounoglou, and P. P. Sotiriadis, “Development of a modular 64-electrodes Electrical Impedance Tomography system,” in 2017 6th International Conference on Modern Circuits and Systems Technologies (MOCAST), 2017, pp. 1–4.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Impedance as a Tool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563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Complex Impedance Measurements provide insight on material composition.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More information can be observed using real and imaginary components.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E2F8F4C-9E84-417E-8EBF-E09F6DEBA1C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Potential Applications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563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Electromechanical Impedance Spectroscopy (EIP)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Characterization of coatings and metal corrosions.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Bioimpedance Spectroscopy (EBIS) is a growing area of research.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Impedance pneumography- Respiration Rates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Continuous ECG measurements are subject to interference from motion artifacts.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Body composition measurements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Impedance Tomography</a:t>
            </a: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– Using impedance to build a 2D/3D image of the material.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5008479-BE86-44E1-B900-6C4FD6CFD7F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Analog Devices 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01760" y="123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Low cost, impedance analyzer system on chip.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Programmable output peak-to-peak excitation voltage to a maximum frequency of 100 kHz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Programmable frequency sweep capability with serial I2C interface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Frequency resolution of 27 bits (&lt;0.1 Hz)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Impedance measurement range from 1 kΩ to 10 MΩ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Capable of measuring of 100 Ω to 1 kΩ with additional circuitry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Phase measurement capability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2.7 V to 5.5 V power supply operation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2E0CDE0-0B97-46F1-AE1E-9301386FC0E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 Block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CD0AAFB-D387-4C40-9145-E42443128E49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31520" y="1341360"/>
            <a:ext cx="7600320" cy="39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B3ECBF23-C62D-4986-B591-A8F02E90B698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AD5933 Shortcomings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57200" y="123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AD9533 front-end is not design for bioimpedance use.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Voltage driven interface without regard to current.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IEC-60601 defined current limits for human body.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Receive side has VCC/2 bias, therefor placing DC voltage on user.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4 electrode measurement setup was introduced by Seoane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Never disclosed the actual V-to-I and I-to-V conversion.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27F3A6FE-6E0B-4CDF-9DBE-9656F19A5DA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Breniuc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Wearable Impedance Analyzer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Wearable”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Self contained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 front end additions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6035040" y="2651760"/>
            <a:ext cx="2742840" cy="219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EFDC523-EFF3-4207-ABCE-146F0813521B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Harder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Presented a solution to measure fluid changes, and fat mass.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Developed a reliable body interface to the 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Bluetooth  connectivity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17640" y="4389120"/>
            <a:ext cx="3079440" cy="21027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286000" y="4557960"/>
            <a:ext cx="2776680" cy="193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077320" y="6477120"/>
            <a:ext cx="609120" cy="24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9396EF44-E3D9-45B1-B129-2B40CF446B44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Dimas et al.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1599840"/>
            <a:ext cx="82292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236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64-electrode Electrical Impedance Tomography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Analog multiplexing 64 electrode system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12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Does not utilize AD5933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394960" y="4075920"/>
            <a:ext cx="2377080" cy="23612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194560" y="4114800"/>
            <a:ext cx="2593800" cy="23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2000-08-22T18:43:45Z</dcterms:created>
  <dc:creator>Dr. Emil Jovanov</dc:creator>
  <dc:description/>
  <dc:language>en-US</dc:language>
  <cp:lastModifiedBy/>
  <cp:lastPrinted>2000-08-31T14:14:43Z</cp:lastPrinted>
  <dcterms:modified xsi:type="dcterms:W3CDTF">2017-09-06T23:50:48Z</dcterms:modified>
  <cp:revision>154</cp:revision>
  <dc:subject/>
  <dc:title>CPE495 Project Proposal Template</dc:title>
</cp:coreProperties>
</file>