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1"/>
    <p:restoredTop sz="94684"/>
  </p:normalViewPr>
  <p:slideViewPr>
    <p:cSldViewPr snapToGrid="0">
      <p:cViewPr varScale="1">
        <p:scale>
          <a:sx n="100" d="100"/>
          <a:sy n="100" d="100"/>
        </p:scale>
        <p:origin x="192"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95BC1-1EDB-464B-84D6-BFEE5654F6BD}"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73D6F-3D67-1B40-B1A1-1F02ADC034CC}" type="slidenum">
              <a:rPr lang="en-US" smtClean="0"/>
              <a:t>‹#›</a:t>
            </a:fld>
            <a:endParaRPr lang="en-US"/>
          </a:p>
        </p:txBody>
      </p:sp>
    </p:spTree>
    <p:extLst>
      <p:ext uri="{BB962C8B-B14F-4D97-AF65-F5344CB8AC3E}">
        <p14:creationId xmlns:p14="http://schemas.microsoft.com/office/powerpoint/2010/main" val="394814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73D6F-3D67-1B40-B1A1-1F02ADC034CC}" type="slidenum">
              <a:rPr lang="en-US" smtClean="0"/>
              <a:t>1</a:t>
            </a:fld>
            <a:endParaRPr lang="en-US"/>
          </a:p>
        </p:txBody>
      </p:sp>
    </p:spTree>
    <p:extLst>
      <p:ext uri="{BB962C8B-B14F-4D97-AF65-F5344CB8AC3E}">
        <p14:creationId xmlns:p14="http://schemas.microsoft.com/office/powerpoint/2010/main" val="18807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8/9/24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7511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8/9/24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7604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8/9/24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983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8/9/24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736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8/9/24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4684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8/9/24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8554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8/9/24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42354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8/9/24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7299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8/9/24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4741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8/9/24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6371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8/9/24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594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8/9/24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30282036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8" r:id="rId6"/>
    <p:sldLayoutId id="2147483733" r:id="rId7"/>
    <p:sldLayoutId id="2147483734" r:id="rId8"/>
    <p:sldLayoutId id="2147483735" r:id="rId9"/>
    <p:sldLayoutId id="2147483737" r:id="rId10"/>
    <p:sldLayoutId id="2147483736"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ennylane.ai/code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4" name="Picture 13" descr="Top view of a background splashed with colors">
            <a:extLst>
              <a:ext uri="{FF2B5EF4-FFF2-40B4-BE49-F238E27FC236}">
                <a16:creationId xmlns:a16="http://schemas.microsoft.com/office/drawing/2014/main" id="{008ADE00-D9F6-E87B-5E0F-D06E0ED69F3F}"/>
              </a:ext>
            </a:extLst>
          </p:cNvPr>
          <p:cNvPicPr>
            <a:picLocks noChangeAspect="1"/>
          </p:cNvPicPr>
          <p:nvPr/>
        </p:nvPicPr>
        <p:blipFill>
          <a:blip r:embed="rId3"/>
          <a:srcRect b="1692"/>
          <a:stretch/>
        </p:blipFill>
        <p:spPr>
          <a:xfrm>
            <a:off x="-974862" y="-550589"/>
            <a:ext cx="14141723" cy="7959175"/>
          </a:xfrm>
          <a:prstGeom prst="rect">
            <a:avLst/>
          </a:prstGeom>
        </p:spPr>
      </p:pic>
      <p:sp>
        <p:nvSpPr>
          <p:cNvPr id="87" name="Rectangle 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91A7C-4858-0C9C-9CAA-E6860378B858}"/>
              </a:ext>
            </a:extLst>
          </p:cNvPr>
          <p:cNvSpPr>
            <a:spLocks noGrp="1"/>
          </p:cNvSpPr>
          <p:nvPr>
            <p:ph type="ctrTitle"/>
          </p:nvPr>
        </p:nvSpPr>
        <p:spPr>
          <a:xfrm>
            <a:off x="1494731" y="2242778"/>
            <a:ext cx="5519048" cy="2090399"/>
          </a:xfrm>
        </p:spPr>
        <p:txBody>
          <a:bodyPr>
            <a:noAutofit/>
          </a:bodyPr>
          <a:lstStyle/>
          <a:p>
            <a:r>
              <a:rPr lang="en-US" sz="4200" dirty="0">
                <a:solidFill>
                  <a:srgbClr val="FFFFFF"/>
                </a:solidFill>
              </a:rPr>
              <a:t>Quantum </a:t>
            </a:r>
            <a:r>
              <a:rPr lang="en-US" sz="4100" dirty="0">
                <a:solidFill>
                  <a:srgbClr val="FFFFFF"/>
                </a:solidFill>
              </a:rPr>
              <a:t>Machine</a:t>
            </a:r>
            <a:r>
              <a:rPr lang="en-US" sz="4200" dirty="0">
                <a:solidFill>
                  <a:srgbClr val="FFFFFF"/>
                </a:solidFill>
              </a:rPr>
              <a:t> Learning with </a:t>
            </a:r>
            <a:r>
              <a:rPr lang="en-US" sz="4200" dirty="0" err="1">
                <a:solidFill>
                  <a:srgbClr val="FFFFFF"/>
                </a:solidFill>
              </a:rPr>
              <a:t>PennyLane</a:t>
            </a:r>
            <a:endParaRPr lang="en-US" sz="4200" dirty="0">
              <a:solidFill>
                <a:srgbClr val="FFFFFF"/>
              </a:solidFill>
            </a:endParaRPr>
          </a:p>
        </p:txBody>
      </p:sp>
      <p:sp>
        <p:nvSpPr>
          <p:cNvPr id="3" name="Subtitle 2">
            <a:extLst>
              <a:ext uri="{FF2B5EF4-FFF2-40B4-BE49-F238E27FC236}">
                <a16:creationId xmlns:a16="http://schemas.microsoft.com/office/drawing/2014/main" id="{9B92546D-E5CC-426D-BC78-DD9BBBDDFB21}"/>
              </a:ext>
            </a:extLst>
          </p:cNvPr>
          <p:cNvSpPr>
            <a:spLocks noGrp="1"/>
          </p:cNvSpPr>
          <p:nvPr>
            <p:ph type="subTitle" idx="1"/>
          </p:nvPr>
        </p:nvSpPr>
        <p:spPr>
          <a:xfrm>
            <a:off x="530225" y="4979889"/>
            <a:ext cx="2934510" cy="1579405"/>
          </a:xfrm>
        </p:spPr>
        <p:txBody>
          <a:bodyPr>
            <a:normAutofit/>
          </a:bodyPr>
          <a:lstStyle/>
          <a:p>
            <a:r>
              <a:rPr lang="en-US" dirty="0">
                <a:solidFill>
                  <a:srgbClr val="FFFFFF"/>
                </a:solidFill>
              </a:rPr>
              <a:t>By </a:t>
            </a:r>
            <a:r>
              <a:rPr lang="en-US" dirty="0" err="1">
                <a:solidFill>
                  <a:srgbClr val="FFFFFF"/>
                </a:solidFill>
              </a:rPr>
              <a:t>Menna</a:t>
            </a:r>
            <a:r>
              <a:rPr lang="en-US" dirty="0">
                <a:solidFill>
                  <a:srgbClr val="FFFFFF"/>
                </a:solidFill>
              </a:rPr>
              <a:t> </a:t>
            </a:r>
            <a:r>
              <a:rPr lang="en-US" dirty="0" err="1">
                <a:solidFill>
                  <a:srgbClr val="FFFFFF"/>
                </a:solidFill>
              </a:rPr>
              <a:t>Zaied</a:t>
            </a:r>
            <a:r>
              <a:rPr lang="en-US" dirty="0">
                <a:solidFill>
                  <a:srgbClr val="FFFFFF"/>
                </a:solidFill>
              </a:rPr>
              <a:t> </a:t>
            </a:r>
          </a:p>
          <a:p>
            <a:r>
              <a:rPr lang="en-US" dirty="0">
                <a:solidFill>
                  <a:srgbClr val="FFFFFF"/>
                </a:solidFill>
              </a:rPr>
              <a:t>             and </a:t>
            </a:r>
          </a:p>
          <a:p>
            <a:r>
              <a:rPr lang="en-US" dirty="0">
                <a:solidFill>
                  <a:srgbClr val="FFFFFF"/>
                </a:solidFill>
              </a:rPr>
              <a:t>      Ashton Reed</a:t>
            </a:r>
          </a:p>
        </p:txBody>
      </p:sp>
      <p:grpSp>
        <p:nvGrpSpPr>
          <p:cNvPr id="8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90"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1"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2"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4"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0" name="Picture 9">
            <a:extLst>
              <a:ext uri="{FF2B5EF4-FFF2-40B4-BE49-F238E27FC236}">
                <a16:creationId xmlns:a16="http://schemas.microsoft.com/office/drawing/2014/main" id="{C5C22260-0099-16A3-5E2B-E2992FA0AD2C}"/>
              </a:ext>
            </a:extLst>
          </p:cNvPr>
          <p:cNvPicPr>
            <a:picLocks noChangeAspect="1"/>
          </p:cNvPicPr>
          <p:nvPr/>
        </p:nvPicPr>
        <p:blipFill>
          <a:blip r:embed="rId4"/>
          <a:stretch>
            <a:fillRect/>
          </a:stretch>
        </p:blipFill>
        <p:spPr>
          <a:xfrm>
            <a:off x="6248400" y="6480184"/>
            <a:ext cx="5943600" cy="440707"/>
          </a:xfrm>
          <a:prstGeom prst="rect">
            <a:avLst/>
          </a:prstGeom>
        </p:spPr>
      </p:pic>
    </p:spTree>
    <p:extLst>
      <p:ext uri="{BB962C8B-B14F-4D97-AF65-F5344CB8AC3E}">
        <p14:creationId xmlns:p14="http://schemas.microsoft.com/office/powerpoint/2010/main" val="15120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2BAF-5292-402C-F087-42894EFC8F2E}"/>
              </a:ext>
            </a:extLst>
          </p:cNvPr>
          <p:cNvSpPr>
            <a:spLocks noGrp="1"/>
          </p:cNvSpPr>
          <p:nvPr>
            <p:ph type="title"/>
          </p:nvPr>
        </p:nvSpPr>
        <p:spPr/>
        <p:txBody>
          <a:bodyPr/>
          <a:lstStyle/>
          <a:p>
            <a:r>
              <a:rPr lang="en-US" dirty="0"/>
              <a:t>1. Problem</a:t>
            </a:r>
          </a:p>
        </p:txBody>
      </p:sp>
      <p:sp>
        <p:nvSpPr>
          <p:cNvPr id="3" name="Content Placeholder 2">
            <a:extLst>
              <a:ext uri="{FF2B5EF4-FFF2-40B4-BE49-F238E27FC236}">
                <a16:creationId xmlns:a16="http://schemas.microsoft.com/office/drawing/2014/main" id="{C003BBE9-1E9D-C01E-14FC-BBDEBCB0341A}"/>
              </a:ext>
            </a:extLst>
          </p:cNvPr>
          <p:cNvSpPr>
            <a:spLocks noGrp="1"/>
          </p:cNvSpPr>
          <p:nvPr>
            <p:ph idx="1"/>
          </p:nvPr>
        </p:nvSpPr>
        <p:spPr/>
        <p:txBody>
          <a:bodyPr/>
          <a:lstStyle/>
          <a:p>
            <a:r>
              <a:rPr lang="en-US" dirty="0"/>
              <a:t>For this project, our goal was to work through several </a:t>
            </a:r>
            <a:r>
              <a:rPr lang="en-US" dirty="0" err="1"/>
              <a:t>PennyLane</a:t>
            </a:r>
            <a:r>
              <a:rPr lang="en-US" dirty="0"/>
              <a:t> exercises and tutorials to better understand quantum machine learning. While there is much research into algorithms and optimizations for classical machine learning, there is also research into the same for quantum. Since there are some problems better solved using a quantum computer and others that are solved more efficiently using a specific algorithm on a classical computer, our goal was to get a better understanding of how to use quantum computing or a hybrid approach and determine the accuracy of our solution to the problem.</a:t>
            </a:r>
          </a:p>
        </p:txBody>
      </p:sp>
      <p:pic>
        <p:nvPicPr>
          <p:cNvPr id="4" name="Picture 3">
            <a:extLst>
              <a:ext uri="{FF2B5EF4-FFF2-40B4-BE49-F238E27FC236}">
                <a16:creationId xmlns:a16="http://schemas.microsoft.com/office/drawing/2014/main" id="{3876EB61-6BCA-DF6C-0774-29E472F27C23}"/>
              </a:ext>
            </a:extLst>
          </p:cNvPr>
          <p:cNvPicPr>
            <a:picLocks noChangeAspect="1"/>
          </p:cNvPicPr>
          <p:nvPr/>
        </p:nvPicPr>
        <p:blipFill>
          <a:blip r:embed="rId2"/>
          <a:stretch>
            <a:fillRect/>
          </a:stretch>
        </p:blipFill>
        <p:spPr>
          <a:xfrm>
            <a:off x="3124200" y="6480184"/>
            <a:ext cx="5943600" cy="440707"/>
          </a:xfrm>
          <a:prstGeom prst="rect">
            <a:avLst/>
          </a:prstGeom>
        </p:spPr>
      </p:pic>
    </p:spTree>
    <p:extLst>
      <p:ext uri="{BB962C8B-B14F-4D97-AF65-F5344CB8AC3E}">
        <p14:creationId xmlns:p14="http://schemas.microsoft.com/office/powerpoint/2010/main" val="226191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D59A-5B70-6B17-BB68-B83520AD3996}"/>
              </a:ext>
            </a:extLst>
          </p:cNvPr>
          <p:cNvSpPr>
            <a:spLocks noGrp="1"/>
          </p:cNvSpPr>
          <p:nvPr>
            <p:ph type="title"/>
          </p:nvPr>
        </p:nvSpPr>
        <p:spPr/>
        <p:txBody>
          <a:bodyPr/>
          <a:lstStyle/>
          <a:p>
            <a:r>
              <a:rPr lang="en-US" dirty="0"/>
              <a:t>2. Solution</a:t>
            </a:r>
          </a:p>
        </p:txBody>
      </p:sp>
      <p:sp>
        <p:nvSpPr>
          <p:cNvPr id="3" name="Content Placeholder 2">
            <a:extLst>
              <a:ext uri="{FF2B5EF4-FFF2-40B4-BE49-F238E27FC236}">
                <a16:creationId xmlns:a16="http://schemas.microsoft.com/office/drawing/2014/main" id="{1D8B28A2-9051-ED24-E3B4-BBC5006D3993}"/>
              </a:ext>
            </a:extLst>
          </p:cNvPr>
          <p:cNvSpPr>
            <a:spLocks noGrp="1"/>
          </p:cNvSpPr>
          <p:nvPr>
            <p:ph idx="1"/>
          </p:nvPr>
        </p:nvSpPr>
        <p:spPr/>
        <p:txBody>
          <a:bodyPr/>
          <a:lstStyle/>
          <a:p>
            <a:pPr marL="342900" indent="-342900">
              <a:buFont typeface="Arial" panose="020B0604020202020204" pitchFamily="34" charset="0"/>
              <a:buChar char="•"/>
            </a:pPr>
            <a:r>
              <a:rPr lang="en-US" dirty="0"/>
              <a:t>Since we’re both quantum computing hobbyists, our goal was to work through the first 3 tasks to get more familiar with quantum computing but with quantum machine learning more specifically</a:t>
            </a:r>
          </a:p>
          <a:p>
            <a:pPr marL="800100" lvl="2" indent="-342900">
              <a:buFont typeface="Arial" panose="020B0604020202020204" pitchFamily="34" charset="0"/>
              <a:buChar char="•"/>
            </a:pPr>
            <a:r>
              <a:rPr lang="en-US" dirty="0"/>
              <a:t>Task 1 was to work through </a:t>
            </a:r>
            <a:r>
              <a:rPr lang="en-US" dirty="0" err="1"/>
              <a:t>Pennylane</a:t>
            </a:r>
            <a:r>
              <a:rPr lang="en-US" dirty="0"/>
              <a:t> Codebook exercises found at </a:t>
            </a:r>
            <a:r>
              <a:rPr lang="en-US" dirty="0">
                <a:hlinkClick r:id="rId2"/>
              </a:rPr>
              <a:t>https://pennylane.ai/codebook/</a:t>
            </a:r>
            <a:endParaRPr lang="en-US" dirty="0"/>
          </a:p>
          <a:p>
            <a:pPr marL="800100" lvl="2" indent="-342900">
              <a:buFont typeface="Arial" panose="020B0604020202020204" pitchFamily="34" charset="0"/>
              <a:buChar char="•"/>
            </a:pPr>
            <a:r>
              <a:rPr lang="en-US" dirty="0"/>
              <a:t>Task 2 focused on working through a Variational Classifier tutorial to become more familiar with how variational circuits can be used in hybrid machine learning models</a:t>
            </a:r>
          </a:p>
          <a:p>
            <a:pPr marL="800100" lvl="2" indent="-342900">
              <a:buFont typeface="Arial" panose="020B0604020202020204" pitchFamily="34" charset="0"/>
              <a:buChar char="•"/>
            </a:pPr>
            <a:r>
              <a:rPr lang="en-US" dirty="0"/>
              <a:t>Task 3’s assignment was a tutorial on Quantum Neural Networks to get us more familiar with how a quantum circuit can be used as one of the convolutional layers in a “</a:t>
            </a:r>
            <a:r>
              <a:rPr lang="en-US" dirty="0" err="1"/>
              <a:t>Quanvolutional</a:t>
            </a:r>
            <a:r>
              <a:rPr lang="en-US" dirty="0"/>
              <a:t> Neural Network”</a:t>
            </a:r>
          </a:p>
        </p:txBody>
      </p:sp>
      <p:pic>
        <p:nvPicPr>
          <p:cNvPr id="6" name="Picture 5">
            <a:extLst>
              <a:ext uri="{FF2B5EF4-FFF2-40B4-BE49-F238E27FC236}">
                <a16:creationId xmlns:a16="http://schemas.microsoft.com/office/drawing/2014/main" id="{22A5C68C-68C7-3101-3D3C-9EBDC03C6B87}"/>
              </a:ext>
            </a:extLst>
          </p:cNvPr>
          <p:cNvPicPr>
            <a:picLocks noChangeAspect="1"/>
          </p:cNvPicPr>
          <p:nvPr/>
        </p:nvPicPr>
        <p:blipFill>
          <a:blip r:embed="rId3"/>
          <a:stretch>
            <a:fillRect/>
          </a:stretch>
        </p:blipFill>
        <p:spPr>
          <a:xfrm>
            <a:off x="3124200" y="6480184"/>
            <a:ext cx="5943600" cy="440707"/>
          </a:xfrm>
          <a:prstGeom prst="rect">
            <a:avLst/>
          </a:prstGeom>
        </p:spPr>
      </p:pic>
    </p:spTree>
    <p:extLst>
      <p:ext uri="{BB962C8B-B14F-4D97-AF65-F5344CB8AC3E}">
        <p14:creationId xmlns:p14="http://schemas.microsoft.com/office/powerpoint/2010/main" val="117120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A1E2-CC16-1FF5-D1A4-569100D1D74C}"/>
              </a:ext>
            </a:extLst>
          </p:cNvPr>
          <p:cNvSpPr>
            <a:spLocks noGrp="1"/>
          </p:cNvSpPr>
          <p:nvPr>
            <p:ph type="title"/>
          </p:nvPr>
        </p:nvSpPr>
        <p:spPr/>
        <p:txBody>
          <a:bodyPr/>
          <a:lstStyle/>
          <a:p>
            <a:r>
              <a:rPr lang="en-US" dirty="0"/>
              <a:t>3. Success Metrics</a:t>
            </a:r>
          </a:p>
        </p:txBody>
      </p:sp>
      <p:sp>
        <p:nvSpPr>
          <p:cNvPr id="3" name="Content Placeholder 2">
            <a:extLst>
              <a:ext uri="{FF2B5EF4-FFF2-40B4-BE49-F238E27FC236}">
                <a16:creationId xmlns:a16="http://schemas.microsoft.com/office/drawing/2014/main" id="{2B22F25E-F6AB-9514-E8E5-E65A33DFB00C}"/>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Our success metric was 100% completion of the 3 tasks outlined in the previous slide</a:t>
            </a:r>
          </a:p>
          <a:p>
            <a:pPr marL="800100" lvl="2" indent="-342900">
              <a:buFont typeface="Arial" panose="020B0604020202020204" pitchFamily="34" charset="0"/>
              <a:buChar char="•"/>
            </a:pPr>
            <a:r>
              <a:rPr lang="en-US" dirty="0"/>
              <a:t>Task 1’s success metric was illustrated by a green checkmark on each of the assignments in the following courses and a </a:t>
            </a:r>
            <a:r>
              <a:rPr lang="en-US" dirty="0" err="1"/>
              <a:t>Jupyter</a:t>
            </a:r>
            <a:r>
              <a:rPr lang="en-US" dirty="0"/>
              <a:t> Notebook full of code and basic explanations</a:t>
            </a:r>
          </a:p>
          <a:p>
            <a:pPr marL="1028700" lvl="3" indent="-342900"/>
            <a:r>
              <a:rPr lang="en-US" dirty="0"/>
              <a:t>Introduction to Quantum Computing</a:t>
            </a:r>
          </a:p>
          <a:p>
            <a:pPr marL="1028700" lvl="3" indent="-342900"/>
            <a:r>
              <a:rPr lang="en-US" dirty="0"/>
              <a:t>Single-Qubit Gates</a:t>
            </a:r>
          </a:p>
          <a:p>
            <a:pPr marL="1028700" lvl="3" indent="-342900"/>
            <a:r>
              <a:rPr lang="en-US" dirty="0"/>
              <a:t>Circuits with Many Qubits</a:t>
            </a:r>
          </a:p>
          <a:p>
            <a:pPr marL="800100" lvl="2" indent="-342900">
              <a:buFont typeface="Arial" panose="020B0604020202020204" pitchFamily="34" charset="0"/>
              <a:buChar char="•"/>
            </a:pPr>
            <a:r>
              <a:rPr lang="en-US" dirty="0"/>
              <a:t>Task 2 and 3’s success metric was a completed notebook with output that looked like that of the tutorial</a:t>
            </a:r>
          </a:p>
          <a:p>
            <a:pPr marL="1028700" lvl="3" indent="-342900"/>
            <a:r>
              <a:rPr lang="en-US" dirty="0"/>
              <a:t>For these 2 tasks, we focused on accurate predictions while minimizing the </a:t>
            </a:r>
            <a:r>
              <a:rPr lang="en-US"/>
              <a:t>cost function</a:t>
            </a:r>
            <a:endParaRPr lang="en-US" dirty="0"/>
          </a:p>
        </p:txBody>
      </p:sp>
      <p:pic>
        <p:nvPicPr>
          <p:cNvPr id="6" name="Picture 5">
            <a:extLst>
              <a:ext uri="{FF2B5EF4-FFF2-40B4-BE49-F238E27FC236}">
                <a16:creationId xmlns:a16="http://schemas.microsoft.com/office/drawing/2014/main" id="{94EBE7F9-D6FE-142E-135D-4CED5E8CA99D}"/>
              </a:ext>
            </a:extLst>
          </p:cNvPr>
          <p:cNvPicPr>
            <a:picLocks noChangeAspect="1"/>
          </p:cNvPicPr>
          <p:nvPr/>
        </p:nvPicPr>
        <p:blipFill>
          <a:blip r:embed="rId2"/>
          <a:stretch>
            <a:fillRect/>
          </a:stretch>
        </p:blipFill>
        <p:spPr>
          <a:xfrm>
            <a:off x="3124200" y="6480184"/>
            <a:ext cx="5943600" cy="440707"/>
          </a:xfrm>
          <a:prstGeom prst="rect">
            <a:avLst/>
          </a:prstGeom>
        </p:spPr>
      </p:pic>
    </p:spTree>
    <p:extLst>
      <p:ext uri="{BB962C8B-B14F-4D97-AF65-F5344CB8AC3E}">
        <p14:creationId xmlns:p14="http://schemas.microsoft.com/office/powerpoint/2010/main" val="423583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57A9-B3E7-0AE6-DC5A-0D8206B75984}"/>
              </a:ext>
            </a:extLst>
          </p:cNvPr>
          <p:cNvSpPr>
            <a:spLocks noGrp="1"/>
          </p:cNvSpPr>
          <p:nvPr>
            <p:ph type="title"/>
          </p:nvPr>
        </p:nvSpPr>
        <p:spPr/>
        <p:txBody>
          <a:bodyPr/>
          <a:lstStyle/>
          <a:p>
            <a:r>
              <a:rPr lang="en-US" dirty="0"/>
              <a:t>4. Future Scope</a:t>
            </a:r>
          </a:p>
        </p:txBody>
      </p:sp>
      <p:sp>
        <p:nvSpPr>
          <p:cNvPr id="3" name="Content Placeholder 2">
            <a:extLst>
              <a:ext uri="{FF2B5EF4-FFF2-40B4-BE49-F238E27FC236}">
                <a16:creationId xmlns:a16="http://schemas.microsoft.com/office/drawing/2014/main" id="{5447F265-2AFA-8C0C-F0F7-8535B4B19EBD}"/>
              </a:ext>
            </a:extLst>
          </p:cNvPr>
          <p:cNvSpPr>
            <a:spLocks noGrp="1"/>
          </p:cNvSpPr>
          <p:nvPr>
            <p:ph idx="1"/>
          </p:nvPr>
        </p:nvSpPr>
        <p:spPr/>
        <p:txBody>
          <a:bodyPr/>
          <a:lstStyle/>
          <a:p>
            <a:r>
              <a:rPr lang="en-US" dirty="0"/>
              <a:t>There are several steps for the future scope</a:t>
            </a:r>
          </a:p>
          <a:p>
            <a:pPr marL="342900" indent="-342900">
              <a:buFont typeface="Arial" panose="020B0604020202020204" pitchFamily="34" charset="0"/>
              <a:buChar char="•"/>
            </a:pPr>
            <a:r>
              <a:rPr lang="en-US" dirty="0"/>
              <a:t>Working through additional </a:t>
            </a:r>
            <a:r>
              <a:rPr lang="en-US" dirty="0" err="1"/>
              <a:t>PennyLane</a:t>
            </a:r>
            <a:r>
              <a:rPr lang="en-US" dirty="0"/>
              <a:t> Codebook exercises and machine learning tutorials</a:t>
            </a:r>
          </a:p>
          <a:p>
            <a:pPr marL="342900" indent="-342900">
              <a:buFont typeface="Arial" panose="020B0604020202020204" pitchFamily="34" charset="0"/>
              <a:buChar char="•"/>
            </a:pPr>
            <a:r>
              <a:rPr lang="en-US" dirty="0"/>
              <a:t>Expanding our project to include Task 4 and experimenting with quantum or hybrid models for learning the sine curve</a:t>
            </a:r>
          </a:p>
          <a:p>
            <a:pPr marL="342900" indent="-342900">
              <a:buFont typeface="Arial" panose="020B0604020202020204" pitchFamily="34" charset="0"/>
              <a:buChar char="•"/>
            </a:pPr>
            <a:r>
              <a:rPr lang="en-US" dirty="0"/>
              <a:t>Expanding our project to include Task 5 for conspicuity detection in production, comparing QNNs and other models to several well-performing classical models</a:t>
            </a:r>
          </a:p>
          <a:p>
            <a:pPr marL="800100" lvl="2" indent="-342900"/>
            <a:r>
              <a:rPr lang="en-US" dirty="0"/>
              <a:t>Potential limitations: time and processing power when working with large [image] datasets</a:t>
            </a:r>
          </a:p>
        </p:txBody>
      </p:sp>
      <p:pic>
        <p:nvPicPr>
          <p:cNvPr id="7" name="Picture 6">
            <a:extLst>
              <a:ext uri="{FF2B5EF4-FFF2-40B4-BE49-F238E27FC236}">
                <a16:creationId xmlns:a16="http://schemas.microsoft.com/office/drawing/2014/main" id="{DBC66DCF-B28E-8066-5D99-07D924191DF8}"/>
              </a:ext>
            </a:extLst>
          </p:cNvPr>
          <p:cNvPicPr>
            <a:picLocks noChangeAspect="1"/>
          </p:cNvPicPr>
          <p:nvPr/>
        </p:nvPicPr>
        <p:blipFill>
          <a:blip r:embed="rId2"/>
          <a:stretch>
            <a:fillRect/>
          </a:stretch>
        </p:blipFill>
        <p:spPr>
          <a:xfrm>
            <a:off x="3124200" y="6480184"/>
            <a:ext cx="5943600" cy="440707"/>
          </a:xfrm>
          <a:prstGeom prst="rect">
            <a:avLst/>
          </a:prstGeom>
        </p:spPr>
      </p:pic>
    </p:spTree>
    <p:extLst>
      <p:ext uri="{BB962C8B-B14F-4D97-AF65-F5344CB8AC3E}">
        <p14:creationId xmlns:p14="http://schemas.microsoft.com/office/powerpoint/2010/main" val="2782602313"/>
      </p:ext>
    </p:extLst>
  </p:cSld>
  <p:clrMapOvr>
    <a:masterClrMapping/>
  </p:clrMapOvr>
</p:sld>
</file>

<file path=ppt/theme/theme1.xml><?xml version="1.0" encoding="utf-8"?>
<a:theme xmlns:a="http://schemas.openxmlformats.org/drawingml/2006/main" name="RocaVTI">
  <a:themeElements>
    <a:clrScheme name="AnalogousFromRegularSeedRightStep">
      <a:dk1>
        <a:srgbClr val="000000"/>
      </a:dk1>
      <a:lt1>
        <a:srgbClr val="FFFFFF"/>
      </a:lt1>
      <a:dk2>
        <a:srgbClr val="223A3D"/>
      </a:dk2>
      <a:lt2>
        <a:srgbClr val="E2E8E8"/>
      </a:lt2>
      <a:accent1>
        <a:srgbClr val="E73429"/>
      </a:accent1>
      <a:accent2>
        <a:srgbClr val="D57117"/>
      </a:accent2>
      <a:accent3>
        <a:srgbClr val="B4A420"/>
      </a:accent3>
      <a:accent4>
        <a:srgbClr val="80B113"/>
      </a:accent4>
      <a:accent5>
        <a:srgbClr val="4AB821"/>
      </a:accent5>
      <a:accent6>
        <a:srgbClr val="14BC2C"/>
      </a:accent6>
      <a:hlink>
        <a:srgbClr val="329096"/>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1737</TotalTime>
  <Words>406</Words>
  <Application>Microsoft Macintosh PowerPoint</Application>
  <PresentationFormat>Widescreen</PresentationFormat>
  <Paragraphs>26</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Avenir Next LT Pro</vt:lpstr>
      <vt:lpstr>Avenir Next LT Pro Light</vt:lpstr>
      <vt:lpstr>Georgia Pro Semibold</vt:lpstr>
      <vt:lpstr>RocaVTI</vt:lpstr>
      <vt:lpstr>Quantum Machine Learning with PennyLane</vt:lpstr>
      <vt:lpstr>1. Problem</vt:lpstr>
      <vt:lpstr>2. Solution</vt:lpstr>
      <vt:lpstr>3. Success Metrics</vt:lpstr>
      <vt:lpstr>4.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Machine Learning with PennyLane</dc:title>
  <dc:creator>Ashton Reed</dc:creator>
  <cp:lastModifiedBy>Ashton Reed</cp:lastModifiedBy>
  <cp:revision>5</cp:revision>
  <dcterms:created xsi:type="dcterms:W3CDTF">2024-08-08T02:46:23Z</dcterms:created>
  <dcterms:modified xsi:type="dcterms:W3CDTF">2024-08-10T04:00:53Z</dcterms:modified>
</cp:coreProperties>
</file>