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3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350" r:id="rId3"/>
    <p:sldId id="258" r:id="rId4"/>
    <p:sldId id="351" r:id="rId5"/>
    <p:sldId id="352" r:id="rId6"/>
    <p:sldId id="353" r:id="rId7"/>
    <p:sldId id="354" r:id="rId8"/>
    <p:sldId id="355" r:id="rId9"/>
    <p:sldId id="357" r:id="rId10"/>
    <p:sldId id="358" r:id="rId11"/>
    <p:sldId id="359" r:id="rId12"/>
    <p:sldId id="360" r:id="rId13"/>
    <p:sldId id="362" r:id="rId14"/>
    <p:sldId id="363" r:id="rId15"/>
    <p:sldId id="364" r:id="rId16"/>
    <p:sldId id="365" r:id="rId17"/>
    <p:sldId id="366" r:id="rId18"/>
    <p:sldId id="367" r:id="rId19"/>
    <p:sldId id="368" r:id="rId20"/>
    <p:sldId id="369" r:id="rId21"/>
    <p:sldId id="370" r:id="rId22"/>
    <p:sldId id="371" r:id="rId23"/>
    <p:sldId id="372" r:id="rId24"/>
    <p:sldId id="373" r:id="rId25"/>
    <p:sldId id="374" r:id="rId26"/>
    <p:sldId id="375" r:id="rId27"/>
    <p:sldId id="376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F83BEF-0031-410D-9111-6ECF4004CA3C}" type="datetimeFigureOut">
              <a:rPr lang="en-US" smtClean="0"/>
              <a:pPr/>
              <a:t>9/19/2015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522167-4746-4404-A0AC-0C7ACCFA645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B51632F-C852-4CB4-A0FF-2C32E84FC353}" type="slidenum">
              <a:rPr lang="en-US">
                <a:latin typeface="Arial" charset="0"/>
              </a:rPr>
              <a:pPr/>
              <a:t>11</a:t>
            </a:fld>
            <a:endParaRPr lang="en-US">
              <a:latin typeface="Arial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DA26D60-204F-4B57-BE16-5A29E5AC0755}" type="slidenum">
              <a:rPr lang="en-US">
                <a:latin typeface="Arial" charset="0"/>
              </a:rPr>
              <a:pPr/>
              <a:t>12</a:t>
            </a:fld>
            <a:endParaRPr lang="en-US">
              <a:latin typeface="Arial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67962-0D29-4782-9961-2595EAAB2BC9}" type="datetimeFigureOut">
              <a:rPr lang="en-US" smtClean="0"/>
              <a:pPr/>
              <a:t>9/19/2015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92A64DD-192B-4071-AE8A-32FD341147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67962-0D29-4782-9961-2595EAAB2BC9}" type="datetimeFigureOut">
              <a:rPr lang="en-US" smtClean="0"/>
              <a:pPr/>
              <a:t>9/19/2015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64DD-192B-4071-AE8A-32FD34114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992A64DD-192B-4071-AE8A-32FD341147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67962-0D29-4782-9961-2595EAAB2BC9}" type="datetimeFigureOut">
              <a:rPr lang="en-US" smtClean="0"/>
              <a:pPr/>
              <a:t>9/19/2015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67962-0D29-4782-9961-2595EAAB2BC9}" type="datetimeFigureOut">
              <a:rPr lang="en-US" smtClean="0"/>
              <a:pPr/>
              <a:t>9/19/2015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992A64DD-192B-4071-AE8A-32FD341147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67962-0D29-4782-9961-2595EAAB2BC9}" type="datetimeFigureOut">
              <a:rPr lang="en-US" smtClean="0"/>
              <a:pPr/>
              <a:t>9/19/2015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92A64DD-192B-4071-AE8A-32FD341147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4A67962-0D29-4782-9961-2595EAAB2BC9}" type="datetimeFigureOut">
              <a:rPr lang="en-US" smtClean="0"/>
              <a:pPr/>
              <a:t>9/19/2015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64DD-192B-4071-AE8A-32FD341147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67962-0D29-4782-9961-2595EAAB2BC9}" type="datetimeFigureOut">
              <a:rPr lang="en-US" smtClean="0"/>
              <a:pPr/>
              <a:t>9/19/2015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992A64DD-192B-4071-AE8A-32FD341147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67962-0D29-4782-9961-2595EAAB2BC9}" type="datetimeFigureOut">
              <a:rPr lang="en-US" smtClean="0"/>
              <a:pPr/>
              <a:t>9/19/2015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992A64DD-192B-4071-AE8A-32FD34114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67962-0D29-4782-9961-2595EAAB2BC9}" type="datetimeFigureOut">
              <a:rPr lang="en-US" smtClean="0"/>
              <a:pPr/>
              <a:t>9/19/2015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92A64DD-192B-4071-AE8A-32FD34114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92A64DD-192B-4071-AE8A-32FD341147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67962-0D29-4782-9961-2595EAAB2BC9}" type="datetimeFigureOut">
              <a:rPr lang="en-US" smtClean="0"/>
              <a:pPr/>
              <a:t>9/19/2015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992A64DD-192B-4071-AE8A-32FD341147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4A67962-0D29-4782-9961-2595EAAB2BC9}" type="datetimeFigureOut">
              <a:rPr lang="en-US" smtClean="0"/>
              <a:pPr/>
              <a:t>9/19/2015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94A67962-0D29-4782-9961-2595EAAB2BC9}" type="datetimeFigureOut">
              <a:rPr lang="en-US" smtClean="0"/>
              <a:pPr/>
              <a:t>9/19/2015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92A64DD-192B-4071-AE8A-32FD341147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Servlet</a:t>
            </a:r>
            <a:endParaRPr lang="en-US" sz="40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Ch-6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Servlet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Efficient – Due to focus on core functionality </a:t>
            </a:r>
            <a:endParaRPr lang="en-US" dirty="0" smtClean="0"/>
          </a:p>
          <a:p>
            <a:r>
              <a:rPr lang="en-US" dirty="0" smtClean="0"/>
              <a:t>Persistent – No need to load for each request</a:t>
            </a:r>
            <a:endParaRPr lang="en-US" dirty="0" smtClean="0"/>
          </a:p>
          <a:p>
            <a:r>
              <a:rPr lang="en-US" dirty="0" smtClean="0"/>
              <a:t>Portable – Can work on any server platform</a:t>
            </a:r>
            <a:endParaRPr lang="en-US" dirty="0" smtClean="0"/>
          </a:p>
          <a:p>
            <a:r>
              <a:rPr lang="en-US" dirty="0" smtClean="0"/>
              <a:t>Robust – Good Exception handling capability</a:t>
            </a:r>
            <a:endParaRPr lang="en-US" dirty="0" smtClean="0"/>
          </a:p>
          <a:p>
            <a:r>
              <a:rPr lang="en-US" dirty="0" smtClean="0"/>
              <a:t>Extensible – Re-usable components (Inheritance)</a:t>
            </a:r>
            <a:endParaRPr lang="en-US" dirty="0" smtClean="0"/>
          </a:p>
          <a:p>
            <a:r>
              <a:rPr lang="en-US" dirty="0" smtClean="0"/>
              <a:t>Secured – Runs within JVM</a:t>
            </a:r>
            <a:endParaRPr lang="en-US" dirty="0" smtClean="0"/>
          </a:p>
          <a:p>
            <a:r>
              <a:rPr lang="en-US" dirty="0" smtClean="0"/>
              <a:t>Standard </a:t>
            </a:r>
            <a:r>
              <a:rPr lang="en-US" dirty="0" smtClean="0"/>
              <a:t>based – Follows Java Industry standards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8"/>
          <p:cNvSpPr>
            <a:spLocks noChangeArrowheads="1"/>
          </p:cNvSpPr>
          <p:nvPr/>
        </p:nvSpPr>
        <p:spPr bwMode="auto">
          <a:xfrm>
            <a:off x="381000" y="3124200"/>
            <a:ext cx="1219200" cy="5334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Browser</a:t>
            </a:r>
          </a:p>
        </p:txBody>
      </p:sp>
      <p:sp>
        <p:nvSpPr>
          <p:cNvPr id="7171" name="Rectangle 19"/>
          <p:cNvSpPr>
            <a:spLocks noChangeArrowheads="1"/>
          </p:cNvSpPr>
          <p:nvPr/>
        </p:nvSpPr>
        <p:spPr bwMode="auto">
          <a:xfrm>
            <a:off x="3657600" y="3124200"/>
            <a:ext cx="1447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HTTP </a:t>
            </a:r>
          </a:p>
          <a:p>
            <a:pPr algn="ctr"/>
            <a:r>
              <a:rPr lang="en-US"/>
              <a:t>Server</a:t>
            </a:r>
          </a:p>
        </p:txBody>
      </p:sp>
      <p:sp>
        <p:nvSpPr>
          <p:cNvPr id="7172" name="Rectangle 20"/>
          <p:cNvSpPr>
            <a:spLocks noChangeArrowheads="1"/>
          </p:cNvSpPr>
          <p:nvPr/>
        </p:nvSpPr>
        <p:spPr bwMode="auto">
          <a:xfrm>
            <a:off x="6019800" y="3657600"/>
            <a:ext cx="1447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Static </a:t>
            </a:r>
          </a:p>
          <a:p>
            <a:pPr algn="ctr"/>
            <a:r>
              <a:rPr lang="en-US" dirty="0"/>
              <a:t>Content</a:t>
            </a:r>
          </a:p>
        </p:txBody>
      </p:sp>
      <p:sp>
        <p:nvSpPr>
          <p:cNvPr id="7173" name="Rectangle 21"/>
          <p:cNvSpPr>
            <a:spLocks noChangeArrowheads="1"/>
          </p:cNvSpPr>
          <p:nvPr/>
        </p:nvSpPr>
        <p:spPr bwMode="auto">
          <a:xfrm>
            <a:off x="6019800" y="2819400"/>
            <a:ext cx="1219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Servlet</a:t>
            </a:r>
          </a:p>
          <a:p>
            <a:pPr algn="ctr"/>
            <a:r>
              <a:rPr lang="en-US" dirty="0"/>
              <a:t>Container</a:t>
            </a:r>
          </a:p>
        </p:txBody>
      </p:sp>
      <p:sp>
        <p:nvSpPr>
          <p:cNvPr id="7174" name="Line 22"/>
          <p:cNvSpPr>
            <a:spLocks noChangeShapeType="1"/>
          </p:cNvSpPr>
          <p:nvPr/>
        </p:nvSpPr>
        <p:spPr bwMode="auto">
          <a:xfrm>
            <a:off x="1600200" y="32004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75" name="Line 23"/>
          <p:cNvSpPr>
            <a:spLocks noChangeShapeType="1"/>
          </p:cNvSpPr>
          <p:nvPr/>
        </p:nvSpPr>
        <p:spPr bwMode="auto">
          <a:xfrm flipH="1">
            <a:off x="1600200" y="35814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76" name="Text Box 24"/>
          <p:cNvSpPr txBox="1">
            <a:spLocks noChangeArrowheads="1"/>
          </p:cNvSpPr>
          <p:nvPr/>
        </p:nvSpPr>
        <p:spPr bwMode="auto">
          <a:xfrm>
            <a:off x="1733550" y="2909888"/>
            <a:ext cx="1695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HTTP Request</a:t>
            </a:r>
          </a:p>
        </p:txBody>
      </p:sp>
      <p:sp>
        <p:nvSpPr>
          <p:cNvPr id="7177" name="Text Box 25"/>
          <p:cNvSpPr txBox="1">
            <a:spLocks noChangeArrowheads="1"/>
          </p:cNvSpPr>
          <p:nvPr/>
        </p:nvSpPr>
        <p:spPr bwMode="auto">
          <a:xfrm>
            <a:off x="1676400" y="3276600"/>
            <a:ext cx="1873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HTTP Response</a:t>
            </a:r>
          </a:p>
        </p:txBody>
      </p:sp>
      <p:sp>
        <p:nvSpPr>
          <p:cNvPr id="7178" name="Line 26"/>
          <p:cNvSpPr>
            <a:spLocks noChangeShapeType="1"/>
          </p:cNvSpPr>
          <p:nvPr/>
        </p:nvSpPr>
        <p:spPr bwMode="auto">
          <a:xfrm flipV="1">
            <a:off x="5105400" y="29718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79" name="Line 27"/>
          <p:cNvSpPr>
            <a:spLocks noChangeShapeType="1"/>
          </p:cNvSpPr>
          <p:nvPr/>
        </p:nvSpPr>
        <p:spPr bwMode="auto">
          <a:xfrm flipH="1">
            <a:off x="5105400" y="31242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80" name="Line 28"/>
          <p:cNvSpPr>
            <a:spLocks noChangeShapeType="1"/>
          </p:cNvSpPr>
          <p:nvPr/>
        </p:nvSpPr>
        <p:spPr bwMode="auto">
          <a:xfrm>
            <a:off x="5105400" y="35052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81" name="Line 29"/>
          <p:cNvSpPr>
            <a:spLocks noChangeShapeType="1"/>
          </p:cNvSpPr>
          <p:nvPr/>
        </p:nvSpPr>
        <p:spPr bwMode="auto">
          <a:xfrm flipH="1" flipV="1">
            <a:off x="5105400" y="36576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82" name="Rectangle 30"/>
          <p:cNvSpPr>
            <a:spLocks noChangeArrowheads="1"/>
          </p:cNvSpPr>
          <p:nvPr/>
        </p:nvSpPr>
        <p:spPr bwMode="auto">
          <a:xfrm>
            <a:off x="76962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Servlet</a:t>
            </a:r>
          </a:p>
        </p:txBody>
      </p:sp>
      <p:sp>
        <p:nvSpPr>
          <p:cNvPr id="7183" name="Line 31"/>
          <p:cNvSpPr>
            <a:spLocks noChangeShapeType="1"/>
          </p:cNvSpPr>
          <p:nvPr/>
        </p:nvSpPr>
        <p:spPr bwMode="auto">
          <a:xfrm>
            <a:off x="7239000" y="3048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84" name="Line 32"/>
          <p:cNvSpPr>
            <a:spLocks noChangeShapeType="1"/>
          </p:cNvSpPr>
          <p:nvPr/>
        </p:nvSpPr>
        <p:spPr bwMode="auto">
          <a:xfrm flipH="1">
            <a:off x="7239000" y="3200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85" name="Rectangle 3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  <a:ln w="76200" cap="flat" cmpd="tri">
            <a:solidFill>
              <a:schemeClr val="bg2"/>
            </a:solidFill>
          </a:ln>
        </p:spPr>
        <p:txBody>
          <a:bodyPr/>
          <a:lstStyle/>
          <a:p>
            <a:pPr marL="341313" indent="-341313" eaLnBrk="1" hangingPunct="1"/>
            <a:r>
              <a:rPr lang="en-US" sz="3600" b="1" dirty="0" smtClean="0">
                <a:solidFill>
                  <a:schemeClr val="accent2"/>
                </a:solidFill>
              </a:rPr>
              <a:t>Servlet Container Architecture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AutoShape 4"/>
          <p:cNvSpPr>
            <a:spLocks noChangeArrowheads="1"/>
          </p:cNvSpPr>
          <p:nvPr/>
        </p:nvSpPr>
        <p:spPr bwMode="auto">
          <a:xfrm>
            <a:off x="1447800" y="1981200"/>
            <a:ext cx="1371600" cy="838200"/>
          </a:xfrm>
          <a:prstGeom prst="parallelogram">
            <a:avLst>
              <a:gd name="adj" fmla="val 4090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Receive</a:t>
            </a:r>
          </a:p>
          <a:p>
            <a:pPr algn="ctr"/>
            <a:r>
              <a:rPr lang="en-US" dirty="0"/>
              <a:t>Request</a:t>
            </a:r>
          </a:p>
        </p:txBody>
      </p:sp>
      <p:sp>
        <p:nvSpPr>
          <p:cNvPr id="8195" name="AutoShape 5"/>
          <p:cNvSpPr>
            <a:spLocks noChangeArrowheads="1"/>
          </p:cNvSpPr>
          <p:nvPr/>
        </p:nvSpPr>
        <p:spPr bwMode="auto">
          <a:xfrm>
            <a:off x="4419600" y="1828800"/>
            <a:ext cx="1447800" cy="1066800"/>
          </a:xfrm>
          <a:prstGeom prst="diamond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is servlet</a:t>
            </a:r>
          </a:p>
          <a:p>
            <a:pPr algn="ctr"/>
            <a:r>
              <a:rPr lang="en-US" dirty="0"/>
              <a:t>loaded?</a:t>
            </a:r>
          </a:p>
        </p:txBody>
      </p:sp>
      <p:sp>
        <p:nvSpPr>
          <p:cNvPr id="8196" name="AutoShape 6"/>
          <p:cNvSpPr>
            <a:spLocks noChangeArrowheads="1"/>
          </p:cNvSpPr>
          <p:nvPr/>
        </p:nvSpPr>
        <p:spPr bwMode="auto">
          <a:xfrm>
            <a:off x="4419600" y="3429000"/>
            <a:ext cx="1447800" cy="1066800"/>
          </a:xfrm>
          <a:prstGeom prst="diamond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is servlet</a:t>
            </a:r>
          </a:p>
          <a:p>
            <a:pPr algn="ctr"/>
            <a:r>
              <a:rPr lang="en-US" dirty="0"/>
              <a:t>current?</a:t>
            </a:r>
          </a:p>
        </p:txBody>
      </p:sp>
      <p:sp>
        <p:nvSpPr>
          <p:cNvPr id="8197" name="AutoShape 8"/>
          <p:cNvSpPr>
            <a:spLocks noChangeArrowheads="1"/>
          </p:cNvSpPr>
          <p:nvPr/>
        </p:nvSpPr>
        <p:spPr bwMode="auto">
          <a:xfrm>
            <a:off x="914400" y="5410200"/>
            <a:ext cx="1676400" cy="838200"/>
          </a:xfrm>
          <a:prstGeom prst="parallelogram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Send </a:t>
            </a:r>
          </a:p>
          <a:p>
            <a:pPr algn="ctr"/>
            <a:r>
              <a:rPr lang="en-US"/>
              <a:t>Response</a:t>
            </a:r>
          </a:p>
        </p:txBody>
      </p:sp>
      <p:sp>
        <p:nvSpPr>
          <p:cNvPr id="8198" name="Line 10"/>
          <p:cNvSpPr>
            <a:spLocks noChangeShapeType="1"/>
          </p:cNvSpPr>
          <p:nvPr/>
        </p:nvSpPr>
        <p:spPr bwMode="auto">
          <a:xfrm>
            <a:off x="5181600" y="2895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199" name="Line 11"/>
          <p:cNvSpPr>
            <a:spLocks noChangeShapeType="1"/>
          </p:cNvSpPr>
          <p:nvPr/>
        </p:nvSpPr>
        <p:spPr bwMode="auto">
          <a:xfrm>
            <a:off x="5867400" y="23622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00" name="Line 12"/>
          <p:cNvSpPr>
            <a:spLocks noChangeShapeType="1"/>
          </p:cNvSpPr>
          <p:nvPr/>
        </p:nvSpPr>
        <p:spPr bwMode="auto">
          <a:xfrm>
            <a:off x="7010400" y="23622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01" name="Rectangle 13"/>
          <p:cNvSpPr>
            <a:spLocks noChangeArrowheads="1"/>
          </p:cNvSpPr>
          <p:nvPr/>
        </p:nvSpPr>
        <p:spPr bwMode="auto">
          <a:xfrm>
            <a:off x="4114800" y="5486400"/>
            <a:ext cx="2057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Process Request</a:t>
            </a:r>
          </a:p>
        </p:txBody>
      </p:sp>
      <p:sp>
        <p:nvSpPr>
          <p:cNvPr id="8202" name="Line 14"/>
          <p:cNvSpPr>
            <a:spLocks noChangeShapeType="1"/>
          </p:cNvSpPr>
          <p:nvPr/>
        </p:nvSpPr>
        <p:spPr bwMode="auto">
          <a:xfrm>
            <a:off x="5867400" y="39624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03" name="Rectangle 15"/>
          <p:cNvSpPr>
            <a:spLocks noChangeArrowheads="1"/>
          </p:cNvSpPr>
          <p:nvPr/>
        </p:nvSpPr>
        <p:spPr bwMode="auto">
          <a:xfrm>
            <a:off x="6096000" y="4191000"/>
            <a:ext cx="1676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Load Servlet</a:t>
            </a:r>
          </a:p>
        </p:txBody>
      </p:sp>
      <p:sp>
        <p:nvSpPr>
          <p:cNvPr id="8204" name="Line 16"/>
          <p:cNvSpPr>
            <a:spLocks noChangeShapeType="1"/>
          </p:cNvSpPr>
          <p:nvPr/>
        </p:nvSpPr>
        <p:spPr bwMode="auto">
          <a:xfrm flipH="1">
            <a:off x="5105400" y="44958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05" name="Line 17"/>
          <p:cNvSpPr>
            <a:spLocks noChangeShapeType="1"/>
          </p:cNvSpPr>
          <p:nvPr/>
        </p:nvSpPr>
        <p:spPr bwMode="auto">
          <a:xfrm flipH="1">
            <a:off x="7010400" y="4724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06" name="Line 18"/>
          <p:cNvSpPr>
            <a:spLocks noChangeShapeType="1"/>
          </p:cNvSpPr>
          <p:nvPr/>
        </p:nvSpPr>
        <p:spPr bwMode="auto">
          <a:xfrm flipH="1">
            <a:off x="5105400" y="51054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07" name="Text Box 19"/>
          <p:cNvSpPr txBox="1">
            <a:spLocks noChangeArrowheads="1"/>
          </p:cNvSpPr>
          <p:nvPr/>
        </p:nvSpPr>
        <p:spPr bwMode="auto">
          <a:xfrm>
            <a:off x="5165725" y="2932113"/>
            <a:ext cx="590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Yes</a:t>
            </a:r>
          </a:p>
        </p:txBody>
      </p:sp>
      <p:sp>
        <p:nvSpPr>
          <p:cNvPr id="8208" name="Text Box 20"/>
          <p:cNvSpPr txBox="1">
            <a:spLocks noChangeArrowheads="1"/>
          </p:cNvSpPr>
          <p:nvPr/>
        </p:nvSpPr>
        <p:spPr bwMode="auto">
          <a:xfrm>
            <a:off x="5089525" y="4608513"/>
            <a:ext cx="590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Yes</a:t>
            </a:r>
          </a:p>
        </p:txBody>
      </p:sp>
      <p:sp>
        <p:nvSpPr>
          <p:cNvPr id="8209" name="Text Box 21"/>
          <p:cNvSpPr txBox="1">
            <a:spLocks noChangeArrowheads="1"/>
          </p:cNvSpPr>
          <p:nvPr/>
        </p:nvSpPr>
        <p:spPr bwMode="auto">
          <a:xfrm>
            <a:off x="5775325" y="1981200"/>
            <a:ext cx="48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No</a:t>
            </a:r>
          </a:p>
        </p:txBody>
      </p:sp>
      <p:sp>
        <p:nvSpPr>
          <p:cNvPr id="8210" name="Text Box 22"/>
          <p:cNvSpPr txBox="1">
            <a:spLocks noChangeArrowheads="1"/>
          </p:cNvSpPr>
          <p:nvPr/>
        </p:nvSpPr>
        <p:spPr bwMode="auto">
          <a:xfrm>
            <a:off x="5851525" y="3595688"/>
            <a:ext cx="488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No</a:t>
            </a:r>
          </a:p>
        </p:txBody>
      </p:sp>
      <p:sp>
        <p:nvSpPr>
          <p:cNvPr id="8211" name="Line 23"/>
          <p:cNvSpPr>
            <a:spLocks noChangeShapeType="1"/>
          </p:cNvSpPr>
          <p:nvPr/>
        </p:nvSpPr>
        <p:spPr bwMode="auto">
          <a:xfrm>
            <a:off x="2667000" y="23622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12" name="Line 24"/>
          <p:cNvSpPr>
            <a:spLocks noChangeShapeType="1"/>
          </p:cNvSpPr>
          <p:nvPr/>
        </p:nvSpPr>
        <p:spPr bwMode="auto">
          <a:xfrm flipH="1">
            <a:off x="2362200" y="57912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13" name="Rectangle 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  <a:ln w="76200" cap="flat" cmpd="tri">
            <a:solidFill>
              <a:schemeClr val="bg2"/>
            </a:solidFill>
          </a:ln>
        </p:spPr>
        <p:txBody>
          <a:bodyPr/>
          <a:lstStyle/>
          <a:p>
            <a:pPr marL="341313" indent="-341313" eaLnBrk="1" hangingPunct="1"/>
            <a:r>
              <a:rPr lang="en-US" sz="3600" b="1" smtClean="0">
                <a:solidFill>
                  <a:schemeClr val="accent2"/>
                </a:solidFill>
              </a:rPr>
              <a:t>How Servlets Work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 smtClean="0">
                <a:solidFill>
                  <a:schemeClr val="tx1"/>
                </a:solidFill>
              </a:rPr>
              <a:t>Support Environments for Java Servlet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A Java Servlet application is supported by its Servlet container.</a:t>
            </a:r>
          </a:p>
          <a:p>
            <a:r>
              <a:rPr lang="en-US" altLang="zh-CN" dirty="0" smtClean="0"/>
              <a:t>The Apache Tomcat web server is the official reference implementation of Servlet containers, supporting Servlets and JSP. 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A Servlet has a lifecycle just like a Java applet. The lifecycle is managed by the Servlet container. </a:t>
            </a:r>
          </a:p>
          <a:p>
            <a:r>
              <a:rPr lang="en-US" altLang="zh-CN" dirty="0" smtClean="0"/>
              <a:t>There are three methods in the Servlet interface, which each Servlet class must implement. They are init(), service(), and destroy().</a:t>
            </a:r>
            <a:endParaRPr lang="zh-CN" altLang="zh-CN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内容占位符 3" descr="4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09600" y="1066800"/>
            <a:ext cx="7467600" cy="541020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553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Servlet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A Java Servlet is a typical Java class that extends the abstract class </a:t>
            </a:r>
            <a:r>
              <a:rPr lang="en-US" altLang="zh-CN" dirty="0" err="1" smtClean="0"/>
              <a:t>HttpServlet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The </a:t>
            </a:r>
            <a:r>
              <a:rPr lang="en-US" altLang="zh-CN" dirty="0" err="1" smtClean="0"/>
              <a:t>HttpServlet</a:t>
            </a:r>
            <a:r>
              <a:rPr lang="en-US" altLang="zh-CN" dirty="0" smtClean="0"/>
              <a:t> class extends another abstract class called </a:t>
            </a:r>
            <a:r>
              <a:rPr lang="en-US" altLang="zh-CN" dirty="0" err="1" smtClean="0"/>
              <a:t>GenericServlet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The </a:t>
            </a:r>
            <a:r>
              <a:rPr lang="en-US" altLang="zh-CN" dirty="0" err="1" smtClean="0"/>
              <a:t>GenericServlet</a:t>
            </a:r>
            <a:r>
              <a:rPr lang="en-US" altLang="zh-CN" dirty="0" smtClean="0"/>
              <a:t> class implements three interfaces: 	</a:t>
            </a:r>
            <a:r>
              <a:rPr lang="en-US" altLang="zh-CN" dirty="0" err="1" smtClean="0"/>
              <a:t>javax.servlet.Servlet</a:t>
            </a:r>
            <a:r>
              <a:rPr lang="en-US" altLang="zh-CN" dirty="0" smtClean="0"/>
              <a:t>,</a:t>
            </a:r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javax.servlet.ServletConfig</a:t>
            </a:r>
            <a:r>
              <a:rPr lang="en-US" altLang="zh-CN" dirty="0" smtClean="0"/>
              <a:t>, and 		</a:t>
            </a:r>
            <a:r>
              <a:rPr lang="en-US" altLang="zh-CN" dirty="0" err="1" smtClean="0"/>
              <a:t>java.io.Serializable</a:t>
            </a:r>
            <a:r>
              <a:rPr lang="en-US" altLang="zh-CN" dirty="0" smtClean="0"/>
              <a:t>. </a:t>
            </a:r>
            <a:endParaRPr lang="zh-CN" altLang="zh-CN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	</a:t>
            </a:r>
            <a:br>
              <a:rPr lang="en-US" b="1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301625" y="228599"/>
          <a:ext cx="8504238" cy="562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2119"/>
                <a:gridCol w="4252119"/>
              </a:tblGrid>
              <a:tr h="4572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GenericServlet</a:t>
                      </a:r>
                      <a:endParaRPr kumimoji="0" lang="en-US" sz="1800" b="1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kumimoji="0" lang="en-US" sz="18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HttpServlet</a:t>
                      </a:r>
                      <a:r>
                        <a:rPr kumimoji="0"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	</a:t>
                      </a:r>
                      <a:endParaRPr lang="en-US" dirty="0"/>
                    </a:p>
                  </a:txBody>
                  <a:tcPr/>
                </a:tc>
              </a:tr>
              <a:tr h="18650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GenericServlet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an abstract class that is extended by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HttpServlet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provide HTTP protocol-specific methods. 	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 abstract class that simplifies writing HTTP servlets. It extends the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GenericServlet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base class and provides an framework for handling the HTTP protocol. 	</a:t>
                      </a:r>
                      <a:endParaRPr lang="en-US" dirty="0"/>
                    </a:p>
                  </a:txBody>
                  <a:tcPr/>
                </a:tc>
              </a:tr>
              <a:tr h="18650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GenericServlet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does not include protocol-specific methods for handling request parameters, cookies, sessions and setting response headers. 	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HttpServlet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subclass passes generic service method requests to the relevant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doGet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 or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doPost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 method. 	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12591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GenericServlet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not specific to any protocol. 	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HttpServlet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only supports HTTP and HTTPS protocol 	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 smtClean="0">
                <a:solidFill>
                  <a:schemeClr val="tx1"/>
                </a:solidFill>
              </a:rPr>
              <a:t>HttpServlet</a:t>
            </a:r>
            <a:r>
              <a:rPr lang="en-US" sz="3600" b="1" dirty="0" smtClean="0">
                <a:solidFill>
                  <a:schemeClr val="tx1"/>
                </a:solidFill>
              </a:rPr>
              <a:t> - Methods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Tx/>
              <a:buChar char="•"/>
            </a:pPr>
            <a:r>
              <a:rPr lang="en-US" sz="2400" dirty="0" smtClean="0"/>
              <a:t>void </a:t>
            </a:r>
            <a:r>
              <a:rPr lang="en-US" sz="2400" dirty="0" err="1" smtClean="0"/>
              <a:t>doGet</a:t>
            </a:r>
            <a:r>
              <a:rPr lang="en-US" sz="2400" dirty="0" smtClean="0"/>
              <a:t> (</a:t>
            </a:r>
            <a:r>
              <a:rPr lang="en-US" sz="2400" dirty="0" err="1" smtClean="0"/>
              <a:t>HttpServletRequest</a:t>
            </a:r>
            <a:r>
              <a:rPr lang="en-US" sz="2400" dirty="0" smtClean="0"/>
              <a:t> request,            					</a:t>
            </a:r>
            <a:r>
              <a:rPr lang="en-US" sz="2400" dirty="0" err="1" smtClean="0"/>
              <a:t>HttpServletResponse</a:t>
            </a:r>
            <a:r>
              <a:rPr lang="en-US" sz="2400" dirty="0" smtClean="0"/>
              <a:t> response)</a:t>
            </a:r>
          </a:p>
          <a:p>
            <a:pPr marL="400050" lvl="1">
              <a:buFontTx/>
              <a:buChar char="–"/>
            </a:pPr>
            <a:r>
              <a:rPr lang="en-US" sz="2400" dirty="0" smtClean="0">
                <a:solidFill>
                  <a:schemeClr val="tx1"/>
                </a:solidFill>
              </a:rPr>
              <a:t>handles GET requests</a:t>
            </a:r>
          </a:p>
          <a:p>
            <a:pPr marL="285750" indent="-285750">
              <a:buFontTx/>
              <a:buChar char="•"/>
            </a:pPr>
            <a:r>
              <a:rPr lang="en-US" sz="2400" dirty="0" smtClean="0"/>
              <a:t>void </a:t>
            </a:r>
            <a:r>
              <a:rPr lang="en-US" sz="2400" dirty="0" err="1" smtClean="0"/>
              <a:t>doPost</a:t>
            </a:r>
            <a:r>
              <a:rPr lang="en-US" sz="2400" dirty="0" smtClean="0"/>
              <a:t> (</a:t>
            </a:r>
            <a:r>
              <a:rPr lang="en-US" sz="2400" dirty="0" err="1" smtClean="0"/>
              <a:t>HttpServletRequest</a:t>
            </a:r>
            <a:r>
              <a:rPr lang="en-US" sz="2400" dirty="0" smtClean="0"/>
              <a:t> request, </a:t>
            </a:r>
          </a:p>
          <a:p>
            <a:pPr marL="285750" indent="-285750">
              <a:buNone/>
            </a:pPr>
            <a:r>
              <a:rPr lang="en-US" sz="2400" dirty="0" smtClean="0"/>
              <a:t>		                        </a:t>
            </a:r>
            <a:r>
              <a:rPr lang="en-US" sz="2400" dirty="0" err="1" smtClean="0"/>
              <a:t>HttpServletResponse</a:t>
            </a:r>
            <a:r>
              <a:rPr lang="en-US" sz="2400" dirty="0" smtClean="0"/>
              <a:t> response)</a:t>
            </a:r>
          </a:p>
          <a:p>
            <a:pPr marL="400050" lvl="1">
              <a:buFontTx/>
              <a:buChar char="–"/>
            </a:pPr>
            <a:r>
              <a:rPr lang="en-US" sz="2400" dirty="0" smtClean="0">
                <a:solidFill>
                  <a:schemeClr val="tx1"/>
                </a:solidFill>
              </a:rPr>
              <a:t>handles POST requests</a:t>
            </a:r>
          </a:p>
          <a:p>
            <a:pPr marL="285750" indent="-285750">
              <a:buFontTx/>
              <a:buChar char="•"/>
            </a:pPr>
            <a:r>
              <a:rPr lang="en-US" sz="2400" dirty="0" smtClean="0"/>
              <a:t>void </a:t>
            </a:r>
            <a:r>
              <a:rPr lang="en-US" sz="2400" dirty="0" err="1" smtClean="0"/>
              <a:t>doPut</a:t>
            </a:r>
            <a:r>
              <a:rPr lang="en-US" sz="2400" dirty="0" smtClean="0"/>
              <a:t> (</a:t>
            </a:r>
            <a:r>
              <a:rPr lang="en-US" sz="2400" dirty="0" err="1" smtClean="0"/>
              <a:t>HttpServletRequest</a:t>
            </a:r>
            <a:r>
              <a:rPr lang="en-US" sz="2400" dirty="0" smtClean="0"/>
              <a:t> request,</a:t>
            </a:r>
          </a:p>
          <a:p>
            <a:pPr marL="285750" indent="-285750"/>
            <a:r>
              <a:rPr lang="en-US" sz="2400" dirty="0" smtClean="0"/>
              <a:t>                       </a:t>
            </a:r>
            <a:r>
              <a:rPr lang="en-US" sz="2400" dirty="0" err="1" smtClean="0"/>
              <a:t>HttpServletResponse</a:t>
            </a:r>
            <a:r>
              <a:rPr lang="en-US" sz="2400" dirty="0" smtClean="0"/>
              <a:t> response)</a:t>
            </a:r>
          </a:p>
          <a:p>
            <a:pPr marL="400050" lvl="1">
              <a:buFontTx/>
              <a:buChar char="–"/>
            </a:pPr>
            <a:r>
              <a:rPr lang="en-US" sz="2400" dirty="0" smtClean="0">
                <a:solidFill>
                  <a:schemeClr val="tx1"/>
                </a:solidFill>
              </a:rPr>
              <a:t>handles PUT requests</a:t>
            </a:r>
          </a:p>
          <a:p>
            <a:pPr marL="285750" indent="-285750">
              <a:buFontTx/>
              <a:buChar char="•"/>
            </a:pPr>
            <a:r>
              <a:rPr lang="en-US" sz="2400" dirty="0" smtClean="0"/>
              <a:t>void </a:t>
            </a:r>
            <a:r>
              <a:rPr lang="en-US" sz="2400" dirty="0" err="1" smtClean="0"/>
              <a:t>doDelete</a:t>
            </a:r>
            <a:r>
              <a:rPr lang="en-US" sz="2400" dirty="0" smtClean="0"/>
              <a:t> (</a:t>
            </a:r>
            <a:r>
              <a:rPr lang="en-US" sz="2400" dirty="0" err="1" smtClean="0"/>
              <a:t>HttpServletRequest</a:t>
            </a:r>
            <a:r>
              <a:rPr lang="en-US" sz="2400" dirty="0" smtClean="0"/>
              <a:t> request, </a:t>
            </a:r>
          </a:p>
          <a:p>
            <a:pPr marL="285750" indent="-285750"/>
            <a:r>
              <a:rPr lang="en-US" sz="2400" dirty="0" smtClean="0"/>
              <a:t>                            </a:t>
            </a:r>
            <a:r>
              <a:rPr lang="en-US" sz="2400" dirty="0" err="1" smtClean="0"/>
              <a:t>HttpServletResponse</a:t>
            </a:r>
            <a:r>
              <a:rPr lang="en-US" sz="2400" dirty="0" smtClean="0"/>
              <a:t> response)</a:t>
            </a:r>
          </a:p>
          <a:p>
            <a:pPr marL="400050" lvl="1">
              <a:buFontTx/>
              <a:buChar char="–"/>
            </a:pPr>
            <a:r>
              <a:rPr lang="en-US" sz="2400" i="1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handles DELETE requests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Why study </a:t>
            </a:r>
            <a:r>
              <a:rPr lang="en-IN" dirty="0" err="1" smtClean="0"/>
              <a:t>Servlet</a:t>
            </a:r>
            <a:r>
              <a:rPr lang="en-IN" dirty="0" smtClean="0"/>
              <a:t>?</a:t>
            </a:r>
          </a:p>
          <a:p>
            <a:r>
              <a:rPr lang="en-IN" dirty="0" smtClean="0"/>
              <a:t>Evolution story of web-content</a:t>
            </a:r>
          </a:p>
          <a:p>
            <a:r>
              <a:rPr lang="en-IN" dirty="0" smtClean="0"/>
              <a:t>Demand for personalized and dynamic web content</a:t>
            </a:r>
          </a:p>
          <a:p>
            <a:r>
              <a:rPr lang="en-IN" dirty="0" smtClean="0"/>
              <a:t>CGI</a:t>
            </a:r>
          </a:p>
          <a:p>
            <a:r>
              <a:rPr lang="en-IN" dirty="0" smtClean="0"/>
              <a:t>Managed Environment ( With example: Renting a house v/s Renting a hotel apartment)</a:t>
            </a:r>
          </a:p>
          <a:p>
            <a:r>
              <a:rPr lang="en-IN" dirty="0" smtClean="0"/>
              <a:t>Server side application </a:t>
            </a:r>
            <a:r>
              <a:rPr lang="en-IN" dirty="0" err="1" smtClean="0"/>
              <a:t>scriptlet</a:t>
            </a:r>
            <a:r>
              <a:rPr lang="en-IN" dirty="0" smtClean="0"/>
              <a:t> (</a:t>
            </a:r>
            <a:r>
              <a:rPr lang="en-IN" dirty="0" err="1" smtClean="0"/>
              <a:t>ServLet</a:t>
            </a:r>
            <a:r>
              <a:rPr lang="en-IN" dirty="0" smtClean="0"/>
              <a:t>)</a:t>
            </a:r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 smtClean="0">
                <a:solidFill>
                  <a:schemeClr val="tx1"/>
                </a:solidFill>
              </a:rPr>
              <a:t>GenericServlet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b="1" dirty="0" smtClean="0">
                <a:solidFill>
                  <a:schemeClr val="tx1"/>
                </a:solidFill>
              </a:rPr>
              <a:t>- Methods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b="1" dirty="0" smtClean="0"/>
              <a:t>void init</a:t>
            </a:r>
            <a:r>
              <a:rPr lang="en-US" sz="2400" dirty="0" smtClean="0"/>
              <a:t>(</a:t>
            </a:r>
            <a:r>
              <a:rPr lang="en-US" sz="2400" dirty="0" err="1" smtClean="0"/>
              <a:t>ServletConfig</a:t>
            </a:r>
            <a:r>
              <a:rPr lang="en-US" sz="2400" dirty="0" smtClean="0"/>
              <a:t> </a:t>
            </a:r>
            <a:r>
              <a:rPr lang="en-US" sz="2400" dirty="0" err="1" smtClean="0"/>
              <a:t>config</a:t>
            </a:r>
            <a:r>
              <a:rPr lang="en-US" sz="2400" dirty="0" smtClean="0"/>
              <a:t>)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Initializes the servlet. 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 void </a:t>
            </a:r>
            <a:r>
              <a:rPr lang="en-US" sz="2400" b="1" dirty="0" smtClean="0"/>
              <a:t>service</a:t>
            </a:r>
            <a:r>
              <a:rPr lang="en-US" sz="2400" dirty="0" smtClean="0"/>
              <a:t>(</a:t>
            </a:r>
            <a:r>
              <a:rPr lang="en-US" sz="2400" dirty="0" err="1" smtClean="0"/>
              <a:t>ServletRequest</a:t>
            </a:r>
            <a:r>
              <a:rPr lang="en-US" sz="2400" dirty="0" smtClean="0"/>
              <a:t> </a:t>
            </a:r>
            <a:r>
              <a:rPr lang="en-US" sz="2400" dirty="0" err="1" smtClean="0"/>
              <a:t>req</a:t>
            </a:r>
            <a:r>
              <a:rPr lang="en-US" sz="2400" dirty="0" smtClean="0"/>
              <a:t>, </a:t>
            </a:r>
            <a:r>
              <a:rPr lang="en-US" sz="2400" dirty="0" err="1" smtClean="0"/>
              <a:t>ServletResponse</a:t>
            </a:r>
            <a:r>
              <a:rPr lang="en-US" sz="2400" dirty="0" smtClean="0"/>
              <a:t> res)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Carries out a single request from the client. </a:t>
            </a:r>
          </a:p>
          <a:p>
            <a:pPr>
              <a:lnSpc>
                <a:spcPct val="80000"/>
              </a:lnSpc>
            </a:pPr>
            <a:r>
              <a:rPr lang="en-US" sz="2400" b="1" dirty="0" smtClean="0"/>
              <a:t>void destroy</a:t>
            </a:r>
            <a:r>
              <a:rPr lang="en-US" sz="2400" dirty="0" smtClean="0"/>
              <a:t>()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Cleans up whatever resources are being held (e.g., memory, file handles, threads) and makes sure that any persistent state is synchronized with the </a:t>
            </a:r>
            <a:r>
              <a:rPr lang="en-US" sz="2000" dirty="0" err="1" smtClean="0">
                <a:solidFill>
                  <a:schemeClr val="tx1"/>
                </a:solidFill>
              </a:rPr>
              <a:t>servlet's</a:t>
            </a:r>
            <a:r>
              <a:rPr lang="en-US" sz="2000" dirty="0" smtClean="0">
                <a:solidFill>
                  <a:schemeClr val="tx1"/>
                </a:solidFill>
              </a:rPr>
              <a:t> current in-memory state. </a:t>
            </a:r>
          </a:p>
          <a:p>
            <a:pPr>
              <a:lnSpc>
                <a:spcPct val="80000"/>
              </a:lnSpc>
            </a:pPr>
            <a:r>
              <a:rPr lang="en-US" sz="2400" dirty="0" err="1" smtClean="0"/>
              <a:t>ServletConfig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getServletConfig</a:t>
            </a:r>
            <a:r>
              <a:rPr lang="en-US" sz="2400" dirty="0" smtClean="0"/>
              <a:t>()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Returns a servlet </a:t>
            </a:r>
            <a:r>
              <a:rPr lang="en-US" sz="2000" dirty="0" err="1" smtClean="0">
                <a:solidFill>
                  <a:schemeClr val="tx1"/>
                </a:solidFill>
              </a:rPr>
              <a:t>config</a:t>
            </a:r>
            <a:r>
              <a:rPr lang="en-US" sz="2000" dirty="0" smtClean="0">
                <a:solidFill>
                  <a:schemeClr val="tx1"/>
                </a:solidFill>
              </a:rPr>
              <a:t> object, which contains any initialization parameters and startup configuration for this servlet. 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 String </a:t>
            </a:r>
            <a:r>
              <a:rPr lang="en-US" sz="2400" b="1" dirty="0" err="1" smtClean="0"/>
              <a:t>getServletInfo</a:t>
            </a:r>
            <a:r>
              <a:rPr lang="en-US" sz="2400" dirty="0" smtClean="0"/>
              <a:t>()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Returns a string containing information about the servlet, such as its author, version, and copyright.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" y="228599"/>
          <a:ext cx="9143998" cy="7188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1999"/>
                <a:gridCol w="4571999"/>
              </a:tblGrid>
              <a:tr h="50144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doGet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doPost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</a:tr>
              <a:tr h="12464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doGet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 the parameters are appended to the URL and sent along with header information. 	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doPost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(), on the other hand will (typically) send the information through a socket back to the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webserver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it won't show up in the URL bar. </a:t>
                      </a:r>
                      <a:endParaRPr lang="en-US" dirty="0"/>
                    </a:p>
                  </a:txBody>
                  <a:tcPr/>
                </a:tc>
              </a:tr>
              <a:tr h="16332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amount of information you can send back using a GET is restricted as URLs can only be 1024 characters. 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You can send much more information to the server this way - and it's not restricted to textual data either. It is possible to send files and even binary data such as serialized Java objects! 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959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doGet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 is a request for information; it does not (or should not) change anything on the server 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doPost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 provides information (	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5078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Parameters are not encrypted 	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Parameters are encrypted 	</a:t>
                      </a:r>
                      <a:endParaRPr lang="en-US" dirty="0"/>
                    </a:p>
                  </a:txBody>
                  <a:tcPr/>
                </a:tc>
              </a:tr>
              <a:tr h="477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allows bookmarks. 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disallows bookmarks. 	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13753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doGet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 is faster if we set the response content length since the same connection is used. Thus increasing the performance 	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doPost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slower compared to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doGet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since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doPost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does not write the content length 	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Servlet Request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330952"/>
          </a:xfrm>
        </p:spPr>
        <p:txBody>
          <a:bodyPr/>
          <a:lstStyle/>
          <a:p>
            <a:pPr marL="285750" indent="-285750">
              <a:buFontTx/>
              <a:buChar char="•"/>
            </a:pPr>
            <a:r>
              <a:rPr lang="en-US" sz="2400" dirty="0" smtClean="0"/>
              <a:t>provides client request information to a servlet. </a:t>
            </a:r>
          </a:p>
          <a:p>
            <a:pPr marL="285750" indent="-285750">
              <a:buFontTx/>
              <a:buChar char="•"/>
            </a:pPr>
            <a:r>
              <a:rPr lang="en-US" sz="2400" dirty="0" smtClean="0"/>
              <a:t>the servlet container creates a servlet request object and passes it as an argument to the </a:t>
            </a:r>
            <a:r>
              <a:rPr lang="en-US" sz="2400" dirty="0" err="1" smtClean="0"/>
              <a:t>servlet's</a:t>
            </a:r>
            <a:r>
              <a:rPr lang="en-US" sz="2400" dirty="0" smtClean="0"/>
              <a:t> service method. </a:t>
            </a:r>
          </a:p>
          <a:p>
            <a:pPr marL="285750" indent="-285750">
              <a:buFontTx/>
              <a:buChar char="•"/>
            </a:pPr>
            <a:r>
              <a:rPr lang="en-US" sz="2400" dirty="0" smtClean="0"/>
              <a:t>the </a:t>
            </a:r>
            <a:r>
              <a:rPr lang="en-US" sz="2400" dirty="0" err="1" smtClean="0"/>
              <a:t>ServletRequest</a:t>
            </a:r>
            <a:r>
              <a:rPr lang="en-US" sz="2400" dirty="0" smtClean="0"/>
              <a:t> interface define methods to retrieve data sent as client request:</a:t>
            </a:r>
          </a:p>
          <a:p>
            <a:pPr marL="400050" lvl="1">
              <a:buFontTx/>
              <a:buChar char="–"/>
            </a:pPr>
            <a:r>
              <a:rPr lang="en-US" sz="2000" dirty="0" smtClean="0"/>
              <a:t>parameter name and values</a:t>
            </a:r>
          </a:p>
          <a:p>
            <a:pPr marL="400050" lvl="1">
              <a:buFontTx/>
              <a:buChar char="–"/>
            </a:pPr>
            <a:r>
              <a:rPr lang="en-US" sz="2000" dirty="0" smtClean="0"/>
              <a:t> attributes</a:t>
            </a:r>
          </a:p>
          <a:p>
            <a:pPr marL="400050" lvl="1">
              <a:buFontTx/>
              <a:buChar char="–"/>
            </a:pPr>
            <a:r>
              <a:rPr lang="en-US" sz="2000" dirty="0" smtClean="0"/>
              <a:t> input stream</a:t>
            </a:r>
          </a:p>
          <a:p>
            <a:pPr marL="285750" indent="-285750">
              <a:buFontTx/>
              <a:buChar char="•"/>
            </a:pPr>
            <a:r>
              <a:rPr lang="en-US" sz="2400" dirty="0" err="1" smtClean="0"/>
              <a:t>HTTPServletRequest</a:t>
            </a:r>
            <a:r>
              <a:rPr lang="en-US" sz="2400" dirty="0" smtClean="0"/>
              <a:t> extends the </a:t>
            </a:r>
            <a:r>
              <a:rPr lang="en-US" sz="2400" dirty="0" err="1" smtClean="0"/>
              <a:t>ServletRequest</a:t>
            </a:r>
            <a:r>
              <a:rPr lang="en-US" sz="2400" dirty="0" smtClean="0"/>
              <a:t> interface to provide request information for HTTP servlets</a:t>
            </a:r>
            <a:r>
              <a:rPr lang="en-US" sz="28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 smtClean="0">
                <a:solidFill>
                  <a:schemeClr val="tx1"/>
                </a:solidFill>
              </a:rPr>
              <a:t>HttpServletRequest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b="1" dirty="0" smtClean="0">
                <a:solidFill>
                  <a:schemeClr val="tx1"/>
                </a:solidFill>
              </a:rPr>
              <a:t>- Methods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fontAlgn="base"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getParameterNames</a:t>
            </a:r>
            <a:r>
              <a:rPr lang="en-US" dirty="0" smtClean="0"/>
              <a:t>() </a:t>
            </a:r>
          </a:p>
          <a:p>
            <a:pPr fontAlgn="base"/>
            <a:r>
              <a:rPr lang="en-US" dirty="0" smtClean="0"/>
              <a:t>an Enumeration of String objects, each String containing the name of a request parameter; or an empty Enumeration if the request has no parameters </a:t>
            </a:r>
          </a:p>
          <a:p>
            <a:pPr fontAlgn="base">
              <a:buNone/>
            </a:pPr>
            <a:r>
              <a:rPr lang="en-US" dirty="0" smtClean="0"/>
              <a:t>	</a:t>
            </a:r>
          </a:p>
          <a:p>
            <a:pPr fontAlgn="base">
              <a:buNone/>
            </a:pPr>
            <a:r>
              <a:rPr lang="en-US" dirty="0" smtClean="0"/>
              <a:t>	</a:t>
            </a:r>
            <a:r>
              <a:rPr lang="en-US" b="1" dirty="0" err="1" smtClean="0"/>
              <a:t>getParameterValues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java.lang.String</a:t>
            </a:r>
            <a:r>
              <a:rPr lang="en-US" dirty="0" smtClean="0"/>
              <a:t> name) </a:t>
            </a:r>
          </a:p>
          <a:p>
            <a:pPr fontAlgn="base"/>
            <a:r>
              <a:rPr lang="en-US" dirty="0" smtClean="0"/>
              <a:t>Returns an array of String objects containing all of the values the given request parameter has, or null if the parameter does not exist. </a:t>
            </a:r>
          </a:p>
          <a:p>
            <a:pPr fontAlgn="base"/>
            <a:endParaRPr lang="en-US" dirty="0" smtClean="0"/>
          </a:p>
          <a:p>
            <a:pPr fontAlgn="base">
              <a:buNone/>
            </a:pPr>
            <a:endParaRPr lang="en-US" dirty="0" smtClean="0"/>
          </a:p>
          <a:p>
            <a:pPr fontAlgn="base"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getParameter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java.lang.String</a:t>
            </a:r>
            <a:r>
              <a:rPr lang="en-US" dirty="0" smtClean="0"/>
              <a:t> name) </a:t>
            </a:r>
          </a:p>
          <a:p>
            <a:pPr fontAlgn="base"/>
            <a:r>
              <a:rPr lang="en-US" dirty="0" smtClean="0"/>
              <a:t>Returns the value of a request parameter as a String, or null if the parameter does not exist.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143000"/>
            <a:ext cx="8503920" cy="5410200"/>
          </a:xfrm>
        </p:spPr>
        <p:txBody>
          <a:bodyPr>
            <a:normAutofit fontScale="85000" lnSpcReduction="20000"/>
          </a:bodyPr>
          <a:lstStyle/>
          <a:p>
            <a:pPr fontAlgn="base"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getCookies</a:t>
            </a:r>
            <a:r>
              <a:rPr lang="en-US" dirty="0" smtClean="0"/>
              <a:t>()</a:t>
            </a:r>
          </a:p>
          <a:p>
            <a:pPr fontAlgn="base"/>
            <a:r>
              <a:rPr lang="en-US" dirty="0" smtClean="0"/>
              <a:t>Returns an array containing all of the Cookie objects the client sent with this request. </a:t>
            </a:r>
          </a:p>
          <a:p>
            <a:pPr fontAlgn="base">
              <a:buNone/>
            </a:pPr>
            <a:r>
              <a:rPr lang="en-US" b="1" dirty="0" smtClean="0"/>
              <a:t>	</a:t>
            </a:r>
          </a:p>
          <a:p>
            <a:pPr fontAlgn="base"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getMethod</a:t>
            </a:r>
            <a:r>
              <a:rPr lang="en-US" dirty="0" smtClean="0"/>
              <a:t>() </a:t>
            </a:r>
          </a:p>
          <a:p>
            <a:pPr fontAlgn="base"/>
            <a:r>
              <a:rPr lang="en-US" dirty="0" smtClean="0"/>
              <a:t>Returns the name of the HTTP method with which\</a:t>
            </a:r>
            <a:r>
              <a:rPr lang="en-US" dirty="0" err="1" smtClean="0"/>
              <a:t>thi</a:t>
            </a:r>
            <a:r>
              <a:rPr lang="en-US" dirty="0" smtClean="0"/>
              <a:t> request was made, for example, GET, POST, or PUT. </a:t>
            </a:r>
          </a:p>
          <a:p>
            <a:pPr fontAlgn="base">
              <a:buNone/>
            </a:pPr>
            <a:r>
              <a:rPr lang="en-US" b="1" dirty="0" smtClean="0"/>
              <a:t>	</a:t>
            </a:r>
          </a:p>
          <a:p>
            <a:pPr fontAlgn="base"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getQueryString</a:t>
            </a:r>
            <a:r>
              <a:rPr lang="en-US" dirty="0" smtClean="0"/>
              <a:t>() </a:t>
            </a:r>
          </a:p>
          <a:p>
            <a:pPr fontAlgn="base"/>
            <a:r>
              <a:rPr lang="en-US" dirty="0" smtClean="0"/>
              <a:t>Returns the query string that is contained in the request URL after the path. </a:t>
            </a:r>
          </a:p>
          <a:p>
            <a:pPr fontAlgn="base">
              <a:buNone/>
            </a:pPr>
            <a:endParaRPr lang="en-US" b="1" dirty="0" smtClean="0"/>
          </a:p>
          <a:p>
            <a:pPr fontAlgn="base"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getSession</a:t>
            </a:r>
            <a:r>
              <a:rPr lang="en-US" dirty="0" smtClean="0"/>
              <a:t>() </a:t>
            </a:r>
          </a:p>
          <a:p>
            <a:pPr fontAlgn="base"/>
            <a:r>
              <a:rPr lang="en-US" dirty="0" smtClean="0"/>
              <a:t>Returns the current session associated with this request, or if the request does not have a session, creates one.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execute servlet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Create a directory structure under Tomcat/Glassfish for your application.</a:t>
            </a:r>
          </a:p>
          <a:p>
            <a:r>
              <a:rPr lang="en-US" dirty="0" smtClean="0"/>
              <a:t>Write the servlet source code. </a:t>
            </a:r>
          </a:p>
          <a:p>
            <a:r>
              <a:rPr lang="en-US" dirty="0" smtClean="0"/>
              <a:t>Compile your source code.</a:t>
            </a:r>
          </a:p>
          <a:p>
            <a:r>
              <a:rPr lang="en-US" dirty="0" smtClean="0"/>
              <a:t>deploy the servlet</a:t>
            </a:r>
          </a:p>
          <a:p>
            <a:r>
              <a:rPr lang="en-US" dirty="0" smtClean="0"/>
              <a:t>Run Tomcat</a:t>
            </a:r>
          </a:p>
          <a:p>
            <a:r>
              <a:rPr lang="en-US" dirty="0" smtClean="0"/>
              <a:t>Call your servlet from a web browser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tx1"/>
                </a:solidFill>
              </a:rPr>
              <a:t>Servlet Response Object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85750" indent="-285750">
              <a:buFontTx/>
              <a:buChar char="•"/>
            </a:pPr>
            <a:r>
              <a:rPr lang="en-US" sz="2800" dirty="0" smtClean="0"/>
              <a:t>Defines an object to assist a servlet in sending a response to the client. </a:t>
            </a:r>
          </a:p>
          <a:p>
            <a:pPr marL="285750" indent="-285750">
              <a:buFontTx/>
              <a:buChar char="•"/>
            </a:pPr>
            <a:r>
              <a:rPr lang="en-US" sz="2800" dirty="0" smtClean="0"/>
              <a:t>The servlet container creates a </a:t>
            </a:r>
            <a:r>
              <a:rPr lang="en-US" sz="2800" dirty="0" err="1" smtClean="0"/>
              <a:t>ServletResponse</a:t>
            </a:r>
            <a:r>
              <a:rPr lang="en-US" sz="2800" dirty="0" smtClean="0"/>
              <a:t> object and passes it as an argument to the </a:t>
            </a:r>
            <a:r>
              <a:rPr lang="en-US" sz="2800" dirty="0" err="1" smtClean="0"/>
              <a:t>servlet's</a:t>
            </a:r>
            <a:r>
              <a:rPr lang="en-US" sz="2800" dirty="0" smtClean="0"/>
              <a:t> service method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 smtClean="0">
                <a:solidFill>
                  <a:schemeClr val="tx1"/>
                </a:solidFill>
              </a:rPr>
              <a:t>HttpServletResponse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b="1" dirty="0" smtClean="0">
                <a:solidFill>
                  <a:schemeClr val="tx1"/>
                </a:solidFill>
              </a:rPr>
              <a:t>- Methods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fontAlgn="base"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getWriter</a:t>
            </a:r>
            <a:r>
              <a:rPr lang="en-US" dirty="0" smtClean="0"/>
              <a:t>()</a:t>
            </a:r>
          </a:p>
          <a:p>
            <a:pPr fontAlgn="base"/>
            <a:r>
              <a:rPr lang="en-US" dirty="0" smtClean="0"/>
              <a:t>Returns a </a:t>
            </a:r>
            <a:r>
              <a:rPr lang="en-US" dirty="0" err="1" smtClean="0"/>
              <a:t>PrintWriter</a:t>
            </a:r>
            <a:r>
              <a:rPr lang="en-US" dirty="0" smtClean="0"/>
              <a:t> object that can send</a:t>
            </a:r>
          </a:p>
          <a:p>
            <a:pPr fontAlgn="base"/>
            <a:r>
              <a:rPr lang="en-US" dirty="0" smtClean="0"/>
              <a:t>character text to the client </a:t>
            </a:r>
          </a:p>
          <a:p>
            <a:pPr fontAlgn="base">
              <a:buNone/>
            </a:pPr>
            <a:r>
              <a:rPr lang="en-US" b="1" dirty="0" smtClean="0"/>
              <a:t>	</a:t>
            </a:r>
          </a:p>
          <a:p>
            <a:pPr fontAlgn="base"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setContentType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java.lang.String</a:t>
            </a:r>
            <a:r>
              <a:rPr lang="en-US" dirty="0" smtClean="0"/>
              <a:t> type) </a:t>
            </a:r>
          </a:p>
          <a:p>
            <a:pPr fontAlgn="base"/>
            <a:r>
              <a:rPr lang="en-US" dirty="0" smtClean="0"/>
              <a:t>Sets the content type of the response being sent to the client. The content type may include the type of character encoding used, for example, text/html; </a:t>
            </a:r>
            <a:r>
              <a:rPr lang="en-US" dirty="0" err="1" smtClean="0"/>
              <a:t>charset</a:t>
            </a:r>
            <a:r>
              <a:rPr lang="en-US" dirty="0" smtClean="0"/>
              <a:t>=ISO-8859-4 </a:t>
            </a:r>
          </a:p>
          <a:p>
            <a:pPr fontAlgn="base"/>
            <a:endParaRPr lang="en-US" b="1" dirty="0" smtClean="0"/>
          </a:p>
          <a:p>
            <a:pPr fontAlgn="base"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getBufferSize</a:t>
            </a:r>
            <a:r>
              <a:rPr lang="en-US" dirty="0" smtClean="0"/>
              <a:t>() </a:t>
            </a:r>
          </a:p>
          <a:p>
            <a:pPr fontAlgn="base"/>
            <a:r>
              <a:rPr lang="en-US" dirty="0" smtClean="0"/>
              <a:t>Returns the actual buffer size used for the response </a:t>
            </a:r>
          </a:p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Servlet</a:t>
            </a:r>
            <a:r>
              <a:rPr lang="en-US" dirty="0" smtClean="0"/>
              <a:t>  </a:t>
            </a:r>
            <a:r>
              <a:rPr lang="en-US" dirty="0" smtClean="0"/>
              <a:t>- Server side Applet</a:t>
            </a:r>
          </a:p>
          <a:p>
            <a:r>
              <a:rPr lang="en-US" dirty="0" smtClean="0"/>
              <a:t>Applet – Application </a:t>
            </a:r>
            <a:r>
              <a:rPr lang="en-US" dirty="0" err="1" smtClean="0"/>
              <a:t>Scriptlet</a:t>
            </a:r>
            <a:endParaRPr lang="en-US" dirty="0" smtClean="0"/>
          </a:p>
          <a:p>
            <a:r>
              <a:rPr lang="en-US" dirty="0" smtClean="0"/>
              <a:t>Why Server side application</a:t>
            </a:r>
            <a:r>
              <a:rPr lang="en-US" dirty="0" smtClean="0"/>
              <a:t>?</a:t>
            </a:r>
          </a:p>
          <a:p>
            <a:r>
              <a:rPr lang="en-US" dirty="0" smtClean="0"/>
              <a:t>HTML – Not a programming language (Presentation Language)</a:t>
            </a:r>
          </a:p>
          <a:p>
            <a:r>
              <a:rPr lang="en-US" dirty="0" smtClean="0"/>
              <a:t>Use of JavaScript for programming on client side</a:t>
            </a:r>
          </a:p>
          <a:p>
            <a:r>
              <a:rPr lang="en-US" dirty="0" smtClean="0"/>
              <a:t>Limitation of client-side scripting</a:t>
            </a:r>
          </a:p>
          <a:p>
            <a:r>
              <a:rPr lang="en-US" dirty="0" smtClean="0"/>
              <a:t>Evolution of Server side programming.</a:t>
            </a:r>
          </a:p>
          <a:p>
            <a:r>
              <a:rPr lang="en-US" dirty="0" smtClean="0"/>
              <a:t>Sending dynamic content over same HTTP protocol. (Meaning sending dynamically generated HTML pages. The pages are generated by </a:t>
            </a:r>
            <a:r>
              <a:rPr lang="en-US" dirty="0" err="1" smtClean="0"/>
              <a:t>Servlet</a:t>
            </a:r>
            <a:r>
              <a:rPr lang="en-US" dirty="0" smtClean="0"/>
              <a:t>.)</a:t>
            </a:r>
          </a:p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Evolution of Web Content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Publishing industry</a:t>
            </a:r>
          </a:p>
          <a:p>
            <a:r>
              <a:rPr lang="en-IN" dirty="0" smtClean="0"/>
              <a:t>Web Publishing using Hyper Text </a:t>
            </a:r>
            <a:r>
              <a:rPr lang="en-IN" dirty="0" err="1" smtClean="0"/>
              <a:t>Markup</a:t>
            </a:r>
            <a:r>
              <a:rPr lang="en-IN" dirty="0" smtClean="0"/>
              <a:t> Language</a:t>
            </a:r>
          </a:p>
          <a:p>
            <a:r>
              <a:rPr lang="en-IN" dirty="0" smtClean="0"/>
              <a:t>Static content websites </a:t>
            </a:r>
          </a:p>
          <a:p>
            <a:r>
              <a:rPr lang="en-IN" dirty="0" smtClean="0"/>
              <a:t>Static websites fail to fetch the traffic</a:t>
            </a:r>
          </a:p>
          <a:p>
            <a:r>
              <a:rPr lang="en-IN" dirty="0" smtClean="0"/>
              <a:t>Evolution of web advertising </a:t>
            </a:r>
          </a:p>
          <a:p>
            <a:r>
              <a:rPr lang="en-IN" dirty="0" smtClean="0"/>
              <a:t>Dynamic content websites – Site responds based on user activity</a:t>
            </a:r>
          </a:p>
          <a:p>
            <a:r>
              <a:rPr lang="en-IN" dirty="0" smtClean="0"/>
              <a:t>Active web content – Interactive, personalized, two way web applications - Better for keeping site visitors’ interest – Example: </a:t>
            </a:r>
            <a:r>
              <a:rPr lang="en-IN" dirty="0" err="1" smtClean="0"/>
              <a:t>Gmail</a:t>
            </a:r>
            <a:r>
              <a:rPr lang="en-IN" dirty="0" smtClean="0"/>
              <a:t>, </a:t>
            </a:r>
            <a:r>
              <a:rPr lang="en-IN" dirty="0" err="1" smtClean="0"/>
              <a:t>Facebook</a:t>
            </a:r>
            <a:r>
              <a:rPr lang="en-IN" dirty="0" smtClean="0"/>
              <a:t> etc.</a:t>
            </a:r>
          </a:p>
          <a:p>
            <a:endParaRPr lang="en-IN" dirty="0" smtClean="0"/>
          </a:p>
          <a:p>
            <a:pPr>
              <a:buNone/>
            </a:pPr>
            <a:endParaRPr lang="en-IN" dirty="0" smtClean="0"/>
          </a:p>
          <a:p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CGI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Common Gateway Interface</a:t>
            </a:r>
          </a:p>
          <a:p>
            <a:r>
              <a:rPr lang="en-IN" dirty="0" smtClean="0"/>
              <a:t>First server side programming platforms.</a:t>
            </a:r>
          </a:p>
          <a:p>
            <a:r>
              <a:rPr lang="en-IN" dirty="0" smtClean="0"/>
              <a:t>Supported multiple languages like C, Perl, etc.</a:t>
            </a:r>
          </a:p>
          <a:p>
            <a:r>
              <a:rPr lang="en-IN" dirty="0" smtClean="0"/>
              <a:t>All requests to server are passed through CGI and hence called Common Gateway Interface</a:t>
            </a:r>
          </a:p>
          <a:p>
            <a:endParaRPr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</a:t>
            </a:r>
            <a:r>
              <a:rPr lang="en-US" dirty="0" err="1" smtClean="0"/>
              <a:t>servlet</a:t>
            </a:r>
            <a:r>
              <a:rPr lang="en-US" dirty="0" smtClean="0"/>
              <a:t> over CGI</a:t>
            </a:r>
            <a:endParaRPr lang="en-IN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CGI programs are platform dependent while servlets are platform independent.</a:t>
            </a:r>
          </a:p>
          <a:p>
            <a:r>
              <a:rPr lang="en-US" dirty="0" smtClean="0"/>
              <a:t>Each request is answered in CGI in separate process by separate instance , in servlet no need to generate separate process for each request.</a:t>
            </a:r>
          </a:p>
          <a:p>
            <a:r>
              <a:rPr lang="en-US" dirty="0" smtClean="0"/>
              <a:t>A CGI program needs to be loaded and started on each CGI request, servlets stay in memory while serving requests.</a:t>
            </a:r>
          </a:p>
          <a:p>
            <a:r>
              <a:rPr lang="en-US" dirty="0" smtClean="0"/>
              <a:t>Servlets saves memory as it creates single instance for all the requests as wells  as gives efficient performance.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Managed Environment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CGI programmes needed to manage (write sperate code for each application) the simultaneous processes. </a:t>
            </a:r>
          </a:p>
          <a:p>
            <a:r>
              <a:rPr lang="en-IN" dirty="0" smtClean="0"/>
              <a:t>Manage means – Code was needed to write for loading a piece of code, executing, memory management, handling client connection etc.</a:t>
            </a:r>
          </a:p>
          <a:p>
            <a:r>
              <a:rPr lang="en-IN" dirty="0" smtClean="0"/>
              <a:t>For </a:t>
            </a:r>
            <a:r>
              <a:rPr lang="en-IN" dirty="0" err="1" smtClean="0"/>
              <a:t>Servlet</a:t>
            </a:r>
            <a:r>
              <a:rPr lang="en-IN" dirty="0" smtClean="0"/>
              <a:t>, all the above tasks are written in </a:t>
            </a:r>
            <a:r>
              <a:rPr lang="en-IN" dirty="0" err="1" smtClean="0"/>
              <a:t>Servlet</a:t>
            </a:r>
            <a:r>
              <a:rPr lang="en-IN" dirty="0" smtClean="0"/>
              <a:t> Container (Wrote once, re-using every time) of Java Enterprise Edition.</a:t>
            </a:r>
          </a:p>
          <a:p>
            <a:r>
              <a:rPr lang="en-IN" dirty="0" smtClean="0"/>
              <a:t>Hence, Container and Java EE provides a managed environment for </a:t>
            </a:r>
            <a:r>
              <a:rPr lang="en-IN" dirty="0" err="1" smtClean="0"/>
              <a:t>Servlet</a:t>
            </a:r>
            <a:r>
              <a:rPr lang="en-IN" dirty="0" smtClean="0"/>
              <a:t> to execute.</a:t>
            </a:r>
          </a:p>
          <a:p>
            <a:endParaRPr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Advantages of Managed Environment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Renting a house v/s Staying in a hotel apartment</a:t>
            </a:r>
            <a:endParaRPr lang="en-IN" dirty="0" smtClean="0"/>
          </a:p>
          <a:p>
            <a:r>
              <a:rPr lang="en-IN" dirty="0" smtClean="0"/>
              <a:t>Management overhead. </a:t>
            </a:r>
          </a:p>
          <a:p>
            <a:r>
              <a:rPr lang="en-IN" dirty="0" smtClean="0"/>
              <a:t>Due to management overhead, less focus on essential/core business. Hence, increases development time.</a:t>
            </a:r>
          </a:p>
          <a:p>
            <a:r>
              <a:rPr lang="en-IN" dirty="0" smtClean="0"/>
              <a:t>With </a:t>
            </a:r>
            <a:r>
              <a:rPr lang="en-IN" dirty="0" err="1" smtClean="0"/>
              <a:t>Servlet</a:t>
            </a:r>
            <a:r>
              <a:rPr lang="en-IN" dirty="0" smtClean="0"/>
              <a:t>, in managed environment, APIs for most of the processing are available with Java EE and </a:t>
            </a:r>
            <a:r>
              <a:rPr lang="en-IN" dirty="0" err="1" smtClean="0"/>
              <a:t>Servlet</a:t>
            </a:r>
            <a:r>
              <a:rPr lang="en-IN" dirty="0" smtClean="0"/>
              <a:t> Container.</a:t>
            </a:r>
          </a:p>
          <a:p>
            <a:r>
              <a:rPr lang="en-IN" dirty="0" smtClean="0"/>
              <a:t>Hence, focus will be only on the business logic and not on managing and processing different requests.</a:t>
            </a:r>
          </a:p>
          <a:p>
            <a:endParaRPr lang="en-I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Servlet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sz="2400" b="1" dirty="0" smtClean="0"/>
              <a:t>Performance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The performance of servlets is superior to CGI because there is no process creation for each client request.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Each request is handled by the servlets container process.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After a servlet has completed processing a request, it stays resident in memory, waiting for another request.</a:t>
            </a:r>
          </a:p>
          <a:p>
            <a:pPr>
              <a:lnSpc>
                <a:spcPct val="80000"/>
              </a:lnSpc>
            </a:pPr>
            <a:r>
              <a:rPr lang="en-US" sz="2400" b="1" dirty="0" smtClean="0"/>
              <a:t>Portability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Like other Java technologies, servlets applications are portable. </a:t>
            </a:r>
          </a:p>
          <a:p>
            <a:pPr>
              <a:lnSpc>
                <a:spcPct val="80000"/>
              </a:lnSpc>
            </a:pPr>
            <a:r>
              <a:rPr lang="en-US" sz="2400" b="1" dirty="0" smtClean="0"/>
              <a:t>Rapid development cycle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As a Java technology, servlets have access to the rich Java library that will help speed up the development process.</a:t>
            </a:r>
          </a:p>
          <a:p>
            <a:pPr>
              <a:lnSpc>
                <a:spcPct val="80000"/>
              </a:lnSpc>
            </a:pPr>
            <a:r>
              <a:rPr lang="en-US" sz="2400" b="1" dirty="0" smtClean="0"/>
              <a:t>Robustness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Servlets are managed by the Java Virtual Machine.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Don't need to worry about memory leak or garbage collection, which helps you write robust applications.</a:t>
            </a:r>
          </a:p>
          <a:p>
            <a:pPr>
              <a:lnSpc>
                <a:spcPct val="80000"/>
              </a:lnSpc>
            </a:pPr>
            <a:r>
              <a:rPr lang="en-US" sz="2400" b="1" dirty="0" smtClean="0"/>
              <a:t>Widespread acceptance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Java is a widely accepted technology. 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ivic">
    <a:dk1>
      <a:sysClr val="windowText" lastClr="000000"/>
    </a:dk1>
    <a:lt1>
      <a:sysClr val="window" lastClr="FFFFFF"/>
    </a:lt1>
    <a:dk2>
      <a:srgbClr val="646B86"/>
    </a:dk2>
    <a:lt2>
      <a:srgbClr val="C5D1D7"/>
    </a:lt2>
    <a:accent1>
      <a:srgbClr val="D16349"/>
    </a:accent1>
    <a:accent2>
      <a:srgbClr val="CCB400"/>
    </a:accent2>
    <a:accent3>
      <a:srgbClr val="8CADAE"/>
    </a:accent3>
    <a:accent4>
      <a:srgbClr val="8C7B70"/>
    </a:accent4>
    <a:accent5>
      <a:srgbClr val="8FB08C"/>
    </a:accent5>
    <a:accent6>
      <a:srgbClr val="D19049"/>
    </a:accent6>
    <a:hlink>
      <a:srgbClr val="00A3D6"/>
    </a:hlink>
    <a:folHlink>
      <a:srgbClr val="694F07"/>
    </a:folHlink>
  </a:clrScheme>
</a:themeOverride>
</file>

<file path=ppt/theme/themeOverride2.xml><?xml version="1.0" encoding="utf-8"?>
<a:themeOverride xmlns:a="http://schemas.openxmlformats.org/drawingml/2006/main">
  <a:clrScheme name="Civic">
    <a:dk1>
      <a:sysClr val="windowText" lastClr="000000"/>
    </a:dk1>
    <a:lt1>
      <a:sysClr val="window" lastClr="FFFFFF"/>
    </a:lt1>
    <a:dk2>
      <a:srgbClr val="646B86"/>
    </a:dk2>
    <a:lt2>
      <a:srgbClr val="C5D1D7"/>
    </a:lt2>
    <a:accent1>
      <a:srgbClr val="D16349"/>
    </a:accent1>
    <a:accent2>
      <a:srgbClr val="CCB400"/>
    </a:accent2>
    <a:accent3>
      <a:srgbClr val="8CADAE"/>
    </a:accent3>
    <a:accent4>
      <a:srgbClr val="8C7B70"/>
    </a:accent4>
    <a:accent5>
      <a:srgbClr val="8FB08C"/>
    </a:accent5>
    <a:accent6>
      <a:srgbClr val="D19049"/>
    </a:accent6>
    <a:hlink>
      <a:srgbClr val="00A3D6"/>
    </a:hlink>
    <a:folHlink>
      <a:srgbClr val="694F07"/>
    </a:folHlink>
  </a:clrScheme>
</a:themeOverride>
</file>

<file path=ppt/theme/themeOverride3.xml><?xml version="1.0" encoding="utf-8"?>
<a:themeOverride xmlns:a="http://schemas.openxmlformats.org/drawingml/2006/main">
  <a:clrScheme name="Civic">
    <a:dk1>
      <a:sysClr val="windowText" lastClr="000000"/>
    </a:dk1>
    <a:lt1>
      <a:sysClr val="window" lastClr="FFFFFF"/>
    </a:lt1>
    <a:dk2>
      <a:srgbClr val="646B86"/>
    </a:dk2>
    <a:lt2>
      <a:srgbClr val="C5D1D7"/>
    </a:lt2>
    <a:accent1>
      <a:srgbClr val="D16349"/>
    </a:accent1>
    <a:accent2>
      <a:srgbClr val="CCB400"/>
    </a:accent2>
    <a:accent3>
      <a:srgbClr val="8CADAE"/>
    </a:accent3>
    <a:accent4>
      <a:srgbClr val="8C7B70"/>
    </a:accent4>
    <a:accent5>
      <a:srgbClr val="8FB08C"/>
    </a:accent5>
    <a:accent6>
      <a:srgbClr val="D19049"/>
    </a:accent6>
    <a:hlink>
      <a:srgbClr val="00A3D6"/>
    </a:hlink>
    <a:folHlink>
      <a:srgbClr val="694F0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504</TotalTime>
  <Words>1323</Words>
  <Application>Microsoft Office PowerPoint</Application>
  <PresentationFormat>On-screen Show (4:3)</PresentationFormat>
  <Paragraphs>203</Paragraphs>
  <Slides>27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Civic</vt:lpstr>
      <vt:lpstr>Ch-6</vt:lpstr>
      <vt:lpstr>Agenda</vt:lpstr>
      <vt:lpstr>Introduction</vt:lpstr>
      <vt:lpstr>Evolution of Web Content</vt:lpstr>
      <vt:lpstr>CGI</vt:lpstr>
      <vt:lpstr>Advantages of servlet over CGI</vt:lpstr>
      <vt:lpstr>Managed Environment</vt:lpstr>
      <vt:lpstr>Advantages of Managed Environment</vt:lpstr>
      <vt:lpstr>Benefits of Servlet</vt:lpstr>
      <vt:lpstr>Features of Servlet</vt:lpstr>
      <vt:lpstr>Servlet Container Architecture</vt:lpstr>
      <vt:lpstr>How Servlets Work</vt:lpstr>
      <vt:lpstr>Support Environments for Java Servlet</vt:lpstr>
      <vt:lpstr>Slide 14</vt:lpstr>
      <vt:lpstr>Slide 15</vt:lpstr>
      <vt:lpstr>Slide 16</vt:lpstr>
      <vt:lpstr>Servlet Architecture</vt:lpstr>
      <vt:lpstr>  </vt:lpstr>
      <vt:lpstr>HttpServlet - Methods</vt:lpstr>
      <vt:lpstr>GenericServlet - Methods</vt:lpstr>
      <vt:lpstr>Slide 21</vt:lpstr>
      <vt:lpstr>Servlet Request object</vt:lpstr>
      <vt:lpstr>HttpServletRequest - Methods</vt:lpstr>
      <vt:lpstr>Slide 24</vt:lpstr>
      <vt:lpstr>Steps to execute servlet</vt:lpstr>
      <vt:lpstr>Servlet Response Object</vt:lpstr>
      <vt:lpstr>HttpServletResponse - Methods</vt:lpstr>
    </vt:vector>
  </TitlesOfParts>
  <Company>gbkv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Ch-6</dc:title>
  <dc:creator>svbit</dc:creator>
  <cp:lastModifiedBy>Amit</cp:lastModifiedBy>
  <cp:revision>191</cp:revision>
  <dcterms:created xsi:type="dcterms:W3CDTF">2013-09-16T04:50:22Z</dcterms:created>
  <dcterms:modified xsi:type="dcterms:W3CDTF">2015-09-19T03:45:20Z</dcterms:modified>
</cp:coreProperties>
</file>