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8" r:id="rId43"/>
    <p:sldId id="299" r:id="rId44"/>
    <p:sldId id="300" r:id="rId45"/>
    <p:sldId id="301"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12/06/2015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12/06/2015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12/06/2015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12/06/2015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12/06/2015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12/06/2015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12/06/2015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12/06/2015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12/06/2015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12/06/2015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12/06/2015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6000" dirty="0" smtClean="0">
                <a:solidFill>
                  <a:srgbClr val="FF0000"/>
                </a:solidFill>
              </a:rPr>
              <a:t>JDBC</a:t>
            </a:r>
            <a:endParaRPr lang="en-US" sz="6000" dirty="0">
              <a:solidFill>
                <a:srgbClr val="FF0000"/>
              </a:solidFill>
            </a:endParaRPr>
          </a:p>
        </p:txBody>
      </p:sp>
      <p:sp>
        <p:nvSpPr>
          <p:cNvPr id="2" name="Title 1"/>
          <p:cNvSpPr>
            <a:spLocks noGrp="1"/>
          </p:cNvSpPr>
          <p:nvPr>
            <p:ph type="ctrTitle"/>
          </p:nvPr>
        </p:nvSpPr>
        <p:spPr/>
        <p:txBody>
          <a:bodyPr/>
          <a:lstStyle/>
          <a:p>
            <a:r>
              <a:rPr lang="en-US" dirty="0" smtClean="0"/>
              <a:t>Unit</a:t>
            </a:r>
            <a:r>
              <a:rPr lang="en-US" dirty="0" smtClean="0"/>
              <a:t>-2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smtClean="0"/>
              <a:t>With the help of </a:t>
            </a:r>
            <a:r>
              <a:rPr lang="en-US" dirty="0" err="1" smtClean="0"/>
              <a:t>DriverManager</a:t>
            </a:r>
            <a:r>
              <a:rPr lang="en-US" dirty="0" smtClean="0"/>
              <a:t> class than we connect to a specific database with the help of specific database driver.</a:t>
            </a:r>
          </a:p>
          <a:p>
            <a:r>
              <a:rPr lang="en-US" dirty="0" smtClean="0"/>
              <a:t>Java drivers require some library to communicate with the database.</a:t>
            </a:r>
          </a:p>
          <a:p>
            <a:r>
              <a:rPr lang="en-US" dirty="0" smtClean="0"/>
              <a:t>We have four different types of java drivers.</a:t>
            </a:r>
          </a:p>
          <a:p>
            <a:r>
              <a:rPr lang="en-US" dirty="0" smtClean="0"/>
              <a:t>Some drivers are pure java drivers and some are partial.</a:t>
            </a:r>
          </a:p>
          <a:p>
            <a:r>
              <a:rPr lang="en-US" dirty="0" smtClean="0"/>
              <a:t>So with this kind of JDBC architecture we can communicate with specific database.</a:t>
            </a:r>
          </a:p>
          <a:p>
            <a:pPr>
              <a:buNone/>
            </a:pPr>
            <a:endParaRPr lang="en-US" dirty="0" smtClean="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JDBC Driver Types:</a:t>
            </a:r>
          </a:p>
        </p:txBody>
      </p:sp>
      <p:sp>
        <p:nvSpPr>
          <p:cNvPr id="3" name="Content Placeholder 2"/>
          <p:cNvSpPr>
            <a:spLocks noGrp="1"/>
          </p:cNvSpPr>
          <p:nvPr>
            <p:ph sz="quarter" idx="1"/>
          </p:nvPr>
        </p:nvSpPr>
        <p:spPr/>
        <p:txBody>
          <a:bodyPr>
            <a:normAutofit/>
          </a:bodyPr>
          <a:lstStyle/>
          <a:p>
            <a:r>
              <a:rPr lang="en-US" dirty="0" smtClean="0"/>
              <a:t>There are four categories of drivers by which developer can apply a connection between Client (The JAVA application or an applet) to a DBMS.</a:t>
            </a:r>
          </a:p>
          <a:p>
            <a:pPr>
              <a:buNone/>
            </a:pPr>
            <a:r>
              <a:rPr lang="en-US" dirty="0" smtClean="0"/>
              <a:t>(1)   Type 1 Driver : JDBC-ODBC Bridge.</a:t>
            </a:r>
          </a:p>
          <a:p>
            <a:pPr>
              <a:buNone/>
            </a:pPr>
            <a:r>
              <a:rPr lang="en-US" dirty="0" smtClean="0"/>
              <a:t>(2)   Type 2 Driver : Native-API Driver (Partly Java driver).</a:t>
            </a:r>
          </a:p>
          <a:p>
            <a:pPr>
              <a:buNone/>
            </a:pPr>
            <a:r>
              <a:rPr lang="en-US" dirty="0" smtClean="0"/>
              <a:t>(3)   Type 3 Driver : Network-Protocol Driver (Pure Java driver for database Middleware).</a:t>
            </a:r>
          </a:p>
          <a:p>
            <a:pPr>
              <a:buNone/>
            </a:pPr>
            <a:r>
              <a:rPr lang="en-US" dirty="0" smtClean="0"/>
              <a:t>(4)   Type 4 Driver : Native-Protocol Driver (Pure Java driver directly connected to database).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Type </a:t>
            </a:r>
            <a:r>
              <a:rPr lang="en-US" b="1" dirty="0" smtClean="0"/>
              <a:t>1 Driver: JDBC-ODBC Bridge  </a:t>
            </a:r>
            <a:r>
              <a:rPr lang="en-US" b="1" dirty="0" smtClean="0"/>
              <a:t>:-</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 JDBC type 1 driver which is also known as a JDBC-ODBC Bridge is a convert JDBC methods into ODBC function calls.</a:t>
            </a:r>
          </a:p>
          <a:p>
            <a:r>
              <a:rPr lang="en-US" dirty="0" smtClean="0"/>
              <a:t>Sun provides a JDBC-ODBC Bridge driver by “</a:t>
            </a:r>
            <a:r>
              <a:rPr lang="en-US" dirty="0" err="1" smtClean="0"/>
              <a:t>sun.jdbc.odbc.JdbcOdbcDriver</a:t>
            </a:r>
            <a:r>
              <a:rPr lang="en-US" dirty="0" smtClean="0"/>
              <a:t>”.</a:t>
            </a:r>
          </a:p>
          <a:p>
            <a:r>
              <a:rPr lang="en-US" dirty="0" smtClean="0"/>
              <a:t>The driver is a platform dependent because it uses ODBC which is depends on native libraries of the operating system and also the driver needs other installation for example, ODBC must be installed on the computer and the database must support ODBC driver.</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smtClean="0"/>
              <a:t>Type 1 is the simplest compare to all other driver but it’s a platform specific i.e. only on Microsoft platform.</a:t>
            </a:r>
          </a:p>
          <a:p>
            <a:r>
              <a:rPr lang="en-US" dirty="0" smtClean="0"/>
              <a:t>The JDBC-ODBC Bridge is use only when there is no PURE-JAVA driver available for a particular database.</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Type-1 Driver</a:t>
            </a:r>
            <a:endParaRPr lang="en-US" dirty="0"/>
          </a:p>
        </p:txBody>
      </p:sp>
      <p:pic>
        <p:nvPicPr>
          <p:cNvPr id="4" name="Content Placeholder 3" descr="type1.png"/>
          <p:cNvPicPr>
            <a:picLocks noGrp="1" noChangeAspect="1"/>
          </p:cNvPicPr>
          <p:nvPr>
            <p:ph sz="quarter" idx="1"/>
          </p:nvPr>
        </p:nvPicPr>
        <p:blipFill>
          <a:blip r:embed="rId2"/>
          <a:stretch>
            <a:fillRect/>
          </a:stretch>
        </p:blipFill>
        <p:spPr>
          <a:xfrm>
            <a:off x="1435324" y="1527175"/>
            <a:ext cx="6236839" cy="45720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b="1" dirty="0" smtClean="0"/>
              <a:t>Process:</a:t>
            </a:r>
            <a:endParaRPr lang="en-US" dirty="0" smtClean="0"/>
          </a:p>
          <a:p>
            <a:pPr>
              <a:buNone/>
            </a:pPr>
            <a:r>
              <a:rPr lang="en-US" dirty="0" smtClean="0"/>
              <a:t>	Java Application   → JDBC APIs     → JDBC Driver Manager →   Type 1 Driver   →   ODBC Driver   → Database library APIs → Database</a:t>
            </a:r>
          </a:p>
          <a:p>
            <a:r>
              <a:rPr lang="en-US" b="1" dirty="0" smtClean="0"/>
              <a:t>Advantage:</a:t>
            </a:r>
            <a:endParaRPr lang="en-US" dirty="0" smtClean="0"/>
          </a:p>
          <a:p>
            <a:pPr>
              <a:buNone/>
            </a:pPr>
            <a:r>
              <a:rPr lang="en-US" dirty="0" smtClean="0"/>
              <a:t>(1)   Connect to almost any database on any system, for which ODBC driver is installed.</a:t>
            </a:r>
          </a:p>
          <a:p>
            <a:pPr>
              <a:buNone/>
            </a:pPr>
            <a:r>
              <a:rPr lang="en-US" dirty="0" smtClean="0"/>
              <a:t>(2)   It’s an easy for installation as well as easy(simplest) to use as compare the all other driver.</a:t>
            </a:r>
          </a:p>
          <a:p>
            <a:pPr>
              <a:buNone/>
            </a:pPr>
            <a:r>
              <a:rPr lang="en-US" dirty="0" smtClean="0"/>
              <a:t>(3) Vendor independent driver.</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b="1" dirty="0" smtClean="0"/>
              <a:t>Disadvantage:</a:t>
            </a:r>
            <a:endParaRPr lang="en-US" dirty="0" smtClean="0"/>
          </a:p>
          <a:p>
            <a:pPr>
              <a:buNone/>
            </a:pPr>
            <a:r>
              <a:rPr lang="en-US" dirty="0" smtClean="0"/>
              <a:t>	(1)   The ODBC Driver needs to be installed on the client machine.</a:t>
            </a:r>
          </a:p>
          <a:p>
            <a:pPr>
              <a:buNone/>
            </a:pPr>
            <a:r>
              <a:rPr lang="en-US" dirty="0" smtClean="0"/>
              <a:t>	(2)   It’s a not a purely platform independent because its use ODBC which is depends on native libraries of the operating system on client machine.</a:t>
            </a:r>
          </a:p>
          <a:p>
            <a:pPr>
              <a:buNone/>
            </a:pPr>
            <a:r>
              <a:rPr lang="en-US" dirty="0" smtClean="0"/>
              <a:t>	(3) Not suitable for applets because the ODBC driver needs to be installed on the client machine.</a:t>
            </a:r>
          </a:p>
          <a:p>
            <a:pPr>
              <a:buNone/>
            </a:pPr>
            <a:r>
              <a:rPr lang="en-US" dirty="0" smtClean="0"/>
              <a:t>	(4) Decrease speed due to large translations.</a:t>
            </a:r>
          </a:p>
          <a:p>
            <a:pPr>
              <a:buNone/>
            </a:pPr>
            <a:r>
              <a:rPr lang="en-US" dirty="0" smtClean="0"/>
              <a:t>	(5) use of JNI( Java Native Interface)</a:t>
            </a:r>
          </a:p>
          <a:p>
            <a:pPr>
              <a:buNone/>
            </a:pPr>
            <a:r>
              <a:rPr lang="en-US" dirty="0" smtClean="0"/>
              <a:t>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z="2700" dirty="0" smtClean="0"/>
              <a:t>Type </a:t>
            </a:r>
            <a:r>
              <a:rPr lang="en-US" sz="2700" dirty="0" smtClean="0"/>
              <a:t>2 Driver: Native-API Driver (Partly Java driver) :-</a:t>
            </a:r>
            <a:endParaRPr lang="en-US" sz="2700" dirty="0"/>
          </a:p>
        </p:txBody>
      </p:sp>
      <p:sp>
        <p:nvSpPr>
          <p:cNvPr id="3" name="Content Placeholder 2"/>
          <p:cNvSpPr>
            <a:spLocks noGrp="1"/>
          </p:cNvSpPr>
          <p:nvPr>
            <p:ph sz="quarter" idx="1"/>
          </p:nvPr>
        </p:nvSpPr>
        <p:spPr/>
        <p:txBody>
          <a:bodyPr/>
          <a:lstStyle/>
          <a:p>
            <a:endParaRPr lang="en-US" dirty="0" smtClean="0"/>
          </a:p>
          <a:p>
            <a:pPr algn="just"/>
            <a:r>
              <a:rPr lang="en-US" dirty="0" smtClean="0"/>
              <a:t>The JDBC type 2 driver is uses the libraries of the database which is available at client side and this driver converts the JDBC method calls into native calls of the database  so this driver is also known as a Native-API driver.</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ype2.png"/>
          <p:cNvPicPr>
            <a:picLocks noGrp="1" noChangeAspect="1"/>
          </p:cNvPicPr>
          <p:nvPr>
            <p:ph sz="quarter" idx="1"/>
          </p:nvPr>
        </p:nvPicPr>
        <p:blipFill>
          <a:blip r:embed="rId2"/>
          <a:stretch>
            <a:fillRect/>
          </a:stretch>
        </p:blipFill>
        <p:spPr>
          <a:xfrm>
            <a:off x="1639009" y="1527175"/>
            <a:ext cx="5829470" cy="45720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b="1" dirty="0" smtClean="0"/>
              <a:t>Process:</a:t>
            </a:r>
            <a:endParaRPr lang="en-US" dirty="0" smtClean="0"/>
          </a:p>
          <a:p>
            <a:pPr>
              <a:buNone/>
            </a:pPr>
            <a:r>
              <a:rPr lang="en-US" dirty="0" smtClean="0"/>
              <a:t>	Java Application   → JDBC APIs     → JDBC Driver Manager →   Type 2 Driver   →  Vendor Client Database library APIs → Database</a:t>
            </a:r>
          </a:p>
          <a:p>
            <a:r>
              <a:rPr lang="en-US" b="1" dirty="0" smtClean="0"/>
              <a:t>Advantage:</a:t>
            </a:r>
            <a:endParaRPr lang="en-US" dirty="0" smtClean="0"/>
          </a:p>
          <a:p>
            <a:pPr>
              <a:buNone/>
            </a:pPr>
            <a:r>
              <a:rPr lang="en-US" dirty="0" smtClean="0"/>
              <a:t>	(1)   There is no </a:t>
            </a:r>
            <a:r>
              <a:rPr lang="en-US" dirty="0" err="1" smtClean="0"/>
              <a:t>implentation</a:t>
            </a:r>
            <a:r>
              <a:rPr lang="en-US" dirty="0" smtClean="0"/>
              <a:t> of JDBC-ODBC Bridge so it’s faster than a type 1 driver; hence the performance is better as compare the type 1 driver (JDBC-ODBC Bridge).</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smtClean="0"/>
              <a:t>JDBC - Java Database Connectivity.</a:t>
            </a:r>
          </a:p>
          <a:p>
            <a:r>
              <a:rPr lang="en-US" dirty="0" smtClean="0"/>
              <a:t>JDBC from Sun Microsystems provides API or Protocol to interact with different databases.</a:t>
            </a:r>
          </a:p>
          <a:p>
            <a:r>
              <a:rPr lang="en-US" dirty="0" smtClean="0"/>
              <a:t>With the help of JDBC driver we can connect with different types of databases.</a:t>
            </a:r>
          </a:p>
          <a:p>
            <a:r>
              <a:rPr lang="en-US" dirty="0" smtClean="0"/>
              <a:t>Driver is must needed for connection establishment with any database.</a:t>
            </a:r>
          </a:p>
          <a:p>
            <a:r>
              <a:rPr lang="en-US" dirty="0" smtClean="0"/>
              <a:t>A driver works as an interface between the client and a database server.</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b="1" dirty="0" smtClean="0"/>
              <a:t>Disadvantage:</a:t>
            </a:r>
            <a:endParaRPr lang="en-US" dirty="0" smtClean="0"/>
          </a:p>
          <a:p>
            <a:pPr>
              <a:buNone/>
            </a:pPr>
            <a:r>
              <a:rPr lang="en-US" dirty="0" smtClean="0"/>
              <a:t>	(1)   On the client machine require the extra installation because this driver uses the vendor client libraries.</a:t>
            </a:r>
          </a:p>
          <a:p>
            <a:pPr>
              <a:buNone/>
            </a:pPr>
            <a:r>
              <a:rPr lang="en-US" dirty="0" smtClean="0"/>
              <a:t>	(2)   The Client side software needed so cannot use such type of driver in the web-based application.</a:t>
            </a:r>
          </a:p>
          <a:p>
            <a:pPr>
              <a:buNone/>
            </a:pPr>
            <a:r>
              <a:rPr lang="en-US" dirty="0" smtClean="0"/>
              <a:t>	(3)   Not all databases have the client side library.</a:t>
            </a:r>
          </a:p>
          <a:p>
            <a:pPr>
              <a:buNone/>
            </a:pPr>
            <a:r>
              <a:rPr lang="en-US" dirty="0" smtClean="0"/>
              <a:t>	(4)   This driver supports all JAVA applications except applets.</a:t>
            </a:r>
          </a:p>
          <a:p>
            <a:pPr>
              <a:buNone/>
            </a:pPr>
            <a:r>
              <a:rPr lang="en-US" dirty="0" smtClean="0"/>
              <a:t>	(5) Increase cost in case it run on different platforms.</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133600"/>
          </a:xfrm>
        </p:spPr>
        <p:txBody>
          <a:bodyPr>
            <a:normAutofit/>
          </a:bodyPr>
          <a:lstStyle/>
          <a:p>
            <a:r>
              <a:rPr lang="en-US" dirty="0" smtClean="0"/>
              <a:t>Type </a:t>
            </a:r>
            <a:r>
              <a:rPr lang="en-US" dirty="0" smtClean="0"/>
              <a:t>3 Driver: Network-Protocol Driver (Pure Java driver for database Middleware) :- </a:t>
            </a:r>
            <a:br>
              <a:rPr lang="en-US" dirty="0" smtClean="0"/>
            </a:br>
            <a:endParaRPr lang="en-US" dirty="0"/>
          </a:p>
        </p:txBody>
      </p:sp>
      <p:sp>
        <p:nvSpPr>
          <p:cNvPr id="3" name="Content Placeholder 2"/>
          <p:cNvSpPr>
            <a:spLocks noGrp="1"/>
          </p:cNvSpPr>
          <p:nvPr>
            <p:ph sz="quarter" idx="1"/>
          </p:nvPr>
        </p:nvSpPr>
        <p:spPr>
          <a:xfrm>
            <a:off x="457200" y="2286000"/>
            <a:ext cx="8229600" cy="3840163"/>
          </a:xfrm>
        </p:spPr>
        <p:txBody>
          <a:bodyPr>
            <a:normAutofit/>
          </a:bodyPr>
          <a:lstStyle/>
          <a:p>
            <a:pPr algn="just"/>
            <a:r>
              <a:rPr lang="en-US" dirty="0" smtClean="0"/>
              <a:t>The JDBC type 3 driver uses the middle tier(application server) between the calling program and the database and this middle tier converts JDBC method calls into the vendor specific database protocol and the same driver can be used for multiple databases also so it’s also known as a Network-Protocol driver as well as a JAVA driver for database middleware. </a:t>
            </a:r>
          </a:p>
          <a:p>
            <a:pPr algn="just"/>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ype3.png"/>
          <p:cNvPicPr>
            <a:picLocks noGrp="1" noChangeAspect="1"/>
          </p:cNvPicPr>
          <p:nvPr>
            <p:ph sz="quarter" idx="1"/>
          </p:nvPr>
        </p:nvPicPr>
        <p:blipFill>
          <a:blip r:embed="rId2"/>
          <a:stretch>
            <a:fillRect/>
          </a:stretch>
        </p:blipFill>
        <p:spPr>
          <a:xfrm>
            <a:off x="1451760" y="1527175"/>
            <a:ext cx="6203967" cy="457200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b="1" dirty="0" smtClean="0"/>
              <a:t>Process:</a:t>
            </a:r>
            <a:endParaRPr lang="en-US" dirty="0" smtClean="0"/>
          </a:p>
          <a:p>
            <a:r>
              <a:rPr lang="en-US" dirty="0" smtClean="0"/>
              <a:t>Java Application   → JDBC APIs     → JDBC Driver Manager →   Type 3 Driver   →  Middleware (Server)→ any Database</a:t>
            </a:r>
          </a:p>
          <a:p>
            <a:r>
              <a:rPr lang="en-US" b="1" dirty="0" smtClean="0"/>
              <a:t>Advantage:</a:t>
            </a:r>
            <a:endParaRPr lang="en-US" dirty="0" smtClean="0"/>
          </a:p>
          <a:p>
            <a:r>
              <a:rPr lang="en-US" dirty="0" smtClean="0"/>
              <a:t>(1) There is no need for the vendor database library on the client machine because the middleware is database independent and it communicates with client.</a:t>
            </a:r>
          </a:p>
          <a:p>
            <a:r>
              <a:rPr lang="en-US" dirty="0" smtClean="0"/>
              <a:t>(2) Type 3 driver can be used in any web application as well as on internet also because there is no any software require at client side.</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smtClean="0"/>
              <a:t>(3) A single driver can handle any database at client side so there is no need a separate driver for each database.</a:t>
            </a:r>
          </a:p>
          <a:p>
            <a:r>
              <a:rPr lang="en-US" dirty="0" smtClean="0"/>
              <a:t>(4) The middleware server can also provide the typical services such as connections, auditing, load balancing, logging etc.</a:t>
            </a:r>
          </a:p>
          <a:p>
            <a:r>
              <a:rPr lang="en-US" b="1" dirty="0" smtClean="0"/>
              <a:t>Disadvantage:</a:t>
            </a:r>
            <a:endParaRPr lang="en-US" dirty="0" smtClean="0"/>
          </a:p>
          <a:p>
            <a:r>
              <a:rPr lang="en-US" dirty="0" smtClean="0"/>
              <a:t>(1) An Extra layer added, may be time consuming.</a:t>
            </a:r>
          </a:p>
          <a:p>
            <a:r>
              <a:rPr lang="en-US" dirty="0" smtClean="0"/>
              <a:t>(2) At the middleware develop the database specific coding, may be increase complexity.</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16162"/>
          </a:xfrm>
        </p:spPr>
        <p:txBody>
          <a:bodyPr>
            <a:normAutofit/>
          </a:bodyPr>
          <a:lstStyle/>
          <a:p>
            <a:r>
              <a:rPr lang="en-US" dirty="0" smtClean="0"/>
              <a:t>Type 4 Driver: Native-Protocol Driver (Pure Java driver directly connected to database) </a:t>
            </a:r>
            <a:br>
              <a:rPr lang="en-US" dirty="0" smtClean="0"/>
            </a:br>
            <a:endParaRPr lang="en-US" dirty="0"/>
          </a:p>
        </p:txBody>
      </p:sp>
      <p:sp>
        <p:nvSpPr>
          <p:cNvPr id="3" name="Content Placeholder 2"/>
          <p:cNvSpPr>
            <a:spLocks noGrp="1"/>
          </p:cNvSpPr>
          <p:nvPr>
            <p:ph sz="quarter" idx="1"/>
          </p:nvPr>
        </p:nvSpPr>
        <p:spPr>
          <a:xfrm>
            <a:off x="457200" y="2286000"/>
            <a:ext cx="8229600" cy="3840163"/>
          </a:xfrm>
        </p:spPr>
        <p:txBody>
          <a:bodyPr>
            <a:normAutofit/>
          </a:bodyPr>
          <a:lstStyle/>
          <a:p>
            <a:pPr algn="just">
              <a:buNone/>
            </a:pPr>
            <a:r>
              <a:rPr lang="en-US" dirty="0" smtClean="0"/>
              <a:t>	The JDBC type 4 driver converts JDBC method calls directly into the vendor specific database protocol and in between do not need to be converted any other formatted system so this is the fastest way to communicate quires to DBMS and it is completely written in JAVA because of that this is also known as the “direct to database Pure JAVA driver</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ype4.png"/>
          <p:cNvPicPr>
            <a:picLocks noGrp="1" noChangeAspect="1"/>
          </p:cNvPicPr>
          <p:nvPr>
            <p:ph sz="quarter" idx="1"/>
          </p:nvPr>
        </p:nvPicPr>
        <p:blipFill>
          <a:blip r:embed="rId2"/>
          <a:stretch>
            <a:fillRect/>
          </a:stretch>
        </p:blipFill>
        <p:spPr>
          <a:xfrm>
            <a:off x="1623414" y="1527175"/>
            <a:ext cx="5860660" cy="4572000"/>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b="1" dirty="0" smtClean="0"/>
              <a:t>Process:</a:t>
            </a:r>
            <a:endParaRPr lang="en-US" dirty="0" smtClean="0"/>
          </a:p>
          <a:p>
            <a:pPr>
              <a:buNone/>
            </a:pPr>
            <a:r>
              <a:rPr lang="en-US" dirty="0" smtClean="0"/>
              <a:t>	Java Application   → JDBC APIs     → JDBC Driver Manager →   Type 4 Driver (Pure JAVA Driver)   → Database Server</a:t>
            </a:r>
          </a:p>
          <a:p>
            <a:r>
              <a:rPr lang="en-US" b="1" dirty="0" smtClean="0"/>
              <a:t>Advantage:</a:t>
            </a:r>
            <a:endParaRPr lang="en-US" dirty="0" smtClean="0"/>
          </a:p>
          <a:p>
            <a:pPr>
              <a:buNone/>
            </a:pPr>
            <a:r>
              <a:rPr lang="en-US" dirty="0" smtClean="0"/>
              <a:t>	(1)   It’s a 100% pure JAVA Driver so it’s a platform independence.</a:t>
            </a:r>
          </a:p>
          <a:p>
            <a:pPr>
              <a:buNone/>
            </a:pPr>
            <a:r>
              <a:rPr lang="en-US" dirty="0" smtClean="0"/>
              <a:t>	(2)   No translation or middleware layers are used so consider as a faster than other drivers.</a:t>
            </a:r>
          </a:p>
          <a:p>
            <a:pPr>
              <a:buNone/>
            </a:pPr>
            <a:r>
              <a:rPr lang="en-US" dirty="0" smtClean="0"/>
              <a:t>	(3)   The all process of the application-to-database connection can manage by JVM so the debugging is also managed easily.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b="1" dirty="0" smtClean="0"/>
              <a:t>Disadvantage:</a:t>
            </a:r>
            <a:endParaRPr lang="en-US" dirty="0" smtClean="0"/>
          </a:p>
          <a:p>
            <a:pPr>
              <a:buNone/>
            </a:pPr>
            <a:r>
              <a:rPr lang="en-US" dirty="0" smtClean="0"/>
              <a:t>	(1)There is a separate driver needed for each database at the client side.</a:t>
            </a:r>
          </a:p>
          <a:p>
            <a:pPr>
              <a:buNone/>
            </a:pPr>
            <a:r>
              <a:rPr lang="en-US" dirty="0" smtClean="0"/>
              <a:t>	(2) Drivers are Database dependent, as different database vendors use different network protocols.</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API</a:t>
            </a:r>
            <a:endParaRPr lang="en-US" dirty="0"/>
          </a:p>
        </p:txBody>
      </p:sp>
      <p:sp>
        <p:nvSpPr>
          <p:cNvPr id="3" name="Content Placeholder 2"/>
          <p:cNvSpPr>
            <a:spLocks noGrp="1"/>
          </p:cNvSpPr>
          <p:nvPr>
            <p:ph sz="quarter" idx="1"/>
          </p:nvPr>
        </p:nvSpPr>
        <p:spPr/>
        <p:txBody>
          <a:bodyPr>
            <a:normAutofit/>
          </a:bodyPr>
          <a:lstStyle/>
          <a:p>
            <a:r>
              <a:rPr lang="en-US" dirty="0" smtClean="0"/>
              <a:t>If any java application or an applet wants to connect with a database then there are various classes and interfaces available in java.sql package.</a:t>
            </a:r>
          </a:p>
          <a:p>
            <a:pPr>
              <a:buNone/>
            </a:pPr>
            <a:endParaRPr lang="en-US" dirty="0" smtClean="0"/>
          </a:p>
          <a:p>
            <a:r>
              <a:rPr lang="en-US" dirty="0" smtClean="0"/>
              <a:t>Depending on the requirements these classes and interfaces can be used.</a:t>
            </a:r>
          </a:p>
          <a:p>
            <a:pPr>
              <a:buNone/>
            </a:pPr>
            <a:endParaRPr lang="en-US" dirty="0" smtClean="0"/>
          </a:p>
          <a:p>
            <a:r>
              <a:rPr lang="en-US" dirty="0" smtClean="0"/>
              <a:t>Some of them are list out the below which are used to perform the various tasks with database as well as for connection.</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jdbc intro.png"/>
          <p:cNvPicPr>
            <a:picLocks noGrp="1" noChangeAspect="1"/>
          </p:cNvPicPr>
          <p:nvPr>
            <p:ph sz="quarter" idx="1"/>
          </p:nvPr>
        </p:nvPicPr>
        <p:blipFill>
          <a:blip r:embed="rId2"/>
          <a:stretch>
            <a:fillRect/>
          </a:stretch>
        </p:blipFill>
        <p:spPr>
          <a:xfrm>
            <a:off x="534696" y="2670318"/>
            <a:ext cx="8038096" cy="2285714"/>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nvPr>
        </p:nvGraphicFramePr>
        <p:xfrm>
          <a:off x="0" y="228600"/>
          <a:ext cx="9144000" cy="6172200"/>
        </p:xfrm>
        <a:graphic>
          <a:graphicData uri="http://schemas.openxmlformats.org/drawingml/2006/table">
            <a:tbl>
              <a:tblPr firstRow="1" bandRow="1">
                <a:tableStyleId>{5C22544A-7EE6-4342-B048-85BDC9FD1C3A}</a:tableStyleId>
              </a:tblPr>
              <a:tblGrid>
                <a:gridCol w="4572000"/>
                <a:gridCol w="4572000"/>
              </a:tblGrid>
              <a:tr h="993402">
                <a:tc>
                  <a:txBody>
                    <a:bodyPr/>
                    <a:lstStyle/>
                    <a:p>
                      <a:r>
                        <a:rPr lang="en-US" b="1" dirty="0" smtClean="0"/>
                        <a:t>Class or Interface</a:t>
                      </a:r>
                      <a:endParaRPr lang="en-US" dirty="0" smtClean="0"/>
                    </a:p>
                    <a:p>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Description</a:t>
                      </a:r>
                      <a:endParaRPr lang="en-US" dirty="0" smtClean="0"/>
                    </a:p>
                    <a:p>
                      <a:endParaRPr lang="en-US" dirty="0"/>
                    </a:p>
                  </a:txBody>
                  <a:tcPr/>
                </a:tc>
              </a:tr>
              <a:tr h="7774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Java.sql.Connection</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Create a connection with specific database</a:t>
                      </a:r>
                      <a:endParaRPr lang="en-US" dirty="0"/>
                    </a:p>
                  </a:txBody>
                  <a:tcPr/>
                </a:tc>
              </a:tr>
              <a:tr h="777475">
                <a:tc>
                  <a:txBody>
                    <a:bodyPr/>
                    <a:lstStyle/>
                    <a:p>
                      <a:r>
                        <a:rPr lang="en-US" dirty="0" err="1" smtClean="0"/>
                        <a:t>Java.sql.DriverManager</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task of </a:t>
                      </a:r>
                      <a:r>
                        <a:rPr lang="en-US" dirty="0" err="1" smtClean="0"/>
                        <a:t>DriverManager</a:t>
                      </a:r>
                      <a:r>
                        <a:rPr lang="en-US" dirty="0" smtClean="0"/>
                        <a:t> is to manage the database driver</a:t>
                      </a:r>
                      <a:endParaRPr lang="en-US" dirty="0"/>
                    </a:p>
                  </a:txBody>
                  <a:tcPr/>
                </a:tc>
              </a:tr>
              <a:tr h="777475">
                <a:tc>
                  <a:txBody>
                    <a:bodyPr/>
                    <a:lstStyle/>
                    <a:p>
                      <a:r>
                        <a:rPr lang="en-US" dirty="0" err="1" smtClean="0"/>
                        <a:t>Java.sql.Statement</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executes SQL statements for particular connection and retrieve the results</a:t>
                      </a:r>
                      <a:endParaRPr lang="en-US" dirty="0"/>
                    </a:p>
                  </a:txBody>
                  <a:tcPr/>
                </a:tc>
              </a:tr>
              <a:tr h="7774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Java.sql.PreparedStatement</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allows the programmer to create prepared SQL statements</a:t>
                      </a:r>
                      <a:endParaRPr lang="en-US" dirty="0"/>
                    </a:p>
                  </a:txBody>
                  <a:tcPr/>
                </a:tc>
              </a:tr>
              <a:tr h="777475">
                <a:tc>
                  <a:txBody>
                    <a:bodyPr/>
                    <a:lstStyle/>
                    <a:p>
                      <a:r>
                        <a:rPr lang="en-US" dirty="0" err="1" smtClean="0"/>
                        <a:t>Java.sql.CallableStatement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executes stored procedures</a:t>
                      </a:r>
                      <a:endParaRPr lang="en-US" dirty="0"/>
                    </a:p>
                  </a:txBody>
                  <a:tcPr/>
                </a:tc>
              </a:tr>
              <a:tr h="1291423">
                <a:tc>
                  <a:txBody>
                    <a:bodyPr/>
                    <a:lstStyle/>
                    <a:p>
                      <a:r>
                        <a:rPr lang="en-US" dirty="0" err="1" smtClean="0"/>
                        <a:t>Java.sql.ResultSet</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interface provides methods to get result row by row generated by SELECT statements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Interface</a:t>
            </a:r>
            <a:endParaRPr lang="en-US" dirty="0"/>
          </a:p>
        </p:txBody>
      </p:sp>
      <p:sp>
        <p:nvSpPr>
          <p:cNvPr id="3" name="Content Placeholder 2"/>
          <p:cNvSpPr>
            <a:spLocks noGrp="1"/>
          </p:cNvSpPr>
          <p:nvPr>
            <p:ph sz="quarter" idx="1"/>
          </p:nvPr>
        </p:nvSpPr>
        <p:spPr/>
        <p:txBody>
          <a:bodyPr>
            <a:normAutofit/>
          </a:bodyPr>
          <a:lstStyle/>
          <a:p>
            <a:r>
              <a:rPr lang="en-US" dirty="0" smtClean="0"/>
              <a:t>The Connection interface used to connect java application with particular database.</a:t>
            </a:r>
          </a:p>
          <a:p>
            <a:r>
              <a:rPr lang="en-US" dirty="0" smtClean="0"/>
              <a:t>After crating the connection with database we can execute SQL statements for that particular connection using object of Connection and retrieve the results.</a:t>
            </a:r>
          </a:p>
          <a:p>
            <a:r>
              <a:rPr lang="en-US" dirty="0" smtClean="0"/>
              <a:t>The interface has few methods that makes changes to the database temporary or permanently.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nvPr>
        </p:nvGraphicFramePr>
        <p:xfrm>
          <a:off x="228600" y="0"/>
          <a:ext cx="8915400" cy="6688182"/>
        </p:xfrm>
        <a:graphic>
          <a:graphicData uri="http://schemas.openxmlformats.org/drawingml/2006/table">
            <a:tbl>
              <a:tblPr firstRow="1" bandRow="1">
                <a:tableStyleId>{5C22544A-7EE6-4342-B048-85BDC9FD1C3A}</a:tableStyleId>
              </a:tblPr>
              <a:tblGrid>
                <a:gridCol w="4457700"/>
                <a:gridCol w="4457700"/>
              </a:tblGrid>
              <a:tr h="827314">
                <a:tc>
                  <a:txBody>
                    <a:bodyPr/>
                    <a:lstStyle/>
                    <a:p>
                      <a:r>
                        <a:rPr lang="en-US" dirty="0" smtClean="0"/>
                        <a:t>Method</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Description</a:t>
                      </a:r>
                    </a:p>
                    <a:p>
                      <a:endParaRPr lang="en-US" dirty="0"/>
                    </a:p>
                  </a:txBody>
                  <a:tcPr/>
                </a:tc>
              </a:tr>
              <a:tr h="827314">
                <a:tc>
                  <a:txBody>
                    <a:bodyPr/>
                    <a:lstStyle/>
                    <a:p>
                      <a:r>
                        <a:rPr lang="en-US" dirty="0" smtClean="0"/>
                        <a:t>void close()</a:t>
                      </a:r>
                    </a:p>
                    <a:p>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method frees an object of type Connection from database and other JDBC resources.</a:t>
                      </a:r>
                      <a:endParaRPr lang="en-US" dirty="0"/>
                    </a:p>
                  </a:txBody>
                  <a:tcPr/>
                </a:tc>
              </a:tr>
              <a:tr h="827314">
                <a:tc>
                  <a:txBody>
                    <a:bodyPr/>
                    <a:lstStyle/>
                    <a:p>
                      <a:r>
                        <a:rPr lang="en-US" dirty="0" smtClean="0"/>
                        <a:t>void commit()</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method makes all the changes made since the last commit or rollback permanent. It throws </a:t>
                      </a:r>
                      <a:r>
                        <a:rPr lang="en-US" dirty="0" err="1" smtClean="0"/>
                        <a:t>SQLExeception</a:t>
                      </a:r>
                      <a:r>
                        <a:rPr lang="en-US" dirty="0" smtClean="0"/>
                        <a:t>.</a:t>
                      </a:r>
                      <a:endParaRPr lang="en-US" dirty="0"/>
                    </a:p>
                  </a:txBody>
                  <a:tcPr/>
                </a:tc>
              </a:tr>
              <a:tr h="827314">
                <a:tc>
                  <a:txBody>
                    <a:bodyPr/>
                    <a:lstStyle/>
                    <a:p>
                      <a:r>
                        <a:rPr lang="en-US" dirty="0" smtClean="0"/>
                        <a:t>Statement </a:t>
                      </a:r>
                      <a:r>
                        <a:rPr lang="en-US" dirty="0" err="1" smtClean="0"/>
                        <a:t>createStatement</a:t>
                      </a:r>
                      <a:r>
                        <a:rPr lang="en-US" dirty="0" smtClean="0"/>
                        <a:t>()</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method creates an object of type Statement for sending SQL statements to the database. It throws </a:t>
                      </a:r>
                      <a:r>
                        <a:rPr lang="en-US" dirty="0" err="1" smtClean="0"/>
                        <a:t>SQLExeception</a:t>
                      </a:r>
                      <a:r>
                        <a:rPr lang="en-US" dirty="0" smtClean="0"/>
                        <a:t>.</a:t>
                      </a:r>
                      <a:endParaRPr lang="en-US" dirty="0"/>
                    </a:p>
                  </a:txBody>
                  <a:tcPr/>
                </a:tc>
              </a:tr>
              <a:tr h="827314">
                <a:tc>
                  <a:txBody>
                    <a:bodyPr/>
                    <a:lstStyle/>
                    <a:p>
                      <a:r>
                        <a:rPr lang="en-US" dirty="0" err="1" smtClean="0"/>
                        <a:t>boolean</a:t>
                      </a:r>
                      <a:r>
                        <a:rPr lang="en-US" dirty="0" smtClean="0"/>
                        <a:t> </a:t>
                      </a:r>
                      <a:r>
                        <a:rPr lang="en-US" dirty="0" err="1" smtClean="0"/>
                        <a:t>isClosed</a:t>
                      </a:r>
                      <a:r>
                        <a:rPr lang="en-US" dirty="0" smtClean="0"/>
                        <a:t>()</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 true if the connection is close else return false.</a:t>
                      </a:r>
                      <a:endParaRPr lang="en-US" dirty="0"/>
                    </a:p>
                  </a:txBody>
                  <a:tcPr/>
                </a:tc>
              </a:tr>
              <a:tr h="827314">
                <a:tc>
                  <a:txBody>
                    <a:bodyPr/>
                    <a:lstStyle/>
                    <a:p>
                      <a:r>
                        <a:rPr lang="en-US" dirty="0" err="1" smtClean="0"/>
                        <a:t>PreparedStatement</a:t>
                      </a:r>
                      <a:r>
                        <a:rPr lang="en-US" dirty="0" smtClean="0"/>
                        <a:t> </a:t>
                      </a:r>
                      <a:r>
                        <a:rPr lang="en-US" dirty="0" err="1" smtClean="0"/>
                        <a:t>prepareStatement</a:t>
                      </a:r>
                      <a:r>
                        <a:rPr lang="en-US" smtClean="0"/>
                        <a:t>(String </a:t>
                      </a:r>
                    </a:p>
                    <a:p>
                      <a:r>
                        <a:rPr lang="en-US" smtClean="0"/>
                        <a:t>s</a:t>
                      </a:r>
                      <a:r>
                        <a:rPr 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method creates an  object  of type </a:t>
                      </a:r>
                      <a:r>
                        <a:rPr lang="en-US" dirty="0" err="1" smtClean="0"/>
                        <a:t>PrepareStatement</a:t>
                      </a:r>
                      <a:r>
                        <a:rPr lang="en-US" dirty="0" smtClean="0"/>
                        <a:t> for sending dynamic (with or without IN parameter) SQL statements to the database. It throws </a:t>
                      </a:r>
                      <a:r>
                        <a:rPr lang="en-US" dirty="0" err="1" smtClean="0"/>
                        <a:t>SQLExeception</a:t>
                      </a:r>
                      <a:r>
                        <a:rPr lang="en-US" dirty="0" smtClean="0"/>
                        <a:t>.</a:t>
                      </a:r>
                      <a:endParaRPr lang="en-US" dirty="0"/>
                    </a:p>
                  </a:txBody>
                  <a:tcPr/>
                </a:tc>
              </a:tr>
              <a:tr h="827314">
                <a:tc>
                  <a:txBody>
                    <a:bodyPr/>
                    <a:lstStyle/>
                    <a:p>
                      <a:r>
                        <a:rPr lang="en-US" dirty="0" smtClean="0"/>
                        <a:t>void rollback()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method undoes all changes made to the database.</a:t>
                      </a:r>
                      <a:endParaRPr lang="en-US" dirty="0"/>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Statement </a:t>
            </a:r>
            <a:r>
              <a:rPr lang="en-US" dirty="0" smtClean="0"/>
              <a:t>Interface</a:t>
            </a:r>
            <a:r>
              <a:rPr lang="en-US" dirty="0" smtClean="0"/>
              <a:t>:</a:t>
            </a:r>
            <a:endParaRPr lang="en-US" dirty="0"/>
          </a:p>
        </p:txBody>
      </p:sp>
      <p:sp>
        <p:nvSpPr>
          <p:cNvPr id="3" name="Content Placeholder 2"/>
          <p:cNvSpPr>
            <a:spLocks noGrp="1"/>
          </p:cNvSpPr>
          <p:nvPr>
            <p:ph sz="quarter" idx="1"/>
          </p:nvPr>
        </p:nvSpPr>
        <p:spPr/>
        <p:txBody>
          <a:bodyPr>
            <a:normAutofit/>
          </a:bodyPr>
          <a:lstStyle/>
          <a:p>
            <a:r>
              <a:rPr lang="en-US" dirty="0" smtClean="0"/>
              <a:t>The Statement interface is used for to execute a static query.</a:t>
            </a:r>
          </a:p>
          <a:p>
            <a:r>
              <a:rPr lang="en-US" dirty="0" smtClean="0"/>
              <a:t>It’s a very simple and easy so it also calls a “</a:t>
            </a:r>
            <a:r>
              <a:rPr lang="en-US" b="1" dirty="0" smtClean="0"/>
              <a:t>Simple Statement</a:t>
            </a:r>
            <a:r>
              <a:rPr lang="en-US" dirty="0" smtClean="0"/>
              <a:t>”.</a:t>
            </a:r>
          </a:p>
          <a:p>
            <a:r>
              <a:rPr lang="en-US" dirty="0" smtClean="0"/>
              <a:t>The statement interface has several methods for execute the SQL statements and also get the appropriate result as per the query sent to the database.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nvPr>
        </p:nvGraphicFramePr>
        <p:xfrm>
          <a:off x="-304803" y="228599"/>
          <a:ext cx="9448802" cy="6276975"/>
        </p:xfrm>
        <a:graphic>
          <a:graphicData uri="http://schemas.openxmlformats.org/drawingml/2006/table">
            <a:tbl>
              <a:tblPr firstRow="1" bandRow="1">
                <a:tableStyleId>{5C22544A-7EE6-4342-B048-85BDC9FD1C3A}</a:tableStyleId>
              </a:tblPr>
              <a:tblGrid>
                <a:gridCol w="4724401"/>
                <a:gridCol w="4724401"/>
              </a:tblGrid>
              <a:tr h="790575">
                <a:tc>
                  <a:txBody>
                    <a:bodyPr/>
                    <a:lstStyle/>
                    <a:p>
                      <a:r>
                        <a:rPr lang="en-US" dirty="0" smtClean="0"/>
                        <a:t>Method</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Description</a:t>
                      </a:r>
                    </a:p>
                    <a:p>
                      <a:endParaRPr lang="en-US" dirty="0"/>
                    </a:p>
                  </a:txBody>
                  <a:tcPr/>
                </a:tc>
              </a:tr>
              <a:tr h="790575">
                <a:tc>
                  <a:txBody>
                    <a:bodyPr/>
                    <a:lstStyle/>
                    <a:p>
                      <a:r>
                        <a:rPr lang="en-US" dirty="0" smtClean="0"/>
                        <a:t>void close()</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method frees an object of type Statement from database and other JDBC resources.</a:t>
                      </a:r>
                      <a:endParaRPr lang="en-US" dirty="0"/>
                    </a:p>
                  </a:txBody>
                  <a:tcPr/>
                </a:tc>
              </a:tr>
              <a:tr h="790575">
                <a:tc>
                  <a:txBody>
                    <a:bodyPr/>
                    <a:lstStyle/>
                    <a:p>
                      <a:r>
                        <a:rPr lang="en-US" dirty="0" err="1" smtClean="0"/>
                        <a:t>boolean</a:t>
                      </a:r>
                      <a:r>
                        <a:rPr lang="en-US" dirty="0" smtClean="0"/>
                        <a:t> execute(String 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method executes the SQL statement specified by s. The </a:t>
                      </a:r>
                      <a:r>
                        <a:rPr lang="en-US" dirty="0" err="1" smtClean="0"/>
                        <a:t>getResultSet</a:t>
                      </a:r>
                      <a:r>
                        <a:rPr lang="en-US" dirty="0" smtClean="0"/>
                        <a:t>() method is used to retrieve the result.</a:t>
                      </a:r>
                      <a:endParaRPr lang="en-US" dirty="0"/>
                    </a:p>
                  </a:txBody>
                  <a:tcPr/>
                </a:tc>
              </a:tr>
              <a:tr h="790575">
                <a:tc>
                  <a:txBody>
                    <a:bodyPr/>
                    <a:lstStyle/>
                    <a:p>
                      <a:r>
                        <a:rPr lang="en-US" dirty="0" err="1" smtClean="0"/>
                        <a:t>ResultSet</a:t>
                      </a:r>
                      <a:r>
                        <a:rPr lang="en-US" dirty="0" smtClean="0"/>
                        <a:t> </a:t>
                      </a:r>
                      <a:r>
                        <a:rPr lang="en-US" dirty="0" err="1" smtClean="0"/>
                        <a:t>getResultet</a:t>
                      </a:r>
                      <a:r>
                        <a:rPr lang="en-US" dirty="0" smtClean="0"/>
                        <a:t>()</a:t>
                      </a:r>
                    </a:p>
                    <a:p>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method retrieves the </a:t>
                      </a:r>
                      <a:r>
                        <a:rPr lang="en-US" dirty="0" err="1" smtClean="0"/>
                        <a:t>ResultSet</a:t>
                      </a:r>
                      <a:r>
                        <a:rPr lang="en-US" dirty="0" smtClean="0"/>
                        <a:t> that is generated by the execute() method.</a:t>
                      </a:r>
                      <a:endParaRPr lang="en-US" dirty="0"/>
                    </a:p>
                  </a:txBody>
                  <a:tcPr/>
                </a:tc>
              </a:tr>
              <a:tr h="790575">
                <a:tc>
                  <a:txBody>
                    <a:bodyPr/>
                    <a:lstStyle/>
                    <a:p>
                      <a:r>
                        <a:rPr lang="en-US" dirty="0" err="1" smtClean="0"/>
                        <a:t>ResultSet</a:t>
                      </a:r>
                      <a:r>
                        <a:rPr lang="en-US" dirty="0" smtClean="0"/>
                        <a:t> </a:t>
                      </a:r>
                      <a:r>
                        <a:rPr lang="en-US" dirty="0" err="1" smtClean="0"/>
                        <a:t>executeQuery</a:t>
                      </a:r>
                      <a:r>
                        <a:rPr lang="en-US" dirty="0" smtClean="0"/>
                        <a:t>(String 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method is used to execute the SQL statement specified by s and returns the object of type </a:t>
                      </a:r>
                      <a:r>
                        <a:rPr lang="en-US" dirty="0" err="1" smtClean="0"/>
                        <a:t>ResultSet</a:t>
                      </a:r>
                      <a:r>
                        <a:rPr lang="en-US" dirty="0" smtClean="0"/>
                        <a:t>.</a:t>
                      </a:r>
                      <a:endParaRPr lang="en-US" dirty="0"/>
                    </a:p>
                  </a:txBody>
                  <a:tcPr/>
                </a:tc>
              </a:tr>
              <a:tr h="790575">
                <a:tc>
                  <a:txBody>
                    <a:bodyPr/>
                    <a:lstStyle/>
                    <a:p>
                      <a:r>
                        <a:rPr lang="en-US" dirty="0" err="1" smtClean="0"/>
                        <a:t>int</a:t>
                      </a:r>
                      <a:r>
                        <a:rPr lang="en-US" dirty="0" smtClean="0"/>
                        <a:t> </a:t>
                      </a:r>
                      <a:r>
                        <a:rPr lang="en-US" dirty="0" err="1" smtClean="0"/>
                        <a:t>getMaxRows</a:t>
                      </a:r>
                      <a:r>
                        <a:rPr lang="en-US" dirty="0" smtClean="0"/>
                        <a:t>()</a:t>
                      </a:r>
                    </a:p>
                    <a:p>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method returns the maximum number of rows those are generated by the </a:t>
                      </a:r>
                      <a:r>
                        <a:rPr lang="en-US" dirty="0" err="1" smtClean="0"/>
                        <a:t>executeQuery</a:t>
                      </a:r>
                      <a:r>
                        <a:rPr lang="en-US" dirty="0" smtClean="0"/>
                        <a:t>() method.</a:t>
                      </a:r>
                      <a:endParaRPr lang="en-US" dirty="0"/>
                    </a:p>
                  </a:txBody>
                  <a:tcPr/>
                </a:tc>
              </a:tr>
              <a:tr h="790575">
                <a:tc>
                  <a:txBody>
                    <a:bodyPr/>
                    <a:lstStyle/>
                    <a:p>
                      <a:r>
                        <a:rPr lang="en-US" dirty="0" err="1" smtClean="0"/>
                        <a:t>Int</a:t>
                      </a:r>
                      <a:r>
                        <a:rPr lang="en-US" dirty="0" smtClean="0"/>
                        <a:t> </a:t>
                      </a:r>
                      <a:r>
                        <a:rPr lang="en-US" dirty="0" err="1" smtClean="0"/>
                        <a:t>executeUpdate</a:t>
                      </a:r>
                      <a:r>
                        <a:rPr lang="en-US" dirty="0" smtClean="0"/>
                        <a:t>(String 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method executes the SQL statement specified by s. The SQL statement may be a SQL insert, update and delete statement.</a:t>
                      </a:r>
                      <a:endParaRPr lang="en-US" dirty="0"/>
                    </a:p>
                  </a:txBody>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Connection</a:t>
            </a:r>
            <a:endParaRPr lang="en-US" dirty="0"/>
          </a:p>
        </p:txBody>
      </p:sp>
      <p:sp>
        <p:nvSpPr>
          <p:cNvPr id="3" name="Content Placeholder 2"/>
          <p:cNvSpPr>
            <a:spLocks noGrp="1"/>
          </p:cNvSpPr>
          <p:nvPr>
            <p:ph sz="quarter" idx="1"/>
          </p:nvPr>
        </p:nvSpPr>
        <p:spPr/>
        <p:txBody>
          <a:bodyPr>
            <a:normAutofit fontScale="77500" lnSpcReduction="20000"/>
          </a:bodyPr>
          <a:lstStyle/>
          <a:p>
            <a:r>
              <a:rPr lang="en-US" b="1" dirty="0" smtClean="0"/>
              <a:t>1 Making a connection with a database with the help of </a:t>
            </a:r>
            <a:r>
              <a:rPr lang="en-US" b="1" dirty="0" err="1" smtClean="0"/>
              <a:t>DriverManager</a:t>
            </a:r>
            <a:r>
              <a:rPr lang="en-US" b="1" dirty="0" smtClean="0"/>
              <a:t> class</a:t>
            </a:r>
            <a:br>
              <a:rPr lang="en-US" b="1" dirty="0" smtClean="0"/>
            </a:br>
            <a:r>
              <a:rPr lang="en-US" dirty="0" smtClean="0"/>
              <a:t/>
            </a:r>
            <a:br>
              <a:rPr lang="en-US" dirty="0" smtClean="0"/>
            </a:br>
            <a:r>
              <a:rPr lang="en-US" dirty="0" smtClean="0"/>
              <a:t>a) </a:t>
            </a:r>
            <a:r>
              <a:rPr lang="en-US" dirty="0" err="1" smtClean="0"/>
              <a:t>DriverManager</a:t>
            </a:r>
            <a:r>
              <a:rPr lang="en-US" dirty="0" smtClean="0"/>
              <a:t> class: It helps to make a connection with the driver. </a:t>
            </a:r>
          </a:p>
          <a:p>
            <a:r>
              <a:rPr lang="en-US" dirty="0" smtClean="0"/>
              <a:t/>
            </a:r>
            <a:br>
              <a:rPr lang="en-US" dirty="0" smtClean="0"/>
            </a:br>
            <a:r>
              <a:rPr lang="en-US" dirty="0" smtClean="0"/>
              <a:t>b) </a:t>
            </a:r>
            <a:r>
              <a:rPr lang="en-US" dirty="0" err="1" smtClean="0"/>
              <a:t>SQLPermission</a:t>
            </a:r>
            <a:r>
              <a:rPr lang="en-US" dirty="0" smtClean="0"/>
              <a:t> class: It provides a permission when the code is running within a Security Manager, such as an applet. It attempts to set up a logging stream through the </a:t>
            </a:r>
            <a:r>
              <a:rPr lang="en-US" dirty="0" err="1" smtClean="0"/>
              <a:t>DriverManager</a:t>
            </a:r>
            <a:r>
              <a:rPr lang="en-US" dirty="0" smtClean="0"/>
              <a:t> class. </a:t>
            </a:r>
          </a:p>
          <a:p>
            <a:r>
              <a:rPr lang="en-US" dirty="0" smtClean="0"/>
              <a:t/>
            </a:r>
            <a:br>
              <a:rPr lang="en-US" dirty="0" smtClean="0"/>
            </a:br>
            <a:r>
              <a:rPr lang="en-US" dirty="0" smtClean="0"/>
              <a:t>c) Driver interface : This interface is mainly used by the </a:t>
            </a:r>
            <a:r>
              <a:rPr lang="en-US" dirty="0" err="1" smtClean="0"/>
              <a:t>DriverManager</a:t>
            </a:r>
            <a:r>
              <a:rPr lang="en-US" dirty="0" smtClean="0"/>
              <a:t> class for registering and connecting drivers based on JDBC technology. </a:t>
            </a:r>
          </a:p>
          <a:p>
            <a:r>
              <a:rPr lang="en-US" dirty="0" smtClean="0"/>
              <a:t/>
            </a:r>
            <a:br>
              <a:rPr lang="en-US" dirty="0" smtClean="0"/>
            </a:br>
            <a:r>
              <a:rPr lang="en-US" dirty="0" smtClean="0"/>
              <a:t>d). </a:t>
            </a:r>
            <a:r>
              <a:rPr lang="en-US" dirty="0" err="1" smtClean="0"/>
              <a:t>DriverPropertyInfo</a:t>
            </a:r>
            <a:r>
              <a:rPr lang="en-US" dirty="0" smtClean="0"/>
              <a:t> class : This class is generally not used by the general user.</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7500" lnSpcReduction="20000"/>
          </a:bodyPr>
          <a:lstStyle/>
          <a:p>
            <a:r>
              <a:rPr lang="en-US" b="1" dirty="0" smtClean="0"/>
              <a:t>2). Sending SQL Parameters to a database :</a:t>
            </a:r>
            <a:br>
              <a:rPr lang="en-US" b="1" dirty="0" smtClean="0"/>
            </a:br>
            <a:r>
              <a:rPr lang="en-US" dirty="0" smtClean="0"/>
              <a:t/>
            </a:r>
            <a:br>
              <a:rPr lang="en-US" dirty="0" smtClean="0"/>
            </a:br>
            <a:r>
              <a:rPr lang="en-US" dirty="0" smtClean="0"/>
              <a:t>a). Statement interface: It is used to send basic SQL statements. </a:t>
            </a:r>
          </a:p>
          <a:p>
            <a:r>
              <a:rPr lang="en-US" dirty="0" smtClean="0"/>
              <a:t/>
            </a:r>
            <a:br>
              <a:rPr lang="en-US" dirty="0" smtClean="0"/>
            </a:br>
            <a:r>
              <a:rPr lang="en-US" dirty="0" smtClean="0"/>
              <a:t>b). </a:t>
            </a:r>
            <a:r>
              <a:rPr lang="en-US" dirty="0" err="1" smtClean="0"/>
              <a:t>PreparedStatement</a:t>
            </a:r>
            <a:r>
              <a:rPr lang="en-US" dirty="0" smtClean="0"/>
              <a:t> interface: It is used to send prepared statements or derived SQL statements from the Statement object. </a:t>
            </a:r>
          </a:p>
          <a:p>
            <a:r>
              <a:rPr lang="en-US" dirty="0" smtClean="0"/>
              <a:t/>
            </a:r>
            <a:br>
              <a:rPr lang="en-US" dirty="0" smtClean="0"/>
            </a:br>
            <a:r>
              <a:rPr lang="en-US" dirty="0" smtClean="0"/>
              <a:t>c). </a:t>
            </a:r>
            <a:r>
              <a:rPr lang="en-US" dirty="0" err="1" smtClean="0"/>
              <a:t>CallableStatement</a:t>
            </a:r>
            <a:r>
              <a:rPr lang="en-US" dirty="0" smtClean="0"/>
              <a:t> interface : This interface is used to call database stored procedures.</a:t>
            </a:r>
          </a:p>
          <a:p>
            <a:r>
              <a:rPr lang="en-US" dirty="0" smtClean="0"/>
              <a:t/>
            </a:r>
            <a:br>
              <a:rPr lang="en-US" dirty="0" smtClean="0"/>
            </a:br>
            <a:r>
              <a:rPr lang="en-US" dirty="0" smtClean="0"/>
              <a:t>d). Connection interface : It provides methods for creating statements and managing their connections and properties. </a:t>
            </a:r>
          </a:p>
          <a:p>
            <a:r>
              <a:rPr lang="en-US" dirty="0" smtClean="0"/>
              <a:t/>
            </a:r>
            <a:br>
              <a:rPr lang="en-US" dirty="0" smtClean="0"/>
            </a:br>
            <a:r>
              <a:rPr lang="en-US" dirty="0" smtClean="0"/>
              <a:t>e). </a:t>
            </a:r>
            <a:r>
              <a:rPr lang="en-US" dirty="0" err="1" smtClean="0"/>
              <a:t>Savepoint</a:t>
            </a:r>
            <a:r>
              <a:rPr lang="en-US" dirty="0" smtClean="0"/>
              <a:t> : It helps to make the </a:t>
            </a:r>
            <a:r>
              <a:rPr lang="en-US" dirty="0" err="1" smtClean="0"/>
              <a:t>savepoints</a:t>
            </a:r>
            <a:r>
              <a:rPr lang="en-US" dirty="0" smtClean="0"/>
              <a:t> in a transaction.</a:t>
            </a:r>
            <a:br>
              <a:rPr lang="en-US" dirty="0" smtClean="0"/>
            </a:br>
            <a:endParaRPr lang="en-US"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b="1" dirty="0" smtClean="0"/>
              <a:t>3). Updating and retrieving the results of a query:</a:t>
            </a:r>
            <a:br>
              <a:rPr lang="en-US" b="1" dirty="0" smtClean="0"/>
            </a:br>
            <a:r>
              <a:rPr lang="en-US" dirty="0" smtClean="0"/>
              <a:t/>
            </a:r>
            <a:br>
              <a:rPr lang="en-US" dirty="0" smtClean="0"/>
            </a:br>
            <a:r>
              <a:rPr lang="en-US" dirty="0" smtClean="0"/>
              <a:t>a) </a:t>
            </a:r>
            <a:r>
              <a:rPr lang="en-US" dirty="0" err="1" smtClean="0"/>
              <a:t>ResultSet</a:t>
            </a:r>
            <a:r>
              <a:rPr lang="en-US" dirty="0" smtClean="0"/>
              <a:t> interface: This object maintains a cursor pointing to its current row of data. The cursor is initially positioned before the first row. The next method of the </a:t>
            </a:r>
            <a:r>
              <a:rPr lang="en-US" dirty="0" err="1" smtClean="0"/>
              <a:t>resultset</a:t>
            </a:r>
            <a:r>
              <a:rPr lang="en-US" dirty="0" smtClean="0"/>
              <a:t> interface moves the cursor to the next row and it will return false if there are no more rows in the </a:t>
            </a:r>
            <a:r>
              <a:rPr lang="en-US" dirty="0" err="1" smtClean="0"/>
              <a:t>ResultSet</a:t>
            </a:r>
            <a:r>
              <a:rPr lang="en-US" dirty="0" smtClean="0"/>
              <a:t> object. By default </a:t>
            </a:r>
            <a:r>
              <a:rPr lang="en-US" dirty="0" err="1" smtClean="0"/>
              <a:t>ResultSet</a:t>
            </a:r>
            <a:r>
              <a:rPr lang="en-US" dirty="0" smtClean="0"/>
              <a:t> object is not updatable and has a cursor that moves forward only.</a:t>
            </a:r>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b="1" dirty="0" smtClean="0"/>
              <a:t>4.) Providing Standard mappings for SQL types to classes and interfaces in Java Programming language.</a:t>
            </a:r>
            <a:br>
              <a:rPr lang="en-US" b="1" dirty="0" smtClean="0"/>
            </a:br>
            <a:r>
              <a:rPr lang="en-US" dirty="0" smtClean="0"/>
              <a:t/>
            </a:r>
            <a:br>
              <a:rPr lang="en-US" dirty="0" smtClean="0"/>
            </a:br>
            <a:r>
              <a:rPr lang="en-US" dirty="0" smtClean="0"/>
              <a:t>a). Array interface: It provides the mapping for SQL Array.</a:t>
            </a:r>
            <a:br>
              <a:rPr lang="en-US" dirty="0" smtClean="0"/>
            </a:br>
            <a:r>
              <a:rPr lang="en-US" dirty="0" smtClean="0"/>
              <a:t>b). Blob interface : It provides the mapping for SQL Blob.</a:t>
            </a:r>
            <a:br>
              <a:rPr lang="en-US" dirty="0" smtClean="0"/>
            </a:br>
            <a:r>
              <a:rPr lang="en-US" dirty="0" smtClean="0"/>
              <a:t>c). </a:t>
            </a:r>
            <a:r>
              <a:rPr lang="en-US" dirty="0" err="1" smtClean="0"/>
              <a:t>Clob</a:t>
            </a:r>
            <a:r>
              <a:rPr lang="en-US" dirty="0" smtClean="0"/>
              <a:t> interface: It provides the mapping for SQL </a:t>
            </a:r>
            <a:r>
              <a:rPr lang="en-US" dirty="0" err="1" smtClean="0"/>
              <a:t>Clob</a:t>
            </a:r>
            <a:r>
              <a:rPr lang="en-US" dirty="0" smtClean="0"/>
              <a:t>.</a:t>
            </a:r>
            <a:br>
              <a:rPr lang="en-US" dirty="0" smtClean="0"/>
            </a:br>
            <a:r>
              <a:rPr lang="en-US" dirty="0" smtClean="0"/>
              <a:t>d). Date class: It provides the mapping for SQL Date. </a:t>
            </a:r>
            <a:br>
              <a:rPr lang="en-US" dirty="0" smtClean="0"/>
            </a:br>
            <a:r>
              <a:rPr lang="en-US" dirty="0" smtClean="0"/>
              <a:t>e). Time class: It provides the mapping for SQL Time.</a:t>
            </a:r>
            <a:br>
              <a:rPr lang="en-US" dirty="0" smtClean="0"/>
            </a:br>
            <a:r>
              <a:rPr lang="en-US" dirty="0" smtClean="0"/>
              <a:t>f). Timestamp: It provides the mapping for SQL Timestamp.</a:t>
            </a:r>
            <a:br>
              <a:rPr lang="en-US" dirty="0" smtClean="0"/>
            </a:br>
            <a:r>
              <a:rPr lang="en-US" dirty="0" smtClean="0"/>
              <a:t>g). Types: It provides the mapping for SQL types.</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smtClean="0"/>
              <a:t>5) Metadata</a:t>
            </a:r>
            <a:endParaRPr lang="en-US" dirty="0" smtClean="0"/>
          </a:p>
          <a:p>
            <a:r>
              <a:rPr lang="en-US" dirty="0" smtClean="0"/>
              <a:t>a). </a:t>
            </a:r>
            <a:r>
              <a:rPr lang="en-US" dirty="0" err="1" smtClean="0"/>
              <a:t>DatabaseMetaData</a:t>
            </a:r>
            <a:r>
              <a:rPr lang="en-US" dirty="0" smtClean="0"/>
              <a:t> interface: It keeps the data about the data. It provides information about the database.</a:t>
            </a:r>
            <a:br>
              <a:rPr lang="en-US" dirty="0" smtClean="0"/>
            </a:br>
            <a:r>
              <a:rPr lang="en-US" dirty="0" smtClean="0"/>
              <a:t>b). </a:t>
            </a:r>
            <a:r>
              <a:rPr lang="en-US" dirty="0" err="1" smtClean="0"/>
              <a:t>ResultSetMetaData</a:t>
            </a:r>
            <a:r>
              <a:rPr lang="en-US" dirty="0" smtClean="0"/>
              <a:t>: It gives the information about the columns of a </a:t>
            </a:r>
            <a:r>
              <a:rPr lang="en-US" dirty="0" err="1" smtClean="0"/>
              <a:t>ResultSet</a:t>
            </a:r>
            <a:r>
              <a:rPr lang="en-US" dirty="0" smtClean="0"/>
              <a:t> object. </a:t>
            </a:r>
            <a:br>
              <a:rPr lang="en-US" dirty="0" smtClean="0"/>
            </a:br>
            <a:r>
              <a:rPr lang="en-US" dirty="0" smtClean="0"/>
              <a:t>c). </a:t>
            </a:r>
            <a:r>
              <a:rPr lang="en-US" dirty="0" err="1" smtClean="0"/>
              <a:t>ParameterMetaData</a:t>
            </a:r>
            <a:r>
              <a:rPr lang="en-US" dirty="0" smtClean="0"/>
              <a:t>: It gives the information about the parameters to the </a:t>
            </a:r>
            <a:r>
              <a:rPr lang="en-US" dirty="0" err="1" smtClean="0"/>
              <a:t>PreparedStatement</a:t>
            </a:r>
            <a:r>
              <a:rPr lang="en-US" dirty="0" smtClean="0"/>
              <a:t> commands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smtClean="0"/>
              <a:t>JDBC have so many classes and interfaces that allow a java application to send request made by user to any specific DBMS(Data Base Management System).</a:t>
            </a:r>
          </a:p>
          <a:p>
            <a:r>
              <a:rPr lang="en-US" dirty="0" smtClean="0"/>
              <a:t>JDBC supports a wide level of portability.</a:t>
            </a:r>
          </a:p>
          <a:p>
            <a:r>
              <a:rPr lang="en-US" dirty="0" smtClean="0"/>
              <a:t>JDBC provides interfaces that are compatible with java application</a:t>
            </a:r>
          </a:p>
          <a:p>
            <a:r>
              <a:rPr lang="en-US" dirty="0" smtClean="0"/>
              <a:t>Platform independent interface between relational database &amp; java.</a:t>
            </a:r>
          </a:p>
          <a:p>
            <a:pPr>
              <a:buNone/>
            </a:pPr>
            <a:endParaRPr lang="en-US" dirty="0" smtClean="0"/>
          </a:p>
          <a:p>
            <a:pPr>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b="1" dirty="0" smtClean="0"/>
              <a:t>6). Exceptions</a:t>
            </a:r>
            <a:endParaRPr lang="en-US" dirty="0" smtClean="0"/>
          </a:p>
          <a:p>
            <a:pPr>
              <a:buNone/>
            </a:pPr>
            <a:r>
              <a:rPr lang="en-US" dirty="0" smtClean="0"/>
              <a:t>	a). </a:t>
            </a:r>
            <a:r>
              <a:rPr lang="en-US" dirty="0" err="1" smtClean="0"/>
              <a:t>SQLException</a:t>
            </a:r>
            <a:r>
              <a:rPr lang="en-US" dirty="0" smtClean="0"/>
              <a:t>: It is thrown by the </a:t>
            </a:r>
            <a:r>
              <a:rPr lang="en-US" dirty="0" err="1" smtClean="0"/>
              <a:t>mehods</a:t>
            </a:r>
            <a:r>
              <a:rPr lang="en-US" dirty="0" smtClean="0"/>
              <a:t> whenever there is a problem while accessing the data or any other things.</a:t>
            </a:r>
            <a:br>
              <a:rPr lang="en-US" dirty="0" smtClean="0"/>
            </a:br>
            <a:r>
              <a:rPr lang="en-US" dirty="0" smtClean="0"/>
              <a:t>b). </a:t>
            </a:r>
            <a:r>
              <a:rPr lang="en-US" dirty="0" err="1" smtClean="0"/>
              <a:t>SQLWarning</a:t>
            </a:r>
            <a:r>
              <a:rPr lang="en-US" dirty="0" smtClean="0"/>
              <a:t>: This exception is thrown to indicate the warning. </a:t>
            </a:r>
            <a:br>
              <a:rPr lang="en-US" dirty="0" smtClean="0"/>
            </a:br>
            <a:r>
              <a:rPr lang="en-US" dirty="0" smtClean="0"/>
              <a:t>c). </a:t>
            </a:r>
            <a:r>
              <a:rPr lang="en-US" dirty="0" err="1" smtClean="0"/>
              <a:t>BatchUpdateException</a:t>
            </a:r>
            <a:r>
              <a:rPr lang="en-US" dirty="0" smtClean="0"/>
              <a:t>: This exception is thrown to indicate that all commands in a batch update are not executed successfully.</a:t>
            </a:r>
            <a:br>
              <a:rPr lang="en-US" dirty="0" smtClean="0"/>
            </a:br>
            <a:r>
              <a:rPr lang="en-US" dirty="0" smtClean="0"/>
              <a:t>d). </a:t>
            </a:r>
            <a:r>
              <a:rPr lang="en-US" dirty="0" err="1" smtClean="0"/>
              <a:t>DataTruncation</a:t>
            </a:r>
            <a:r>
              <a:rPr lang="en-US" dirty="0" smtClean="0"/>
              <a:t>: It is thrown to indicate that the data may have been truncated. </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pPr marL="191523" indent="-191523">
              <a:spcBef>
                <a:spcPts val="249"/>
              </a:spcBef>
              <a:buClr>
                <a:srgbClr val="000000"/>
              </a:buClr>
              <a:buSzPct val="59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err="1" smtClean="0">
                <a:latin typeface="Helvetica" charset="0"/>
              </a:rPr>
              <a:t>DriverManager</a:t>
            </a:r>
            <a:endParaRPr lang="en-GB" dirty="0" smtClean="0">
              <a:latin typeface="Helvetica" charset="0"/>
            </a:endParaRPr>
          </a:p>
          <a:p>
            <a:pPr marL="1635864" lvl="4" indent="-195843">
              <a:spcBef>
                <a:spcPts val="249"/>
              </a:spcBef>
              <a:buClr>
                <a:srgbClr val="000000"/>
              </a:buClr>
              <a:buSzPct val="85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Manages JDBC Drivers</a:t>
            </a:r>
          </a:p>
          <a:p>
            <a:pPr marL="391686" lvl="1" indent="-195843">
              <a:spcBef>
                <a:spcPts val="249"/>
              </a:spcBef>
              <a:buClr>
                <a:srgbClr val="000000"/>
              </a:buClr>
              <a:buSzPct val="85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Used to Obtain a connection to a Database</a:t>
            </a:r>
          </a:p>
          <a:p>
            <a:pPr marL="391686" lvl="1" indent="-195843">
              <a:spcBef>
                <a:spcPts val="249"/>
              </a:spcBef>
              <a:buClr>
                <a:srgbClr val="000000"/>
              </a:buClr>
              <a:buSzPct val="343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sz="900" dirty="0" smtClean="0">
              <a:latin typeface="Helvetica" charset="0"/>
            </a:endParaRPr>
          </a:p>
          <a:p>
            <a:pPr marL="191523" indent="-191523">
              <a:spcBef>
                <a:spcPts val="249"/>
              </a:spcBef>
              <a:buClr>
                <a:srgbClr val="000000"/>
              </a:buClr>
              <a:buSzPct val="59000"/>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Types</a:t>
            </a:r>
          </a:p>
          <a:p>
            <a:pPr marL="391686" lvl="1" indent="-195843">
              <a:spcBef>
                <a:spcPts val="249"/>
              </a:spcBef>
              <a:buClr>
                <a:srgbClr val="000000"/>
              </a:buClr>
              <a:buSzPct val="85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Defines constants which identify SQL types</a:t>
            </a:r>
          </a:p>
          <a:p>
            <a:pPr marL="191523" indent="-191523">
              <a:spcBef>
                <a:spcPts val="249"/>
              </a:spcBef>
              <a:buClr>
                <a:srgbClr val="000000"/>
              </a:buClr>
              <a:buSzPct val="343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sz="900" dirty="0" smtClean="0">
              <a:latin typeface="Helvetica" charset="0"/>
            </a:endParaRPr>
          </a:p>
          <a:p>
            <a:pPr marL="191523" indent="-191523">
              <a:spcBef>
                <a:spcPts val="249"/>
              </a:spcBef>
              <a:buClr>
                <a:srgbClr val="000000"/>
              </a:buClr>
              <a:buSzPct val="59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Date</a:t>
            </a:r>
          </a:p>
          <a:p>
            <a:pPr marL="391686" lvl="1" indent="-195843">
              <a:spcBef>
                <a:spcPts val="249"/>
              </a:spcBef>
              <a:buClr>
                <a:srgbClr val="000000"/>
              </a:buClr>
              <a:buSzPct val="85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Used to Map between </a:t>
            </a:r>
            <a:r>
              <a:rPr lang="en-GB" dirty="0" err="1" smtClean="0">
                <a:latin typeface="Helvetica" charset="0"/>
              </a:rPr>
              <a:t>java.util.Date</a:t>
            </a:r>
            <a:r>
              <a:rPr lang="en-GB" dirty="0" smtClean="0">
                <a:latin typeface="Helvetica" charset="0"/>
              </a:rPr>
              <a:t> and the SQL DATE type</a:t>
            </a:r>
          </a:p>
          <a:p>
            <a:pPr marL="391686" lvl="1" indent="-195843">
              <a:spcBef>
                <a:spcPts val="249"/>
              </a:spcBef>
              <a:buClr>
                <a:srgbClr val="000000"/>
              </a:buClr>
              <a:buSzPct val="343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sz="900" dirty="0" smtClean="0">
              <a:latin typeface="Helvetica" charset="0"/>
            </a:endParaRPr>
          </a:p>
          <a:p>
            <a:pPr marL="191523" indent="-191523">
              <a:spcBef>
                <a:spcPts val="249"/>
              </a:spcBef>
              <a:buClr>
                <a:srgbClr val="000000"/>
              </a:buClr>
              <a:buSzPct val="59000"/>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Time</a:t>
            </a:r>
          </a:p>
          <a:p>
            <a:pPr marL="391686" lvl="1" indent="-195843">
              <a:spcBef>
                <a:spcPts val="249"/>
              </a:spcBef>
              <a:buClr>
                <a:srgbClr val="000000"/>
              </a:buClr>
              <a:buSzPct val="85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Used to Map between </a:t>
            </a:r>
            <a:r>
              <a:rPr lang="en-GB" dirty="0" err="1" smtClean="0">
                <a:latin typeface="Helvetica" charset="0"/>
              </a:rPr>
              <a:t>java.util.Date</a:t>
            </a:r>
            <a:r>
              <a:rPr lang="en-GB" dirty="0" smtClean="0">
                <a:latin typeface="Helvetica" charset="0"/>
              </a:rPr>
              <a:t> and the SQL TIME type</a:t>
            </a:r>
          </a:p>
          <a:p>
            <a:pPr marL="191523" indent="-191523">
              <a:spcBef>
                <a:spcPts val="249"/>
              </a:spcBef>
              <a:buClr>
                <a:srgbClr val="000000"/>
              </a:buClr>
              <a:buSzPct val="343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sz="900" dirty="0" smtClean="0">
              <a:latin typeface="Helvetica" charset="0"/>
            </a:endParaRPr>
          </a:p>
          <a:p>
            <a:pPr marL="191523" indent="-191523">
              <a:spcBef>
                <a:spcPts val="249"/>
              </a:spcBef>
              <a:buClr>
                <a:srgbClr val="000000"/>
              </a:buClr>
              <a:buSzPct val="59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err="1" smtClean="0">
                <a:latin typeface="Helvetica" charset="0"/>
              </a:rPr>
              <a:t>TimeStamp</a:t>
            </a:r>
            <a:endParaRPr lang="en-GB" dirty="0" smtClean="0">
              <a:latin typeface="Helvetica" charset="0"/>
            </a:endParaRPr>
          </a:p>
          <a:p>
            <a:pPr marL="391686" lvl="1" indent="-195843">
              <a:spcBef>
                <a:spcPts val="249"/>
              </a:spcBef>
              <a:buClr>
                <a:srgbClr val="000000"/>
              </a:buClr>
              <a:buSzPct val="85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Used to Map between </a:t>
            </a:r>
            <a:r>
              <a:rPr lang="en-GB" dirty="0" err="1" smtClean="0">
                <a:latin typeface="Helvetica" charset="0"/>
              </a:rPr>
              <a:t>java.util.Date</a:t>
            </a:r>
            <a:r>
              <a:rPr lang="en-GB" dirty="0" smtClean="0">
                <a:latin typeface="Helvetica" charset="0"/>
              </a:rPr>
              <a:t> and the SQL TIMESTAMP type</a:t>
            </a:r>
          </a:p>
          <a:p>
            <a:pPr marL="191523" indent="-191523">
              <a:spcBef>
                <a:spcPts val="249"/>
              </a:spcBef>
              <a:buClr>
                <a:srgbClr val="000000"/>
              </a:buClr>
              <a:buSzPct val="343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sz="900" dirty="0" smtClean="0">
              <a:latin typeface="Helvetica" charset="0"/>
            </a:endParaRPr>
          </a:p>
          <a:p>
            <a:pPr marL="191523" indent="-19152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smtClean="0">
              <a:latin typeface="Helvetica" charset="0"/>
            </a:endParaRPr>
          </a:p>
          <a:p>
            <a:pPr marL="191523" indent="-19152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smtClean="0">
              <a:latin typeface="Helvetica" charset="0"/>
            </a:endParaRP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Interfaces</a:t>
            </a:r>
            <a:endParaRPr lang="en-US" dirty="0"/>
          </a:p>
        </p:txBody>
      </p:sp>
      <p:sp>
        <p:nvSpPr>
          <p:cNvPr id="3" name="Content Placeholder 2"/>
          <p:cNvSpPr>
            <a:spLocks noGrp="1"/>
          </p:cNvSpPr>
          <p:nvPr>
            <p:ph sz="quarter" idx="1"/>
          </p:nvPr>
        </p:nvSpPr>
        <p:spPr/>
        <p:txBody>
          <a:bodyPr/>
          <a:lstStyle/>
          <a:p>
            <a:pPr marL="191523" indent="-191523">
              <a:spcBef>
                <a:spcPts val="249"/>
              </a:spcBef>
              <a:buClr>
                <a:srgbClr val="000000"/>
              </a:buClr>
              <a:buSzPct val="59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Driver</a:t>
            </a:r>
          </a:p>
          <a:p>
            <a:pPr marL="391686" lvl="1" indent="-195843">
              <a:spcBef>
                <a:spcPts val="249"/>
              </a:spcBef>
              <a:buClr>
                <a:srgbClr val="000000"/>
              </a:buClr>
              <a:buSzPct val="85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All JDBC Drivers must implement the Driver interface.  Used to obtain a connection to a specific database type</a:t>
            </a:r>
          </a:p>
          <a:p>
            <a:pPr marL="391686" lvl="1" indent="-195843">
              <a:spcBef>
                <a:spcPts val="249"/>
              </a:spcBef>
              <a:buClr>
                <a:srgbClr val="000000"/>
              </a:buClr>
              <a:buSzPct val="343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sz="900" dirty="0" smtClean="0">
              <a:latin typeface="Helvetica" charset="0"/>
            </a:endParaRPr>
          </a:p>
          <a:p>
            <a:pPr marL="191523" indent="-191523">
              <a:spcBef>
                <a:spcPts val="249"/>
              </a:spcBef>
              <a:buClr>
                <a:srgbClr val="000000"/>
              </a:buClr>
              <a:buSzPct val="59000"/>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Connection</a:t>
            </a:r>
          </a:p>
          <a:p>
            <a:pPr marL="391686" lvl="1" indent="-195843">
              <a:spcBef>
                <a:spcPts val="249"/>
              </a:spcBef>
              <a:buClr>
                <a:srgbClr val="000000"/>
              </a:buClr>
              <a:buSzPct val="85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Represents a connection to a specific database</a:t>
            </a:r>
          </a:p>
          <a:p>
            <a:pPr marL="391686" lvl="1" indent="-195843">
              <a:spcBef>
                <a:spcPts val="249"/>
              </a:spcBef>
              <a:buClr>
                <a:srgbClr val="000000"/>
              </a:buClr>
              <a:buSzPct val="85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Used for creating statements</a:t>
            </a:r>
          </a:p>
          <a:p>
            <a:pPr marL="391686" lvl="1" indent="-195843">
              <a:spcBef>
                <a:spcPts val="249"/>
              </a:spcBef>
              <a:buClr>
                <a:srgbClr val="000000"/>
              </a:buClr>
              <a:buSzPct val="85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Used for managing database transactions</a:t>
            </a:r>
          </a:p>
          <a:p>
            <a:pPr marL="391686" lvl="1" indent="-195843">
              <a:spcBef>
                <a:spcPts val="249"/>
              </a:spcBef>
              <a:buClr>
                <a:srgbClr val="000000"/>
              </a:buClr>
              <a:buSzPct val="85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Used for accessing stored procedures</a:t>
            </a:r>
          </a:p>
          <a:p>
            <a:pPr marL="391686" lvl="1" indent="-195843">
              <a:spcBef>
                <a:spcPts val="249"/>
              </a:spcBef>
              <a:buClr>
                <a:srgbClr val="000000"/>
              </a:buClr>
              <a:buSzPct val="85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Used for creating callable statements</a:t>
            </a:r>
          </a:p>
          <a:p>
            <a:pPr marL="191523" indent="-191523">
              <a:spcBef>
                <a:spcPts val="249"/>
              </a:spcBef>
              <a:buClr>
                <a:srgbClr val="000000"/>
              </a:buClr>
              <a:buSzPct val="343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sz="900" dirty="0" smtClean="0">
              <a:latin typeface="Helvetica" charset="0"/>
            </a:endParaRPr>
          </a:p>
          <a:p>
            <a:pPr marL="191523" indent="-191523">
              <a:spcBef>
                <a:spcPts val="249"/>
              </a:spcBef>
              <a:buClr>
                <a:srgbClr val="000000"/>
              </a:buClr>
              <a:buSzPct val="59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Statement</a:t>
            </a:r>
          </a:p>
          <a:p>
            <a:pPr marL="391686" lvl="1" indent="-195843">
              <a:spcBef>
                <a:spcPts val="249"/>
              </a:spcBef>
              <a:buClr>
                <a:srgbClr val="000000"/>
              </a:buClr>
              <a:buSzPct val="85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Used for executing SQL statements against the database</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pPr marL="191523" indent="-191523">
              <a:spcBef>
                <a:spcPts val="249"/>
              </a:spcBef>
              <a:buClr>
                <a:srgbClr val="000000"/>
              </a:buClr>
              <a:buSzPct val="59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err="1" smtClean="0">
                <a:latin typeface="Helvetica" charset="0"/>
              </a:rPr>
              <a:t>ResultSet</a:t>
            </a:r>
            <a:endParaRPr lang="en-GB" dirty="0" smtClean="0">
              <a:latin typeface="Helvetica" charset="0"/>
            </a:endParaRPr>
          </a:p>
          <a:p>
            <a:pPr marL="391686" lvl="1" indent="-195843">
              <a:spcBef>
                <a:spcPts val="249"/>
              </a:spcBef>
              <a:buClr>
                <a:srgbClr val="000000"/>
              </a:buClr>
              <a:buSzPct val="85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Represents the result of an SQL statement</a:t>
            </a:r>
          </a:p>
          <a:p>
            <a:pPr marL="391686" lvl="1" indent="-195843">
              <a:spcBef>
                <a:spcPts val="249"/>
              </a:spcBef>
              <a:buClr>
                <a:srgbClr val="000000"/>
              </a:buClr>
              <a:buSzPct val="85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Provides methods for navigating through the resulting data</a:t>
            </a:r>
          </a:p>
          <a:p>
            <a:pPr marL="391686" lvl="1" indent="-195843">
              <a:spcBef>
                <a:spcPts val="249"/>
              </a:spcBef>
              <a:buClr>
                <a:srgbClr val="000000"/>
              </a:buClr>
              <a:buSzPct val="343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sz="900" dirty="0" smtClean="0">
              <a:latin typeface="Helvetica" charset="0"/>
            </a:endParaRPr>
          </a:p>
          <a:p>
            <a:pPr marL="191523" indent="-191523">
              <a:spcBef>
                <a:spcPts val="249"/>
              </a:spcBef>
              <a:buClr>
                <a:srgbClr val="000000"/>
              </a:buClr>
              <a:buSzPct val="59000"/>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err="1" smtClean="0">
                <a:latin typeface="Helvetica" charset="0"/>
              </a:rPr>
              <a:t>PreparedStatement</a:t>
            </a:r>
            <a:endParaRPr lang="en-GB" dirty="0" smtClean="0">
              <a:latin typeface="Helvetica" charset="0"/>
            </a:endParaRPr>
          </a:p>
          <a:p>
            <a:pPr marL="391686" lvl="1" indent="-195843">
              <a:spcBef>
                <a:spcPts val="249"/>
              </a:spcBef>
              <a:buClr>
                <a:srgbClr val="000000"/>
              </a:buClr>
              <a:buSzPct val="85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Similar to a stored procedure</a:t>
            </a:r>
          </a:p>
          <a:p>
            <a:pPr marL="391686" lvl="1" indent="-195843">
              <a:spcBef>
                <a:spcPts val="249"/>
              </a:spcBef>
              <a:buClr>
                <a:srgbClr val="000000"/>
              </a:buClr>
              <a:buSzPct val="85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An SQL statement (which can contain parameters) is compiled and stored in the database</a:t>
            </a:r>
          </a:p>
          <a:p>
            <a:pPr marL="191523" indent="-191523">
              <a:spcBef>
                <a:spcPts val="249"/>
              </a:spcBef>
              <a:buClr>
                <a:srgbClr val="000000"/>
              </a:buClr>
              <a:buSzPct val="343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sz="900" dirty="0" smtClean="0">
              <a:latin typeface="Helvetica" charset="0"/>
            </a:endParaRPr>
          </a:p>
          <a:p>
            <a:pPr marL="191523" indent="-191523">
              <a:spcBef>
                <a:spcPts val="249"/>
              </a:spcBef>
              <a:buClr>
                <a:srgbClr val="000000"/>
              </a:buClr>
              <a:buSzPct val="59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err="1" smtClean="0">
                <a:latin typeface="Helvetica" charset="0"/>
              </a:rPr>
              <a:t>CallableStatement</a:t>
            </a:r>
            <a:endParaRPr lang="en-GB" dirty="0" smtClean="0">
              <a:latin typeface="Helvetica" charset="0"/>
            </a:endParaRPr>
          </a:p>
          <a:p>
            <a:pPr marL="391686" lvl="1" indent="-195843">
              <a:spcBef>
                <a:spcPts val="249"/>
              </a:spcBef>
              <a:buClr>
                <a:srgbClr val="000000"/>
              </a:buClr>
              <a:buSzPct val="85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Used for executing stored procedures</a:t>
            </a:r>
          </a:p>
          <a:p>
            <a:pPr marL="191523" indent="-191523">
              <a:spcBef>
                <a:spcPts val="249"/>
              </a:spcBef>
              <a:buClr>
                <a:srgbClr val="000000"/>
              </a:buClr>
              <a:buSzPct val="59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err="1" smtClean="0">
                <a:latin typeface="Helvetica" charset="0"/>
              </a:rPr>
              <a:t>DatabaseMetaData</a:t>
            </a:r>
            <a:endParaRPr lang="en-GB" dirty="0" smtClean="0">
              <a:latin typeface="Helvetica" charset="0"/>
            </a:endParaRPr>
          </a:p>
          <a:p>
            <a:pPr marL="391686" lvl="1" indent="-195843">
              <a:spcBef>
                <a:spcPts val="249"/>
              </a:spcBef>
              <a:buClr>
                <a:srgbClr val="000000"/>
              </a:buClr>
              <a:buSzPct val="85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Provides access to a database's system catalogue</a:t>
            </a:r>
          </a:p>
          <a:p>
            <a:pPr marL="191523" indent="-191523">
              <a:spcBef>
                <a:spcPts val="249"/>
              </a:spcBef>
              <a:buClr>
                <a:srgbClr val="000000"/>
              </a:buClr>
              <a:buSzPct val="343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sz="900" dirty="0" smtClean="0">
              <a:latin typeface="Helvetica" charset="0"/>
            </a:endParaRPr>
          </a:p>
          <a:p>
            <a:pPr marL="191523" indent="-191523">
              <a:spcBef>
                <a:spcPts val="249"/>
              </a:spcBef>
              <a:buClr>
                <a:srgbClr val="000000"/>
              </a:buClr>
              <a:buSzPct val="59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err="1" smtClean="0">
                <a:latin typeface="Helvetica" charset="0"/>
              </a:rPr>
              <a:t>ResultSetMetaData</a:t>
            </a:r>
            <a:endParaRPr lang="en-GB" dirty="0" smtClean="0">
              <a:latin typeface="Helvetica" charset="0"/>
            </a:endParaRPr>
          </a:p>
          <a:p>
            <a:pPr marL="391686" lvl="1" indent="-195843">
              <a:spcBef>
                <a:spcPts val="249"/>
              </a:spcBef>
              <a:buClr>
                <a:srgbClr val="000000"/>
              </a:buClr>
              <a:buSzPct val="85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Provides information about the data contained within a </a:t>
            </a:r>
            <a:r>
              <a:rPr lang="en-GB" dirty="0" err="1" smtClean="0">
                <a:latin typeface="Helvetica" charset="0"/>
              </a:rPr>
              <a:t>ResultSet</a:t>
            </a:r>
            <a:endParaRPr lang="en-GB" dirty="0" smtClean="0">
              <a:latin typeface="Helvetica" charset="0"/>
            </a:endParaRPr>
          </a:p>
          <a:p>
            <a:pPr marL="391686" lvl="1" indent="-19584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smtClean="0">
              <a:latin typeface="Helvetica" charset="0"/>
            </a:endParaRP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pPr marL="191523" indent="-191523">
              <a:spcBef>
                <a:spcPts val="249"/>
              </a:spcBef>
              <a:buClr>
                <a:srgbClr val="000000"/>
              </a:buClr>
              <a:buSzPct val="59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To execute a statement against a database, the following flow is observed</a:t>
            </a:r>
          </a:p>
          <a:p>
            <a:pPr marL="391686" lvl="1" indent="-195843">
              <a:spcBef>
                <a:spcPts val="249"/>
              </a:spcBef>
              <a:buClr>
                <a:srgbClr val="000000"/>
              </a:buClr>
              <a:buSzPct val="85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Load the driver (Only performed once)</a:t>
            </a:r>
          </a:p>
          <a:p>
            <a:pPr marL="391686" lvl="1" indent="-195843">
              <a:spcBef>
                <a:spcPts val="249"/>
              </a:spcBef>
              <a:buClr>
                <a:srgbClr val="000000"/>
              </a:buClr>
              <a:buSzPct val="85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Obtain a Connection to the database (Save for later use)</a:t>
            </a:r>
          </a:p>
          <a:p>
            <a:pPr marL="391686" lvl="1" indent="-195843">
              <a:spcBef>
                <a:spcPts val="249"/>
              </a:spcBef>
              <a:buClr>
                <a:srgbClr val="000000"/>
              </a:buClr>
              <a:buSzPct val="85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Obtain a Statement object from the Connection</a:t>
            </a:r>
          </a:p>
          <a:p>
            <a:pPr marL="391686" lvl="1" indent="-195843">
              <a:spcBef>
                <a:spcPts val="249"/>
              </a:spcBef>
              <a:buClr>
                <a:srgbClr val="000000"/>
              </a:buClr>
              <a:buSzPct val="85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Use the Statement object to execute SQL.  Updates, inserts and deletes return Boolean.  Selects return a </a:t>
            </a:r>
            <a:r>
              <a:rPr lang="en-GB" dirty="0" err="1" smtClean="0">
                <a:latin typeface="Helvetica" charset="0"/>
              </a:rPr>
              <a:t>ResultSet</a:t>
            </a:r>
            <a:endParaRPr lang="en-GB" dirty="0" smtClean="0">
              <a:latin typeface="Helvetica" charset="0"/>
            </a:endParaRPr>
          </a:p>
          <a:p>
            <a:pPr marL="391686" lvl="1" indent="-195843">
              <a:spcBef>
                <a:spcPts val="249"/>
              </a:spcBef>
              <a:buClr>
                <a:srgbClr val="000000"/>
              </a:buClr>
              <a:buSzPct val="85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Navigate </a:t>
            </a:r>
            <a:r>
              <a:rPr lang="en-GB" dirty="0" err="1" smtClean="0">
                <a:latin typeface="Helvetica" charset="0"/>
              </a:rPr>
              <a:t>ResultSet</a:t>
            </a:r>
            <a:r>
              <a:rPr lang="en-GB" dirty="0" smtClean="0">
                <a:latin typeface="Helvetica" charset="0"/>
              </a:rPr>
              <a:t>, using data as required</a:t>
            </a:r>
          </a:p>
          <a:p>
            <a:pPr marL="391686" lvl="1" indent="-195843">
              <a:spcBef>
                <a:spcPts val="249"/>
              </a:spcBef>
              <a:buClr>
                <a:srgbClr val="000000"/>
              </a:buClr>
              <a:buSzPct val="85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Close </a:t>
            </a:r>
            <a:r>
              <a:rPr lang="en-GB" dirty="0" err="1" smtClean="0">
                <a:latin typeface="Helvetica" charset="0"/>
              </a:rPr>
              <a:t>ResultSet</a:t>
            </a:r>
            <a:endParaRPr lang="en-GB" dirty="0" smtClean="0">
              <a:latin typeface="Helvetica" charset="0"/>
            </a:endParaRPr>
          </a:p>
          <a:p>
            <a:pPr marL="391686" lvl="1" indent="-195843">
              <a:spcBef>
                <a:spcPts val="249"/>
              </a:spcBef>
              <a:buClr>
                <a:srgbClr val="000000"/>
              </a:buClr>
              <a:buSzPct val="85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Close Statement</a:t>
            </a:r>
          </a:p>
          <a:p>
            <a:pPr marL="391686" lvl="1" indent="-195843">
              <a:spcBef>
                <a:spcPts val="249"/>
              </a:spcBef>
              <a:buClr>
                <a:srgbClr val="000000"/>
              </a:buClr>
              <a:buSzPct val="343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sz="900" dirty="0" smtClean="0">
              <a:latin typeface="Helvetica" charset="0"/>
            </a:endParaRPr>
          </a:p>
          <a:p>
            <a:pPr marL="191523" indent="-191523">
              <a:spcBef>
                <a:spcPts val="249"/>
              </a:spcBef>
              <a:buClr>
                <a:srgbClr val="000000"/>
              </a:buClr>
              <a:buSzPct val="59000"/>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Do NOT close the connection</a:t>
            </a:r>
          </a:p>
          <a:p>
            <a:pPr marL="391686" lvl="1" indent="-195843">
              <a:spcBef>
                <a:spcPts val="249"/>
              </a:spcBef>
              <a:buClr>
                <a:srgbClr val="000000"/>
              </a:buClr>
              <a:buSzPct val="85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The same connection object can be used to create further statements</a:t>
            </a:r>
          </a:p>
          <a:p>
            <a:pPr marL="391686" lvl="1" indent="-195843">
              <a:spcBef>
                <a:spcPts val="249"/>
              </a:spcBef>
              <a:buClr>
                <a:srgbClr val="000000"/>
              </a:buClr>
              <a:buSzPct val="85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A Connection may only have one active Statement at a time.  Do not forget to close the statement when it is no longer needed.</a:t>
            </a:r>
          </a:p>
          <a:p>
            <a:pPr marL="391686" lvl="1" indent="-195843">
              <a:spcBef>
                <a:spcPts val="249"/>
              </a:spcBef>
              <a:buClr>
                <a:srgbClr val="000000"/>
              </a:buClr>
              <a:buSzPct val="85000"/>
              <a:buBlip>
                <a:blip r:embed="rId2"/>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smtClean="0">
                <a:latin typeface="Helvetica" charset="0"/>
              </a:rPr>
              <a:t>Close the connection when you no longer need to access the database</a:t>
            </a:r>
          </a:p>
          <a:p>
            <a:pPr marL="191523" indent="-191523">
              <a:spcBef>
                <a:spcPts val="249"/>
              </a:spcBef>
              <a:buClr>
                <a:srgbClr val="000000"/>
              </a:buClr>
              <a:buSzPct val="59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smtClean="0">
              <a:latin typeface="Helvetica" charset="0"/>
            </a:endParaRP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Box 3"/>
          <p:cNvSpPr txBox="1">
            <a:spLocks noGrp="1" noChangeArrowheads="1"/>
          </p:cNvSpPr>
          <p:nvPr>
            <p:ph sz="quarter" idx="1"/>
          </p:nvPr>
        </p:nvSpPr>
        <p:spPr bwMode="auto">
          <a:xfrm>
            <a:off x="301752" y="1066800"/>
            <a:ext cx="8503920" cy="5103961"/>
          </a:xfrm>
          <a:prstGeom prst="rect">
            <a:avLst/>
          </a:prstGeom>
          <a:noFill/>
          <a:ln w="9525">
            <a:noFill/>
            <a:miter lim="800000"/>
            <a:headEnd/>
            <a:tailEnd/>
          </a:ln>
        </p:spPr>
        <p:txBody>
          <a:bodyPr wrap="square" lIns="0" tIns="0" rIns="0" bIns="0">
            <a:spAutoFit/>
          </a:bodyPr>
          <a:lstStyle/>
          <a:p>
            <a:pPr marL="191523" indent="-191523">
              <a:spcBef>
                <a:spcPts val="249"/>
              </a:spcBef>
              <a:buClr>
                <a:srgbClr val="000000"/>
              </a:buClr>
              <a:buSzPct val="133000"/>
              <a:buNone/>
              <a:tabLst>
                <a:tab pos="656650" algn="l"/>
                <a:tab pos="1313299" algn="l"/>
                <a:tab pos="1969949" algn="l"/>
                <a:tab pos="2626599" algn="l"/>
                <a:tab pos="3283248" algn="l"/>
                <a:tab pos="3939898" algn="l"/>
                <a:tab pos="4596548" algn="l"/>
              </a:tabLst>
            </a:pPr>
            <a:r>
              <a:rPr lang="en-GB" sz="1500" b="1" i="1" dirty="0">
                <a:latin typeface="Helvetica" charset="0"/>
              </a:rPr>
              <a:t>SQL Type			Java Type</a:t>
            </a:r>
          </a:p>
          <a:p>
            <a:pPr marL="191523" indent="-191523">
              <a:spcBef>
                <a:spcPts val="249"/>
              </a:spcBef>
              <a:buClr>
                <a:srgbClr val="000000"/>
              </a:buClr>
              <a:buSzPct val="133000"/>
              <a:tabLst>
                <a:tab pos="656650" algn="l"/>
                <a:tab pos="1313299" algn="l"/>
                <a:tab pos="1969949" algn="l"/>
                <a:tab pos="2626599" algn="l"/>
                <a:tab pos="3283248" algn="l"/>
                <a:tab pos="3939898" algn="l"/>
                <a:tab pos="4596548" algn="l"/>
              </a:tabLst>
            </a:pPr>
            <a:endParaRPr lang="en-GB" sz="1500" dirty="0">
              <a:latin typeface="Helvetica" charset="0"/>
            </a:endParaRPr>
          </a:p>
          <a:p>
            <a:pPr marL="191523" indent="-191523">
              <a:spcBef>
                <a:spcPts val="249"/>
              </a:spcBef>
              <a:buClr>
                <a:srgbClr val="000000"/>
              </a:buClr>
              <a:buSzPct val="133000"/>
              <a:tabLst>
                <a:tab pos="656650" algn="l"/>
                <a:tab pos="1313299" algn="l"/>
                <a:tab pos="1969949" algn="l"/>
                <a:tab pos="2626599" algn="l"/>
                <a:tab pos="3283248" algn="l"/>
                <a:tab pos="3939898" algn="l"/>
                <a:tab pos="4596548" algn="l"/>
              </a:tabLst>
            </a:pPr>
            <a:r>
              <a:rPr lang="en-GB" sz="1500" dirty="0">
                <a:latin typeface="Helvetica" charset="0"/>
              </a:rPr>
              <a:t>CHAR			</a:t>
            </a:r>
            <a:r>
              <a:rPr lang="en-GB" sz="1500" dirty="0" smtClean="0">
                <a:latin typeface="Helvetica" charset="0"/>
              </a:rPr>
              <a:t>String</a:t>
            </a:r>
            <a:endParaRPr lang="en-GB" sz="1500" dirty="0">
              <a:latin typeface="Helvetica" charset="0"/>
            </a:endParaRPr>
          </a:p>
          <a:p>
            <a:pPr marL="191523" indent="-191523">
              <a:spcBef>
                <a:spcPts val="249"/>
              </a:spcBef>
              <a:buClr>
                <a:srgbClr val="000000"/>
              </a:buClr>
              <a:buSzPct val="133000"/>
              <a:tabLst>
                <a:tab pos="656650" algn="l"/>
                <a:tab pos="1313299" algn="l"/>
                <a:tab pos="1969949" algn="l"/>
                <a:tab pos="2626599" algn="l"/>
                <a:tab pos="3283248" algn="l"/>
                <a:tab pos="3939898" algn="l"/>
                <a:tab pos="4596548" algn="l"/>
              </a:tabLst>
            </a:pPr>
            <a:r>
              <a:rPr lang="en-GB" sz="1500" dirty="0">
                <a:latin typeface="Helvetica" charset="0"/>
              </a:rPr>
              <a:t>VARCHAR			String</a:t>
            </a:r>
          </a:p>
          <a:p>
            <a:pPr marL="191523" indent="-191523">
              <a:spcBef>
                <a:spcPts val="249"/>
              </a:spcBef>
              <a:buClr>
                <a:srgbClr val="000000"/>
              </a:buClr>
              <a:buSzPct val="133000"/>
              <a:tabLst>
                <a:tab pos="656650" algn="l"/>
                <a:tab pos="1313299" algn="l"/>
                <a:tab pos="1969949" algn="l"/>
                <a:tab pos="2626599" algn="l"/>
                <a:tab pos="3283248" algn="l"/>
                <a:tab pos="3939898" algn="l"/>
                <a:tab pos="4596548" algn="l"/>
              </a:tabLst>
            </a:pPr>
            <a:r>
              <a:rPr lang="en-GB" sz="1500" dirty="0">
                <a:latin typeface="Helvetica" charset="0"/>
              </a:rPr>
              <a:t>LONGVARCHAR		String</a:t>
            </a:r>
          </a:p>
          <a:p>
            <a:pPr marL="191523" indent="-191523">
              <a:spcBef>
                <a:spcPts val="249"/>
              </a:spcBef>
              <a:buClr>
                <a:srgbClr val="000000"/>
              </a:buClr>
              <a:buSzPct val="133000"/>
              <a:tabLst>
                <a:tab pos="656650" algn="l"/>
                <a:tab pos="1313299" algn="l"/>
                <a:tab pos="1969949" algn="l"/>
                <a:tab pos="2626599" algn="l"/>
                <a:tab pos="3283248" algn="l"/>
                <a:tab pos="3939898" algn="l"/>
                <a:tab pos="4596548" algn="l"/>
              </a:tabLst>
            </a:pPr>
            <a:r>
              <a:rPr lang="en-GB" sz="1500" dirty="0">
                <a:latin typeface="Helvetica" charset="0"/>
              </a:rPr>
              <a:t>NUMERIC			</a:t>
            </a:r>
            <a:r>
              <a:rPr lang="en-GB" sz="1500" dirty="0" err="1">
                <a:latin typeface="Helvetica" charset="0"/>
              </a:rPr>
              <a:t>java.Math.BigDecimal</a:t>
            </a:r>
            <a:endParaRPr lang="en-GB" sz="1500" dirty="0">
              <a:latin typeface="Helvetica" charset="0"/>
            </a:endParaRPr>
          </a:p>
          <a:p>
            <a:pPr marL="191523" indent="-191523">
              <a:spcBef>
                <a:spcPts val="249"/>
              </a:spcBef>
              <a:buClr>
                <a:srgbClr val="000000"/>
              </a:buClr>
              <a:buSzPct val="133000"/>
              <a:tabLst>
                <a:tab pos="656650" algn="l"/>
                <a:tab pos="1313299" algn="l"/>
                <a:tab pos="1969949" algn="l"/>
                <a:tab pos="2626599" algn="l"/>
                <a:tab pos="3283248" algn="l"/>
                <a:tab pos="3939898" algn="l"/>
                <a:tab pos="4596548" algn="l"/>
              </a:tabLst>
            </a:pPr>
            <a:r>
              <a:rPr lang="en-GB" sz="1500" dirty="0">
                <a:latin typeface="Helvetica" charset="0"/>
              </a:rPr>
              <a:t>DECIMAL			</a:t>
            </a:r>
            <a:r>
              <a:rPr lang="en-GB" sz="1500" dirty="0" err="1">
                <a:latin typeface="Helvetica" charset="0"/>
              </a:rPr>
              <a:t>java.Math.BigDecimal</a:t>
            </a:r>
            <a:endParaRPr lang="en-GB" sz="1500" dirty="0">
              <a:latin typeface="Helvetica" charset="0"/>
            </a:endParaRPr>
          </a:p>
          <a:p>
            <a:pPr marL="191523" indent="-191523">
              <a:spcBef>
                <a:spcPts val="249"/>
              </a:spcBef>
              <a:buClr>
                <a:srgbClr val="000000"/>
              </a:buClr>
              <a:buSzPct val="133000"/>
              <a:tabLst>
                <a:tab pos="656650" algn="l"/>
                <a:tab pos="1313299" algn="l"/>
                <a:tab pos="1969949" algn="l"/>
                <a:tab pos="2626599" algn="l"/>
                <a:tab pos="3283248" algn="l"/>
                <a:tab pos="3939898" algn="l"/>
                <a:tab pos="4596548" algn="l"/>
              </a:tabLst>
            </a:pPr>
            <a:r>
              <a:rPr lang="en-GB" sz="1500" dirty="0">
                <a:latin typeface="Helvetica" charset="0"/>
              </a:rPr>
              <a:t>BIT				</a:t>
            </a:r>
            <a:r>
              <a:rPr lang="en-GB" sz="1500" dirty="0" err="1">
                <a:latin typeface="Helvetica" charset="0"/>
              </a:rPr>
              <a:t>boolean</a:t>
            </a:r>
            <a:endParaRPr lang="en-GB" sz="1500" dirty="0">
              <a:latin typeface="Helvetica" charset="0"/>
            </a:endParaRPr>
          </a:p>
          <a:p>
            <a:pPr marL="191523" indent="-191523">
              <a:spcBef>
                <a:spcPts val="249"/>
              </a:spcBef>
              <a:buClr>
                <a:srgbClr val="000000"/>
              </a:buClr>
              <a:buSzPct val="133000"/>
              <a:tabLst>
                <a:tab pos="656650" algn="l"/>
                <a:tab pos="1313299" algn="l"/>
                <a:tab pos="1969949" algn="l"/>
                <a:tab pos="2626599" algn="l"/>
                <a:tab pos="3283248" algn="l"/>
                <a:tab pos="3939898" algn="l"/>
                <a:tab pos="4596548" algn="l"/>
              </a:tabLst>
            </a:pPr>
            <a:r>
              <a:rPr lang="en-GB" sz="1500" dirty="0">
                <a:latin typeface="Helvetica" charset="0"/>
              </a:rPr>
              <a:t>TINYINT			</a:t>
            </a:r>
            <a:r>
              <a:rPr lang="en-GB" sz="1500" dirty="0" err="1">
                <a:latin typeface="Helvetica" charset="0"/>
              </a:rPr>
              <a:t>int</a:t>
            </a:r>
            <a:endParaRPr lang="en-GB" sz="1500" dirty="0">
              <a:latin typeface="Helvetica" charset="0"/>
            </a:endParaRPr>
          </a:p>
          <a:p>
            <a:pPr marL="191523" indent="-191523">
              <a:spcBef>
                <a:spcPts val="249"/>
              </a:spcBef>
              <a:buClr>
                <a:srgbClr val="000000"/>
              </a:buClr>
              <a:buSzPct val="133000"/>
              <a:tabLst>
                <a:tab pos="656650" algn="l"/>
                <a:tab pos="1313299" algn="l"/>
                <a:tab pos="1969949" algn="l"/>
                <a:tab pos="2626599" algn="l"/>
                <a:tab pos="3283248" algn="l"/>
                <a:tab pos="3939898" algn="l"/>
                <a:tab pos="4596548" algn="l"/>
              </a:tabLst>
            </a:pPr>
            <a:r>
              <a:rPr lang="en-GB" sz="1500" dirty="0">
                <a:latin typeface="Helvetica" charset="0"/>
              </a:rPr>
              <a:t>SMALLINT			</a:t>
            </a:r>
            <a:r>
              <a:rPr lang="en-GB" sz="1500" dirty="0" err="1">
                <a:latin typeface="Helvetica" charset="0"/>
              </a:rPr>
              <a:t>int</a:t>
            </a:r>
            <a:endParaRPr lang="en-GB" sz="1500" dirty="0">
              <a:latin typeface="Helvetica" charset="0"/>
            </a:endParaRPr>
          </a:p>
          <a:p>
            <a:pPr marL="191523" indent="-191523">
              <a:spcBef>
                <a:spcPts val="249"/>
              </a:spcBef>
              <a:buClr>
                <a:srgbClr val="000000"/>
              </a:buClr>
              <a:buSzPct val="133000"/>
              <a:tabLst>
                <a:tab pos="656650" algn="l"/>
                <a:tab pos="1313299" algn="l"/>
                <a:tab pos="1969949" algn="l"/>
                <a:tab pos="2626599" algn="l"/>
                <a:tab pos="3283248" algn="l"/>
                <a:tab pos="3939898" algn="l"/>
                <a:tab pos="4596548" algn="l"/>
              </a:tabLst>
            </a:pPr>
            <a:r>
              <a:rPr lang="en-GB" sz="1500" dirty="0">
                <a:latin typeface="Helvetica" charset="0"/>
              </a:rPr>
              <a:t>INTEGER			</a:t>
            </a:r>
            <a:r>
              <a:rPr lang="en-GB" sz="1500" dirty="0" err="1">
                <a:latin typeface="Helvetica" charset="0"/>
              </a:rPr>
              <a:t>int</a:t>
            </a:r>
            <a:endParaRPr lang="en-GB" sz="1500" dirty="0">
              <a:latin typeface="Helvetica" charset="0"/>
            </a:endParaRPr>
          </a:p>
          <a:p>
            <a:pPr marL="191523" indent="-191523">
              <a:spcBef>
                <a:spcPts val="249"/>
              </a:spcBef>
              <a:buClr>
                <a:srgbClr val="000000"/>
              </a:buClr>
              <a:buSzPct val="133000"/>
              <a:tabLst>
                <a:tab pos="656650" algn="l"/>
                <a:tab pos="1313299" algn="l"/>
                <a:tab pos="1969949" algn="l"/>
                <a:tab pos="2626599" algn="l"/>
                <a:tab pos="3283248" algn="l"/>
                <a:tab pos="3939898" algn="l"/>
                <a:tab pos="4596548" algn="l"/>
              </a:tabLst>
            </a:pPr>
            <a:r>
              <a:rPr lang="en-GB" sz="1500" dirty="0">
                <a:latin typeface="Helvetica" charset="0"/>
              </a:rPr>
              <a:t>BIGINT			</a:t>
            </a:r>
            <a:r>
              <a:rPr lang="en-GB" sz="1500" dirty="0" smtClean="0">
                <a:latin typeface="Helvetica" charset="0"/>
              </a:rPr>
              <a:t>long</a:t>
            </a:r>
            <a:endParaRPr lang="en-GB" sz="1500" dirty="0">
              <a:latin typeface="Helvetica" charset="0"/>
            </a:endParaRPr>
          </a:p>
          <a:p>
            <a:pPr marL="191523" indent="-191523">
              <a:spcBef>
                <a:spcPts val="249"/>
              </a:spcBef>
              <a:buClr>
                <a:srgbClr val="000000"/>
              </a:buClr>
              <a:buSzPct val="133000"/>
              <a:tabLst>
                <a:tab pos="656650" algn="l"/>
                <a:tab pos="1313299" algn="l"/>
                <a:tab pos="1969949" algn="l"/>
                <a:tab pos="2626599" algn="l"/>
                <a:tab pos="3283248" algn="l"/>
                <a:tab pos="3939898" algn="l"/>
                <a:tab pos="4596548" algn="l"/>
              </a:tabLst>
            </a:pPr>
            <a:r>
              <a:rPr lang="en-GB" sz="1500" dirty="0">
                <a:latin typeface="Helvetica" charset="0"/>
              </a:rPr>
              <a:t>REAL			</a:t>
            </a:r>
            <a:r>
              <a:rPr lang="en-GB" sz="1500" dirty="0" smtClean="0">
                <a:latin typeface="Helvetica" charset="0"/>
              </a:rPr>
              <a:t>float</a:t>
            </a:r>
            <a:endParaRPr lang="en-GB" sz="1500" dirty="0">
              <a:latin typeface="Helvetica" charset="0"/>
            </a:endParaRPr>
          </a:p>
          <a:p>
            <a:pPr marL="191523" indent="-191523">
              <a:spcBef>
                <a:spcPts val="249"/>
              </a:spcBef>
              <a:buClr>
                <a:srgbClr val="000000"/>
              </a:buClr>
              <a:buSzPct val="133000"/>
              <a:tabLst>
                <a:tab pos="656650" algn="l"/>
                <a:tab pos="1313299" algn="l"/>
                <a:tab pos="1969949" algn="l"/>
                <a:tab pos="2626599" algn="l"/>
                <a:tab pos="3283248" algn="l"/>
                <a:tab pos="3939898" algn="l"/>
                <a:tab pos="4596548" algn="l"/>
              </a:tabLst>
            </a:pPr>
            <a:r>
              <a:rPr lang="en-GB" sz="1500" dirty="0">
                <a:latin typeface="Helvetica" charset="0"/>
              </a:rPr>
              <a:t>FLOAT			</a:t>
            </a:r>
            <a:r>
              <a:rPr lang="en-GB" sz="1500" dirty="0" smtClean="0">
                <a:latin typeface="Helvetica" charset="0"/>
              </a:rPr>
              <a:t>double</a:t>
            </a:r>
            <a:endParaRPr lang="en-GB" sz="1500" dirty="0">
              <a:latin typeface="Helvetica" charset="0"/>
            </a:endParaRPr>
          </a:p>
          <a:p>
            <a:pPr marL="191523" indent="-191523">
              <a:spcBef>
                <a:spcPts val="249"/>
              </a:spcBef>
              <a:buClr>
                <a:srgbClr val="000000"/>
              </a:buClr>
              <a:buSzPct val="133000"/>
              <a:tabLst>
                <a:tab pos="656650" algn="l"/>
                <a:tab pos="1313299" algn="l"/>
                <a:tab pos="1969949" algn="l"/>
                <a:tab pos="2626599" algn="l"/>
                <a:tab pos="3283248" algn="l"/>
                <a:tab pos="3939898" algn="l"/>
                <a:tab pos="4596548" algn="l"/>
              </a:tabLst>
            </a:pPr>
            <a:r>
              <a:rPr lang="en-GB" sz="1500" dirty="0">
                <a:latin typeface="Helvetica" charset="0"/>
              </a:rPr>
              <a:t>DOUBLE			</a:t>
            </a:r>
            <a:r>
              <a:rPr lang="en-GB" sz="1500" dirty="0" err="1">
                <a:latin typeface="Helvetica" charset="0"/>
              </a:rPr>
              <a:t>double</a:t>
            </a:r>
            <a:endParaRPr lang="en-GB" sz="1500" dirty="0">
              <a:latin typeface="Helvetica" charset="0"/>
            </a:endParaRPr>
          </a:p>
          <a:p>
            <a:pPr marL="191523" indent="-191523">
              <a:spcBef>
                <a:spcPts val="249"/>
              </a:spcBef>
              <a:buClr>
                <a:srgbClr val="000000"/>
              </a:buClr>
              <a:buSzPct val="133000"/>
              <a:tabLst>
                <a:tab pos="656650" algn="l"/>
                <a:tab pos="1313299" algn="l"/>
                <a:tab pos="1969949" algn="l"/>
                <a:tab pos="2626599" algn="l"/>
                <a:tab pos="3283248" algn="l"/>
                <a:tab pos="3939898" algn="l"/>
                <a:tab pos="4596548" algn="l"/>
              </a:tabLst>
            </a:pPr>
            <a:r>
              <a:rPr lang="en-GB" sz="1500" dirty="0">
                <a:latin typeface="Helvetica" charset="0"/>
              </a:rPr>
              <a:t>BINARY			byte[]</a:t>
            </a:r>
          </a:p>
          <a:p>
            <a:pPr marL="191523" indent="-191523">
              <a:spcBef>
                <a:spcPts val="249"/>
              </a:spcBef>
              <a:buClr>
                <a:srgbClr val="000000"/>
              </a:buClr>
              <a:buSzPct val="133000"/>
              <a:tabLst>
                <a:tab pos="656650" algn="l"/>
                <a:tab pos="1313299" algn="l"/>
                <a:tab pos="1969949" algn="l"/>
                <a:tab pos="2626599" algn="l"/>
                <a:tab pos="3283248" algn="l"/>
                <a:tab pos="3939898" algn="l"/>
                <a:tab pos="4596548" algn="l"/>
              </a:tabLst>
            </a:pPr>
            <a:r>
              <a:rPr lang="en-GB" sz="1500" dirty="0">
                <a:latin typeface="Helvetica" charset="0"/>
              </a:rPr>
              <a:t>VARBINARY			byte[]</a:t>
            </a:r>
          </a:p>
          <a:p>
            <a:pPr marL="191523" indent="-191523">
              <a:spcBef>
                <a:spcPts val="249"/>
              </a:spcBef>
              <a:buClr>
                <a:srgbClr val="000000"/>
              </a:buClr>
              <a:buSzPct val="133000"/>
              <a:tabLst>
                <a:tab pos="656650" algn="l"/>
                <a:tab pos="1313299" algn="l"/>
                <a:tab pos="1969949" algn="l"/>
                <a:tab pos="2626599" algn="l"/>
                <a:tab pos="3283248" algn="l"/>
                <a:tab pos="3939898" algn="l"/>
                <a:tab pos="4596548" algn="l"/>
              </a:tabLst>
            </a:pPr>
            <a:r>
              <a:rPr lang="en-GB" sz="1500" dirty="0">
                <a:latin typeface="Helvetica" charset="0"/>
              </a:rPr>
              <a:t>DATE			</a:t>
            </a:r>
            <a:r>
              <a:rPr lang="en-GB" sz="1500" dirty="0" err="1" smtClean="0">
                <a:latin typeface="Helvetica" charset="0"/>
              </a:rPr>
              <a:t>java.sql.Date</a:t>
            </a:r>
            <a:endParaRPr lang="en-GB" sz="1500" dirty="0">
              <a:latin typeface="Helvetica" charset="0"/>
            </a:endParaRPr>
          </a:p>
          <a:p>
            <a:pPr marL="191523" indent="-191523">
              <a:spcBef>
                <a:spcPts val="249"/>
              </a:spcBef>
              <a:buClr>
                <a:srgbClr val="000000"/>
              </a:buClr>
              <a:buSzPct val="133000"/>
              <a:tabLst>
                <a:tab pos="656650" algn="l"/>
                <a:tab pos="1313299" algn="l"/>
                <a:tab pos="1969949" algn="l"/>
                <a:tab pos="2626599" algn="l"/>
                <a:tab pos="3283248" algn="l"/>
                <a:tab pos="3939898" algn="l"/>
                <a:tab pos="4596548" algn="l"/>
              </a:tabLst>
            </a:pPr>
            <a:r>
              <a:rPr lang="en-GB" sz="1500" dirty="0">
                <a:latin typeface="Helvetica" charset="0"/>
              </a:rPr>
              <a:t>TIME				</a:t>
            </a:r>
            <a:r>
              <a:rPr lang="en-GB" sz="1500" dirty="0" err="1">
                <a:latin typeface="Helvetica" charset="0"/>
              </a:rPr>
              <a:t>java.sql.Time</a:t>
            </a:r>
            <a:endParaRPr lang="en-GB" sz="1500" dirty="0">
              <a:latin typeface="Helvetica" charset="0"/>
            </a:endParaRPr>
          </a:p>
          <a:p>
            <a:pPr marL="191523" indent="-191523">
              <a:spcBef>
                <a:spcPts val="249"/>
              </a:spcBef>
              <a:buClr>
                <a:srgbClr val="000000"/>
              </a:buClr>
              <a:buSzPct val="133000"/>
              <a:tabLst>
                <a:tab pos="656650" algn="l"/>
                <a:tab pos="1313299" algn="l"/>
                <a:tab pos="1969949" algn="l"/>
                <a:tab pos="2626599" algn="l"/>
                <a:tab pos="3283248" algn="l"/>
                <a:tab pos="3939898" algn="l"/>
                <a:tab pos="4596548" algn="l"/>
              </a:tabLst>
            </a:pPr>
            <a:r>
              <a:rPr lang="en-GB" sz="1500" dirty="0">
                <a:latin typeface="Helvetica" charset="0"/>
              </a:rPr>
              <a:t>TIMESTAMP			</a:t>
            </a:r>
            <a:r>
              <a:rPr lang="en-GB" sz="1500" dirty="0" err="1">
                <a:latin typeface="Helvetica" charset="0"/>
              </a:rPr>
              <a:t>java.sql.Timestamp</a:t>
            </a:r>
            <a:endParaRPr lang="en-GB" sz="1500" dirty="0">
              <a:latin typeface="Helvetica"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Components</a:t>
            </a:r>
            <a:endParaRPr lang="en-US" dirty="0"/>
          </a:p>
        </p:txBody>
      </p:sp>
      <p:sp>
        <p:nvSpPr>
          <p:cNvPr id="3" name="Content Placeholder 2"/>
          <p:cNvSpPr>
            <a:spLocks noGrp="1"/>
          </p:cNvSpPr>
          <p:nvPr>
            <p:ph sz="quarter" idx="1"/>
          </p:nvPr>
        </p:nvSpPr>
        <p:spPr/>
        <p:txBody>
          <a:bodyPr>
            <a:normAutofit/>
          </a:bodyPr>
          <a:lstStyle/>
          <a:p>
            <a:r>
              <a:rPr lang="en-US" dirty="0" smtClean="0"/>
              <a:t>The JDBC API - it provides various methods and interfaces for easy communication with database.</a:t>
            </a:r>
          </a:p>
          <a:p>
            <a:r>
              <a:rPr lang="en-US" dirty="0" smtClean="0"/>
              <a:t>The JDBC </a:t>
            </a:r>
            <a:r>
              <a:rPr lang="en-US" dirty="0" err="1" smtClean="0"/>
              <a:t>DriverManager</a:t>
            </a:r>
            <a:r>
              <a:rPr lang="en-US" dirty="0" smtClean="0"/>
              <a:t> - it loads database specific drivers in an application to establish connection with database.</a:t>
            </a:r>
          </a:p>
          <a:p>
            <a:r>
              <a:rPr lang="en-US" dirty="0" smtClean="0"/>
              <a:t>The JDBC test suite - it will be used to test an operation being performed by JDBC drivers.</a:t>
            </a:r>
          </a:p>
          <a:p>
            <a:r>
              <a:rPr lang="en-US" dirty="0" smtClean="0"/>
              <a:t>The JDBC-ODBC bridge - it connects database drivers to the database.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JDBC Specification:</a:t>
            </a:r>
            <a:endParaRPr lang="en-US" dirty="0" smtClean="0"/>
          </a:p>
        </p:txBody>
      </p:sp>
      <p:sp>
        <p:nvSpPr>
          <p:cNvPr id="3" name="Content Placeholder 2"/>
          <p:cNvSpPr>
            <a:spLocks noGrp="1"/>
          </p:cNvSpPr>
          <p:nvPr>
            <p:ph sz="quarter" idx="1"/>
          </p:nvPr>
        </p:nvSpPr>
        <p:spPr/>
        <p:txBody>
          <a:bodyPr>
            <a:normAutofit fontScale="92500" lnSpcReduction="20000"/>
          </a:bodyPr>
          <a:lstStyle/>
          <a:p>
            <a:r>
              <a:rPr lang="en-US" dirty="0" smtClean="0"/>
              <a:t>JDBC 1.0 - it provides basic functionality of JDBC</a:t>
            </a:r>
          </a:p>
          <a:p>
            <a:r>
              <a:rPr lang="en-US" dirty="0" smtClean="0"/>
              <a:t>JDBC 2.0 - it provides JDBC API(JDBC 2.0 Core API and JDBC 2.0 Optional Package API).</a:t>
            </a:r>
          </a:p>
          <a:p>
            <a:r>
              <a:rPr lang="en-US" dirty="0" smtClean="0"/>
              <a:t>JDBC 3.0 - it provides classes and interfaces in two packages(java.sql and javax.sql).</a:t>
            </a:r>
          </a:p>
          <a:p>
            <a:r>
              <a:rPr lang="en-US" dirty="0" smtClean="0"/>
              <a:t>JDBC 4.0 - it provides so many extra features like</a:t>
            </a:r>
          </a:p>
          <a:p>
            <a:r>
              <a:rPr lang="en-US" dirty="0" smtClean="0"/>
              <a:t>Auto loading of the driver interface.</a:t>
            </a:r>
          </a:p>
          <a:p>
            <a:r>
              <a:rPr lang="en-US" dirty="0" smtClean="0"/>
              <a:t>Connection management</a:t>
            </a:r>
          </a:p>
          <a:p>
            <a:r>
              <a:rPr lang="en-US" dirty="0" smtClean="0"/>
              <a:t>ROWID data type support.</a:t>
            </a:r>
          </a:p>
          <a:p>
            <a:r>
              <a:rPr lang="en-US" dirty="0" smtClean="0"/>
              <a:t>Enhanced support for large object like BLOB(Binary Large Object) and CLOB(Character Large Object). </a:t>
            </a:r>
          </a:p>
          <a:p>
            <a:r>
              <a:rPr lang="en-US" dirty="0" smtClean="0"/>
              <a:t>Exception Handling</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Architecture</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As we all know now that driver is required to communicate with database.</a:t>
            </a:r>
          </a:p>
          <a:p>
            <a:r>
              <a:rPr lang="en-US" dirty="0" smtClean="0"/>
              <a:t>JDBC API provides classes and interfaces to handle request made by user and response made by database.</a:t>
            </a:r>
          </a:p>
          <a:p>
            <a:r>
              <a:rPr lang="en-US" dirty="0" smtClean="0"/>
              <a:t>Some of the important JDBC API are as under.</a:t>
            </a:r>
          </a:p>
          <a:p>
            <a:r>
              <a:rPr lang="en-US" dirty="0" err="1" smtClean="0"/>
              <a:t>DriverManager</a:t>
            </a:r>
            <a:endParaRPr lang="en-US" dirty="0" smtClean="0"/>
          </a:p>
          <a:p>
            <a:r>
              <a:rPr lang="en-US" dirty="0" smtClean="0"/>
              <a:t>Driver</a:t>
            </a:r>
          </a:p>
          <a:p>
            <a:r>
              <a:rPr lang="en-US" dirty="0" smtClean="0"/>
              <a:t>Connection</a:t>
            </a:r>
          </a:p>
          <a:p>
            <a:r>
              <a:rPr lang="en-US" dirty="0" smtClean="0"/>
              <a:t>Statement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err="1" smtClean="0"/>
              <a:t>PreparedStatement</a:t>
            </a:r>
            <a:endParaRPr lang="en-US" dirty="0" smtClean="0"/>
          </a:p>
          <a:p>
            <a:r>
              <a:rPr lang="en-US" dirty="0" err="1" smtClean="0"/>
              <a:t>CallableStatement</a:t>
            </a:r>
            <a:endParaRPr lang="en-US" dirty="0" smtClean="0"/>
          </a:p>
          <a:p>
            <a:r>
              <a:rPr lang="en-US" dirty="0" err="1" smtClean="0"/>
              <a:t>ResultSet</a:t>
            </a:r>
            <a:endParaRPr lang="en-US" dirty="0" smtClean="0"/>
          </a:p>
          <a:p>
            <a:r>
              <a:rPr lang="en-US" dirty="0" err="1" smtClean="0"/>
              <a:t>DatabaseMetaData</a:t>
            </a:r>
            <a:endParaRPr lang="en-US" dirty="0" smtClean="0"/>
          </a:p>
          <a:p>
            <a:r>
              <a:rPr lang="en-US" dirty="0" err="1" smtClean="0"/>
              <a:t>ResultSetMetaData</a:t>
            </a:r>
            <a:endParaRPr lang="en-US" dirty="0" smtClean="0"/>
          </a:p>
          <a:p>
            <a:r>
              <a:rPr lang="en-US" dirty="0" smtClean="0"/>
              <a:t>Here The </a:t>
            </a:r>
            <a:r>
              <a:rPr lang="en-US" dirty="0" err="1" smtClean="0"/>
              <a:t>DriverManager</a:t>
            </a:r>
            <a:r>
              <a:rPr lang="en-US" dirty="0" smtClean="0"/>
              <a:t> plays an important role in JDBC architecture.</a:t>
            </a:r>
          </a:p>
          <a:p>
            <a:r>
              <a:rPr lang="en-US" dirty="0" smtClean="0"/>
              <a:t>It uses some database specific drivers to communicate our J2EE application to database.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jdbc_architecture.png"/>
          <p:cNvPicPr>
            <a:picLocks noGrp="1" noChangeAspect="1"/>
          </p:cNvPicPr>
          <p:nvPr>
            <p:ph sz="quarter" idx="1"/>
          </p:nvPr>
        </p:nvPicPr>
        <p:blipFill>
          <a:blip r:embed="rId2"/>
          <a:stretch>
            <a:fillRect/>
          </a:stretch>
        </p:blipFill>
        <p:spPr>
          <a:xfrm>
            <a:off x="2001714" y="1527175"/>
            <a:ext cx="5104060" cy="4572000"/>
          </a:xfr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266</TotalTime>
  <Words>1563</Words>
  <Application>Microsoft Office PowerPoint</Application>
  <PresentationFormat>On-screen Show (4:3)</PresentationFormat>
  <Paragraphs>259</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Georgia</vt:lpstr>
      <vt:lpstr>Helvetica</vt:lpstr>
      <vt:lpstr>Times New Roman</vt:lpstr>
      <vt:lpstr>Wingdings</vt:lpstr>
      <vt:lpstr>Wingdings 2</vt:lpstr>
      <vt:lpstr>Civic</vt:lpstr>
      <vt:lpstr>Unit-2</vt:lpstr>
      <vt:lpstr>PowerPoint Presentation</vt:lpstr>
      <vt:lpstr>PowerPoint Presentation</vt:lpstr>
      <vt:lpstr>PowerPoint Presentation</vt:lpstr>
      <vt:lpstr>JDBC Components</vt:lpstr>
      <vt:lpstr>JDBC Specification:</vt:lpstr>
      <vt:lpstr>JDBC Architecture</vt:lpstr>
      <vt:lpstr>PowerPoint Presentation</vt:lpstr>
      <vt:lpstr>PowerPoint Presentation</vt:lpstr>
      <vt:lpstr>PowerPoint Presentation</vt:lpstr>
      <vt:lpstr>JDBC Driver Types:</vt:lpstr>
      <vt:lpstr>      Type 1 Driver: JDBC-ODBC Bridge  :-</vt:lpstr>
      <vt:lpstr>PowerPoint Presentation</vt:lpstr>
      <vt:lpstr>Type-1 Driver</vt:lpstr>
      <vt:lpstr>PowerPoint Presentation</vt:lpstr>
      <vt:lpstr>PowerPoint Presentation</vt:lpstr>
      <vt:lpstr>    Type 2 Driver: Native-API Driver (Partly Java driver) :-</vt:lpstr>
      <vt:lpstr>PowerPoint Presentation</vt:lpstr>
      <vt:lpstr>PowerPoint Presentation</vt:lpstr>
      <vt:lpstr>PowerPoint Presentation</vt:lpstr>
      <vt:lpstr>Type 3 Driver: Network-Protocol Driver (Pure Java driver for database Middleware) :-  </vt:lpstr>
      <vt:lpstr>PowerPoint Presentation</vt:lpstr>
      <vt:lpstr>PowerPoint Presentation</vt:lpstr>
      <vt:lpstr>PowerPoint Presentation</vt:lpstr>
      <vt:lpstr>Type 4 Driver: Native-Protocol Driver (Pure Java driver directly connected to database)  </vt:lpstr>
      <vt:lpstr>PowerPoint Presentation</vt:lpstr>
      <vt:lpstr>PowerPoint Presentation</vt:lpstr>
      <vt:lpstr>PowerPoint Presentation</vt:lpstr>
      <vt:lpstr>JDBC API</vt:lpstr>
      <vt:lpstr>PowerPoint Presentation</vt:lpstr>
      <vt:lpstr>Connection Interface</vt:lpstr>
      <vt:lpstr>PowerPoint Presentation</vt:lpstr>
      <vt:lpstr>                                                                                            Statement Interface:</vt:lpstr>
      <vt:lpstr>PowerPoint Presentation</vt:lpstr>
      <vt:lpstr>JDBC Connection</vt:lpstr>
      <vt:lpstr>PowerPoint Presentation</vt:lpstr>
      <vt:lpstr>PowerPoint Presentation</vt:lpstr>
      <vt:lpstr>PowerPoint Presentation</vt:lpstr>
      <vt:lpstr>PowerPoint Presentation</vt:lpstr>
      <vt:lpstr>PowerPoint Presentation</vt:lpstr>
      <vt:lpstr>PowerPoint Presentation</vt:lpstr>
      <vt:lpstr>JDBC Interfaces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CHAPTER-2</dc:title>
  <dc:creator>pooja shah</dc:creator>
  <cp:lastModifiedBy>Mahadev</cp:lastModifiedBy>
  <cp:revision>122</cp:revision>
  <dcterms:created xsi:type="dcterms:W3CDTF">2006-08-16T00:00:00Z</dcterms:created>
  <dcterms:modified xsi:type="dcterms:W3CDTF">2015-06-12T13:00:20Z</dcterms:modified>
</cp:coreProperties>
</file>