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1" r:id="rId2"/>
    <p:sldId id="269" r:id="rId3"/>
    <p:sldId id="266" r:id="rId4"/>
    <p:sldId id="270" r:id="rId5"/>
    <p:sldId id="272" r:id="rId6"/>
    <p:sldId id="267" r:id="rId7"/>
    <p:sldId id="268" r:id="rId8"/>
    <p:sldId id="274" r:id="rId9"/>
    <p:sldId id="277" r:id="rId10"/>
    <p:sldId id="278" r:id="rId11"/>
    <p:sldId id="275" r:id="rId12"/>
    <p:sldId id="276" r:id="rId13"/>
    <p:sldId id="279" r:id="rId14"/>
    <p:sldId id="280" r:id="rId15"/>
    <p:sldId id="265" r:id="rId16"/>
    <p:sldId id="284" r:id="rId17"/>
    <p:sldId id="285" r:id="rId18"/>
    <p:sldId id="286" r:id="rId19"/>
    <p:sldId id="257" r:id="rId20"/>
    <p:sldId id="258" r:id="rId21"/>
    <p:sldId id="259" r:id="rId22"/>
    <p:sldId id="260" r:id="rId23"/>
    <p:sldId id="281" r:id="rId24"/>
    <p:sldId id="261" r:id="rId25"/>
    <p:sldId id="282" r:id="rId26"/>
    <p:sldId id="262" r:id="rId27"/>
    <p:sldId id="283" r:id="rId28"/>
    <p:sldId id="263" r:id="rId29"/>
    <p:sldId id="299" r:id="rId30"/>
    <p:sldId id="297" r:id="rId31"/>
    <p:sldId id="287" r:id="rId32"/>
    <p:sldId id="290" r:id="rId33"/>
    <p:sldId id="291" r:id="rId34"/>
    <p:sldId id="289" r:id="rId35"/>
    <p:sldId id="288" r:id="rId36"/>
    <p:sldId id="293" r:id="rId37"/>
    <p:sldId id="292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70CF-F5FF-47BA-903B-7F8B932F0920}" type="datetimeFigureOut">
              <a:rPr lang="en-US" smtClean="0"/>
              <a:pPr/>
              <a:t>12/06/2015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38D86-6EF7-43DD-95C1-CF919B6D6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0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A865D-BFE6-4BF5-A496-F2115487D299}" type="slidenum">
              <a:rPr lang="en-US"/>
              <a:pPr/>
              <a:t>1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E2B94E-1BCC-4F39-8202-9949448FB480}" type="slidenum">
              <a:rPr lang="en-GB"/>
              <a:pPr/>
              <a:t>2</a:t>
            </a:fld>
            <a:endParaRPr lang="en-GB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34369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4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734DAD-FFD2-4F63-8F5E-5DA70156A40A}" type="slidenum">
              <a:rPr lang="en-GB"/>
              <a:pPr/>
              <a:t>4</a:t>
            </a:fld>
            <a:endParaRPr lang="en-GB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34369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2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86E62A-2F68-411B-88CC-69D35658574A}" type="slidenum">
              <a:rPr lang="en-GB"/>
              <a:pPr/>
              <a:t>11</a:t>
            </a:fld>
            <a:endParaRPr lang="en-GB"/>
          </a:p>
        </p:txBody>
      </p:sp>
      <p:sp>
        <p:nvSpPr>
          <p:cNvPr id="716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4369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7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DA9E31-4CFE-4A7C-8ACB-AF560F45987E}" type="slidenum">
              <a:rPr lang="en-GB"/>
              <a:pPr/>
              <a:t>12</a:t>
            </a:fld>
            <a:endParaRPr lang="en-GB"/>
          </a:p>
        </p:txBody>
      </p:sp>
      <p:sp>
        <p:nvSpPr>
          <p:cNvPr id="696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4369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11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971EB1-FA35-484E-A59C-0B18399440E8}" type="slidenum">
              <a:rPr lang="en-GB"/>
              <a:pPr/>
              <a:t>18</a:t>
            </a:fld>
            <a:endParaRPr lang="en-GB"/>
          </a:p>
        </p:txBody>
      </p:sp>
      <p:sp>
        <p:nvSpPr>
          <p:cNvPr id="645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4369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73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36C7F8-ACF1-41AD-AE2D-A03E4F795B7B}" type="slidenum">
              <a:rPr lang="en-GB"/>
              <a:pPr/>
              <a:t>31</a:t>
            </a:fld>
            <a:endParaRPr lang="en-GB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4369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696-CEAC-4C54-BD9D-EA206F202D82}" type="datetimeFigureOut">
              <a:rPr lang="en-US" smtClean="0"/>
              <a:pPr/>
              <a:t>12/06/2015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4A28-D17A-4227-9771-DEBEA9725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696-CEAC-4C54-BD9D-EA206F202D82}" type="datetimeFigureOut">
              <a:rPr lang="en-US" smtClean="0"/>
              <a:pPr/>
              <a:t>12/06/2015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4A28-D17A-4227-9771-DEBEA9725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696-CEAC-4C54-BD9D-EA206F202D82}" type="datetimeFigureOut">
              <a:rPr lang="en-US" smtClean="0"/>
              <a:pPr/>
              <a:t>12/06/2015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4A28-D17A-4227-9771-DEBEA9725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696-CEAC-4C54-BD9D-EA206F202D82}" type="datetimeFigureOut">
              <a:rPr lang="en-US" smtClean="0"/>
              <a:pPr/>
              <a:t>12/06/2015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4A28-D17A-4227-9771-DEBEA9725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696-CEAC-4C54-BD9D-EA206F202D82}" type="datetimeFigureOut">
              <a:rPr lang="en-US" smtClean="0"/>
              <a:pPr/>
              <a:t>12/06/2015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4A28-D17A-4227-9771-DEBEA9725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696-CEAC-4C54-BD9D-EA206F202D82}" type="datetimeFigureOut">
              <a:rPr lang="en-US" smtClean="0"/>
              <a:pPr/>
              <a:t>12/06/2015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4A28-D17A-4227-9771-DEBEA9725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696-CEAC-4C54-BD9D-EA206F202D82}" type="datetimeFigureOut">
              <a:rPr lang="en-US" smtClean="0"/>
              <a:pPr/>
              <a:t>12/06/2015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4A28-D17A-4227-9771-DEBEA9725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696-CEAC-4C54-BD9D-EA206F202D82}" type="datetimeFigureOut">
              <a:rPr lang="en-US" smtClean="0"/>
              <a:pPr/>
              <a:t>12/06/2015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4A28-D17A-4227-9771-DEBEA9725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696-CEAC-4C54-BD9D-EA206F202D82}" type="datetimeFigureOut">
              <a:rPr lang="en-US" smtClean="0"/>
              <a:pPr/>
              <a:t>12/06/2015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4A28-D17A-4227-9771-DEBEA9725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696-CEAC-4C54-BD9D-EA206F202D82}" type="datetimeFigureOut">
              <a:rPr lang="en-US" smtClean="0"/>
              <a:pPr/>
              <a:t>12/06/2015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4A28-D17A-4227-9771-DEBEA9725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696-CEAC-4C54-BD9D-EA206F202D82}" type="datetimeFigureOut">
              <a:rPr lang="en-US" smtClean="0"/>
              <a:pPr/>
              <a:t>12/06/2015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4A28-D17A-4227-9771-DEBEA9725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64696-CEAC-4C54-BD9D-EA206F202D82}" type="datetimeFigureOut">
              <a:rPr lang="en-US" smtClean="0"/>
              <a:pPr/>
              <a:t>12/06/2015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94A28-D17A-4227-9771-DEBEA9725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i18n/intro/examples/MessagesBundle_de_DE.properties" TargetMode="External"/><Relationship Id="rId2" Type="http://schemas.openxmlformats.org/officeDocument/2006/relationships/hyperlink" Target="http://docs.oracle.com/javase/tutorial/i18n/intro/examples/MessagesBundle.propert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tutorial/i18n/intro/examples/MessagesBundle_fr_FR.properties" TargetMode="External"/><Relationship Id="rId4" Type="http://schemas.openxmlformats.org/officeDocument/2006/relationships/hyperlink" Target="http://docs.oracle.com/javase/tutorial/i18n/intro/examples/MessagesBundle_en_US.propertie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45158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451590" name="Rectangle 6"/>
          <p:cNvSpPr>
            <a:spLocks noChangeArrowheads="1"/>
          </p:cNvSpPr>
          <p:nvPr/>
        </p:nvSpPr>
        <p:spPr bwMode="ltGray">
          <a:xfrm>
            <a:off x="762000" y="530225"/>
            <a:ext cx="466725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45159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45159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13" name="TextBox 12"/>
          <p:cNvSpPr txBox="1"/>
          <p:nvPr/>
        </p:nvSpPr>
        <p:spPr>
          <a:xfrm>
            <a:off x="838200" y="15240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b="1" dirty="0" smtClean="0"/>
              <a:t>RMI , Naming Service, Serialization and Internationalization</a:t>
            </a:r>
            <a:br>
              <a:rPr lang="en-US" sz="4800" b="1" dirty="0" smtClean="0"/>
            </a:br>
            <a:r>
              <a:rPr lang="en-US" sz="4800" b="1" smtClean="0"/>
              <a:t/>
            </a:r>
            <a:br>
              <a:rPr lang="en-US" sz="4800" b="1" smtClean="0"/>
            </a:br>
            <a:r>
              <a:rPr lang="en-US" sz="4800" b="1" smtClean="0"/>
              <a:t>Unit</a:t>
            </a:r>
            <a:r>
              <a:rPr lang="en-US" sz="4800" b="1" smtClean="0"/>
              <a:t> </a:t>
            </a:r>
            <a:r>
              <a:rPr lang="en-US" sz="4800" b="1" dirty="0" smtClean="0"/>
              <a:t>4</a:t>
            </a:r>
            <a:br>
              <a:rPr lang="en-US" sz="4800" b="1" dirty="0" smtClean="0"/>
            </a:b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382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459788" cy="677108"/>
          </a:xfrm>
          <a:ln/>
        </p:spPr>
        <p:txBody>
          <a:bodyPr lIns="0" tIns="0" rIns="0" bIns="0" anchor="ctr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Parameter </a:t>
            </a:r>
            <a:r>
              <a:rPr lang="en-GB" dirty="0" smtClean="0"/>
              <a:t>Passing(1)</a:t>
            </a:r>
            <a:endParaRPr lang="en-GB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676400"/>
            <a:ext cx="7808913" cy="3151632"/>
          </a:xfrm>
          <a:ln/>
        </p:spPr>
        <p:txBody>
          <a:bodyPr lIns="0" tIns="0" rIns="0" bIns="0">
            <a:spAutoFit/>
          </a:bodyPr>
          <a:lstStyle/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800" dirty="0"/>
              <a:t>Parameter Passing in Java RMI is different from standard Java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i="1" dirty="0"/>
              <a:t>Reminder</a:t>
            </a:r>
            <a:r>
              <a:rPr lang="en-GB" sz="2400" dirty="0"/>
              <a:t>: In Java, </a:t>
            </a:r>
            <a:r>
              <a:rPr lang="en-GB" sz="2400" dirty="0">
                <a:solidFill>
                  <a:schemeClr val="accent2"/>
                </a:solidFill>
              </a:rPr>
              <a:t>primitives are passed by value</a:t>
            </a:r>
            <a:r>
              <a:rPr lang="en-GB" sz="2400" dirty="0"/>
              <a:t>, </a:t>
            </a:r>
            <a:r>
              <a:rPr lang="en-GB" sz="2400" dirty="0">
                <a:solidFill>
                  <a:schemeClr val="tx2"/>
                </a:solidFill>
              </a:rPr>
              <a:t>Objects are passed by reference</a:t>
            </a:r>
            <a:endParaRPr lang="en-GB" sz="2400" dirty="0"/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800" dirty="0"/>
              <a:t>In Java RMI</a:t>
            </a:r>
            <a:r>
              <a:rPr lang="en-GB" dirty="0"/>
              <a:t> 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>
                <a:solidFill>
                  <a:schemeClr val="accent2"/>
                </a:solidFill>
              </a:rPr>
              <a:t>Objects and primitives are passed by value</a:t>
            </a:r>
            <a:r>
              <a:rPr lang="en-GB" sz="2400" dirty="0"/>
              <a:t> 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>
                <a:solidFill>
                  <a:schemeClr val="tx2"/>
                </a:solidFill>
              </a:rPr>
              <a:t>Remote objects are passed by </a:t>
            </a:r>
            <a:r>
              <a:rPr lang="en-GB" sz="2400" dirty="0" smtClean="0">
                <a:solidFill>
                  <a:schemeClr val="tx2"/>
                </a:solidFill>
              </a:rPr>
              <a:t>reference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6704013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57607DD-E0A9-4A94-B098-F6E47685E963}" type="slidenum">
              <a:rPr lang="en-GB" sz="1400"/>
              <a:pPr algn="r"/>
              <a:t>11</a:t>
            </a:fld>
            <a:endParaRPr lang="en-GB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465138"/>
            <a:ext cx="8459787" cy="669925"/>
          </a:xfrm>
          <a:ln/>
        </p:spPr>
        <p:txBody>
          <a:bodyPr lIns="0" tIns="0" rIns="0" bIns="0" anchor="ctr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Parameter Passing (2)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71600"/>
            <a:ext cx="7808913" cy="4345805"/>
          </a:xfrm>
          <a:ln/>
        </p:spPr>
        <p:txBody>
          <a:bodyPr lIns="0" tIns="0" rIns="0" bIns="0">
            <a:spAutoFit/>
          </a:bodyPr>
          <a:lstStyle/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800" dirty="0"/>
              <a:t>RMI-Pass by Value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All ordinary objects and primitives are serialised and a copy is passed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Any changes to the copy do not affect the original</a:t>
            </a:r>
          </a:p>
          <a:p>
            <a:pPr marL="863600" lvl="1" indent="-287338" defTabSz="449263">
              <a:buSz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/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800" dirty="0"/>
              <a:t>RMI-Pass by Reference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Remote Object is the parameter, a stub (reference) is sent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the stub is used to modify the object, the original object is modified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6704013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144B475-7789-45CE-99A0-329CCD5A7900}" type="slidenum">
              <a:rPr lang="en-GB" sz="1400"/>
              <a:pPr algn="r"/>
              <a:t>12</a:t>
            </a:fld>
            <a:endParaRPr lang="en-GB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906" t="14528" r="1242" b="14769"/>
          <a:stretch>
            <a:fillRect/>
          </a:stretch>
        </p:blipFill>
        <p:spPr bwMode="auto">
          <a:xfrm>
            <a:off x="457200" y="1633319"/>
            <a:ext cx="8229600" cy="445972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Reference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</a:t>
            </a:r>
          </a:p>
          <a:p>
            <a:pPr lvl="1"/>
            <a:r>
              <a:rPr lang="en-US" dirty="0" smtClean="0"/>
              <a:t>Connection management (stub and skeleton)</a:t>
            </a:r>
          </a:p>
          <a:p>
            <a:pPr lvl="1"/>
            <a:r>
              <a:rPr lang="en-US" dirty="0" smtClean="0"/>
              <a:t>For example, if a remote object is part of a replicated object, the client-side component can forward the invocation to each replica rather than just a single remote object.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Java2All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86800" cy="670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RMI Registry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 sz="2800" dirty="0"/>
              <a:t>The RMI Registry is a naming service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Separately Running service</a:t>
            </a:r>
          </a:p>
          <a:p>
            <a:pPr lvl="2">
              <a:lnSpc>
                <a:spcPct val="80000"/>
              </a:lnSpc>
            </a:pPr>
            <a:r>
              <a:rPr lang="en-GB" sz="2000" dirty="0"/>
              <a:t>Initiated using Java’s “</a:t>
            </a:r>
            <a:r>
              <a:rPr lang="en-GB" sz="2000" dirty="0" err="1">
                <a:solidFill>
                  <a:schemeClr val="accent2"/>
                </a:solidFill>
              </a:rPr>
              <a:t>rmiregistry</a:t>
            </a:r>
            <a:r>
              <a:rPr lang="en-GB" sz="2000" dirty="0"/>
              <a:t>” tool 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Server programs register remote objects</a:t>
            </a:r>
          </a:p>
          <a:p>
            <a:pPr lvl="2">
              <a:lnSpc>
                <a:spcPct val="80000"/>
              </a:lnSpc>
            </a:pPr>
            <a:r>
              <a:rPr lang="en-GB" sz="2000" dirty="0"/>
              <a:t>Give the object a name it can be found using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Client programs lookup object references that match this service name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GB" sz="2400" dirty="0"/>
          </a:p>
          <a:p>
            <a:pPr>
              <a:lnSpc>
                <a:spcPct val="80000"/>
              </a:lnSpc>
            </a:pPr>
            <a:r>
              <a:rPr lang="en-GB" dirty="0"/>
              <a:t>Registry names have a URL format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</a:rPr>
              <a:t>rmi://&lt;hostname&gt;:&lt;port&gt;/&lt;ServiceName&gt;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E.g. rmi://localhost:1099/CalculatorService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E.g. rmi://194.80.36.30:1099/ChatService</a:t>
            </a:r>
          </a:p>
          <a:p>
            <a:pPr>
              <a:lnSpc>
                <a:spcPct val="80000"/>
              </a:lnSpc>
            </a:pPr>
            <a:endParaRPr lang="en-GB" dirty="0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6704013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D5602CF-ED51-4BF4-9E27-4C89063C3BCB}" type="slidenum">
              <a:rPr lang="en-GB" sz="1400"/>
              <a:pPr algn="r"/>
              <a:t>16</a:t>
            </a:fld>
            <a:endParaRPr lang="en-GB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RMI Registry Interface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6704013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49F105C-D71E-4D15-A4EE-87AFF170E8A1}" type="slidenum">
              <a:rPr lang="en-GB" sz="1400"/>
              <a:pPr algn="r"/>
              <a:t>17</a:t>
            </a:fld>
            <a:endParaRPr lang="en-GB" sz="1400"/>
          </a:p>
        </p:txBody>
      </p:sp>
      <p:pic>
        <p:nvPicPr>
          <p:cNvPr id="62472" name="Picture 8" descr="E:\CSC253\rmiregistry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9763" y="1600200"/>
            <a:ext cx="7862887" cy="4392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459788" cy="669925"/>
          </a:xfrm>
          <a:noFill/>
          <a:ln/>
        </p:spPr>
        <p:txBody>
          <a:bodyPr lIns="0" tIns="0" rIns="0" bIns="0" anchor="ctr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Lookup in Java RMI</a:t>
            </a: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3509963" y="4724400"/>
            <a:ext cx="2122487" cy="1471613"/>
          </a:xfrm>
          <a:prstGeom prst="pentagon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40820" rIns="81639" bIns="40820" anchor="ctr"/>
          <a:lstStyle/>
          <a:p>
            <a:pPr algn="ctr" defTabSz="407988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en-GB" sz="1800" b="1">
                <a:solidFill>
                  <a:srgbClr val="000000"/>
                </a:solidFill>
              </a:rPr>
              <a:t>RMIRegistry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477000" y="4495800"/>
            <a:ext cx="1524000" cy="533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40820" rIns="81639" bIns="40820" anchor="ctr"/>
          <a:lstStyle/>
          <a:p>
            <a:pPr algn="ctr" defTabSz="407988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</a:tabLst>
            </a:pPr>
            <a:r>
              <a:rPr lang="en-GB" sz="160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H="1">
            <a:off x="5181600" y="4800600"/>
            <a:ext cx="1295400" cy="544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572000" y="3429000"/>
            <a:ext cx="4410075" cy="536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>
            <a:spAutoFit/>
          </a:bodyPr>
          <a:lstStyle/>
          <a:p>
            <a:pPr defTabSz="407988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</a:tabLst>
            </a:pPr>
            <a:r>
              <a:rPr lang="en-GB" sz="1600" b="1">
                <a:solidFill>
                  <a:srgbClr val="000000"/>
                </a:solidFill>
              </a:rPr>
              <a:t>naming.rebind(“rmi://localhost:1099/TestS</a:t>
            </a:r>
          </a:p>
          <a:p>
            <a:pPr defTabSz="407988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</a:tabLst>
            </a:pPr>
            <a:r>
              <a:rPr lang="en-GB" sz="1600" b="1">
                <a:solidFill>
                  <a:srgbClr val="000000"/>
                </a:solidFill>
              </a:rPr>
              <a:t>	ervice”, RemoteObjectReference)</a:t>
            </a: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447800" y="4648200"/>
            <a:ext cx="1371600" cy="51117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40820" rIns="81639" bIns="40820" anchor="ctr"/>
          <a:lstStyle/>
          <a:p>
            <a:pPr algn="ctr" defTabSz="407988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</a:tabLst>
            </a:pPr>
            <a:r>
              <a:rPr lang="en-GB" sz="160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819400" y="4876800"/>
            <a:ext cx="12954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 flipH="1" flipV="1">
            <a:off x="2819400" y="5029200"/>
            <a:ext cx="1155700" cy="328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381000" y="3429000"/>
            <a:ext cx="3962400" cy="536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>
            <a:spAutoFit/>
          </a:bodyPr>
          <a:lstStyle/>
          <a:p>
            <a:pPr defTabSz="407988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</a:tabLst>
            </a:pPr>
            <a:r>
              <a:rPr lang="en-GB" sz="1600" b="1">
                <a:solidFill>
                  <a:srgbClr val="000000"/>
                </a:solidFill>
              </a:rPr>
              <a:t>naming.lookup(“rmi://localhost:1099/ TestService”)</a:t>
            </a: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4876800" y="1600200"/>
            <a:ext cx="2724150" cy="130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>
            <a:off x="1447800" y="1600200"/>
            <a:ext cx="2724150" cy="130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1831975" y="1809750"/>
            <a:ext cx="2122488" cy="4905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Interface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5157788" y="1809750"/>
            <a:ext cx="2122487" cy="4905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Remote Object</a:t>
            </a: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1668463" y="2474913"/>
            <a:ext cx="1797050" cy="315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Client Program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5913438" y="2474913"/>
            <a:ext cx="1797050" cy="315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Server Program</a:t>
            </a:r>
          </a:p>
        </p:txBody>
      </p:sp>
      <p:sp>
        <p:nvSpPr>
          <p:cNvPr id="1044" name="AutoShape 20"/>
          <p:cNvSpPr>
            <a:spLocks/>
          </p:cNvSpPr>
          <p:nvPr/>
        </p:nvSpPr>
        <p:spPr bwMode="auto">
          <a:xfrm rot="5400000">
            <a:off x="4457700" y="152400"/>
            <a:ext cx="228600" cy="6324600"/>
          </a:xfrm>
          <a:prstGeom prst="rightBrace">
            <a:avLst>
              <a:gd name="adj1" fmla="val 2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1104900" y="4114800"/>
            <a:ext cx="6934200" cy="2362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6172200" y="60198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CC3300"/>
                </a:solidFill>
              </a:rPr>
              <a:t>Local Machine</a:t>
            </a: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6704013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F88C797-B117-4AD9-A8F3-7E8D23C794AE}" type="slidenum">
              <a:rPr lang="en-GB" sz="1400"/>
              <a:pPr algn="r"/>
              <a:t>18</a:t>
            </a:fld>
            <a:endParaRPr lang="en-GB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Calculator.java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300" dirty="0" smtClean="0"/>
              <a:t>import </a:t>
            </a:r>
            <a:r>
              <a:rPr lang="en-US" sz="2300" dirty="0" err="1" smtClean="0"/>
              <a:t>java.rmi.Remote</a:t>
            </a:r>
            <a:r>
              <a:rPr lang="en-US" sz="23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300" dirty="0" smtClean="0"/>
              <a:t>import </a:t>
            </a:r>
            <a:r>
              <a:rPr lang="en-US" sz="2300" dirty="0" err="1" smtClean="0"/>
              <a:t>java.rmi.RemoteException</a:t>
            </a:r>
            <a:r>
              <a:rPr lang="en-US" sz="23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3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300" dirty="0" smtClean="0"/>
              <a:t>public interface </a:t>
            </a: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</a:rPr>
              <a:t>Calculator</a:t>
            </a:r>
            <a:r>
              <a:rPr lang="en-US" sz="2300" dirty="0" smtClean="0"/>
              <a:t> extends Remote</a:t>
            </a:r>
          </a:p>
          <a:p>
            <a:pPr>
              <a:spcBef>
                <a:spcPts val="0"/>
              </a:spcBef>
              <a:buNone/>
            </a:pPr>
            <a:r>
              <a:rPr lang="en-US" sz="2300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2300" dirty="0" smtClean="0"/>
              <a:t>    public long 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addition</a:t>
            </a:r>
            <a:r>
              <a:rPr lang="en-US" sz="2300" dirty="0" smtClean="0"/>
              <a:t> (long </a:t>
            </a:r>
            <a:r>
              <a:rPr lang="en-US" sz="2300" dirty="0" err="1" smtClean="0"/>
              <a:t>a,long</a:t>
            </a:r>
            <a:r>
              <a:rPr lang="en-US" sz="2300" dirty="0" smtClean="0"/>
              <a:t> b) throws </a:t>
            </a:r>
            <a:r>
              <a:rPr lang="en-US" sz="2300" dirty="0" err="1" smtClean="0"/>
              <a:t>RemoteException</a:t>
            </a:r>
            <a:r>
              <a:rPr lang="en-US" sz="2300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2300" b="1" dirty="0" smtClean="0"/>
          </a:p>
          <a:p>
            <a:pPr>
              <a:spcBef>
                <a:spcPts val="0"/>
              </a:spcBef>
              <a:buNone/>
            </a:pPr>
            <a:r>
              <a:rPr lang="en-US" sz="2300" dirty="0" smtClean="0"/>
              <a:t>    public long 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subtraction</a:t>
            </a:r>
            <a:r>
              <a:rPr lang="en-US" sz="2300" dirty="0" smtClean="0"/>
              <a:t> (long </a:t>
            </a:r>
            <a:r>
              <a:rPr lang="en-US" sz="2300" dirty="0" err="1" smtClean="0"/>
              <a:t>a,long</a:t>
            </a:r>
            <a:r>
              <a:rPr lang="en-US" sz="2300" dirty="0" smtClean="0"/>
              <a:t> b) throws </a:t>
            </a:r>
            <a:r>
              <a:rPr lang="en-US" sz="2300" dirty="0" err="1" smtClean="0"/>
              <a:t>RemoteException</a:t>
            </a:r>
            <a:r>
              <a:rPr lang="en-US" sz="23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300" dirty="0" smtClean="0"/>
              <a:t>    public long 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multiplication</a:t>
            </a:r>
            <a:r>
              <a:rPr lang="en-US" sz="2300" dirty="0" smtClean="0"/>
              <a:t> (long </a:t>
            </a:r>
            <a:r>
              <a:rPr lang="en-US" sz="2300" dirty="0" err="1" smtClean="0"/>
              <a:t>a,long</a:t>
            </a:r>
            <a:r>
              <a:rPr lang="en-US" sz="2300" dirty="0" smtClean="0"/>
              <a:t> b) throws </a:t>
            </a:r>
            <a:r>
              <a:rPr lang="en-US" sz="2300" dirty="0" err="1" smtClean="0"/>
              <a:t>RemoteException</a:t>
            </a:r>
            <a:r>
              <a:rPr lang="en-US" sz="23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300" dirty="0" smtClean="0"/>
              <a:t>    public long 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division</a:t>
            </a:r>
            <a:r>
              <a:rPr lang="en-US" sz="2300" dirty="0" smtClean="0"/>
              <a:t> (long </a:t>
            </a:r>
            <a:r>
              <a:rPr lang="en-US" sz="2300" dirty="0" err="1" smtClean="0"/>
              <a:t>a,long</a:t>
            </a:r>
            <a:r>
              <a:rPr lang="en-US" sz="2300" dirty="0" smtClean="0"/>
              <a:t> b) throws </a:t>
            </a:r>
            <a:r>
              <a:rPr lang="en-US" sz="2300" dirty="0" err="1" smtClean="0"/>
              <a:t>RemoteException</a:t>
            </a:r>
            <a:r>
              <a:rPr lang="en-US" sz="23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3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5715000" y="3756025"/>
            <a:ext cx="2940050" cy="1306513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477838"/>
            <a:ext cx="7810500" cy="669925"/>
          </a:xfrm>
          <a:ln/>
        </p:spPr>
        <p:txBody>
          <a:bodyPr lIns="0" tIns="0" rIns="0" bIns="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Simple Overview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19250"/>
            <a:ext cx="7810500" cy="1152525"/>
          </a:xfrm>
          <a:ln/>
        </p:spPr>
        <p:txBody>
          <a:bodyPr lIns="0" tIns="0" rIns="0" bIns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Java RMI allows one Java object to call methods on another Java object in a different JVM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39863" y="3660775"/>
            <a:ext cx="1576387" cy="1560513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4679950"/>
            <a:ext cx="1296988" cy="146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2819400"/>
            <a:ext cx="1296988" cy="146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1800225" y="4140200"/>
            <a:ext cx="1089025" cy="6540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Local 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Object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6056313" y="4140200"/>
            <a:ext cx="1143000" cy="6588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Remote 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Object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2879725" y="4500563"/>
            <a:ext cx="3240088" cy="158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179388" y="3779838"/>
            <a:ext cx="1143000" cy="654050"/>
          </a:xfrm>
          <a:prstGeom prst="wedgeRoundRectCallout">
            <a:avLst>
              <a:gd name="adj1" fmla="val 65995"/>
              <a:gd name="adj2" fmla="val 108417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Client JVM</a:t>
            </a: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6400800" y="5181600"/>
            <a:ext cx="1393825" cy="654050"/>
          </a:xfrm>
          <a:prstGeom prst="wedgeRoundRectCallout">
            <a:avLst>
              <a:gd name="adj1" fmla="val 62463"/>
              <a:gd name="adj2" fmla="val -186829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Server JVM</a:t>
            </a:r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3600450" y="4173538"/>
            <a:ext cx="163513" cy="163512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3921125" y="4151313"/>
            <a:ext cx="163513" cy="163512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4230688" y="4162425"/>
            <a:ext cx="163512" cy="163513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4572000" y="4114800"/>
            <a:ext cx="163512" cy="163513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4859338" y="4319588"/>
            <a:ext cx="3270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3505200" y="3733800"/>
            <a:ext cx="1960563" cy="315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Method parameters</a:t>
            </a:r>
          </a:p>
        </p:txBody>
      </p:sp>
      <p:sp>
        <p:nvSpPr>
          <p:cNvPr id="7186" name="Oval 18"/>
          <p:cNvSpPr>
            <a:spLocks noChangeArrowheads="1"/>
          </p:cNvSpPr>
          <p:nvPr/>
        </p:nvSpPr>
        <p:spPr bwMode="auto">
          <a:xfrm>
            <a:off x="4475163" y="4616450"/>
            <a:ext cx="163512" cy="163513"/>
          </a:xfrm>
          <a:prstGeom prst="ellipse">
            <a:avLst/>
          </a:prstGeom>
          <a:solidFill>
            <a:srgbClr val="4C19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H="1">
            <a:off x="4079875" y="4735513"/>
            <a:ext cx="3302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590925" y="4953000"/>
            <a:ext cx="1960563" cy="315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Result or exception</a:t>
            </a:r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6704013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74E0EAE-A2C4-41D3-A124-241D334E633A}" type="slidenum">
              <a:rPr lang="en-GB" sz="1400"/>
              <a:pPr algn="r"/>
              <a:t>2</a:t>
            </a:fld>
            <a:endParaRPr lang="en-GB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CalculatorImpl.java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7162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import </a:t>
            </a:r>
            <a:r>
              <a:rPr lang="en-US" sz="1600" b="1" dirty="0" err="1" smtClean="0"/>
              <a:t>java.rmi.RemoteException</a:t>
            </a:r>
            <a:r>
              <a:rPr lang="en-US" sz="1600" b="1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import </a:t>
            </a:r>
            <a:r>
              <a:rPr lang="en-US" sz="1600" b="1" dirty="0" err="1" smtClean="0"/>
              <a:t>java.rmi.server.UnicastRemoteObject</a:t>
            </a:r>
            <a:r>
              <a:rPr lang="en-US" sz="1600" b="1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public class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CalculatorImpl</a:t>
            </a:r>
            <a:r>
              <a:rPr lang="en-US" sz="1600" b="1" dirty="0" smtClean="0"/>
              <a:t> extends </a:t>
            </a:r>
            <a:r>
              <a:rPr lang="en-US" sz="1600" b="1" dirty="0" err="1" smtClean="0"/>
              <a:t>UnicastRemoteObject</a:t>
            </a:r>
            <a:r>
              <a:rPr lang="en-US" sz="1600" b="1" dirty="0" smtClean="0"/>
              <a:t> implements Calculator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   protected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CalculatorImpl</a:t>
            </a:r>
            <a:r>
              <a:rPr lang="en-US" sz="1600" b="1" dirty="0" smtClean="0"/>
              <a:t>() throws </a:t>
            </a:r>
            <a:r>
              <a:rPr lang="en-US" sz="1600" b="1" dirty="0" err="1" smtClean="0"/>
              <a:t>RemoteException</a:t>
            </a:r>
            <a:r>
              <a:rPr lang="en-US" sz="1600" b="1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   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       super();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   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   public long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addition</a:t>
            </a:r>
            <a:r>
              <a:rPr lang="en-US" sz="1600" b="1" dirty="0" smtClean="0"/>
              <a:t> (long a, long b) throws </a:t>
            </a:r>
            <a:r>
              <a:rPr lang="en-US" sz="1600" b="1" dirty="0" err="1" smtClean="0"/>
              <a:t>RemoteException</a:t>
            </a:r>
            <a:r>
              <a:rPr lang="en-US" sz="1600" b="1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   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       return </a:t>
            </a:r>
            <a:r>
              <a:rPr lang="en-US" sz="1600" b="1" dirty="0" err="1" smtClean="0"/>
              <a:t>a+b</a:t>
            </a:r>
            <a:r>
              <a:rPr lang="en-US" sz="1600" b="1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   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   public long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subtraction</a:t>
            </a:r>
            <a:r>
              <a:rPr lang="en-US" sz="1600" b="1" dirty="0" smtClean="0"/>
              <a:t> (long a, long b) throws </a:t>
            </a:r>
            <a:r>
              <a:rPr lang="en-US" sz="1600" b="1" dirty="0" err="1" smtClean="0"/>
              <a:t>RemoteException</a:t>
            </a:r>
            <a:r>
              <a:rPr lang="en-US" sz="1600" b="1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   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       return a-b;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   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   public long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multiplication</a:t>
            </a:r>
            <a:r>
              <a:rPr lang="en-US" sz="1600" b="1" dirty="0" smtClean="0"/>
              <a:t> (long a, long b) throws </a:t>
            </a:r>
            <a:r>
              <a:rPr lang="en-US" sz="1600" b="1" dirty="0" err="1" smtClean="0"/>
              <a:t>RemoteException</a:t>
            </a:r>
            <a:r>
              <a:rPr lang="en-US" sz="1600" b="1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   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       return a*b;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   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   public long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division</a:t>
            </a:r>
            <a:r>
              <a:rPr lang="en-US" sz="1600" b="1" dirty="0" smtClean="0"/>
              <a:t> (long a, long b) throws </a:t>
            </a:r>
            <a:r>
              <a:rPr lang="en-US" sz="1600" b="1" dirty="0" err="1" smtClean="0"/>
              <a:t>RemoteException</a:t>
            </a:r>
            <a:r>
              <a:rPr lang="en-US" sz="1600" b="1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   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       return a/b;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   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  </a:t>
            </a:r>
            <a:endParaRPr lang="en-US" sz="1400" b="1" dirty="0" smtClean="0"/>
          </a:p>
          <a:p>
            <a:endParaRPr lang="en-US" sz="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CalculatorServer.java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java.rmi.Naming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CalculatorServer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CalculatorServer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{</a:t>
            </a:r>
          </a:p>
          <a:p>
            <a:pPr>
              <a:buNone/>
            </a:pPr>
            <a:r>
              <a:rPr lang="en-US" b="1" dirty="0" smtClean="0"/>
              <a:t>        try</a:t>
            </a:r>
          </a:p>
          <a:p>
            <a:pPr>
              <a:buNone/>
            </a:pPr>
            <a:r>
              <a:rPr lang="en-US" b="1" dirty="0" smtClean="0"/>
              <a:t>        {</a:t>
            </a:r>
          </a:p>
          <a:p>
            <a:pPr>
              <a:buNone/>
            </a:pPr>
            <a:r>
              <a:rPr lang="en-US" b="1" dirty="0" smtClean="0"/>
              <a:t>            Calculator c = new </a:t>
            </a:r>
            <a:r>
              <a:rPr lang="en-US" b="1" dirty="0" err="1" smtClean="0"/>
              <a:t>CalculatorImpl</a:t>
            </a:r>
            <a:r>
              <a:rPr lang="en-US" b="1" dirty="0" smtClean="0"/>
              <a:t>();</a:t>
            </a:r>
          </a:p>
          <a:p>
            <a:pPr lvl="1">
              <a:buNone/>
            </a:pPr>
            <a:r>
              <a:rPr lang="en-US" sz="46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5000" b="1" u="sng" dirty="0" err="1" smtClean="0">
                <a:solidFill>
                  <a:schemeClr val="accent1">
                    <a:lumMod val="75000"/>
                  </a:schemeClr>
                </a:solidFill>
              </a:rPr>
              <a:t>Naming.rebind</a:t>
            </a:r>
            <a:r>
              <a:rPr lang="en-US" sz="5000" b="1" u="sng" dirty="0" smtClean="0">
                <a:solidFill>
                  <a:schemeClr val="accent2">
                    <a:lumMod val="50000"/>
                  </a:schemeClr>
                </a:solidFill>
              </a:rPr>
              <a:t>("rmi://localhost:1099/CalculatorService", c);</a:t>
            </a:r>
            <a:endParaRPr lang="en-US" sz="4600" b="1" u="sng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b="1" dirty="0" smtClean="0"/>
              <a:t>        }</a:t>
            </a:r>
          </a:p>
          <a:p>
            <a:pPr>
              <a:buNone/>
            </a:pPr>
            <a:r>
              <a:rPr lang="en-US" b="1" dirty="0" smtClean="0"/>
              <a:t>        catch (Exception e)</a:t>
            </a:r>
          </a:p>
          <a:p>
            <a:pPr>
              <a:buNone/>
            </a:pPr>
            <a:r>
              <a:rPr lang="en-US" b="1" dirty="0" smtClean="0"/>
              <a:t>        {</a:t>
            </a:r>
          </a:p>
          <a:p>
            <a:pPr>
              <a:buNone/>
            </a:pPr>
            <a:r>
              <a:rPr lang="en-US" b="1" dirty="0" smtClean="0"/>
              <a:t>   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("Exception is : "+e);</a:t>
            </a:r>
          </a:p>
          <a:p>
            <a:pPr>
              <a:buNone/>
            </a:pPr>
            <a:r>
              <a:rPr lang="en-US" b="1" dirty="0" smtClean="0"/>
              <a:t>        }</a:t>
            </a:r>
          </a:p>
          <a:p>
            <a:pPr>
              <a:buNone/>
            </a:pPr>
            <a:r>
              <a:rPr lang="en-US" b="1" dirty="0" smtClean="0"/>
              <a:t>    }</a:t>
            </a:r>
          </a:p>
          <a:p>
            <a:pPr>
              <a:buNone/>
            </a:pPr>
            <a:r>
              <a:rPr lang="en-US" b="1" dirty="0" smtClean="0"/>
              <a:t>    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    {</a:t>
            </a:r>
          </a:p>
          <a:p>
            <a:pPr>
              <a:buNone/>
            </a:pPr>
            <a:r>
              <a:rPr lang="en-US" b="1" dirty="0" smtClean="0"/>
              <a:t>        new </a:t>
            </a:r>
            <a:r>
              <a:rPr lang="en-US" b="1" dirty="0" err="1" smtClean="0"/>
              <a:t>CalculatorServer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    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08038"/>
          </a:xfrm>
        </p:spPr>
        <p:txBody>
          <a:bodyPr/>
          <a:lstStyle/>
          <a:p>
            <a:r>
              <a:rPr lang="en-US" b="1" dirty="0" smtClean="0"/>
              <a:t>CalculatorClient.java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java.rmi.Naming</a:t>
            </a:r>
            <a:r>
              <a:rPr lang="en-US" sz="1400" b="1" dirty="0" smtClean="0"/>
              <a:t>;</a:t>
            </a:r>
          </a:p>
          <a:p>
            <a:pPr>
              <a:buNone/>
            </a:pPr>
            <a:r>
              <a:rPr lang="en-US" sz="1400" b="1" dirty="0" smtClean="0"/>
              <a:t> </a:t>
            </a:r>
          </a:p>
          <a:p>
            <a:pPr>
              <a:buNone/>
            </a:pPr>
            <a:r>
              <a:rPr lang="en-US" sz="1400" b="1" dirty="0" smtClean="0"/>
              <a:t>public class </a:t>
            </a:r>
            <a:r>
              <a:rPr lang="en-US" sz="1400" b="1" dirty="0" err="1" smtClean="0"/>
              <a:t>CalculatorClient</a:t>
            </a: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{</a:t>
            </a:r>
          </a:p>
          <a:p>
            <a:pPr>
              <a:buNone/>
            </a:pPr>
            <a:r>
              <a:rPr lang="en-US" sz="1400" b="1" dirty="0" smtClean="0"/>
              <a:t>    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</a:t>
            </a:r>
          </a:p>
          <a:p>
            <a:pPr>
              <a:buNone/>
            </a:pPr>
            <a:r>
              <a:rPr lang="en-US" sz="1400" b="1" dirty="0" smtClean="0"/>
              <a:t>    {</a:t>
            </a:r>
          </a:p>
          <a:p>
            <a:pPr>
              <a:buNone/>
            </a:pPr>
            <a:r>
              <a:rPr lang="en-US" sz="1400" b="1" dirty="0" smtClean="0"/>
              <a:t>        try</a:t>
            </a:r>
          </a:p>
          <a:p>
            <a:pPr>
              <a:buNone/>
            </a:pPr>
            <a:r>
              <a:rPr lang="en-US" sz="1400" b="1" dirty="0" smtClean="0"/>
              <a:t>        {</a:t>
            </a:r>
          </a:p>
          <a:p>
            <a:pPr>
              <a:buNone/>
            </a:pPr>
            <a:r>
              <a:rPr lang="en-US" sz="1400" b="1" dirty="0" smtClean="0"/>
              <a:t>            Calculator c = (Calculator) </a:t>
            </a:r>
            <a:r>
              <a:rPr lang="en-US" sz="2400" b="1" u="sng" dirty="0" err="1" smtClean="0">
                <a:solidFill>
                  <a:schemeClr val="accent1">
                    <a:lumMod val="75000"/>
                  </a:schemeClr>
                </a:solidFill>
              </a:rPr>
              <a:t>Naming.lookup</a:t>
            </a:r>
            <a:r>
              <a:rPr lang="en-US" sz="1400" b="1" dirty="0" smtClean="0"/>
              <a:t>("//</a:t>
            </a:r>
            <a:r>
              <a:rPr lang="en-US" sz="2000" b="1" u="sng" dirty="0" smtClean="0">
                <a:solidFill>
                  <a:schemeClr val="accent2">
                    <a:lumMod val="75000"/>
                  </a:schemeClr>
                </a:solidFill>
              </a:rPr>
              <a:t>127.0.0.1:1099/</a:t>
            </a:r>
            <a:r>
              <a:rPr lang="en-US" sz="2000" b="1" u="sng" dirty="0" err="1" smtClean="0">
                <a:solidFill>
                  <a:schemeClr val="accent2">
                    <a:lumMod val="75000"/>
                  </a:schemeClr>
                </a:solidFill>
              </a:rPr>
              <a:t>CalculatorService</a:t>
            </a:r>
            <a:r>
              <a:rPr lang="en-US" sz="1400" b="1" dirty="0" smtClean="0"/>
              <a:t>");</a:t>
            </a:r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            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("Addition : "+</a:t>
            </a:r>
            <a:r>
              <a:rPr lang="en-US" sz="1400" b="1" dirty="0" err="1" smtClean="0"/>
              <a:t>c.addition</a:t>
            </a:r>
            <a:r>
              <a:rPr lang="en-US" sz="1400" b="1" dirty="0" smtClean="0"/>
              <a:t>(10,5));</a:t>
            </a:r>
          </a:p>
          <a:p>
            <a:pPr>
              <a:buNone/>
            </a:pPr>
            <a:r>
              <a:rPr lang="en-US" sz="1400" b="1" dirty="0" smtClean="0"/>
              <a:t>            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("Subtraction : "+</a:t>
            </a:r>
            <a:r>
              <a:rPr lang="en-US" sz="1400" b="1" dirty="0" err="1" smtClean="0"/>
              <a:t>c.subtraction</a:t>
            </a:r>
            <a:r>
              <a:rPr lang="en-US" sz="1400" b="1" dirty="0" smtClean="0"/>
              <a:t>(10,5));</a:t>
            </a:r>
          </a:p>
          <a:p>
            <a:pPr>
              <a:buNone/>
            </a:pPr>
            <a:r>
              <a:rPr lang="en-US" sz="1400" b="1" dirty="0" smtClean="0"/>
              <a:t>            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("Multiplication :"+</a:t>
            </a:r>
            <a:r>
              <a:rPr lang="en-US" sz="1400" b="1" dirty="0" err="1" smtClean="0"/>
              <a:t>c.multiplication</a:t>
            </a:r>
            <a:r>
              <a:rPr lang="en-US" sz="1400" b="1" dirty="0" smtClean="0"/>
              <a:t>(10,5));                      	   </a:t>
            </a:r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 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("Division : "+c. division(10,5));</a:t>
            </a:r>
          </a:p>
          <a:p>
            <a:pPr>
              <a:buNone/>
            </a:pPr>
            <a:r>
              <a:rPr lang="en-US" sz="1400" b="1" dirty="0" smtClean="0"/>
              <a:t>        }</a:t>
            </a:r>
          </a:p>
          <a:p>
            <a:pPr>
              <a:buNone/>
            </a:pPr>
            <a:r>
              <a:rPr lang="en-US" sz="1400" b="1" dirty="0" smtClean="0"/>
              <a:t>        catch (Exception e)</a:t>
            </a:r>
          </a:p>
          <a:p>
            <a:pPr>
              <a:buNone/>
            </a:pPr>
            <a:r>
              <a:rPr lang="en-US" sz="1400" b="1" dirty="0" smtClean="0"/>
              <a:t>        {</a:t>
            </a:r>
          </a:p>
          <a:p>
            <a:pPr>
              <a:buNone/>
            </a:pPr>
            <a:r>
              <a:rPr lang="en-US" sz="1400" b="1" dirty="0" smtClean="0"/>
              <a:t>            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("Exception is :"+e);</a:t>
            </a:r>
          </a:p>
          <a:p>
            <a:pPr>
              <a:buNone/>
            </a:pPr>
            <a:r>
              <a:rPr lang="en-US" sz="1400" b="1" dirty="0" smtClean="0"/>
              <a:t>        }</a:t>
            </a:r>
          </a:p>
          <a:p>
            <a:pPr>
              <a:buNone/>
            </a:pPr>
            <a:r>
              <a:rPr lang="en-US" sz="1400" b="1" dirty="0" smtClean="0"/>
              <a:t>    } }</a:t>
            </a:r>
          </a:p>
          <a:p>
            <a:pPr>
              <a:buNone/>
            </a:pP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Run RMI Program(1)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javac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Calculator.java</a:t>
            </a:r>
          </a:p>
          <a:p>
            <a:pPr>
              <a:buClr>
                <a:schemeClr val="accent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javac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CalculatorImpl.java</a:t>
            </a:r>
          </a:p>
          <a:p>
            <a:pPr>
              <a:buClr>
                <a:schemeClr val="accent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javac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CalculatorServer.java</a:t>
            </a:r>
          </a:p>
          <a:p>
            <a:pPr>
              <a:buClr>
                <a:schemeClr val="accent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javac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CalculatorClient.java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Java File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4581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rmic</a:t>
            </a:r>
            <a:r>
              <a:rPr lang="en-US" dirty="0" smtClean="0"/>
              <a:t> </a:t>
            </a:r>
            <a:r>
              <a:rPr lang="en-US" dirty="0" err="1" smtClean="0"/>
              <a:t>CalculatorImpl</a:t>
            </a:r>
            <a:endParaRPr lang="en-US" dirty="0" smtClean="0"/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rmiregistry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Run RMI Program(2)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rmic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CalculatorImpl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start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rmiregistry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RMI Registry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0200"/>
            <a:ext cx="60674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505200"/>
            <a:ext cx="6019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Run RMI Program(3)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 Opening Registry</a:t>
            </a:r>
          </a:p>
          <a:p>
            <a:pPr lvl="1"/>
            <a:r>
              <a:rPr lang="en-US" dirty="0" smtClean="0"/>
              <a:t> java </a:t>
            </a:r>
            <a:r>
              <a:rPr lang="en-US" dirty="0" err="1" smtClean="0"/>
              <a:t>CalculatorServer</a:t>
            </a:r>
            <a:endParaRPr lang="en-US" dirty="0" smtClean="0"/>
          </a:p>
          <a:p>
            <a:r>
              <a:rPr lang="en-US" dirty="0" smtClean="0"/>
              <a:t>Open  another Command Prompt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CalculatorClient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Client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483D28-ED59-4B66-A1D0-19863EEBBE56}" type="slidenum">
              <a:rPr lang="en-US"/>
              <a:pPr/>
              <a:t>29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85750"/>
            <a:ext cx="8610600" cy="552450"/>
          </a:xfrm>
        </p:spPr>
        <p:txBody>
          <a:bodyPr>
            <a:normAutofit fontScale="90000"/>
          </a:bodyPr>
          <a:lstStyle/>
          <a:p>
            <a:r>
              <a:rPr lang="en-US" sz="3200"/>
              <a:t>Example: Distributed TicTacToe Using RMI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219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 smtClean="0">
                <a:cs typeface="Courier New" pitchFamily="49" charset="0"/>
              </a:rPr>
              <a:t>, </a:t>
            </a:r>
            <a:r>
              <a:rPr lang="en-US" sz="2600" dirty="0">
                <a:cs typeface="Courier New" pitchFamily="49" charset="0"/>
              </a:rPr>
              <a:t>“Distributed </a:t>
            </a:r>
            <a:r>
              <a:rPr lang="en-US" sz="2600" dirty="0" err="1">
                <a:cs typeface="Courier New" pitchFamily="49" charset="0"/>
              </a:rPr>
              <a:t>TicTacToe</a:t>
            </a:r>
            <a:r>
              <a:rPr lang="en-US" sz="2600" dirty="0">
                <a:cs typeface="Courier New" pitchFamily="49" charset="0"/>
              </a:rPr>
              <a:t> Game,” was developed using stream socket programming. 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3276600" y="46482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>
              <a:latin typeface="Book Antiqua" pitchFamily="18" charset="0"/>
            </a:endParaRP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2819400" y="27765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3351" name="Rectangle 7"/>
          <p:cNvSpPr>
            <a:spLocks noChangeArrowheads="1"/>
          </p:cNvSpPr>
          <p:nvPr/>
        </p:nvSpPr>
        <p:spPr bwMode="auto">
          <a:xfrm>
            <a:off x="1828800" y="2095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13350" name="Object 6"/>
          <p:cNvGraphicFramePr>
            <a:graphicFrameLocks noChangeAspect="1"/>
          </p:cNvGraphicFramePr>
          <p:nvPr/>
        </p:nvGraphicFramePr>
        <p:xfrm>
          <a:off x="304800" y="2057400"/>
          <a:ext cx="54864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3" imgW="5649114" imgH="2742857" progId="PBrush">
                  <p:embed/>
                </p:oleObj>
              </mc:Choice>
              <mc:Fallback>
                <p:oleObj name="Bitmap Image" r:id="rId3" imgW="5649114" imgH="2742857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57400"/>
                        <a:ext cx="5486400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4" name="Object 10"/>
          <p:cNvGraphicFramePr>
            <a:graphicFrameLocks noChangeAspect="1"/>
          </p:cNvGraphicFramePr>
          <p:nvPr/>
        </p:nvGraphicFramePr>
        <p:xfrm>
          <a:off x="3924300" y="4943475"/>
          <a:ext cx="52197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5" imgW="5219048" imgH="1914286" progId="PBrush">
                  <p:embed/>
                </p:oleObj>
              </mc:Choice>
              <mc:Fallback>
                <p:oleObj r:id="rId5" imgW="5219048" imgH="1914286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943475"/>
                        <a:ext cx="5219700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RMI?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RMI stands for “Remote Method Invocation” means communicating the object across the network. </a:t>
            </a:r>
          </a:p>
          <a:p>
            <a:r>
              <a:rPr lang="en-US" dirty="0" smtClean="0"/>
              <a:t>RMI is a system that allows</a:t>
            </a:r>
          </a:p>
          <a:p>
            <a:pPr lvl="1"/>
            <a:r>
              <a:rPr lang="en-US" dirty="0" smtClean="0"/>
              <a:t> an object running in one Java virtual machine (Client) to invoke methods on an object running in another Java virtual machine (Server).</a:t>
            </a:r>
          </a:p>
          <a:p>
            <a:pPr lvl="1"/>
            <a:r>
              <a:rPr lang="en-US" dirty="0" smtClean="0"/>
              <a:t>This object is called a </a:t>
            </a:r>
            <a:r>
              <a:rPr lang="en-US" b="1" dirty="0" smtClean="0">
                <a:solidFill>
                  <a:srgbClr val="FF0000"/>
                </a:solidFill>
              </a:rPr>
              <a:t>Remote Object </a:t>
            </a:r>
            <a:r>
              <a:rPr lang="en-US" dirty="0" smtClean="0"/>
              <a:t>and such a system is also called </a:t>
            </a:r>
            <a:r>
              <a:rPr lang="en-US" b="1" dirty="0" smtClean="0"/>
              <a:t>RMI</a:t>
            </a:r>
            <a:r>
              <a:rPr lang="en-US" dirty="0" smtClean="0"/>
              <a:t> </a:t>
            </a:r>
            <a:r>
              <a:rPr lang="en-US" b="1" dirty="0" smtClean="0"/>
              <a:t>Distributed</a:t>
            </a:r>
            <a:r>
              <a:rPr lang="en-US" dirty="0" smtClean="0"/>
              <a:t> Application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a standard name to a given set of data</a:t>
            </a:r>
          </a:p>
          <a:p>
            <a:r>
              <a:rPr lang="en-US" dirty="0" smtClean="0"/>
              <a:t>Ex : </a:t>
            </a:r>
          </a:p>
          <a:p>
            <a:pPr lvl="1"/>
            <a:r>
              <a:rPr lang="en-US" dirty="0" smtClean="0"/>
              <a:t>Email address</a:t>
            </a:r>
          </a:p>
          <a:p>
            <a:pPr lvl="1"/>
            <a:r>
              <a:rPr lang="en-US" dirty="0" smtClean="0"/>
              <a:t>Binding a Web Name with URL.</a:t>
            </a:r>
          </a:p>
          <a:p>
            <a:r>
              <a:rPr lang="en-US" dirty="0" smtClean="0"/>
              <a:t> DNS(Domain Name Server)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304800"/>
            <a:ext cx="8459787" cy="677108"/>
          </a:xfrm>
          <a:ln/>
        </p:spPr>
        <p:txBody>
          <a:bodyPr lIns="0" tIns="0" rIns="0" bIns="0" anchor="ctr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/>
              <a:t>Object Serialization</a:t>
            </a:r>
            <a:endParaRPr lang="en-GB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3860800"/>
          </a:xfrm>
          <a:ln/>
        </p:spPr>
        <p:txBody>
          <a:bodyPr lIns="0" tIns="0" rIns="0" bIns="0">
            <a:spAutoFit/>
          </a:bodyPr>
          <a:lstStyle/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800" dirty="0"/>
              <a:t>To pass user created objects as parameters in RMI they must be </a:t>
            </a:r>
            <a:r>
              <a:rPr lang="en-GB" sz="2800" dirty="0" smtClean="0"/>
              <a:t>serializable</a:t>
            </a:r>
            <a:endParaRPr lang="en-GB" sz="2800" dirty="0"/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This is easy in Java – simply make the class implement the Serializable interface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If you want to optimise the serialisation you can </a:t>
            </a:r>
            <a:r>
              <a:rPr lang="en-GB" sz="2400" dirty="0" err="1"/>
              <a:t>overide</a:t>
            </a:r>
            <a:r>
              <a:rPr lang="en-GB" sz="2400" dirty="0"/>
              <a:t> the methods of serializable with your own implementation e.g. </a:t>
            </a:r>
            <a:r>
              <a:rPr lang="en-GB" sz="2400" dirty="0" err="1"/>
              <a:t>ObjectInput</a:t>
            </a:r>
            <a:r>
              <a:rPr lang="en-GB" sz="2400" dirty="0"/>
              <a:t>(Output)Stream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800" dirty="0"/>
              <a:t>Transforming an Object in a stream of bytes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Can be sent across the network</a:t>
            </a:r>
          </a:p>
        </p:txBody>
      </p:sp>
      <p:sp>
        <p:nvSpPr>
          <p:cNvPr id="98308" name="Oval 4"/>
          <p:cNvSpPr>
            <a:spLocks noChangeArrowheads="1"/>
          </p:cNvSpPr>
          <p:nvPr/>
        </p:nvSpPr>
        <p:spPr bwMode="auto">
          <a:xfrm>
            <a:off x="1447800" y="5410200"/>
            <a:ext cx="914400" cy="762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 flipV="1">
            <a:off x="19050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>
            <a:off x="16764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2743200" y="5562600"/>
            <a:ext cx="1371600" cy="304800"/>
          </a:xfrm>
          <a:prstGeom prst="rightArrow">
            <a:avLst>
              <a:gd name="adj1" fmla="val 50000"/>
              <a:gd name="adj2" fmla="val 1125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4419600" y="5410200"/>
            <a:ext cx="3733800" cy="5334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5029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55626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60960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>
            <a:off x="66294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71628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>
            <a:off x="76200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19" name="WordArt 15"/>
          <p:cNvSpPr>
            <a:spLocks noChangeArrowheads="1" noChangeShapeType="1" noTextEdit="1"/>
          </p:cNvSpPr>
          <p:nvPr/>
        </p:nvSpPr>
        <p:spPr bwMode="auto">
          <a:xfrm>
            <a:off x="5486400" y="5029200"/>
            <a:ext cx="1704975" cy="14573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BYTES</a:t>
            </a:r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6934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9596CF9-E699-44EB-9B0A-D81D667F7740}" type="slidenum">
              <a:rPr lang="en-GB" sz="1400"/>
              <a:pPr algn="r"/>
              <a:t>31</a:t>
            </a:fld>
            <a:endParaRPr lang="en-GB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Serialization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import java.io.*;</a:t>
            </a:r>
          </a:p>
          <a:p>
            <a:pPr>
              <a:buNone/>
            </a:pPr>
            <a:r>
              <a:rPr lang="en-US" sz="1600" b="1" dirty="0" smtClean="0"/>
              <a:t> class Student implements </a:t>
            </a:r>
            <a:r>
              <a:rPr lang="en-US" sz="1600" b="1" dirty="0" err="1" smtClean="0"/>
              <a:t>java.io.Serializable</a:t>
            </a: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{</a:t>
            </a:r>
          </a:p>
          <a:p>
            <a:pPr>
              <a:buNone/>
            </a:pPr>
            <a:r>
              <a:rPr lang="en-US" sz="1600" b="1" dirty="0" smtClean="0"/>
              <a:t>   public String name;</a:t>
            </a:r>
          </a:p>
          <a:p>
            <a:pPr>
              <a:buNone/>
            </a:pPr>
            <a:r>
              <a:rPr lang="en-US" sz="1600" b="1" dirty="0" smtClean="0"/>
              <a:t>   public String address;</a:t>
            </a:r>
          </a:p>
          <a:p>
            <a:pPr>
              <a:buNone/>
            </a:pPr>
            <a:r>
              <a:rPr lang="en-US" sz="1600" b="1" dirty="0" smtClean="0"/>
              <a:t>   public 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en_no</a:t>
            </a:r>
            <a:r>
              <a:rPr lang="en-US" sz="1600" b="1" dirty="0" smtClean="0"/>
              <a:t>;</a:t>
            </a:r>
          </a:p>
          <a:p>
            <a:pPr>
              <a:buNone/>
            </a:pPr>
            <a:r>
              <a:rPr lang="en-US" sz="1600" b="1" dirty="0" smtClean="0"/>
              <a:t>   public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number;</a:t>
            </a:r>
          </a:p>
          <a:p>
            <a:pPr>
              <a:buNone/>
            </a:pPr>
            <a:r>
              <a:rPr lang="en-US" sz="1600" b="1" dirty="0" smtClean="0"/>
              <a:t>}</a:t>
            </a:r>
          </a:p>
          <a:p>
            <a:pPr>
              <a:buNone/>
            </a:pPr>
            <a:r>
              <a:rPr lang="en-US" sz="1600" b="1" dirty="0" smtClean="0"/>
              <a:t>public class </a:t>
            </a:r>
            <a:r>
              <a:rPr lang="en-US" sz="1600" b="1" dirty="0" err="1" smtClean="0"/>
              <a:t>SerializeDemo</a:t>
            </a: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{</a:t>
            </a:r>
          </a:p>
          <a:p>
            <a:pPr>
              <a:buNone/>
            </a:pPr>
            <a:r>
              <a:rPr lang="en-US" sz="1600" b="1" dirty="0" smtClean="0"/>
              <a:t>   public static void main(String [] </a:t>
            </a:r>
            <a:r>
              <a:rPr lang="en-US" sz="1600" b="1" dirty="0" err="1" smtClean="0"/>
              <a:t>args</a:t>
            </a:r>
            <a:r>
              <a:rPr lang="en-US" sz="1600" b="1" dirty="0" smtClean="0"/>
              <a:t>)</a:t>
            </a:r>
          </a:p>
          <a:p>
            <a:pPr>
              <a:buNone/>
            </a:pPr>
            <a:r>
              <a:rPr lang="en-US" sz="1600" b="1" dirty="0" smtClean="0"/>
              <a:t>   {</a:t>
            </a:r>
          </a:p>
          <a:p>
            <a:pPr>
              <a:buNone/>
            </a:pPr>
            <a:r>
              <a:rPr lang="en-US" sz="1600" b="1" dirty="0" smtClean="0"/>
              <a:t>      Student e = new Student();</a:t>
            </a:r>
          </a:p>
          <a:p>
            <a:pPr>
              <a:buNone/>
            </a:pPr>
            <a:r>
              <a:rPr lang="en-US" sz="1600" b="1" dirty="0" smtClean="0"/>
              <a:t>      e.name = "ABC";</a:t>
            </a:r>
          </a:p>
          <a:p>
            <a:pPr>
              <a:buNone/>
            </a:pPr>
            <a:r>
              <a:rPr lang="en-US" sz="1600" b="1" dirty="0" smtClean="0"/>
              <a:t>      </a:t>
            </a:r>
            <a:r>
              <a:rPr lang="en-US" sz="1600" b="1" dirty="0" err="1" smtClean="0"/>
              <a:t>e.address</a:t>
            </a:r>
            <a:r>
              <a:rPr lang="en-US" sz="1600" b="1" dirty="0" smtClean="0"/>
              <a:t> = "Gujarat";</a:t>
            </a:r>
          </a:p>
          <a:p>
            <a:pPr>
              <a:buNone/>
            </a:pPr>
            <a:r>
              <a:rPr lang="en-US" sz="1600" b="1" dirty="0" smtClean="0"/>
              <a:t>      </a:t>
            </a:r>
            <a:r>
              <a:rPr lang="en-US" sz="1600" b="1" dirty="0" err="1" smtClean="0"/>
              <a:t>e.en_no</a:t>
            </a:r>
            <a:r>
              <a:rPr lang="en-US" sz="1600" b="1" dirty="0" smtClean="0"/>
              <a:t>= 001;</a:t>
            </a:r>
          </a:p>
          <a:p>
            <a:pPr>
              <a:buNone/>
            </a:pPr>
            <a:r>
              <a:rPr lang="en-US" sz="1600" b="1" dirty="0" smtClean="0"/>
              <a:t>      </a:t>
            </a:r>
            <a:r>
              <a:rPr lang="en-US" sz="1600" b="1" dirty="0" err="1" smtClean="0"/>
              <a:t>e.number</a:t>
            </a:r>
            <a:r>
              <a:rPr lang="en-US" sz="1600" b="1" dirty="0" smtClean="0"/>
              <a:t> = 67667676;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1639094" y="3923506"/>
            <a:ext cx="5257800" cy="1588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67200" y="1299555"/>
            <a:ext cx="4876800" cy="555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1600" b="1" dirty="0" smtClean="0"/>
              <a:t> try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 smtClean="0"/>
              <a:t>     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 smtClean="0"/>
              <a:t>         </a:t>
            </a:r>
            <a:r>
              <a:rPr lang="en-US" sz="1600" b="1" dirty="0" err="1" smtClean="0"/>
              <a:t>FileOutputStream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fileOut</a:t>
            </a:r>
            <a:r>
              <a:rPr lang="en-US" sz="1600" b="1" dirty="0" smtClean="0"/>
              <a:t> =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 smtClean="0"/>
              <a:t>         new </a:t>
            </a:r>
            <a:r>
              <a:rPr lang="en-US" sz="1600" b="1" dirty="0" err="1" smtClean="0"/>
              <a:t>FileOutputStream</a:t>
            </a:r>
            <a:r>
              <a:rPr lang="en-US" sz="1600" b="1" dirty="0" smtClean="0"/>
              <a:t>("abc.txt");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 smtClean="0"/>
              <a:t>         </a:t>
            </a:r>
            <a:r>
              <a:rPr lang="en-US" sz="1600" b="1" dirty="0" err="1" smtClean="0"/>
              <a:t>ObjectOutputStream</a:t>
            </a:r>
            <a:r>
              <a:rPr lang="en-US" sz="1600" b="1" dirty="0" smtClean="0"/>
              <a:t> out = new                        	</a:t>
            </a:r>
            <a:r>
              <a:rPr lang="en-US" sz="1600" b="1" dirty="0" err="1" smtClean="0"/>
              <a:t>ObjectOutputStream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fileOut</a:t>
            </a:r>
            <a:r>
              <a:rPr lang="en-US" sz="1600" b="1" dirty="0" smtClean="0"/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 smtClean="0"/>
              <a:t>         </a:t>
            </a:r>
            <a:r>
              <a:rPr lang="en-US" sz="1600" b="1" dirty="0" err="1" smtClean="0"/>
              <a:t>out.writeObject</a:t>
            </a:r>
            <a:r>
              <a:rPr lang="en-US" sz="1600" b="1" dirty="0" smtClean="0"/>
              <a:t>(e);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 smtClean="0"/>
              <a:t>         </a:t>
            </a:r>
            <a:r>
              <a:rPr lang="en-US" sz="1600" b="1" dirty="0" err="1" smtClean="0"/>
              <a:t>out.close</a:t>
            </a:r>
            <a:r>
              <a:rPr lang="en-US" sz="16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 smtClean="0"/>
              <a:t>         </a:t>
            </a:r>
            <a:r>
              <a:rPr lang="en-US" sz="1600" b="1" dirty="0" err="1" smtClean="0"/>
              <a:t>fileOut.close</a:t>
            </a:r>
            <a:r>
              <a:rPr lang="en-US" sz="16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endParaRPr lang="en-US" sz="1600" b="1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b="1" dirty="0" smtClean="0"/>
              <a:t>        </a:t>
            </a:r>
            <a:r>
              <a:rPr lang="en-US" sz="1600" b="1" dirty="0" err="1" smtClean="0"/>
              <a:t>System.out.printf</a:t>
            </a:r>
            <a:r>
              <a:rPr lang="en-US" sz="1600" b="1" dirty="0" smtClean="0"/>
              <a:t>("Serialized data is "+e.name+"\n"+</a:t>
            </a:r>
            <a:r>
              <a:rPr lang="en-US" sz="1600" b="1" dirty="0" err="1" smtClean="0"/>
              <a:t>e.address</a:t>
            </a:r>
            <a:r>
              <a:rPr lang="en-US" sz="1600" b="1" dirty="0" smtClean="0"/>
              <a:t>+“ \n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 smtClean="0"/>
              <a:t>	"+</a:t>
            </a:r>
            <a:r>
              <a:rPr lang="en-US" sz="1600" b="1" dirty="0" err="1" smtClean="0"/>
              <a:t>e.en_no</a:t>
            </a:r>
            <a:r>
              <a:rPr lang="en-US" sz="1600" b="1" dirty="0" smtClean="0"/>
              <a:t>+"\n"+</a:t>
            </a:r>
            <a:r>
              <a:rPr lang="en-US" sz="1600" b="1" dirty="0" err="1" smtClean="0"/>
              <a:t>e.number</a:t>
            </a:r>
            <a:r>
              <a:rPr lang="en-US" sz="1600" b="1" dirty="0" smtClean="0"/>
              <a:t> );</a:t>
            </a:r>
          </a:p>
          <a:p>
            <a:pPr marL="342900" indent="-342900">
              <a:spcBef>
                <a:spcPct val="20000"/>
              </a:spcBef>
            </a:pPr>
            <a:endParaRPr lang="en-US" sz="1600" b="1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b="1" dirty="0" smtClean="0"/>
              <a:t>      }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 smtClean="0"/>
              <a:t>catch(</a:t>
            </a:r>
            <a:r>
              <a:rPr lang="en-US" sz="1600" b="1" dirty="0" err="1" smtClean="0"/>
              <a:t>IOException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 smtClean="0"/>
              <a:t>     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 smtClean="0"/>
              <a:t>          </a:t>
            </a:r>
            <a:r>
              <a:rPr lang="en-US" sz="1600" b="1" dirty="0" err="1" smtClean="0"/>
              <a:t>i.printStackTrace</a:t>
            </a:r>
            <a:r>
              <a:rPr lang="en-US" sz="16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 smtClean="0"/>
              <a:t>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001000" cy="647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 try</a:t>
            </a:r>
          </a:p>
          <a:p>
            <a:pPr>
              <a:buNone/>
            </a:pPr>
            <a:r>
              <a:rPr lang="en-US" sz="1400" b="1" dirty="0" smtClean="0"/>
              <a:t>      {</a:t>
            </a:r>
          </a:p>
          <a:p>
            <a:pPr>
              <a:buNone/>
            </a:pPr>
            <a:r>
              <a:rPr lang="en-US" sz="1400" b="1" dirty="0" smtClean="0"/>
              <a:t>        </a:t>
            </a:r>
            <a:r>
              <a:rPr lang="en-US" sz="1400" b="1" dirty="0" err="1" smtClean="0"/>
              <a:t>FileInputStream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fileIn</a:t>
            </a:r>
            <a:r>
              <a:rPr lang="en-US" sz="1400" b="1" dirty="0" smtClean="0"/>
              <a:t> = new </a:t>
            </a:r>
            <a:r>
              <a:rPr lang="en-US" sz="1400" b="1" dirty="0" err="1" smtClean="0"/>
              <a:t>FileInputStream</a:t>
            </a:r>
            <a:r>
              <a:rPr lang="en-US" sz="1400" b="1" dirty="0" smtClean="0"/>
              <a:t>("abc.txt");</a:t>
            </a:r>
          </a:p>
          <a:p>
            <a:pPr>
              <a:buNone/>
            </a:pPr>
            <a:r>
              <a:rPr lang="en-US" sz="1400" b="1" dirty="0" smtClean="0"/>
              <a:t>         </a:t>
            </a:r>
            <a:r>
              <a:rPr lang="en-US" sz="1400" b="1" dirty="0" err="1" smtClean="0"/>
              <a:t>ObjectInputStream</a:t>
            </a:r>
            <a:r>
              <a:rPr lang="en-US" sz="1400" b="1" dirty="0" smtClean="0"/>
              <a:t> in = new </a:t>
            </a:r>
            <a:r>
              <a:rPr lang="en-US" sz="1400" b="1" dirty="0" err="1" smtClean="0"/>
              <a:t>ObjectInputStream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fileIn</a:t>
            </a:r>
            <a:r>
              <a:rPr lang="en-US" sz="1400" b="1" dirty="0" smtClean="0"/>
              <a:t>);</a:t>
            </a:r>
          </a:p>
          <a:p>
            <a:pPr>
              <a:buNone/>
            </a:pPr>
            <a:r>
              <a:rPr lang="en-US" sz="1400" b="1" dirty="0" smtClean="0"/>
              <a:t>         e = (Student) </a:t>
            </a:r>
            <a:r>
              <a:rPr lang="en-US" sz="1400" b="1" dirty="0" err="1" smtClean="0"/>
              <a:t>in.readObject</a:t>
            </a:r>
            <a:r>
              <a:rPr lang="en-US" sz="1400" b="1" dirty="0" smtClean="0"/>
              <a:t>();</a:t>
            </a:r>
          </a:p>
          <a:p>
            <a:pPr>
              <a:buNone/>
            </a:pPr>
            <a:r>
              <a:rPr lang="en-US" sz="1400" b="1" dirty="0" smtClean="0"/>
              <a:t>         </a:t>
            </a:r>
            <a:r>
              <a:rPr lang="en-US" sz="1400" b="1" dirty="0" err="1" smtClean="0"/>
              <a:t>in.close</a:t>
            </a:r>
            <a:r>
              <a:rPr lang="en-US" sz="1400" b="1" dirty="0" smtClean="0"/>
              <a:t>();</a:t>
            </a:r>
          </a:p>
          <a:p>
            <a:pPr>
              <a:buNone/>
            </a:pPr>
            <a:r>
              <a:rPr lang="en-US" sz="1400" b="1" dirty="0" smtClean="0"/>
              <a:t>         </a:t>
            </a:r>
            <a:r>
              <a:rPr lang="en-US" sz="1400" b="1" dirty="0" err="1" smtClean="0"/>
              <a:t>fileIn.close</a:t>
            </a:r>
            <a:r>
              <a:rPr lang="en-US" sz="1400" b="1" dirty="0" smtClean="0"/>
              <a:t>();</a:t>
            </a:r>
          </a:p>
          <a:p>
            <a:pPr>
              <a:buNone/>
            </a:pPr>
            <a:r>
              <a:rPr lang="en-US" sz="1400" b="1" dirty="0" smtClean="0"/>
              <a:t>      }</a:t>
            </a:r>
          </a:p>
          <a:p>
            <a:pPr>
              <a:buNone/>
            </a:pPr>
            <a:r>
              <a:rPr lang="en-US" sz="1400" b="1" dirty="0" smtClean="0"/>
              <a:t>catch(</a:t>
            </a:r>
            <a:r>
              <a:rPr lang="en-US" sz="1400" b="1" dirty="0" err="1" smtClean="0"/>
              <a:t>IOException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)</a:t>
            </a:r>
          </a:p>
          <a:p>
            <a:pPr>
              <a:buNone/>
            </a:pPr>
            <a:r>
              <a:rPr lang="en-US" sz="1400" b="1" dirty="0" smtClean="0"/>
              <a:t>      {</a:t>
            </a:r>
          </a:p>
          <a:p>
            <a:pPr>
              <a:buNone/>
            </a:pPr>
            <a:r>
              <a:rPr lang="en-US" sz="1400" b="1" dirty="0" smtClean="0"/>
              <a:t>         </a:t>
            </a:r>
            <a:r>
              <a:rPr lang="en-US" sz="1400" b="1" dirty="0" err="1" smtClean="0"/>
              <a:t>i.printStackTrace</a:t>
            </a:r>
            <a:r>
              <a:rPr lang="en-US" sz="1400" b="1" dirty="0" smtClean="0"/>
              <a:t>();</a:t>
            </a:r>
          </a:p>
          <a:p>
            <a:pPr>
              <a:buNone/>
            </a:pPr>
            <a:r>
              <a:rPr lang="en-US" sz="1400" b="1" dirty="0" smtClean="0"/>
              <a:t>         return;</a:t>
            </a:r>
          </a:p>
          <a:p>
            <a:pPr>
              <a:buNone/>
            </a:pPr>
            <a:r>
              <a:rPr lang="en-US" sz="1400" b="1" dirty="0" smtClean="0"/>
              <a:t>      }</a:t>
            </a:r>
          </a:p>
          <a:p>
            <a:pPr>
              <a:buNone/>
            </a:pPr>
            <a:r>
              <a:rPr lang="en-US" sz="1400" b="1" dirty="0" smtClean="0"/>
              <a:t>catch(</a:t>
            </a:r>
            <a:r>
              <a:rPr lang="en-US" sz="1400" b="1" dirty="0" err="1" smtClean="0"/>
              <a:t>ClassNotFoundException</a:t>
            </a:r>
            <a:r>
              <a:rPr lang="en-US" sz="1400" b="1" dirty="0" smtClean="0"/>
              <a:t> c)</a:t>
            </a:r>
          </a:p>
          <a:p>
            <a:pPr>
              <a:buNone/>
            </a:pPr>
            <a:r>
              <a:rPr lang="en-US" sz="1400" b="1" dirty="0" smtClean="0"/>
              <a:t>      {</a:t>
            </a:r>
          </a:p>
          <a:p>
            <a:pPr>
              <a:buNone/>
            </a:pPr>
            <a:r>
              <a:rPr lang="en-US" sz="1400" b="1" dirty="0" smtClean="0"/>
              <a:t>         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("Student class not found");</a:t>
            </a:r>
          </a:p>
          <a:p>
            <a:pPr>
              <a:buNone/>
            </a:pPr>
            <a:r>
              <a:rPr lang="en-US" sz="1400" b="1" dirty="0" smtClean="0"/>
              <a:t>         </a:t>
            </a:r>
            <a:r>
              <a:rPr lang="en-US" sz="1400" b="1" dirty="0" err="1" smtClean="0"/>
              <a:t>c.printStackTrace</a:t>
            </a:r>
            <a:r>
              <a:rPr lang="en-US" sz="1400" b="1" dirty="0" smtClean="0"/>
              <a:t>();</a:t>
            </a:r>
          </a:p>
          <a:p>
            <a:pPr>
              <a:buNone/>
            </a:pPr>
            <a:r>
              <a:rPr lang="en-US" sz="1400" b="1" dirty="0" smtClean="0"/>
              <a:t>         return;</a:t>
            </a:r>
          </a:p>
          <a:p>
            <a:pPr>
              <a:buNone/>
            </a:pPr>
            <a:r>
              <a:rPr lang="en-US" sz="1400" b="1" dirty="0" smtClean="0"/>
              <a:t>      }</a:t>
            </a:r>
          </a:p>
          <a:p>
            <a:pPr>
              <a:buNone/>
            </a:pPr>
            <a:r>
              <a:rPr lang="en-US" sz="1400" b="1" dirty="0" smtClean="0"/>
              <a:t>      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("\n\</a:t>
            </a:r>
            <a:r>
              <a:rPr lang="en-US" sz="1400" b="1" dirty="0" err="1" smtClean="0"/>
              <a:t>nDeserialized</a:t>
            </a:r>
            <a:r>
              <a:rPr lang="en-US" sz="1400" b="1" dirty="0" smtClean="0"/>
              <a:t> Employee...");</a:t>
            </a:r>
          </a:p>
          <a:p>
            <a:pPr>
              <a:buNone/>
            </a:pPr>
            <a:r>
              <a:rPr lang="en-US" sz="1400" b="1" dirty="0" smtClean="0"/>
              <a:t>      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("Name: " + e.name);</a:t>
            </a:r>
          </a:p>
          <a:p>
            <a:pPr>
              <a:buNone/>
            </a:pPr>
            <a:r>
              <a:rPr lang="en-US" sz="1400" b="1" dirty="0" smtClean="0"/>
              <a:t>      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("Address: " + </a:t>
            </a:r>
            <a:r>
              <a:rPr lang="en-US" sz="1400" b="1" dirty="0" err="1" smtClean="0"/>
              <a:t>e.address</a:t>
            </a:r>
            <a:r>
              <a:rPr lang="en-US" sz="1400" b="1" dirty="0" smtClean="0"/>
              <a:t>);</a:t>
            </a:r>
          </a:p>
          <a:p>
            <a:pPr>
              <a:buNone/>
            </a:pPr>
            <a:r>
              <a:rPr lang="en-US" sz="1400" b="1" dirty="0" smtClean="0"/>
              <a:t>      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</a:t>
            </a:r>
            <a:r>
              <a:rPr lang="en-US" sz="1400" b="1" dirty="0" err="1" smtClean="0"/>
              <a:t>En_No</a:t>
            </a:r>
            <a:r>
              <a:rPr lang="en-US" sz="1400" b="1" dirty="0" smtClean="0"/>
              <a:t>: " + </a:t>
            </a:r>
            <a:r>
              <a:rPr lang="en-US" sz="1400" b="1" dirty="0" err="1" smtClean="0"/>
              <a:t>e.en_no</a:t>
            </a:r>
            <a:r>
              <a:rPr lang="en-US" sz="1400" b="1" dirty="0" smtClean="0"/>
              <a:t>);</a:t>
            </a:r>
          </a:p>
          <a:p>
            <a:pPr>
              <a:buNone/>
            </a:pPr>
            <a:r>
              <a:rPr lang="en-US" sz="1400" b="1" dirty="0" smtClean="0"/>
              <a:t>      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("Number: " + </a:t>
            </a:r>
            <a:r>
              <a:rPr lang="en-US" sz="1400" b="1" dirty="0" err="1" smtClean="0"/>
              <a:t>e.number</a:t>
            </a:r>
            <a:r>
              <a:rPr lang="en-US" sz="1400" b="1" dirty="0" smtClean="0"/>
              <a:t>);</a:t>
            </a:r>
          </a:p>
          <a:p>
            <a:pPr>
              <a:buNone/>
            </a:pPr>
            <a:r>
              <a:rPr lang="en-US" sz="1400" b="1" dirty="0" smtClean="0"/>
              <a:t>    }</a:t>
            </a:r>
          </a:p>
          <a:p>
            <a:pPr>
              <a:buNone/>
            </a:pPr>
            <a:r>
              <a:rPr lang="en-US" sz="1400" b="1" dirty="0" smtClean="0"/>
              <a:t>   }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33600"/>
            <a:ext cx="5029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Serialized Notepad File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05000"/>
            <a:ext cx="6629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Before Internationalization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public class Demo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public static void main(String[]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 		{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("Hello.");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("How are you?");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("Goodbye."); </a:t>
            </a:r>
          </a:p>
          <a:p>
            <a:pPr lvl="1">
              <a:buNone/>
            </a:pPr>
            <a:r>
              <a:rPr lang="en-US" dirty="0" smtClean="0"/>
              <a:t>	}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After Internationalization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153400" cy="6096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import </a:t>
            </a:r>
            <a:r>
              <a:rPr lang="en-US" sz="1200" b="1" dirty="0" err="1" smtClean="0"/>
              <a:t>java.util</a:t>
            </a:r>
            <a:r>
              <a:rPr lang="en-US" sz="1200" b="1" dirty="0" smtClean="0"/>
              <a:t>.*;</a:t>
            </a:r>
          </a:p>
          <a:p>
            <a:pPr>
              <a:spcBef>
                <a:spcPts val="0"/>
              </a:spcBef>
              <a:buNone/>
            </a:pPr>
            <a:endParaRPr lang="en-US" sz="1200" b="1" dirty="0" smtClean="0"/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public class I18NSample {</a:t>
            </a:r>
          </a:p>
          <a:p>
            <a:pPr>
              <a:spcBef>
                <a:spcPts val="0"/>
              </a:spcBef>
              <a:buNone/>
            </a:pPr>
            <a:endParaRPr lang="en-US" sz="1200" b="1" dirty="0" smtClean="0"/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public static void main(String[] </a:t>
            </a:r>
            <a:r>
              <a:rPr lang="en-US" sz="1200" b="1" dirty="0" err="1" smtClean="0"/>
              <a:t>args</a:t>
            </a:r>
            <a:r>
              <a:rPr lang="en-US" sz="1200" b="1" dirty="0" smtClean="0"/>
              <a:t>)  throws  </a:t>
            </a:r>
            <a:r>
              <a:rPr lang="en-US" sz="1200" b="1" dirty="0" err="1" smtClean="0"/>
              <a:t>MissingResourceException</a:t>
            </a:r>
            <a:r>
              <a:rPr lang="en-US" sz="1200" b="1" dirty="0" smtClean="0"/>
              <a:t> {</a:t>
            </a:r>
          </a:p>
          <a:p>
            <a:pPr>
              <a:spcBef>
                <a:spcPts val="0"/>
              </a:spcBef>
              <a:buNone/>
            </a:pPr>
            <a:endParaRPr lang="en-US" sz="1200" b="1" dirty="0" smtClean="0"/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        String language;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        String country;</a:t>
            </a:r>
          </a:p>
          <a:p>
            <a:pPr>
              <a:spcBef>
                <a:spcPts val="0"/>
              </a:spcBef>
              <a:buNone/>
            </a:pPr>
            <a:endParaRPr lang="en-US" sz="1200" b="1" dirty="0" smtClean="0"/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        if (</a:t>
            </a:r>
            <a:r>
              <a:rPr lang="en-US" sz="1200" b="1" dirty="0" err="1" smtClean="0"/>
              <a:t>args.length</a:t>
            </a:r>
            <a:r>
              <a:rPr lang="en-US" sz="1200" b="1" dirty="0" smtClean="0"/>
              <a:t> != 2) 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            language = new String("en");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            country = new String("US");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        }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	else 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            language = new String(</a:t>
            </a:r>
            <a:r>
              <a:rPr lang="en-US" sz="1200" b="1" dirty="0" err="1" smtClean="0"/>
              <a:t>args</a:t>
            </a:r>
            <a:r>
              <a:rPr lang="en-US" sz="1200" b="1" dirty="0" smtClean="0"/>
              <a:t>[0]);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            country = new String(</a:t>
            </a:r>
            <a:r>
              <a:rPr lang="en-US" sz="1200" b="1" dirty="0" err="1" smtClean="0"/>
              <a:t>args</a:t>
            </a:r>
            <a:r>
              <a:rPr lang="en-US" sz="1200" b="1" dirty="0" smtClean="0"/>
              <a:t>[1]);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        }</a:t>
            </a:r>
            <a:endParaRPr lang="en-US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sz="1200" b="1" dirty="0" smtClean="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+mj-lt"/>
                <a:cs typeface="Aharoni" pitchFamily="2" charset="-79"/>
              </a:rPr>
              <a:t>        Locale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+mj-lt"/>
                <a:cs typeface="Aharoni" pitchFamily="2" charset="-79"/>
              </a:rPr>
              <a:t>currentLocale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+mj-lt"/>
                <a:cs typeface="Aharoni" pitchFamily="2" charset="-79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+mj-lt"/>
                <a:cs typeface="Aharoni" pitchFamily="2" charset="-79"/>
              </a:rPr>
              <a:t>       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+mj-lt"/>
                <a:cs typeface="Aharoni" pitchFamily="2" charset="-79"/>
              </a:rPr>
              <a:t>ResourceBundle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+mj-lt"/>
                <a:cs typeface="Aharoni" pitchFamily="2" charset="-79"/>
              </a:rPr>
              <a:t> messages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en-US" sz="1200" b="1" dirty="0" smtClean="0"/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</a:rPr>
              <a:t>     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currentLocale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 = new Locale(language, country);</a:t>
            </a:r>
            <a:endParaRPr lang="en-US" sz="12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sz="1200" b="1" dirty="0" smtClean="0"/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        messages = </a:t>
            </a:r>
            <a:r>
              <a:rPr lang="en-US" sz="1200" b="1" dirty="0" err="1" smtClean="0"/>
              <a:t>ResourceBundle.getBundle</a:t>
            </a:r>
            <a:r>
              <a:rPr lang="en-US" sz="1200" b="1" dirty="0" smtClean="0"/>
              <a:t>("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MessagesBundle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", </a:t>
            </a:r>
            <a:r>
              <a:rPr lang="en-US" sz="1200" b="1" dirty="0" err="1" smtClean="0"/>
              <a:t>currentLocale</a:t>
            </a:r>
            <a:r>
              <a:rPr lang="en-US" sz="1200" b="1" dirty="0" smtClean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        </a:t>
            </a:r>
            <a:r>
              <a:rPr lang="en-US" sz="1200" b="1" dirty="0" err="1" smtClean="0"/>
              <a:t>System.out.println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messages.getString</a:t>
            </a:r>
            <a:r>
              <a:rPr lang="en-US" sz="1200" b="1" dirty="0" smtClean="0"/>
              <a:t>("greetings"));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        </a:t>
            </a:r>
            <a:r>
              <a:rPr lang="en-US" sz="1200" b="1" dirty="0" err="1" smtClean="0"/>
              <a:t>System.out.println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messages.getString</a:t>
            </a:r>
            <a:r>
              <a:rPr lang="en-US" sz="1200" b="1" dirty="0" smtClean="0"/>
              <a:t>("inquiry"));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        </a:t>
            </a:r>
            <a:r>
              <a:rPr lang="en-US" sz="1200" b="1" dirty="0" err="1" smtClean="0"/>
              <a:t>System.out.println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messages.getString</a:t>
            </a:r>
            <a:r>
              <a:rPr lang="en-US" sz="1200" b="1" dirty="0" smtClean="0"/>
              <a:t>("farewell"));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}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Running the Sample Program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1800" b="1" dirty="0" err="1" smtClean="0">
                <a:hlinkClick r:id="rId2"/>
              </a:rPr>
              <a:t>MessagesBundle.properties</a:t>
            </a:r>
            <a:endParaRPr lang="en-US" sz="1800" b="1" dirty="0" smtClean="0"/>
          </a:p>
          <a:p>
            <a:pPr lvl="1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1600" b="1" dirty="0" smtClean="0"/>
              <a:t>greetings = Hello.</a:t>
            </a:r>
          </a:p>
          <a:p>
            <a:pPr lvl="1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1600" b="1" dirty="0" smtClean="0"/>
              <a:t>farewell = Goodbye. </a:t>
            </a:r>
          </a:p>
          <a:p>
            <a:pPr lvl="1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1600" b="1" dirty="0" smtClean="0"/>
              <a:t>inquiry = How are you?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endParaRPr lang="en-US" sz="1800" b="1" dirty="0" smtClean="0">
              <a:hlinkClick r:id="rId3"/>
            </a:endParaRP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sz="1800" b="1" dirty="0" err="1" smtClean="0">
                <a:hlinkClick r:id="rId3"/>
              </a:rPr>
              <a:t>MessagesBundle_de_DE.properties</a:t>
            </a:r>
            <a:r>
              <a:rPr lang="en-US" sz="1800" b="1" dirty="0" smtClean="0"/>
              <a:t> </a:t>
            </a:r>
          </a:p>
          <a:p>
            <a:pPr lvl="1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1800" b="1" dirty="0" smtClean="0"/>
              <a:t>greetings = Hallo. </a:t>
            </a:r>
          </a:p>
          <a:p>
            <a:pPr lvl="1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1800" b="1" dirty="0" smtClean="0"/>
              <a:t>farewell = </a:t>
            </a:r>
            <a:r>
              <a:rPr lang="en-US" sz="1800" b="1" dirty="0" err="1" smtClean="0"/>
              <a:t>Tschüß</a:t>
            </a:r>
            <a:r>
              <a:rPr lang="en-US" sz="1800" b="1" dirty="0" smtClean="0"/>
              <a:t>. </a:t>
            </a:r>
          </a:p>
          <a:p>
            <a:pPr lvl="1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1800" b="1" dirty="0" smtClean="0"/>
              <a:t>inquiry = </a:t>
            </a:r>
            <a:r>
              <a:rPr lang="en-US" sz="1800" b="1" dirty="0" err="1" smtClean="0"/>
              <a:t>Wie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geht's</a:t>
            </a:r>
            <a:r>
              <a:rPr lang="en-US" sz="1800" b="1" dirty="0" smtClean="0"/>
              <a:t>?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sz="1800" b="1" dirty="0" err="1" smtClean="0">
                <a:hlinkClick r:id="rId4"/>
              </a:rPr>
              <a:t>MessagesBundle_en_US.properties</a:t>
            </a:r>
            <a:r>
              <a:rPr lang="en-US" sz="1800" b="1" dirty="0" smtClean="0"/>
              <a:t> </a:t>
            </a:r>
          </a:p>
          <a:p>
            <a:pPr lvl="1">
              <a:spcBef>
                <a:spcPts val="0"/>
              </a:spcBef>
              <a:buFont typeface="Courier New" pitchFamily="49" charset="0"/>
              <a:buChar char="o"/>
            </a:pPr>
            <a:r>
              <a:rPr lang="en-US" sz="1600" b="1" dirty="0" smtClean="0"/>
              <a:t>greetings = Hello. </a:t>
            </a:r>
          </a:p>
          <a:p>
            <a:pPr lvl="1">
              <a:spcBef>
                <a:spcPts val="0"/>
              </a:spcBef>
              <a:buFont typeface="Courier New" pitchFamily="49" charset="0"/>
              <a:buChar char="o"/>
            </a:pPr>
            <a:r>
              <a:rPr lang="en-US" sz="1600" b="1" dirty="0" smtClean="0"/>
              <a:t>farewell = Goodbye. </a:t>
            </a:r>
          </a:p>
          <a:p>
            <a:pPr lvl="1">
              <a:spcBef>
                <a:spcPts val="0"/>
              </a:spcBef>
              <a:buFont typeface="Courier New" pitchFamily="49" charset="0"/>
              <a:buChar char="o"/>
            </a:pPr>
            <a:r>
              <a:rPr lang="en-US" sz="1600" b="1" dirty="0" smtClean="0"/>
              <a:t>inquiry = How are you?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endParaRPr lang="en-US" sz="1800" b="1" dirty="0" smtClean="0"/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sz="1800" b="1" dirty="0" err="1" smtClean="0">
                <a:hlinkClick r:id="rId5"/>
              </a:rPr>
              <a:t>MessagesBundle_fr_FR.properties</a:t>
            </a:r>
            <a:endParaRPr lang="en-US" sz="1800" b="1" dirty="0" smtClean="0"/>
          </a:p>
          <a:p>
            <a:pPr lvl="1">
              <a:spcBef>
                <a:spcPts val="0"/>
              </a:spcBef>
              <a:buFont typeface="Courier New" pitchFamily="49" charset="0"/>
              <a:buChar char="o"/>
            </a:pPr>
            <a:r>
              <a:rPr lang="fr-FR" sz="1600" b="1" dirty="0" err="1" smtClean="0"/>
              <a:t>greetings</a:t>
            </a:r>
            <a:r>
              <a:rPr lang="fr-FR" sz="1600" b="1" dirty="0" smtClean="0"/>
              <a:t> = Bonjour. </a:t>
            </a:r>
          </a:p>
          <a:p>
            <a:pPr lvl="1">
              <a:spcBef>
                <a:spcPts val="0"/>
              </a:spcBef>
              <a:buFont typeface="Courier New" pitchFamily="49" charset="0"/>
              <a:buChar char="o"/>
            </a:pPr>
            <a:r>
              <a:rPr lang="fr-FR" sz="1600" b="1" dirty="0" err="1" smtClean="0"/>
              <a:t>farewell</a:t>
            </a:r>
            <a:r>
              <a:rPr lang="fr-FR" sz="1600" b="1" dirty="0" smtClean="0"/>
              <a:t> = Au revoir. </a:t>
            </a:r>
          </a:p>
          <a:p>
            <a:pPr lvl="1">
              <a:spcBef>
                <a:spcPts val="0"/>
              </a:spcBef>
              <a:buFont typeface="Courier New" pitchFamily="49" charset="0"/>
              <a:buChar char="o"/>
            </a:pPr>
            <a:r>
              <a:rPr lang="fr-FR" sz="1600" b="1" dirty="0" err="1" smtClean="0"/>
              <a:t>inquiry</a:t>
            </a:r>
            <a:r>
              <a:rPr lang="fr-FR" sz="1600" b="1" dirty="0" smtClean="0"/>
              <a:t> = Comment allez-vous?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3657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381000"/>
            <a:ext cx="5410200" cy="616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4953000" y="4267200"/>
            <a:ext cx="2724150" cy="1306513"/>
          </a:xfrm>
          <a:prstGeom prst="roundRect">
            <a:avLst>
              <a:gd name="adj" fmla="val 22051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1633538" y="4267200"/>
            <a:ext cx="2724150" cy="1306513"/>
          </a:xfrm>
          <a:prstGeom prst="roundRect">
            <a:avLst>
              <a:gd name="adj" fmla="val 26358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650875" y="306388"/>
            <a:ext cx="7810500" cy="669925"/>
          </a:xfrm>
          <a:ln/>
        </p:spPr>
        <p:txBody>
          <a:bodyPr lIns="0" tIns="0" rIns="0" bIns="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Distributed Programming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50875" y="1439863"/>
            <a:ext cx="7810500" cy="2322512"/>
          </a:xfrm>
          <a:ln/>
        </p:spPr>
        <p:txBody>
          <a:bodyPr lIns="0" tIns="0" rIns="0" bIns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i="1" dirty="0"/>
              <a:t>Java RMI is interface based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i="1" dirty="0"/>
              <a:t> A</a:t>
            </a:r>
            <a:r>
              <a:rPr lang="en-GB" sz="2800" dirty="0"/>
              <a:t> remote object (or distributed service) is specified by its interface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 dirty="0"/>
              <a:t>“interfaces define behaviour and classes define implementations”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 dirty="0"/>
              <a:t>Termed Remote Interfaces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908175" y="4400550"/>
            <a:ext cx="2122488" cy="4905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Interface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233988" y="4400550"/>
            <a:ext cx="2122487" cy="4905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Implementation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744663" y="5065713"/>
            <a:ext cx="1797050" cy="315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Client Program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989638" y="5065713"/>
            <a:ext cx="1797050" cy="315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Server Program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5662613" y="4889500"/>
            <a:ext cx="1587" cy="982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V="1">
            <a:off x="3540125" y="4889500"/>
            <a:ext cx="1588" cy="982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8203" name="AutoShape 11"/>
          <p:cNvCxnSpPr>
            <a:cxnSpLocks noChangeShapeType="1"/>
            <a:stCxn id="8202" idx="2"/>
            <a:endCxn id="8201" idx="2"/>
          </p:cNvCxnSpPr>
          <p:nvPr/>
        </p:nvCxnSpPr>
        <p:spPr bwMode="auto">
          <a:xfrm>
            <a:off x="3540125" y="5870575"/>
            <a:ext cx="2122488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8204" name="AutoShape 12"/>
          <p:cNvSpPr>
            <a:spLocks/>
          </p:cNvSpPr>
          <p:nvPr/>
        </p:nvSpPr>
        <p:spPr bwMode="auto">
          <a:xfrm>
            <a:off x="1254125" y="5054600"/>
            <a:ext cx="163513" cy="1143000"/>
          </a:xfrm>
          <a:prstGeom prst="leftBrace">
            <a:avLst>
              <a:gd name="adj1" fmla="val 5825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381000" y="5181600"/>
            <a:ext cx="1143000" cy="542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RMI System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6704013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C74FCF0-DDB3-4B14-8C43-2F6EC522A0F9}" type="slidenum">
              <a:rPr lang="en-GB" sz="1400"/>
              <a:pPr algn="r"/>
              <a:t>4</a:t>
            </a:fld>
            <a:endParaRPr lang="en-GB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3581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86000"/>
            <a:ext cx="464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3962401"/>
            <a:ext cx="449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5638800"/>
            <a:ext cx="4600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3581400"/>
            <a:ext cx="32861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" y="5105400"/>
            <a:ext cx="33432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EA87F1-7C7B-4AD8-805B-7411EC6FBF41}" type="slidenum">
              <a:rPr lang="en-US"/>
              <a:pPr/>
              <a:t>5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4572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RMI vs. Socket-Level Programming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09251" name="Rectangle 3"/>
          <p:cNvSpPr>
            <a:spLocks noChangeArrowheads="1"/>
          </p:cNvSpPr>
          <p:nvPr/>
        </p:nvSpPr>
        <p:spPr bwMode="auto">
          <a:xfrm>
            <a:off x="2547938" y="2338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609600" y="1447800"/>
            <a:ext cx="8839200" cy="36625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Higher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level of abstraction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000" dirty="0" smtClean="0">
                <a:cs typeface="Times New Roman" pitchFamily="18" charset="0"/>
              </a:rPr>
              <a:t> It </a:t>
            </a:r>
            <a:r>
              <a:rPr lang="en-US" sz="2000" dirty="0">
                <a:cs typeface="Times New Roman" pitchFamily="18" charset="0"/>
              </a:rPr>
              <a:t>hides the details of socket server, socket, connection, and sending or </a:t>
            </a:r>
            <a:r>
              <a:rPr lang="en-US" sz="2000" dirty="0" smtClean="0">
                <a:cs typeface="Times New Roman" pitchFamily="18" charset="0"/>
              </a:rPr>
              <a:t>      	receiving data</a:t>
            </a:r>
            <a:endParaRPr lang="en-US" sz="3600" dirty="0">
              <a:cs typeface="Times New Roman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Scalable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and easy to maintain. </a:t>
            </a:r>
            <a:endParaRPr lang="en-US" sz="3200" b="1" dirty="0" smtClean="0">
              <a:solidFill>
                <a:schemeClr val="accent2">
                  <a:lumMod val="75000"/>
                </a:schemeClr>
              </a:solidFill>
              <a:cs typeface="Times New Roman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endParaRPr lang="en-US" sz="320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RMI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clients can directly invoke the server method, whereas socket-level programming is limited to passing values. </a:t>
            </a:r>
            <a:endParaRPr lang="en-US" sz="3200" b="1" dirty="0" smtClean="0">
              <a:solidFill>
                <a:schemeClr val="accent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2547938" y="2338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RMI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81200"/>
            <a:ext cx="838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800" dirty="0" smtClean="0"/>
              <a:t>   The complete RMI system has a </a:t>
            </a:r>
            <a:r>
              <a:rPr lang="en-US" sz="2800" b="1" dirty="0" smtClean="0"/>
              <a:t>FOUR</a:t>
            </a:r>
            <a:r>
              <a:rPr lang="en-US" sz="2800" dirty="0" smtClean="0"/>
              <a:t> layer,</a:t>
            </a:r>
          </a:p>
          <a:p>
            <a:pPr lvl="2"/>
            <a:r>
              <a:rPr lang="en-US" sz="2400" dirty="0" smtClean="0"/>
              <a:t>(1)  Application Layer</a:t>
            </a:r>
          </a:p>
          <a:p>
            <a:pPr lvl="2"/>
            <a:r>
              <a:rPr lang="en-US" sz="2400" dirty="0" smtClean="0"/>
              <a:t>(2)  Proxy Layer</a:t>
            </a:r>
          </a:p>
          <a:p>
            <a:pPr lvl="2"/>
            <a:r>
              <a:rPr lang="en-US" sz="2400" dirty="0" smtClean="0"/>
              <a:t>(3)  Remote Reference Layer</a:t>
            </a:r>
          </a:p>
          <a:p>
            <a:pPr lvl="2"/>
            <a:r>
              <a:rPr lang="en-US" sz="2400" dirty="0" smtClean="0"/>
              <a:t>(4)  Transport Layer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800" dirty="0" smtClean="0"/>
              <a:t> Mainly the RMI application contains the 	</a:t>
            </a:r>
            <a:r>
              <a:rPr lang="en-US" sz="2800" b="1" dirty="0" smtClean="0"/>
              <a:t>THREE</a:t>
            </a:r>
            <a:r>
              <a:rPr lang="en-US" sz="2800" dirty="0" smtClean="0"/>
              <a:t> 	components,</a:t>
            </a:r>
          </a:p>
          <a:p>
            <a:pPr lvl="2"/>
            <a:r>
              <a:rPr lang="en-US" sz="2400" dirty="0" smtClean="0"/>
              <a:t>(1) RMI Server</a:t>
            </a:r>
          </a:p>
          <a:p>
            <a:pPr lvl="2"/>
            <a:r>
              <a:rPr lang="en-US" sz="2400" dirty="0" smtClean="0"/>
              <a:t>(2)  RMI Client</a:t>
            </a:r>
          </a:p>
          <a:p>
            <a:pPr lvl="2"/>
            <a:r>
              <a:rPr lang="en-US" sz="2400" dirty="0" smtClean="0"/>
              <a:t>(3)  RMI Registry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http://www.java2all.com/store/0RMIArchite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6868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Stubs and Skeleton Layer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4267200" cy="4800600"/>
          </a:xfrm>
        </p:spPr>
        <p:txBody>
          <a:bodyPr/>
          <a:lstStyle/>
          <a:p>
            <a:r>
              <a:rPr lang="en-GB" dirty="0"/>
              <a:t>Stubs and skeletons are generated from the remote interface</a:t>
            </a:r>
          </a:p>
          <a:p>
            <a:pPr lvl="1"/>
            <a:r>
              <a:rPr lang="en-GB" sz="2000" dirty="0"/>
              <a:t>Using the “</a:t>
            </a:r>
            <a:r>
              <a:rPr lang="en-GB" sz="2000" dirty="0" err="1">
                <a:solidFill>
                  <a:schemeClr val="accent2"/>
                </a:solidFill>
              </a:rPr>
              <a:t>rmic</a:t>
            </a:r>
            <a:r>
              <a:rPr lang="en-GB" sz="2000" dirty="0"/>
              <a:t>” Java tool</a:t>
            </a:r>
          </a:p>
          <a:p>
            <a:endParaRPr lang="en-GB" sz="2200" dirty="0"/>
          </a:p>
        </p:txBody>
      </p:sp>
      <p:sp>
        <p:nvSpPr>
          <p:cNvPr id="67599" name="Rectangle 15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733800"/>
            <a:ext cx="8077200" cy="2819400"/>
          </a:xfrm>
        </p:spPr>
        <p:txBody>
          <a:bodyPr/>
          <a:lstStyle/>
          <a:p>
            <a:r>
              <a:rPr lang="en-GB" dirty="0"/>
              <a:t>Stub communicates with a skeleton rather than the remote object</a:t>
            </a:r>
          </a:p>
          <a:p>
            <a:pPr lvl="1"/>
            <a:r>
              <a:rPr lang="en-GB" sz="2000" dirty="0"/>
              <a:t>This a Proxy approach</a:t>
            </a:r>
          </a:p>
          <a:p>
            <a:pPr lvl="1"/>
            <a:r>
              <a:rPr lang="en-GB" sz="2000" dirty="0"/>
              <a:t>Marshalls the parameters and results to be sent across the </a:t>
            </a:r>
            <a:r>
              <a:rPr lang="en-GB" sz="2000" dirty="0" smtClean="0"/>
              <a:t>wire</a:t>
            </a:r>
            <a:endParaRPr lang="en-GB" sz="2000" dirty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105400" y="1524000"/>
            <a:ext cx="3657600" cy="1905000"/>
            <a:chOff x="3360" y="1104"/>
            <a:chExt cx="2304" cy="1200"/>
          </a:xfrm>
        </p:grpSpPr>
        <p:sp>
          <p:nvSpPr>
            <p:cNvPr id="67588" name="Rectangle 4"/>
            <p:cNvSpPr>
              <a:spLocks noChangeArrowheads="1"/>
            </p:cNvSpPr>
            <p:nvPr/>
          </p:nvSpPr>
          <p:spPr bwMode="auto">
            <a:xfrm>
              <a:off x="4032" y="1104"/>
              <a:ext cx="1008" cy="28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/>
                <a:t>Interface</a:t>
              </a:r>
            </a:p>
          </p:txBody>
        </p:sp>
        <p:sp>
          <p:nvSpPr>
            <p:cNvPr id="67589" name="Line 5"/>
            <p:cNvSpPr>
              <a:spLocks noChangeShapeType="1"/>
            </p:cNvSpPr>
            <p:nvPr/>
          </p:nvSpPr>
          <p:spPr bwMode="auto">
            <a:xfrm>
              <a:off x="4368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590" name="Line 6"/>
            <p:cNvSpPr>
              <a:spLocks noChangeShapeType="1"/>
            </p:cNvSpPr>
            <p:nvPr/>
          </p:nvSpPr>
          <p:spPr bwMode="auto">
            <a:xfrm>
              <a:off x="4752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591" name="Line 7"/>
            <p:cNvSpPr>
              <a:spLocks noChangeShapeType="1"/>
            </p:cNvSpPr>
            <p:nvPr/>
          </p:nvSpPr>
          <p:spPr bwMode="auto">
            <a:xfrm flipH="1">
              <a:off x="4176" y="1680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>
              <a:off x="4752" y="1680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3360" y="1440"/>
              <a:ext cx="912" cy="2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/>
                <a:t>Client</a:t>
              </a:r>
            </a:p>
          </p:txBody>
        </p:sp>
        <p:sp>
          <p:nvSpPr>
            <p:cNvPr id="67594" name="AutoShape 10"/>
            <p:cNvSpPr>
              <a:spLocks noChangeArrowheads="1"/>
            </p:cNvSpPr>
            <p:nvPr/>
          </p:nvSpPr>
          <p:spPr bwMode="auto">
            <a:xfrm>
              <a:off x="3744" y="1776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/>
                <a:t>Stub</a:t>
              </a: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4848" y="1440"/>
              <a:ext cx="816" cy="2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/>
                <a:t>Server</a:t>
              </a:r>
            </a:p>
          </p:txBody>
        </p:sp>
        <p:sp>
          <p:nvSpPr>
            <p:cNvPr id="67596" name="AutoShape 12"/>
            <p:cNvSpPr>
              <a:spLocks noChangeArrowheads="1"/>
            </p:cNvSpPr>
            <p:nvPr/>
          </p:nvSpPr>
          <p:spPr bwMode="auto">
            <a:xfrm>
              <a:off x="4224" y="1968"/>
              <a:ext cx="672" cy="192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7" name="AutoShape 13"/>
            <p:cNvSpPr>
              <a:spLocks noChangeArrowheads="1"/>
            </p:cNvSpPr>
            <p:nvPr/>
          </p:nvSpPr>
          <p:spPr bwMode="auto">
            <a:xfrm>
              <a:off x="4944" y="1824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/>
                <a:t>Skel</a:t>
              </a:r>
            </a:p>
          </p:txBody>
        </p:sp>
      </p:grp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6704013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10CCCC5-C336-4048-AA34-3891F8B09B37}" type="slidenum">
              <a:rPr lang="en-GB" sz="1400"/>
              <a:pPr algn="r"/>
              <a:t>8</a:t>
            </a:fld>
            <a:endParaRPr lang="en-GB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 and Skeleton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162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1178</Words>
  <Application>Microsoft Office PowerPoint</Application>
  <PresentationFormat>On-screen Show (4:3)</PresentationFormat>
  <Paragraphs>353</Paragraphs>
  <Slides>40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Aharoni</vt:lpstr>
      <vt:lpstr>Arial</vt:lpstr>
      <vt:lpstr>Arial Black</vt:lpstr>
      <vt:lpstr>Book Antiqua</vt:lpstr>
      <vt:lpstr>Calibri</vt:lpstr>
      <vt:lpstr>Courier New</vt:lpstr>
      <vt:lpstr>Monotype Sorts</vt:lpstr>
      <vt:lpstr>StarSymbol</vt:lpstr>
      <vt:lpstr>Times New Roman</vt:lpstr>
      <vt:lpstr>Wingdings</vt:lpstr>
      <vt:lpstr>Office Theme</vt:lpstr>
      <vt:lpstr>Bitmap Image</vt:lpstr>
      <vt:lpstr>PowerPoint Presentation</vt:lpstr>
      <vt:lpstr>A Simple Overview </vt:lpstr>
      <vt:lpstr>What is RMI?</vt:lpstr>
      <vt:lpstr>Distributed Programming</vt:lpstr>
      <vt:lpstr>RMI vs. Socket-Level Programming </vt:lpstr>
      <vt:lpstr>RMI Architecture</vt:lpstr>
      <vt:lpstr>PowerPoint Presentation</vt:lpstr>
      <vt:lpstr>Stubs and Skeleton Layer</vt:lpstr>
      <vt:lpstr>Stub and Skeleton </vt:lpstr>
      <vt:lpstr>PowerPoint Presentation</vt:lpstr>
      <vt:lpstr>Parameter Passing(1)</vt:lpstr>
      <vt:lpstr>Parameter Passing (2)</vt:lpstr>
      <vt:lpstr>PowerPoint Presentation</vt:lpstr>
      <vt:lpstr>Remote Reference Layer</vt:lpstr>
      <vt:lpstr>PowerPoint Presentation</vt:lpstr>
      <vt:lpstr>The RMI Registry</vt:lpstr>
      <vt:lpstr>The RMI Registry Interface</vt:lpstr>
      <vt:lpstr>Lookup in Java RMI</vt:lpstr>
      <vt:lpstr>Calculator.java</vt:lpstr>
      <vt:lpstr>CalculatorImpl.java</vt:lpstr>
      <vt:lpstr>CalculatorServer.java</vt:lpstr>
      <vt:lpstr>CalculatorClient.java</vt:lpstr>
      <vt:lpstr>Steps to Run RMI Program(1)</vt:lpstr>
      <vt:lpstr>RUN Java File</vt:lpstr>
      <vt:lpstr>Steps to Run RMI Program(2)</vt:lpstr>
      <vt:lpstr>Run RMI Registry</vt:lpstr>
      <vt:lpstr>Steps to Run RMI Program(3)</vt:lpstr>
      <vt:lpstr>Run Client </vt:lpstr>
      <vt:lpstr>Example: Distributed TicTacToe Using RMI</vt:lpstr>
      <vt:lpstr>Naming Service</vt:lpstr>
      <vt:lpstr>Object Serialization</vt:lpstr>
      <vt:lpstr>Serialization Demo</vt:lpstr>
      <vt:lpstr>PowerPoint Presentation</vt:lpstr>
      <vt:lpstr>Output</vt:lpstr>
      <vt:lpstr>Serialized Notepad File</vt:lpstr>
      <vt:lpstr>Before Internationalization </vt:lpstr>
      <vt:lpstr>After Internationalization</vt:lpstr>
      <vt:lpstr>Running the Sample Program </vt:lpstr>
      <vt:lpstr>PowerPoint Presentation</vt:lpstr>
      <vt:lpstr>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Mahadev</cp:lastModifiedBy>
  <cp:revision>35</cp:revision>
  <dcterms:created xsi:type="dcterms:W3CDTF">2013-08-14T13:40:42Z</dcterms:created>
  <dcterms:modified xsi:type="dcterms:W3CDTF">2015-06-12T13:07:36Z</dcterms:modified>
</cp:coreProperties>
</file>