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55"/>
  </p:notesMasterIdLst>
  <p:sldIdLst>
    <p:sldId id="256" r:id="rId2"/>
    <p:sldId id="258" r:id="rId3"/>
    <p:sldId id="257" r:id="rId4"/>
    <p:sldId id="259" r:id="rId5"/>
    <p:sldId id="260" r:id="rId6"/>
    <p:sldId id="261" r:id="rId7"/>
    <p:sldId id="262" r:id="rId8"/>
    <p:sldId id="263" r:id="rId9"/>
    <p:sldId id="264" r:id="rId10"/>
    <p:sldId id="311" r:id="rId11"/>
    <p:sldId id="265" r:id="rId12"/>
    <p:sldId id="312" r:id="rId13"/>
    <p:sldId id="279" r:id="rId14"/>
    <p:sldId id="277" r:id="rId15"/>
    <p:sldId id="278" r:id="rId16"/>
    <p:sldId id="266" r:id="rId17"/>
    <p:sldId id="267" r:id="rId18"/>
    <p:sldId id="280" r:id="rId19"/>
    <p:sldId id="281" r:id="rId20"/>
    <p:sldId id="283" r:id="rId21"/>
    <p:sldId id="284" r:id="rId22"/>
    <p:sldId id="269" r:id="rId23"/>
    <p:sldId id="301" r:id="rId24"/>
    <p:sldId id="302" r:id="rId25"/>
    <p:sldId id="303" r:id="rId26"/>
    <p:sldId id="304" r:id="rId27"/>
    <p:sldId id="305" r:id="rId28"/>
    <p:sldId id="306" r:id="rId29"/>
    <p:sldId id="307" r:id="rId30"/>
    <p:sldId id="308" r:id="rId31"/>
    <p:sldId id="309" r:id="rId32"/>
    <p:sldId id="310" r:id="rId33"/>
    <p:sldId id="285" r:id="rId34"/>
    <p:sldId id="318" r:id="rId35"/>
    <p:sldId id="317" r:id="rId36"/>
    <p:sldId id="286" r:id="rId37"/>
    <p:sldId id="287" r:id="rId38"/>
    <p:sldId id="314" r:id="rId39"/>
    <p:sldId id="315" r:id="rId40"/>
    <p:sldId id="316" r:id="rId41"/>
    <p:sldId id="288" r:id="rId42"/>
    <p:sldId id="289" r:id="rId43"/>
    <p:sldId id="290" r:id="rId44"/>
    <p:sldId id="291" r:id="rId45"/>
    <p:sldId id="292" r:id="rId46"/>
    <p:sldId id="293" r:id="rId47"/>
    <p:sldId id="294" r:id="rId48"/>
    <p:sldId id="295" r:id="rId49"/>
    <p:sldId id="296" r:id="rId50"/>
    <p:sldId id="297" r:id="rId51"/>
    <p:sldId id="319" r:id="rId52"/>
    <p:sldId id="320" r:id="rId53"/>
    <p:sldId id="321"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71" autoAdjust="0"/>
  </p:normalViewPr>
  <p:slideViewPr>
    <p:cSldViewPr>
      <p:cViewPr>
        <p:scale>
          <a:sx n="50" d="100"/>
          <a:sy n="50" d="100"/>
        </p:scale>
        <p:origin x="-1956" y="-528"/>
      </p:cViewPr>
      <p:guideLst>
        <p:guide orient="horz" pos="2160"/>
        <p:guide pos="2880"/>
      </p:guideLst>
    </p:cSldViewPr>
  </p:slideViewPr>
  <p:outlineViewPr>
    <p:cViewPr>
      <p:scale>
        <a:sx n="33" d="100"/>
        <a:sy n="33" d="100"/>
      </p:scale>
      <p:origin x="0" y="13842"/>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310137-A784-4EC4-8C92-179E63BD01AD}" type="datetimeFigureOut">
              <a:rPr lang="en-US" smtClean="0"/>
              <a:pPr/>
              <a:t>9/16/2013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7C4A8C-6FAD-44FA-9AEA-1A49DE10CC0F}" type="slidenum">
              <a:rPr lang="en-US" smtClean="0"/>
              <a:pPr/>
              <a:t>‹#›</a:t>
            </a:fld>
            <a:endParaRPr lang="en-US"/>
          </a:p>
        </p:txBody>
      </p:sp>
    </p:spTree>
    <p:extLst>
      <p:ext uri="{BB962C8B-B14F-4D97-AF65-F5344CB8AC3E}">
        <p14:creationId xmlns:p14="http://schemas.microsoft.com/office/powerpoint/2010/main" xmlns="" val="4268952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4"/>
          <p:cNvSpPr>
            <a:spLocks noGrp="1" noChangeArrowheads="1"/>
          </p:cNvSpPr>
          <p:nvPr>
            <p:ph type="sldNum"/>
          </p:nvPr>
        </p:nvSpPr>
        <p:spPr>
          <a:ln/>
        </p:spPr>
        <p:txBody>
          <a:bodyPr/>
          <a:lstStyle/>
          <a:p>
            <a:fld id="{73EEDF0E-8495-43D4-9F44-A92696F99940}" type="slidenum">
              <a:rPr lang="en-GB"/>
              <a:pPr/>
              <a:t>13</a:t>
            </a:fld>
            <a:endParaRPr lang="en-GB"/>
          </a:p>
        </p:txBody>
      </p:sp>
      <p:sp>
        <p:nvSpPr>
          <p:cNvPr id="28673" name="Text Box 1"/>
          <p:cNvSpPr txBox="1">
            <a:spLocks noChangeArrowheads="1"/>
          </p:cNvSpPr>
          <p:nvPr/>
        </p:nvSpPr>
        <p:spPr bwMode="auto">
          <a:xfrm>
            <a:off x="1143000" y="685800"/>
            <a:ext cx="4567238"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
        <p:nvSpPr>
          <p:cNvPr id="28674" name="Rectangle 2"/>
          <p:cNvSpPr txBox="1">
            <a:spLocks noGrp="1" noChangeArrowheads="1"/>
          </p:cNvSpPr>
          <p:nvPr>
            <p:ph type="body"/>
          </p:nvPr>
        </p:nvSpPr>
        <p:spPr bwMode="auto">
          <a:xfrm>
            <a:off x="914400" y="4343400"/>
            <a:ext cx="5018088"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1" name="Text Box 1"/>
          <p:cNvSpPr txBox="1">
            <a:spLocks noChangeArrowheads="1"/>
          </p:cNvSpPr>
          <p:nvPr/>
        </p:nvSpPr>
        <p:spPr bwMode="auto">
          <a:xfrm>
            <a:off x="1326497" y="1046308"/>
            <a:ext cx="4020110" cy="316634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82058" tIns="41029" rIns="82058" bIns="41029" anchor="ctr"/>
          <a:lstStyle/>
          <a:p>
            <a:endParaRPr lang="en-US"/>
          </a:p>
        </p:txBody>
      </p:sp>
      <p:sp>
        <p:nvSpPr>
          <p:cNvPr id="112642" name="Text Box 2"/>
          <p:cNvSpPr txBox="1">
            <a:spLocks noGrp="1" noChangeArrowheads="1"/>
          </p:cNvSpPr>
          <p:nvPr>
            <p:ph type="body"/>
          </p:nvPr>
        </p:nvSpPr>
        <p:spPr bwMode="auto">
          <a:xfrm>
            <a:off x="820831" y="4505614"/>
            <a:ext cx="5038445" cy="694549"/>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lvl1pPr>
              <a:tabLst>
                <a:tab pos="723900" algn="l"/>
                <a:tab pos="1447800" algn="l"/>
                <a:tab pos="2171700" algn="l"/>
                <a:tab pos="2895600" algn="l"/>
                <a:tab pos="3619500" algn="l"/>
                <a:tab pos="4343400" algn="l"/>
                <a:tab pos="5067300" algn="l"/>
              </a:tabLst>
              <a:defRPr sz="1200">
                <a:solidFill>
                  <a:srgbClr val="000000"/>
                </a:solidFill>
                <a:latin typeface="Times New Roman"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charset="0"/>
              </a:defRPr>
            </a:lvl5pPr>
            <a:lvl6pPr marL="2514600" indent="-228600" defTabSz="4572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defRPr>
            </a:lvl6pPr>
            <a:lvl7pPr marL="2971800" indent="-228600" defTabSz="4572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defRPr>
            </a:lvl7pPr>
            <a:lvl8pPr marL="3429000" indent="-228600" defTabSz="4572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defRPr>
            </a:lvl8pPr>
            <a:lvl9pPr marL="3886200" indent="-228600" defTabSz="4572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defRPr>
            </a:lvl9pPr>
          </a:lstStyle>
          <a:p>
            <a:pPr>
              <a:lnSpc>
                <a:spcPct val="95000"/>
              </a:lnSpc>
              <a:spcBef>
                <a:spcPts val="404"/>
              </a:spcBef>
              <a:buSzPct val="45000"/>
            </a:pPr>
            <a:endParaRPr lang="en-GB" sz="2200">
              <a:ea typeface="msmincho" charset="0"/>
              <a:cs typeface="msmincho" charset="0"/>
            </a:endParaRPr>
          </a:p>
          <a:p>
            <a:pPr>
              <a:lnSpc>
                <a:spcPct val="95000"/>
              </a:lnSpc>
              <a:spcBef>
                <a:spcPts val="404"/>
              </a:spcBef>
              <a:buSzPct val="45000"/>
            </a:pPr>
            <a:endParaRPr lang="en-GB" sz="2200">
              <a:ea typeface="msmincho" charset="0"/>
              <a:cs typeface="msmincho" charset="0"/>
            </a:endParaRPr>
          </a:p>
        </p:txBody>
      </p:sp>
      <p:sp>
        <p:nvSpPr>
          <p:cNvPr id="112643" name="Text Box 3"/>
          <p:cNvSpPr txBox="1">
            <a:spLocks noChangeArrowheads="1"/>
          </p:cNvSpPr>
          <p:nvPr/>
        </p:nvSpPr>
        <p:spPr bwMode="auto">
          <a:xfrm>
            <a:off x="739589" y="4528705"/>
            <a:ext cx="5303184" cy="398519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lvl1pPr hangingPunct="0">
              <a:lnSpc>
                <a:spcPct val="95000"/>
              </a:lnSpc>
              <a:buClr>
                <a:srgbClr val="000000"/>
              </a:buClr>
              <a:buSzPct val="45000"/>
              <a:buFont typeface="StarSymbol" charset="0"/>
              <a:tabLst>
                <a:tab pos="723900" algn="l"/>
                <a:tab pos="1447800" algn="l"/>
                <a:tab pos="2171700" algn="l"/>
                <a:tab pos="2895600" algn="l"/>
                <a:tab pos="3619500" algn="l"/>
                <a:tab pos="4343400" algn="l"/>
                <a:tab pos="5067300" algn="l"/>
                <a:tab pos="5791200" algn="l"/>
              </a:tabLst>
              <a:defRPr sz="2400">
                <a:solidFill>
                  <a:srgbClr val="000000"/>
                </a:solidFill>
                <a:latin typeface="Times New Roman" charset="0"/>
                <a:ea typeface="msmincho" charset="0"/>
                <a:cs typeface="msmincho" charset="0"/>
              </a:defRPr>
            </a:lvl1pPr>
            <a:lvl2pPr hangingPunct="0">
              <a:lnSpc>
                <a:spcPct val="95000"/>
              </a:lnSpc>
              <a:buClr>
                <a:srgbClr val="000000"/>
              </a:buClr>
              <a:buSzPct val="45000"/>
              <a:buFont typeface="StarSymbol" charset="0"/>
              <a:tabLst>
                <a:tab pos="723900" algn="l"/>
                <a:tab pos="1447800" algn="l"/>
                <a:tab pos="2171700" algn="l"/>
                <a:tab pos="2895600" algn="l"/>
                <a:tab pos="3619500" algn="l"/>
                <a:tab pos="4343400" algn="l"/>
                <a:tab pos="5067300" algn="l"/>
                <a:tab pos="5791200" algn="l"/>
              </a:tabLst>
              <a:defRPr sz="2400">
                <a:solidFill>
                  <a:srgbClr val="000000"/>
                </a:solidFill>
                <a:latin typeface="Times New Roman" charset="0"/>
                <a:ea typeface="msmincho" charset="0"/>
                <a:cs typeface="msmincho" charset="0"/>
              </a:defRPr>
            </a:lvl2pPr>
            <a:lvl3pPr hangingPunct="0">
              <a:lnSpc>
                <a:spcPct val="95000"/>
              </a:lnSpc>
              <a:buClr>
                <a:srgbClr val="000000"/>
              </a:buClr>
              <a:buSzPct val="45000"/>
              <a:buFont typeface="StarSymbol" charset="0"/>
              <a:tabLst>
                <a:tab pos="723900" algn="l"/>
                <a:tab pos="1447800" algn="l"/>
                <a:tab pos="2171700" algn="l"/>
                <a:tab pos="2895600" algn="l"/>
                <a:tab pos="3619500" algn="l"/>
                <a:tab pos="4343400" algn="l"/>
                <a:tab pos="5067300" algn="l"/>
                <a:tab pos="5791200" algn="l"/>
              </a:tabLst>
              <a:defRPr sz="2400">
                <a:solidFill>
                  <a:srgbClr val="000000"/>
                </a:solidFill>
                <a:latin typeface="Times New Roman" charset="0"/>
                <a:ea typeface="msmincho" charset="0"/>
                <a:cs typeface="msmincho" charset="0"/>
              </a:defRPr>
            </a:lvl3pPr>
            <a:lvl4pPr hangingPunct="0">
              <a:lnSpc>
                <a:spcPct val="95000"/>
              </a:lnSpc>
              <a:buClr>
                <a:srgbClr val="000000"/>
              </a:buClr>
              <a:buSzPct val="45000"/>
              <a:buFont typeface="StarSymbol" charset="0"/>
              <a:tabLst>
                <a:tab pos="723900" algn="l"/>
                <a:tab pos="1447800" algn="l"/>
                <a:tab pos="2171700" algn="l"/>
                <a:tab pos="2895600" algn="l"/>
                <a:tab pos="3619500" algn="l"/>
                <a:tab pos="4343400" algn="l"/>
                <a:tab pos="5067300" algn="l"/>
                <a:tab pos="5791200" algn="l"/>
              </a:tabLst>
              <a:defRPr sz="2400">
                <a:solidFill>
                  <a:srgbClr val="000000"/>
                </a:solidFill>
                <a:latin typeface="Times New Roman" charset="0"/>
                <a:ea typeface="msmincho" charset="0"/>
                <a:cs typeface="msmincho" charset="0"/>
              </a:defRPr>
            </a:lvl4pPr>
            <a:lvl5pPr hangingPunct="0">
              <a:lnSpc>
                <a:spcPct val="95000"/>
              </a:lnSpc>
              <a:buClr>
                <a:srgbClr val="000000"/>
              </a:buClr>
              <a:buSzPct val="45000"/>
              <a:buFont typeface="StarSymbol" charset="0"/>
              <a:tabLst>
                <a:tab pos="723900" algn="l"/>
                <a:tab pos="1447800" algn="l"/>
                <a:tab pos="2171700" algn="l"/>
                <a:tab pos="2895600" algn="l"/>
                <a:tab pos="3619500" algn="l"/>
                <a:tab pos="4343400" algn="l"/>
                <a:tab pos="5067300" algn="l"/>
                <a:tab pos="5791200" algn="l"/>
              </a:tabLst>
              <a:defRPr sz="2400">
                <a:solidFill>
                  <a:srgbClr val="000000"/>
                </a:solidFill>
                <a:latin typeface="Times New Roman" charset="0"/>
                <a:ea typeface="msmincho" charset="0"/>
                <a:cs typeface="msmincho" charset="0"/>
              </a:defRPr>
            </a:lvl5pPr>
            <a:lvl6pPr marL="1536700" indent="-215900" defTabSz="457200" fontAlgn="base" hangingPunct="0">
              <a:lnSpc>
                <a:spcPct val="95000"/>
              </a:lnSpc>
              <a:spcBef>
                <a:spcPct val="0"/>
              </a:spcBef>
              <a:spcAft>
                <a:spcPct val="0"/>
              </a:spcAft>
              <a:buClr>
                <a:srgbClr val="000000"/>
              </a:buClr>
              <a:buSzPct val="45000"/>
              <a:buFont typeface="StarSymbol" charset="0"/>
              <a:tabLst>
                <a:tab pos="723900" algn="l"/>
                <a:tab pos="1447800" algn="l"/>
                <a:tab pos="2171700" algn="l"/>
                <a:tab pos="2895600" algn="l"/>
                <a:tab pos="3619500" algn="l"/>
                <a:tab pos="4343400" algn="l"/>
                <a:tab pos="5067300" algn="l"/>
                <a:tab pos="5791200" algn="l"/>
              </a:tabLst>
              <a:defRPr sz="2400">
                <a:solidFill>
                  <a:srgbClr val="000000"/>
                </a:solidFill>
                <a:latin typeface="Times New Roman" charset="0"/>
                <a:ea typeface="msmincho" charset="0"/>
                <a:cs typeface="msmincho" charset="0"/>
              </a:defRPr>
            </a:lvl6pPr>
            <a:lvl7pPr marL="1993900" indent="-215900" defTabSz="457200" fontAlgn="base" hangingPunct="0">
              <a:lnSpc>
                <a:spcPct val="95000"/>
              </a:lnSpc>
              <a:spcBef>
                <a:spcPct val="0"/>
              </a:spcBef>
              <a:spcAft>
                <a:spcPct val="0"/>
              </a:spcAft>
              <a:buClr>
                <a:srgbClr val="000000"/>
              </a:buClr>
              <a:buSzPct val="45000"/>
              <a:buFont typeface="StarSymbol" charset="0"/>
              <a:tabLst>
                <a:tab pos="723900" algn="l"/>
                <a:tab pos="1447800" algn="l"/>
                <a:tab pos="2171700" algn="l"/>
                <a:tab pos="2895600" algn="l"/>
                <a:tab pos="3619500" algn="l"/>
                <a:tab pos="4343400" algn="l"/>
                <a:tab pos="5067300" algn="l"/>
                <a:tab pos="5791200" algn="l"/>
              </a:tabLst>
              <a:defRPr sz="2400">
                <a:solidFill>
                  <a:srgbClr val="000000"/>
                </a:solidFill>
                <a:latin typeface="Times New Roman" charset="0"/>
                <a:ea typeface="msmincho" charset="0"/>
                <a:cs typeface="msmincho" charset="0"/>
              </a:defRPr>
            </a:lvl7pPr>
            <a:lvl8pPr marL="2451100" indent="-215900" defTabSz="457200" fontAlgn="base" hangingPunct="0">
              <a:lnSpc>
                <a:spcPct val="95000"/>
              </a:lnSpc>
              <a:spcBef>
                <a:spcPct val="0"/>
              </a:spcBef>
              <a:spcAft>
                <a:spcPct val="0"/>
              </a:spcAft>
              <a:buClr>
                <a:srgbClr val="000000"/>
              </a:buClr>
              <a:buSzPct val="45000"/>
              <a:buFont typeface="StarSymbol" charset="0"/>
              <a:tabLst>
                <a:tab pos="723900" algn="l"/>
                <a:tab pos="1447800" algn="l"/>
                <a:tab pos="2171700" algn="l"/>
                <a:tab pos="2895600" algn="l"/>
                <a:tab pos="3619500" algn="l"/>
                <a:tab pos="4343400" algn="l"/>
                <a:tab pos="5067300" algn="l"/>
                <a:tab pos="5791200" algn="l"/>
              </a:tabLst>
              <a:defRPr sz="2400">
                <a:solidFill>
                  <a:srgbClr val="000000"/>
                </a:solidFill>
                <a:latin typeface="Times New Roman" charset="0"/>
                <a:ea typeface="msmincho" charset="0"/>
                <a:cs typeface="msmincho" charset="0"/>
              </a:defRPr>
            </a:lvl8pPr>
            <a:lvl9pPr marL="2908300" indent="-215900" defTabSz="457200" fontAlgn="base" hangingPunct="0">
              <a:lnSpc>
                <a:spcPct val="95000"/>
              </a:lnSpc>
              <a:spcBef>
                <a:spcPct val="0"/>
              </a:spcBef>
              <a:spcAft>
                <a:spcPct val="0"/>
              </a:spcAft>
              <a:buClr>
                <a:srgbClr val="000000"/>
              </a:buClr>
              <a:buSzPct val="45000"/>
              <a:buFont typeface="StarSymbol" charset="0"/>
              <a:tabLst>
                <a:tab pos="723900" algn="l"/>
                <a:tab pos="1447800" algn="l"/>
                <a:tab pos="2171700" algn="l"/>
                <a:tab pos="2895600" algn="l"/>
                <a:tab pos="3619500" algn="l"/>
                <a:tab pos="4343400" algn="l"/>
                <a:tab pos="5067300" algn="l"/>
                <a:tab pos="5791200" algn="l"/>
              </a:tabLst>
              <a:defRPr sz="2400">
                <a:solidFill>
                  <a:srgbClr val="000000"/>
                </a:solidFill>
                <a:latin typeface="Times New Roman" charset="0"/>
                <a:ea typeface="msmincho" charset="0"/>
                <a:cs typeface="msmincho" charset="0"/>
              </a:defRPr>
            </a:lvl9pPr>
          </a:lstStyle>
          <a:p>
            <a:pPr>
              <a:lnSpc>
                <a:spcPct val="85000"/>
              </a:lnSpc>
              <a:spcBef>
                <a:spcPts val="494"/>
              </a:spcBef>
            </a:pPr>
            <a:r>
              <a:rPr lang="en-GB" sz="1300"/>
              <a:t>By  now, most of you know there are three flavors of Java - Micro Edition, Standard Edition, and Enterprise Edition. These three flavors of Java represent three distinct target market segments each of which has unique issues and requirements that need to be addressed somewhat differently.</a:t>
            </a:r>
          </a:p>
          <a:p>
            <a:pPr>
              <a:lnSpc>
                <a:spcPct val="85000"/>
              </a:lnSpc>
              <a:spcBef>
                <a:spcPts val="494"/>
              </a:spcBef>
            </a:pPr>
            <a:endParaRPr lang="en-GB" sz="1300"/>
          </a:p>
          <a:p>
            <a:pPr>
              <a:lnSpc>
                <a:spcPct val="85000"/>
              </a:lnSpc>
              <a:spcBef>
                <a:spcPts val="494"/>
              </a:spcBef>
            </a:pPr>
            <a:r>
              <a:rPr lang="en-GB" sz="1300"/>
              <a:t>Micro Edition addresses of market segment of  small devices such as PDAs, cell phones and  settop boxe, which are typically constrained in terms of memory space and processing power.</a:t>
            </a:r>
          </a:p>
          <a:p>
            <a:pPr>
              <a:lnSpc>
                <a:spcPct val="85000"/>
              </a:lnSpc>
              <a:spcBef>
                <a:spcPts val="494"/>
              </a:spcBef>
            </a:pPr>
            <a:endParaRPr lang="en-GB" sz="1300"/>
          </a:p>
          <a:p>
            <a:pPr>
              <a:lnSpc>
                <a:spcPct val="85000"/>
              </a:lnSpc>
              <a:spcBef>
                <a:spcPts val="494"/>
              </a:spcBef>
            </a:pPr>
            <a:r>
              <a:rPr lang="en-GB" sz="1300"/>
              <a:t>Standard Edition represents the Java that we all know and love, a Java for desktop and workgroup server environments that require a full feature functionalities including rich graphical user interface.</a:t>
            </a:r>
          </a:p>
          <a:p>
            <a:pPr>
              <a:lnSpc>
                <a:spcPct val="85000"/>
              </a:lnSpc>
              <a:spcBef>
                <a:spcPts val="494"/>
              </a:spcBef>
            </a:pPr>
            <a:endParaRPr lang="en-GB" sz="1300"/>
          </a:p>
          <a:p>
            <a:pPr>
              <a:lnSpc>
                <a:spcPct val="85000"/>
              </a:lnSpc>
              <a:spcBef>
                <a:spcPts val="494"/>
              </a:spcBef>
            </a:pPr>
            <a:r>
              <a:rPr lang="en-GB" sz="1300"/>
              <a:t>Enterprise Edition covers the Java platform for developing and deploying enterprise qualitiy applications which are typically transactional, reliable and secure.</a:t>
            </a:r>
          </a:p>
          <a:p>
            <a:pPr>
              <a:lnSpc>
                <a:spcPct val="85000"/>
              </a:lnSpc>
              <a:spcBef>
                <a:spcPts val="494"/>
              </a:spcBef>
            </a:pPr>
            <a:endParaRPr lang="en-GB" sz="1300"/>
          </a:p>
          <a:p>
            <a:pPr>
              <a:lnSpc>
                <a:spcPct val="85000"/>
              </a:lnSpc>
              <a:spcBef>
                <a:spcPts val="494"/>
              </a:spcBef>
            </a:pPr>
            <a:r>
              <a:rPr lang="en-GB" sz="1300"/>
              <a:t>Also note that the “Enterprise Edition” box in the graphic extends into the standard edition, that is, Enterprise edition is built over standard edition.</a:t>
            </a:r>
          </a:p>
          <a:p>
            <a:pPr>
              <a:spcBef>
                <a:spcPts val="404"/>
              </a:spcBef>
            </a:pPr>
            <a:endParaRPr lang="en-GB"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5" name="Text Box 1"/>
          <p:cNvSpPr txBox="1">
            <a:spLocks noChangeArrowheads="1"/>
          </p:cNvSpPr>
          <p:nvPr/>
        </p:nvSpPr>
        <p:spPr bwMode="auto">
          <a:xfrm>
            <a:off x="1776133" y="1438853"/>
            <a:ext cx="3302934" cy="268431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82058" tIns="41029" rIns="82058" bIns="41029" anchor="ctr"/>
          <a:lstStyle/>
          <a:p>
            <a:endParaRPr lang="en-US"/>
          </a:p>
        </p:txBody>
      </p:sp>
      <p:sp>
        <p:nvSpPr>
          <p:cNvPr id="113666" name="Text Box 2"/>
          <p:cNvSpPr txBox="1">
            <a:spLocks noGrp="1" noChangeArrowheads="1"/>
          </p:cNvSpPr>
          <p:nvPr>
            <p:ph type="body"/>
          </p:nvPr>
        </p:nvSpPr>
        <p:spPr bwMode="auto">
          <a:xfrm>
            <a:off x="1487581" y="4329546"/>
            <a:ext cx="3885640" cy="2272673"/>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lvl1pPr>
              <a:tabLst>
                <a:tab pos="723900" algn="l"/>
                <a:tab pos="1447800" algn="l"/>
                <a:tab pos="2171700" algn="l"/>
                <a:tab pos="2895600" algn="l"/>
                <a:tab pos="3619500" algn="l"/>
                <a:tab pos="4343400" algn="l"/>
              </a:tabLst>
              <a:defRPr sz="1200">
                <a:solidFill>
                  <a:srgbClr val="000000"/>
                </a:solidFill>
                <a:latin typeface="Times New Roman" charset="0"/>
              </a:defRPr>
            </a:lvl1pPr>
            <a:lvl2pPr>
              <a:tabLst>
                <a:tab pos="723900" algn="l"/>
                <a:tab pos="1447800" algn="l"/>
                <a:tab pos="2171700" algn="l"/>
                <a:tab pos="2895600" algn="l"/>
                <a:tab pos="3619500" algn="l"/>
                <a:tab pos="4343400" algn="l"/>
              </a:tabLst>
              <a:defRPr sz="1200">
                <a:solidFill>
                  <a:srgbClr val="000000"/>
                </a:solidFill>
                <a:latin typeface="Times New Roman" charset="0"/>
              </a:defRPr>
            </a:lvl2pPr>
            <a:lvl3pPr>
              <a:tabLst>
                <a:tab pos="723900" algn="l"/>
                <a:tab pos="1447800" algn="l"/>
                <a:tab pos="2171700" algn="l"/>
                <a:tab pos="2895600" algn="l"/>
                <a:tab pos="3619500" algn="l"/>
                <a:tab pos="4343400" algn="l"/>
              </a:tabLst>
              <a:defRPr sz="1200">
                <a:solidFill>
                  <a:srgbClr val="000000"/>
                </a:solidFill>
                <a:latin typeface="Times New Roman" charset="0"/>
              </a:defRPr>
            </a:lvl3pPr>
            <a:lvl4pPr>
              <a:tabLst>
                <a:tab pos="723900" algn="l"/>
                <a:tab pos="1447800" algn="l"/>
                <a:tab pos="2171700" algn="l"/>
                <a:tab pos="2895600" algn="l"/>
                <a:tab pos="3619500" algn="l"/>
                <a:tab pos="4343400" algn="l"/>
              </a:tabLst>
              <a:defRPr sz="1200">
                <a:solidFill>
                  <a:srgbClr val="000000"/>
                </a:solidFill>
                <a:latin typeface="Times New Roman" charset="0"/>
              </a:defRPr>
            </a:lvl4pPr>
            <a:lvl5pPr>
              <a:tabLst>
                <a:tab pos="723900" algn="l"/>
                <a:tab pos="1447800" algn="l"/>
                <a:tab pos="2171700" algn="l"/>
                <a:tab pos="2895600" algn="l"/>
                <a:tab pos="3619500" algn="l"/>
                <a:tab pos="4343400" algn="l"/>
              </a:tabLst>
              <a:defRPr sz="1200">
                <a:solidFill>
                  <a:srgbClr val="000000"/>
                </a:solidFill>
                <a:latin typeface="Times New Roman" charset="0"/>
              </a:defRPr>
            </a:lvl5pPr>
            <a:lvl6pPr marL="2514600" indent="-228600" defTabSz="4572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Lst>
              <a:defRPr sz="1200">
                <a:solidFill>
                  <a:srgbClr val="000000"/>
                </a:solidFill>
                <a:latin typeface="Times New Roman" charset="0"/>
              </a:defRPr>
            </a:lvl6pPr>
            <a:lvl7pPr marL="2971800" indent="-228600" defTabSz="4572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Lst>
              <a:defRPr sz="1200">
                <a:solidFill>
                  <a:srgbClr val="000000"/>
                </a:solidFill>
                <a:latin typeface="Times New Roman" charset="0"/>
              </a:defRPr>
            </a:lvl7pPr>
            <a:lvl8pPr marL="3429000" indent="-228600" defTabSz="4572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Lst>
              <a:defRPr sz="1200">
                <a:solidFill>
                  <a:srgbClr val="000000"/>
                </a:solidFill>
                <a:latin typeface="Times New Roman" charset="0"/>
              </a:defRPr>
            </a:lvl8pPr>
            <a:lvl9pPr marL="3886200" indent="-228600" defTabSz="4572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Lst>
              <a:defRPr sz="1200">
                <a:solidFill>
                  <a:srgbClr val="000000"/>
                </a:solidFill>
                <a:latin typeface="Times New Roman" charset="0"/>
              </a:defRPr>
            </a:lvl9pPr>
          </a:lstStyle>
          <a:p>
            <a:pPr eaLnBrk="1">
              <a:lnSpc>
                <a:spcPct val="95000"/>
              </a:lnSpc>
              <a:spcBef>
                <a:spcPct val="0"/>
              </a:spcBef>
              <a:buSzPct val="45000"/>
              <a:buFont typeface="StarSymbol" charset="0"/>
              <a:buNone/>
            </a:pPr>
            <a:r>
              <a:rPr lang="en-GB" sz="1300">
                <a:ea typeface="msmincho" charset="0"/>
                <a:cs typeface="msmincho" charset="0"/>
              </a:rPr>
              <a:t>This is another picture that shows three flavors of Java technology.  Java is being used at  JavaCard at one end and at the supercomputer at the other end.</a:t>
            </a:r>
          </a:p>
          <a:p>
            <a:pPr eaLnBrk="1">
              <a:lnSpc>
                <a:spcPct val="95000"/>
              </a:lnSpc>
              <a:spcBef>
                <a:spcPct val="0"/>
              </a:spcBef>
              <a:buSzPct val="45000"/>
              <a:buFont typeface="StarSymbol" charset="0"/>
              <a:buNone/>
            </a:pPr>
            <a:endParaRPr lang="en-GB" sz="1300">
              <a:ea typeface="msmincho" charset="0"/>
              <a:cs typeface="msmincho" charset="0"/>
            </a:endParaRPr>
          </a:p>
          <a:p>
            <a:pPr eaLnBrk="1">
              <a:lnSpc>
                <a:spcPct val="95000"/>
              </a:lnSpc>
              <a:spcBef>
                <a:spcPct val="0"/>
              </a:spcBef>
              <a:buSzPct val="45000"/>
              <a:buFont typeface="StarSymbol" charset="0"/>
              <a:buNone/>
            </a:pPr>
            <a:endParaRPr lang="en-GB" sz="1300">
              <a:ea typeface="msmincho" charset="0"/>
              <a:cs typeface="msmincho" charset="0"/>
            </a:endParaRPr>
          </a:p>
          <a:p>
            <a:pPr eaLnBrk="1">
              <a:lnSpc>
                <a:spcPct val="95000"/>
              </a:lnSpc>
              <a:spcBef>
                <a:spcPct val="0"/>
              </a:spcBef>
              <a:buSzPct val="45000"/>
              <a:buFont typeface="StarSymbol" charset="0"/>
              <a:buNone/>
            </a:pPr>
            <a:r>
              <a:rPr lang="en-GB" sz="1300">
                <a:ea typeface="msmincho" charset="0"/>
                <a:cs typeface="msmincho" charset="0"/>
              </a:rPr>
              <a:t>The key point in this picture is that the syntax and semantics of Java programming language is preserved regardless of which edition you use.  And regardless where it is being used, it provides the secure, portable, and robust application development and deployment platform.</a:t>
            </a:r>
          </a:p>
          <a:p>
            <a:pPr eaLnBrk="1">
              <a:lnSpc>
                <a:spcPct val="93000"/>
              </a:lnSpc>
              <a:spcBef>
                <a:spcPct val="0"/>
              </a:spcBef>
              <a:buSzPct val="45000"/>
              <a:buFont typeface="StarSymbol" charset="0"/>
              <a:buNone/>
            </a:pPr>
            <a:endParaRPr lang="en-GB" sz="1300">
              <a:latin typeface="Arial" charset="0"/>
              <a:ea typeface="msmincho" charset="0"/>
              <a:cs typeface="msmincho" charset="0"/>
            </a:endParaRPr>
          </a:p>
          <a:p>
            <a:pPr eaLnBrk="1">
              <a:lnSpc>
                <a:spcPct val="93000"/>
              </a:lnSpc>
              <a:spcBef>
                <a:spcPct val="0"/>
              </a:spcBef>
              <a:buSzPct val="45000"/>
              <a:buFont typeface="StarSymbol" charset="0"/>
              <a:buNone/>
            </a:pPr>
            <a:endParaRPr lang="en-GB" sz="1300">
              <a:latin typeface="Arial" charset="0"/>
              <a:ea typeface="msmincho" charset="0"/>
              <a:cs typeface="msmincho"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4"/>
          <p:cNvSpPr>
            <a:spLocks noGrp="1" noChangeArrowheads="1"/>
          </p:cNvSpPr>
          <p:nvPr>
            <p:ph type="sldNum"/>
          </p:nvPr>
        </p:nvSpPr>
        <p:spPr>
          <a:ln/>
        </p:spPr>
        <p:txBody>
          <a:bodyPr/>
          <a:lstStyle/>
          <a:p>
            <a:fld id="{88FD8088-24D5-4BB1-ACFC-C376719E958D}" type="slidenum">
              <a:rPr lang="en-GB"/>
              <a:pPr/>
              <a:t>18</a:t>
            </a:fld>
            <a:endParaRPr lang="en-GB"/>
          </a:p>
        </p:txBody>
      </p:sp>
      <p:sp>
        <p:nvSpPr>
          <p:cNvPr id="44033" name="Text Box 1"/>
          <p:cNvSpPr txBox="1">
            <a:spLocks noChangeArrowheads="1"/>
          </p:cNvSpPr>
          <p:nvPr/>
        </p:nvSpPr>
        <p:spPr bwMode="auto">
          <a:xfrm>
            <a:off x="1143000" y="685800"/>
            <a:ext cx="4567238"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
        <p:nvSpPr>
          <p:cNvPr id="44034" name="Rectangle 2"/>
          <p:cNvSpPr txBox="1">
            <a:spLocks noGrp="1" noChangeArrowheads="1"/>
          </p:cNvSpPr>
          <p:nvPr>
            <p:ph type="body"/>
          </p:nvPr>
        </p:nvSpPr>
        <p:spPr bwMode="auto">
          <a:xfrm>
            <a:off x="914400" y="4343400"/>
            <a:ext cx="5018088"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9359D89-F017-495C-8710-DB8546EE890C}" type="datetimeFigureOut">
              <a:rPr lang="en-US" smtClean="0"/>
              <a:pPr/>
              <a:t>9/16/2013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62934C0-9EA1-42CF-B83F-6F483587B905}"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9359D89-F017-495C-8710-DB8546EE890C}" type="datetimeFigureOut">
              <a:rPr lang="en-US" smtClean="0"/>
              <a:pPr/>
              <a:t>9/16/2013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2934C0-9EA1-42CF-B83F-6F483587B90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C62934C0-9EA1-42CF-B83F-6F483587B905}"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9359D89-F017-495C-8710-DB8546EE890C}" type="datetimeFigureOut">
              <a:rPr lang="en-US" smtClean="0"/>
              <a:pPr/>
              <a:t>9/16/2013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317500" y="722313"/>
            <a:ext cx="8637588" cy="762000"/>
          </a:xfrm>
        </p:spPr>
        <p:txBody>
          <a:bodyPr/>
          <a:lstStyle/>
          <a:p>
            <a:r>
              <a:rPr lang="en-US"/>
              <a:t>Click to edit Master title style</a:t>
            </a:r>
          </a:p>
        </p:txBody>
      </p:sp>
      <p:sp>
        <p:nvSpPr>
          <p:cNvPr id="3" name="ClipArt Placeholder 2"/>
          <p:cNvSpPr>
            <a:spLocks noGrp="1"/>
          </p:cNvSpPr>
          <p:nvPr>
            <p:ph type="clipArt" sz="half" idx="1"/>
          </p:nvPr>
        </p:nvSpPr>
        <p:spPr>
          <a:xfrm>
            <a:off x="328613" y="1941513"/>
            <a:ext cx="4027487" cy="4114800"/>
          </a:xfrm>
        </p:spPr>
        <p:txBody>
          <a:bodyPr/>
          <a:lstStyle/>
          <a:p>
            <a:endParaRPr lang="en-US"/>
          </a:p>
        </p:txBody>
      </p:sp>
      <p:sp>
        <p:nvSpPr>
          <p:cNvPr id="4" name="Text Placeholder 3"/>
          <p:cNvSpPr>
            <a:spLocks noGrp="1"/>
          </p:cNvSpPr>
          <p:nvPr>
            <p:ph type="body" sz="half" idx="2"/>
          </p:nvPr>
        </p:nvSpPr>
        <p:spPr>
          <a:xfrm>
            <a:off x="4508500" y="1941513"/>
            <a:ext cx="4029075"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3433763" y="634365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6108700" y="634365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146050" y="6361113"/>
            <a:ext cx="1905000" cy="457200"/>
          </a:xfrm>
        </p:spPr>
        <p:txBody>
          <a:bodyPr/>
          <a:lstStyle>
            <a:lvl1pPr>
              <a:defRPr/>
            </a:lvl1pPr>
          </a:lstStyle>
          <a:p>
            <a:fld id="{0EDCC7AD-B7EC-4528-8383-C9AA0BEC6536}" type="slidenum">
              <a:rPr lang="en-US"/>
              <a:pPr/>
              <a:t>‹#›</a:t>
            </a:fld>
            <a:endParaRPr lang="en-US"/>
          </a:p>
        </p:txBody>
      </p:sp>
    </p:spTree>
    <p:extLst>
      <p:ext uri="{BB962C8B-B14F-4D97-AF65-F5344CB8AC3E}">
        <p14:creationId xmlns:p14="http://schemas.microsoft.com/office/powerpoint/2010/main" xmlns="" val="2630255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17500" y="722313"/>
            <a:ext cx="8637588" cy="762000"/>
          </a:xfrm>
        </p:spPr>
        <p:txBody>
          <a:bodyPr/>
          <a:lstStyle/>
          <a:p>
            <a:r>
              <a:rPr lang="en-US"/>
              <a:t>Click to edit Master title style</a:t>
            </a:r>
          </a:p>
        </p:txBody>
      </p:sp>
      <p:sp>
        <p:nvSpPr>
          <p:cNvPr id="3" name="Text Placeholder 2"/>
          <p:cNvSpPr>
            <a:spLocks noGrp="1"/>
          </p:cNvSpPr>
          <p:nvPr>
            <p:ph type="body" sz="half" idx="1"/>
          </p:nvPr>
        </p:nvSpPr>
        <p:spPr>
          <a:xfrm>
            <a:off x="328613" y="1941513"/>
            <a:ext cx="402748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508500" y="1941513"/>
            <a:ext cx="4029075" cy="4114800"/>
          </a:xfrm>
        </p:spPr>
        <p:txBody>
          <a:bodyPr/>
          <a:lstStyle/>
          <a:p>
            <a:endParaRPr lang="en-US"/>
          </a:p>
        </p:txBody>
      </p:sp>
      <p:sp>
        <p:nvSpPr>
          <p:cNvPr id="5" name="Date Placeholder 4"/>
          <p:cNvSpPr>
            <a:spLocks noGrp="1"/>
          </p:cNvSpPr>
          <p:nvPr>
            <p:ph type="dt" sz="half" idx="10"/>
          </p:nvPr>
        </p:nvSpPr>
        <p:spPr>
          <a:xfrm>
            <a:off x="3433763" y="634365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6108700" y="634365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146050" y="6361113"/>
            <a:ext cx="1905000" cy="457200"/>
          </a:xfrm>
        </p:spPr>
        <p:txBody>
          <a:bodyPr/>
          <a:lstStyle>
            <a:lvl1pPr>
              <a:defRPr/>
            </a:lvl1pPr>
          </a:lstStyle>
          <a:p>
            <a:fld id="{03F4FB38-5545-45E3-80BB-7F2120B5020C}" type="slidenum">
              <a:rPr lang="en-US"/>
              <a:pPr/>
              <a:t>‹#›</a:t>
            </a:fld>
            <a:endParaRPr lang="en-US"/>
          </a:p>
        </p:txBody>
      </p:sp>
    </p:spTree>
    <p:extLst>
      <p:ext uri="{BB962C8B-B14F-4D97-AF65-F5344CB8AC3E}">
        <p14:creationId xmlns:p14="http://schemas.microsoft.com/office/powerpoint/2010/main" xmlns="" val="3615494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9359D89-F017-495C-8710-DB8546EE890C}" type="datetimeFigureOut">
              <a:rPr lang="en-US" smtClean="0"/>
              <a:pPr/>
              <a:t>9/16/2013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C62934C0-9EA1-42CF-B83F-6F483587B905}"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F9359D89-F017-495C-8710-DB8546EE890C}" type="datetimeFigureOut">
              <a:rPr lang="en-US" smtClean="0"/>
              <a:pPr/>
              <a:t>9/16/2013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62934C0-9EA1-42CF-B83F-6F483587B905}"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F9359D89-F017-495C-8710-DB8546EE890C}" type="datetimeFigureOut">
              <a:rPr lang="en-US" smtClean="0"/>
              <a:pPr/>
              <a:t>9/16/2013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2934C0-9EA1-42CF-B83F-6F483587B905}"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9359D89-F017-495C-8710-DB8546EE890C}" type="datetimeFigureOut">
              <a:rPr lang="en-US" smtClean="0"/>
              <a:pPr/>
              <a:t>9/16/2013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C62934C0-9EA1-42CF-B83F-6F483587B905}"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9359D89-F017-495C-8710-DB8546EE890C}" type="datetimeFigureOut">
              <a:rPr lang="en-US" smtClean="0"/>
              <a:pPr/>
              <a:t>9/16/2013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C62934C0-9EA1-42CF-B83F-6F483587B90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F9359D89-F017-495C-8710-DB8546EE890C}" type="datetimeFigureOut">
              <a:rPr lang="en-US" smtClean="0"/>
              <a:pPr/>
              <a:t>9/16/2013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C62934C0-9EA1-42CF-B83F-6F483587B90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C62934C0-9EA1-42CF-B83F-6F483587B905}"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F9359D89-F017-495C-8710-DB8546EE890C}" type="datetimeFigureOut">
              <a:rPr lang="en-US" smtClean="0"/>
              <a:pPr/>
              <a:t>9/16/2013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C62934C0-9EA1-42CF-B83F-6F483587B905}"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F9359D89-F017-495C-8710-DB8546EE890C}" type="datetimeFigureOut">
              <a:rPr lang="en-US" smtClean="0"/>
              <a:pPr/>
              <a:t>9/16/2013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F9359D89-F017-495C-8710-DB8546EE890C}" type="datetimeFigureOut">
              <a:rPr lang="en-US" smtClean="0"/>
              <a:pPr/>
              <a:t>9/16/2013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62934C0-9EA1-42CF-B83F-6F483587B905}"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jpeg"/><Relationship Id="rId3" Type="http://schemas.openxmlformats.org/officeDocument/2006/relationships/image" Target="../media/image12.jpeg"/><Relationship Id="rId7" Type="http://schemas.openxmlformats.org/officeDocument/2006/relationships/image" Target="../media/image16.jpeg"/><Relationship Id="rId12" Type="http://schemas.openxmlformats.org/officeDocument/2006/relationships/image" Target="../media/image21.emf"/><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5.png"/><Relationship Id="rId11" Type="http://schemas.openxmlformats.org/officeDocument/2006/relationships/image" Target="../media/image20.emf"/><Relationship Id="rId5" Type="http://schemas.openxmlformats.org/officeDocument/2006/relationships/image" Target="../media/image14.emf"/><Relationship Id="rId10" Type="http://schemas.openxmlformats.org/officeDocument/2006/relationships/image" Target="../media/image19.jpeg"/><Relationship Id="rId4" Type="http://schemas.openxmlformats.org/officeDocument/2006/relationships/image" Target="../media/image13.png"/><Relationship Id="rId9" Type="http://schemas.openxmlformats.org/officeDocument/2006/relationships/image" Target="../media/image18.jpeg"/><Relationship Id="rId1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3600" dirty="0" smtClean="0"/>
              <a:t>Introducing the Java EE Platform</a:t>
            </a:r>
            <a:endParaRPr lang="en-US" sz="3600" dirty="0"/>
          </a:p>
        </p:txBody>
      </p:sp>
      <p:sp>
        <p:nvSpPr>
          <p:cNvPr id="2" name="Title 1"/>
          <p:cNvSpPr>
            <a:spLocks noGrp="1"/>
          </p:cNvSpPr>
          <p:nvPr>
            <p:ph type="ctrTitle"/>
          </p:nvPr>
        </p:nvSpPr>
        <p:spPr/>
        <p:txBody>
          <a:bodyPr/>
          <a:lstStyle/>
          <a:p>
            <a:r>
              <a:rPr lang="en-US" dirty="0" smtClean="0"/>
              <a:t>Ch-5</a:t>
            </a:r>
            <a:endParaRPr lang="en-US" dirty="0"/>
          </a:p>
        </p:txBody>
      </p:sp>
    </p:spTree>
    <p:extLst>
      <p:ext uri="{BB962C8B-B14F-4D97-AF65-F5344CB8AC3E}">
        <p14:creationId xmlns:p14="http://schemas.microsoft.com/office/powerpoint/2010/main" xmlns="" val="29308629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924800" cy="6019800"/>
          </a:xfrm>
        </p:spPr>
        <p:txBody>
          <a:bodyPr>
            <a:normAutofit fontScale="92500"/>
          </a:bodyPr>
          <a:lstStyle/>
          <a:p>
            <a:r>
              <a:rPr lang="en-US" b="1" dirty="0" smtClean="0"/>
              <a:t>Advantages</a:t>
            </a:r>
            <a:endParaRPr lang="en-US" dirty="0" smtClean="0"/>
          </a:p>
          <a:p>
            <a:pPr lvl="1"/>
            <a:r>
              <a:rPr lang="en-US" dirty="0" smtClean="0"/>
              <a:t>High performance, lightweight persistent objects</a:t>
            </a:r>
          </a:p>
          <a:p>
            <a:pPr lvl="1"/>
            <a:r>
              <a:rPr lang="en-US" dirty="0" smtClean="0"/>
              <a:t>Scalability – Each tier can scale horizontally</a:t>
            </a:r>
          </a:p>
          <a:p>
            <a:pPr lvl="1"/>
            <a:r>
              <a:rPr lang="en-US" dirty="0" smtClean="0"/>
              <a:t>Performance – Because the Presentation tier can cache requests, network utilization is minimized, and the load is reduced on the Application and Data tiers.</a:t>
            </a:r>
          </a:p>
          <a:p>
            <a:pPr lvl="1"/>
            <a:r>
              <a:rPr lang="en-US" dirty="0" smtClean="0"/>
              <a:t>High degree of flexibility in deployment platform and configuration</a:t>
            </a:r>
          </a:p>
          <a:p>
            <a:pPr lvl="1"/>
            <a:r>
              <a:rPr lang="en-US" dirty="0" smtClean="0"/>
              <a:t>Better Re-use</a:t>
            </a:r>
          </a:p>
          <a:p>
            <a:pPr lvl="1"/>
            <a:r>
              <a:rPr lang="en-US" dirty="0" smtClean="0"/>
              <a:t>Improve Data Integrity</a:t>
            </a:r>
          </a:p>
          <a:p>
            <a:pPr lvl="1"/>
            <a:r>
              <a:rPr lang="en-US" dirty="0" smtClean="0"/>
              <a:t>Improved Security – Client is not direct access to database.</a:t>
            </a:r>
          </a:p>
          <a:p>
            <a:pPr lvl="1"/>
            <a:r>
              <a:rPr lang="en-US" dirty="0" smtClean="0"/>
              <a:t>Easy to maintain and modification is bit easy, won’t affect other modules</a:t>
            </a:r>
          </a:p>
          <a:p>
            <a:pPr lvl="1"/>
            <a:r>
              <a:rPr lang="en-US" dirty="0" smtClean="0"/>
              <a:t>In three tier architecture application performance is good.</a:t>
            </a:r>
          </a:p>
          <a:p>
            <a:r>
              <a:rPr lang="en-US" b="1" dirty="0" smtClean="0"/>
              <a:t>Disadvantages</a:t>
            </a:r>
            <a:endParaRPr lang="en-US" dirty="0" smtClean="0"/>
          </a:p>
          <a:p>
            <a:pPr lvl="1"/>
            <a:r>
              <a:rPr lang="en-US" dirty="0" smtClean="0"/>
              <a:t>Increase Complexity/Effort</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688490" y="381000"/>
            <a:ext cx="7756263" cy="572844"/>
          </a:xfrm>
        </p:spPr>
        <p:txBody>
          <a:bodyPr>
            <a:normAutofit fontScale="90000"/>
          </a:bodyPr>
          <a:lstStyle/>
          <a:p>
            <a:r>
              <a:rPr lang="en-US" dirty="0" smtClean="0"/>
              <a:t>Little comparison</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xmlns="" val="1498902640"/>
              </p:ext>
            </p:extLst>
          </p:nvPr>
        </p:nvGraphicFramePr>
        <p:xfrm>
          <a:off x="304800" y="1371600"/>
          <a:ext cx="8458200" cy="4756864"/>
        </p:xfrm>
        <a:graphic>
          <a:graphicData uri="http://schemas.openxmlformats.org/drawingml/2006/table">
            <a:tbl>
              <a:tblPr firstRow="1" bandRow="1">
                <a:tableStyleId>{5C22544A-7EE6-4342-B048-85BDC9FD1C3A}</a:tableStyleId>
              </a:tblPr>
              <a:tblGrid>
                <a:gridCol w="1400456"/>
                <a:gridCol w="2828644"/>
                <a:gridCol w="2114550"/>
                <a:gridCol w="2114550"/>
              </a:tblGrid>
              <a:tr h="447972">
                <a:tc>
                  <a:txBody>
                    <a:bodyPr/>
                    <a:lstStyle/>
                    <a:p>
                      <a:endParaRPr lang="en-US" sz="2200" dirty="0">
                        <a:latin typeface="Cambria" pitchFamily="18" charset="0"/>
                      </a:endParaRPr>
                    </a:p>
                  </a:txBody>
                  <a:tcPr/>
                </a:tc>
                <a:tc>
                  <a:txBody>
                    <a:bodyPr/>
                    <a:lstStyle/>
                    <a:p>
                      <a:pPr algn="ctr"/>
                      <a:r>
                        <a:rPr lang="en-US" sz="2200" dirty="0" smtClean="0">
                          <a:latin typeface="Cambria" pitchFamily="18" charset="0"/>
                        </a:rPr>
                        <a:t>1-Tier</a:t>
                      </a:r>
                      <a:endParaRPr lang="en-US" sz="2200" dirty="0">
                        <a:latin typeface="Cambria" pitchFamily="18" charset="0"/>
                      </a:endParaRPr>
                    </a:p>
                  </a:txBody>
                  <a:tcPr/>
                </a:tc>
                <a:tc>
                  <a:txBody>
                    <a:bodyPr/>
                    <a:lstStyle/>
                    <a:p>
                      <a:pPr algn="ctr"/>
                      <a:r>
                        <a:rPr lang="en-US" sz="2200" dirty="0" smtClean="0">
                          <a:latin typeface="Cambria" pitchFamily="18" charset="0"/>
                        </a:rPr>
                        <a:t>2-Tier</a:t>
                      </a:r>
                      <a:endParaRPr lang="en-US" sz="2200" dirty="0">
                        <a:latin typeface="Cambria" pitchFamily="18" charset="0"/>
                      </a:endParaRPr>
                    </a:p>
                  </a:txBody>
                  <a:tcPr/>
                </a:tc>
                <a:tc>
                  <a:txBody>
                    <a:bodyPr/>
                    <a:lstStyle/>
                    <a:p>
                      <a:pPr algn="ctr"/>
                      <a:r>
                        <a:rPr lang="en-US" sz="2200" dirty="0" smtClean="0">
                          <a:latin typeface="Cambria" pitchFamily="18" charset="0"/>
                        </a:rPr>
                        <a:t>Multi-Tier</a:t>
                      </a:r>
                      <a:endParaRPr lang="en-US" sz="2200" dirty="0">
                        <a:latin typeface="Cambria" pitchFamily="18" charset="0"/>
                      </a:endParaRPr>
                    </a:p>
                  </a:txBody>
                  <a:tcPr/>
                </a:tc>
              </a:tr>
              <a:tr h="1767343">
                <a:tc>
                  <a:txBody>
                    <a:bodyPr/>
                    <a:lstStyle/>
                    <a:p>
                      <a:r>
                        <a:rPr lang="en-US" sz="2200" dirty="0" smtClean="0">
                          <a:latin typeface="Cambria" pitchFamily="18" charset="0"/>
                        </a:rPr>
                        <a:t>Benefits</a:t>
                      </a:r>
                      <a:endParaRPr lang="en-US" sz="2200" dirty="0">
                        <a:latin typeface="Cambria" pitchFamily="18" charset="0"/>
                      </a:endParaRPr>
                    </a:p>
                  </a:txBody>
                  <a:tcPr/>
                </a:tc>
                <a:tc>
                  <a:txBody>
                    <a:bodyPr/>
                    <a:lstStyle/>
                    <a:p>
                      <a:pPr marL="342900" indent="-342900" fontAlgn="base">
                        <a:buFont typeface="Arial" pitchFamily="34" charset="0"/>
                        <a:buChar char="•"/>
                      </a:pPr>
                      <a:r>
                        <a:rPr lang="en-US" sz="2200" b="0" i="0" kern="1200" dirty="0" smtClean="0">
                          <a:solidFill>
                            <a:schemeClr val="dk1"/>
                          </a:solidFill>
                          <a:effectLst/>
                          <a:latin typeface="Cambria" pitchFamily="18" charset="0"/>
                          <a:ea typeface="+mn-ea"/>
                          <a:cs typeface="+mn-cs"/>
                        </a:rPr>
                        <a:t>Very simple</a:t>
                      </a:r>
                    </a:p>
                    <a:p>
                      <a:pPr marL="342900" indent="-342900" fontAlgn="base">
                        <a:buFont typeface="Arial" pitchFamily="34" charset="0"/>
                        <a:buChar char="•"/>
                      </a:pPr>
                      <a:r>
                        <a:rPr lang="en-US" sz="2200" b="0" i="0" kern="1200" dirty="0" smtClean="0">
                          <a:solidFill>
                            <a:schemeClr val="dk1"/>
                          </a:solidFill>
                          <a:effectLst/>
                          <a:latin typeface="Cambria" pitchFamily="18" charset="0"/>
                          <a:ea typeface="+mn-ea"/>
                          <a:cs typeface="+mn-cs"/>
                        </a:rPr>
                        <a:t>No server needed</a:t>
                      </a:r>
                    </a:p>
                    <a:p>
                      <a:endParaRPr lang="en-US" sz="2200" dirty="0">
                        <a:latin typeface="Cambria" pitchFamily="18" charset="0"/>
                      </a:endParaRPr>
                    </a:p>
                  </a:txBody>
                  <a:tcPr/>
                </a:tc>
                <a:tc>
                  <a:txBody>
                    <a:bodyPr/>
                    <a:lstStyle/>
                    <a:p>
                      <a:pPr marL="342900" indent="-342900" fontAlgn="base">
                        <a:buFont typeface="Arial" pitchFamily="34" charset="0"/>
                        <a:buChar char="•"/>
                      </a:pPr>
                      <a:r>
                        <a:rPr lang="en-US" sz="2200" b="0" i="0" kern="1200" dirty="0" smtClean="0">
                          <a:solidFill>
                            <a:schemeClr val="dk1"/>
                          </a:solidFill>
                          <a:effectLst/>
                          <a:latin typeface="Cambria" pitchFamily="18" charset="0"/>
                          <a:ea typeface="+mn-ea"/>
                          <a:cs typeface="+mn-cs"/>
                        </a:rPr>
                        <a:t>Good security</a:t>
                      </a:r>
                    </a:p>
                    <a:p>
                      <a:pPr marL="342900" indent="-342900" fontAlgn="base">
                        <a:buFont typeface="Arial" pitchFamily="34" charset="0"/>
                        <a:buChar char="•"/>
                      </a:pPr>
                      <a:r>
                        <a:rPr lang="en-US" sz="2200" b="0" i="0" kern="1200" dirty="0" smtClean="0">
                          <a:solidFill>
                            <a:schemeClr val="dk1"/>
                          </a:solidFill>
                          <a:effectLst/>
                          <a:latin typeface="Cambria" pitchFamily="18" charset="0"/>
                          <a:ea typeface="+mn-ea"/>
                          <a:cs typeface="+mn-cs"/>
                        </a:rPr>
                        <a:t>More scalable</a:t>
                      </a:r>
                    </a:p>
                    <a:p>
                      <a:pPr marL="342900" indent="-342900" fontAlgn="base">
                        <a:buFont typeface="Arial" pitchFamily="34" charset="0"/>
                        <a:buChar char="•"/>
                      </a:pPr>
                      <a:r>
                        <a:rPr lang="en-US" sz="2200" b="0" i="0" kern="1200" dirty="0" smtClean="0">
                          <a:solidFill>
                            <a:schemeClr val="dk1"/>
                          </a:solidFill>
                          <a:effectLst/>
                          <a:latin typeface="Cambria" pitchFamily="18" charset="0"/>
                          <a:ea typeface="+mn-ea"/>
                          <a:cs typeface="+mn-cs"/>
                        </a:rPr>
                        <a:t>Faster execution</a:t>
                      </a:r>
                    </a:p>
                    <a:p>
                      <a:endParaRPr lang="en-US" sz="2200" dirty="0">
                        <a:latin typeface="Cambria" pitchFamily="18" charset="0"/>
                      </a:endParaRPr>
                    </a:p>
                  </a:txBody>
                  <a:tcPr/>
                </a:tc>
                <a:tc>
                  <a:txBody>
                    <a:bodyPr/>
                    <a:lstStyle/>
                    <a:p>
                      <a:pPr marL="342900" indent="-342900" fontAlgn="base">
                        <a:buFont typeface="Arial" pitchFamily="34" charset="0"/>
                        <a:buChar char="•"/>
                      </a:pPr>
                      <a:r>
                        <a:rPr lang="en-US" sz="2200" b="0" i="0" kern="1200" dirty="0" smtClean="0">
                          <a:solidFill>
                            <a:schemeClr val="dk1"/>
                          </a:solidFill>
                          <a:effectLst/>
                          <a:latin typeface="Cambria" pitchFamily="18" charset="0"/>
                          <a:ea typeface="+mn-ea"/>
                          <a:cs typeface="+mn-cs"/>
                        </a:rPr>
                        <a:t>Exceptional security</a:t>
                      </a:r>
                    </a:p>
                    <a:p>
                      <a:pPr marL="342900" indent="-342900" fontAlgn="base">
                        <a:buFont typeface="Arial" pitchFamily="34" charset="0"/>
                        <a:buChar char="•"/>
                      </a:pPr>
                      <a:r>
                        <a:rPr lang="en-US" sz="2200" b="0" i="0" kern="1200" dirty="0" smtClean="0">
                          <a:solidFill>
                            <a:schemeClr val="dk1"/>
                          </a:solidFill>
                          <a:effectLst/>
                          <a:latin typeface="Cambria" pitchFamily="18" charset="0"/>
                          <a:ea typeface="+mn-ea"/>
                          <a:cs typeface="+mn-cs"/>
                        </a:rPr>
                        <a:t>Fastest execution</a:t>
                      </a:r>
                    </a:p>
                    <a:p>
                      <a:pPr marL="342900" indent="-342900" fontAlgn="base">
                        <a:buFont typeface="Arial" pitchFamily="34" charset="0"/>
                        <a:buChar char="•"/>
                      </a:pPr>
                      <a:r>
                        <a:rPr lang="en-US" sz="2200" b="0" i="0" kern="1200" dirty="0" smtClean="0">
                          <a:solidFill>
                            <a:schemeClr val="dk1"/>
                          </a:solidFill>
                          <a:effectLst/>
                          <a:latin typeface="Cambria" pitchFamily="18" charset="0"/>
                          <a:ea typeface="+mn-ea"/>
                          <a:cs typeface="+mn-cs"/>
                        </a:rPr>
                        <a:t>Very scalable</a:t>
                      </a:r>
                    </a:p>
                    <a:p>
                      <a:endParaRPr lang="en-US" sz="2200" dirty="0">
                        <a:latin typeface="Cambria" pitchFamily="18" charset="0"/>
                      </a:endParaRPr>
                    </a:p>
                  </a:txBody>
                  <a:tcPr/>
                </a:tc>
              </a:tr>
              <a:tr h="773212">
                <a:tc>
                  <a:txBody>
                    <a:bodyPr/>
                    <a:lstStyle/>
                    <a:p>
                      <a:r>
                        <a:rPr lang="en-US" sz="2200" dirty="0" smtClean="0">
                          <a:latin typeface="Cambria" pitchFamily="18" charset="0"/>
                        </a:rPr>
                        <a:t>Issues</a:t>
                      </a:r>
                      <a:endParaRPr lang="en-US" sz="2200" dirty="0">
                        <a:latin typeface="Cambria" pitchFamily="18" charset="0"/>
                      </a:endParaRPr>
                    </a:p>
                  </a:txBody>
                  <a:tcPr/>
                </a:tc>
                <a:tc>
                  <a:txBody>
                    <a:bodyPr/>
                    <a:lstStyle/>
                    <a:p>
                      <a:pPr marL="342900" indent="-342900">
                        <a:buFont typeface="Arial" pitchFamily="34" charset="0"/>
                        <a:buChar char="•"/>
                      </a:pPr>
                      <a:r>
                        <a:rPr lang="en-US" sz="2200" b="0" i="0" kern="1200" dirty="0" smtClean="0">
                          <a:solidFill>
                            <a:schemeClr val="dk1"/>
                          </a:solidFill>
                          <a:effectLst/>
                          <a:latin typeface="Cambria" pitchFamily="18" charset="0"/>
                          <a:ea typeface="+mn-ea"/>
                          <a:cs typeface="+mn-cs"/>
                        </a:rPr>
                        <a:t>Poor security</a:t>
                      </a:r>
                    </a:p>
                    <a:p>
                      <a:pPr marL="342900" indent="-342900">
                        <a:buFont typeface="Arial" pitchFamily="34" charset="0"/>
                        <a:buChar char="•"/>
                      </a:pPr>
                      <a:r>
                        <a:rPr lang="en-US" sz="2200" b="0" i="0" kern="1200" dirty="0" smtClean="0">
                          <a:solidFill>
                            <a:schemeClr val="dk1"/>
                          </a:solidFill>
                          <a:effectLst/>
                          <a:latin typeface="Cambria" pitchFamily="18" charset="0"/>
                          <a:ea typeface="+mn-ea"/>
                          <a:cs typeface="+mn-cs"/>
                        </a:rPr>
                        <a:t>Multi user issues</a:t>
                      </a:r>
                      <a:endParaRPr lang="en-US" sz="2200" dirty="0">
                        <a:latin typeface="Cambria" pitchFamily="18" charset="0"/>
                      </a:endParaRPr>
                    </a:p>
                  </a:txBody>
                  <a:tcPr/>
                </a:tc>
                <a:tc>
                  <a:txBody>
                    <a:bodyPr/>
                    <a:lstStyle/>
                    <a:p>
                      <a:pPr marL="342900" indent="-342900">
                        <a:buFont typeface="Arial" pitchFamily="34" charset="0"/>
                        <a:buChar char="•"/>
                      </a:pPr>
                      <a:r>
                        <a:rPr lang="en-US" sz="2200" b="0" i="0" kern="1200" dirty="0" smtClean="0">
                          <a:solidFill>
                            <a:schemeClr val="dk1"/>
                          </a:solidFill>
                          <a:effectLst/>
                          <a:latin typeface="Cambria" pitchFamily="18" charset="0"/>
                          <a:ea typeface="+mn-ea"/>
                          <a:cs typeface="+mn-cs"/>
                        </a:rPr>
                        <a:t>More costly</a:t>
                      </a:r>
                    </a:p>
                    <a:p>
                      <a:pPr marL="342900" indent="-342900">
                        <a:buFont typeface="Arial" pitchFamily="34" charset="0"/>
                        <a:buChar char="•"/>
                      </a:pPr>
                      <a:r>
                        <a:rPr lang="en-US" sz="2200" b="0" i="0" kern="1200" dirty="0" smtClean="0">
                          <a:solidFill>
                            <a:schemeClr val="dk1"/>
                          </a:solidFill>
                          <a:effectLst/>
                          <a:latin typeface="Cambria" pitchFamily="18" charset="0"/>
                          <a:ea typeface="+mn-ea"/>
                          <a:cs typeface="+mn-cs"/>
                        </a:rPr>
                        <a:t>More complex</a:t>
                      </a:r>
                      <a:endParaRPr lang="en-US" sz="2200" dirty="0">
                        <a:latin typeface="Cambria" pitchFamily="18" charset="0"/>
                      </a:endParaRPr>
                    </a:p>
                  </a:txBody>
                  <a:tcPr/>
                </a:tc>
                <a:tc>
                  <a:txBody>
                    <a:bodyPr/>
                    <a:lstStyle/>
                    <a:p>
                      <a:pPr marL="342900" indent="-342900">
                        <a:buFont typeface="Arial" pitchFamily="34" charset="0"/>
                        <a:buChar char="•"/>
                      </a:pPr>
                      <a:r>
                        <a:rPr lang="en-US" sz="2200" b="0" i="0" kern="1200" dirty="0" smtClean="0">
                          <a:solidFill>
                            <a:schemeClr val="dk1"/>
                          </a:solidFill>
                          <a:effectLst/>
                          <a:latin typeface="Cambria" pitchFamily="18" charset="0"/>
                          <a:ea typeface="+mn-ea"/>
                          <a:cs typeface="+mn-cs"/>
                        </a:rPr>
                        <a:t>Very costly</a:t>
                      </a:r>
                    </a:p>
                    <a:p>
                      <a:pPr marL="342900" indent="-342900">
                        <a:buFont typeface="Arial" pitchFamily="34" charset="0"/>
                        <a:buChar char="•"/>
                      </a:pPr>
                      <a:r>
                        <a:rPr lang="en-US" sz="2200" b="0" i="0" kern="1200" dirty="0" smtClean="0">
                          <a:solidFill>
                            <a:schemeClr val="dk1"/>
                          </a:solidFill>
                          <a:effectLst/>
                          <a:latin typeface="Cambria" pitchFamily="18" charset="0"/>
                          <a:ea typeface="+mn-ea"/>
                          <a:cs typeface="+mn-cs"/>
                        </a:rPr>
                        <a:t>Very complex</a:t>
                      </a:r>
                      <a:endParaRPr lang="en-US" sz="2200" dirty="0">
                        <a:latin typeface="Cambria" pitchFamily="18" charset="0"/>
                      </a:endParaRPr>
                    </a:p>
                  </a:txBody>
                  <a:tcPr/>
                </a:tc>
              </a:tr>
              <a:tr h="773212">
                <a:tc>
                  <a:txBody>
                    <a:bodyPr/>
                    <a:lstStyle/>
                    <a:p>
                      <a:r>
                        <a:rPr lang="en-US" sz="2200" dirty="0" smtClean="0">
                          <a:latin typeface="Cambria" pitchFamily="18" charset="0"/>
                        </a:rPr>
                        <a:t>Users</a:t>
                      </a:r>
                      <a:endParaRPr lang="en-US" sz="2200" dirty="0">
                        <a:latin typeface="Cambria" pitchFamily="18" charset="0"/>
                      </a:endParaRPr>
                    </a:p>
                  </a:txBody>
                  <a:tcPr/>
                </a:tc>
                <a:tc>
                  <a:txBody>
                    <a:bodyPr/>
                    <a:lstStyle/>
                    <a:p>
                      <a:pPr marL="342900" indent="-342900">
                        <a:buFont typeface="Arial" pitchFamily="34" charset="0"/>
                        <a:buChar char="•"/>
                      </a:pPr>
                      <a:r>
                        <a:rPr lang="en-US" sz="2200" b="0" i="0" kern="1200" dirty="0" smtClean="0">
                          <a:solidFill>
                            <a:schemeClr val="dk1"/>
                          </a:solidFill>
                          <a:effectLst/>
                          <a:latin typeface="Cambria" pitchFamily="18" charset="0"/>
                          <a:ea typeface="+mn-ea"/>
                          <a:cs typeface="+mn-cs"/>
                        </a:rPr>
                        <a:t>Usually 1 (or a few)</a:t>
                      </a:r>
                      <a:endParaRPr lang="en-US" sz="2200" dirty="0">
                        <a:latin typeface="Cambria" pitchFamily="18" charset="0"/>
                      </a:endParaRPr>
                    </a:p>
                  </a:txBody>
                  <a:tcPr/>
                </a:tc>
                <a:tc>
                  <a:txBody>
                    <a:bodyPr/>
                    <a:lstStyle/>
                    <a:p>
                      <a:pPr marL="342900" indent="-342900">
                        <a:buFont typeface="Arial" pitchFamily="34" charset="0"/>
                        <a:buChar char="•"/>
                      </a:pPr>
                      <a:r>
                        <a:rPr lang="en-US" sz="2200" b="0" i="0" kern="1200" dirty="0" smtClean="0">
                          <a:solidFill>
                            <a:schemeClr val="dk1"/>
                          </a:solidFill>
                          <a:effectLst/>
                          <a:latin typeface="Cambria" pitchFamily="18" charset="0"/>
                          <a:ea typeface="+mn-ea"/>
                          <a:cs typeface="+mn-cs"/>
                        </a:rPr>
                        <a:t>2-100</a:t>
                      </a:r>
                      <a:endParaRPr lang="en-US" sz="2200" dirty="0">
                        <a:latin typeface="Cambria" pitchFamily="18" charset="0"/>
                      </a:endParaRPr>
                    </a:p>
                  </a:txBody>
                  <a:tcPr/>
                </a:tc>
                <a:tc>
                  <a:txBody>
                    <a:bodyPr/>
                    <a:lstStyle/>
                    <a:p>
                      <a:pPr marL="342900" indent="-342900">
                        <a:buFont typeface="Arial" pitchFamily="34" charset="0"/>
                        <a:buChar char="•"/>
                      </a:pPr>
                      <a:r>
                        <a:rPr lang="en-US" sz="2200" b="0" i="0" kern="1200" dirty="0" smtClean="0">
                          <a:solidFill>
                            <a:schemeClr val="dk1"/>
                          </a:solidFill>
                          <a:effectLst/>
                          <a:latin typeface="Cambria" pitchFamily="18" charset="0"/>
                          <a:ea typeface="+mn-ea"/>
                          <a:cs typeface="+mn-cs"/>
                        </a:rPr>
                        <a:t>50-2000 (+)</a:t>
                      </a:r>
                      <a:endParaRPr lang="en-US" sz="2200" dirty="0">
                        <a:latin typeface="Cambria" pitchFamily="18" charset="0"/>
                      </a:endParaRPr>
                    </a:p>
                  </a:txBody>
                  <a:tcPr/>
                </a:tc>
              </a:tr>
            </a:tbl>
          </a:graphicData>
        </a:graphic>
      </p:graphicFrame>
    </p:spTree>
    <p:extLst>
      <p:ext uri="{BB962C8B-B14F-4D97-AF65-F5344CB8AC3E}">
        <p14:creationId xmlns:p14="http://schemas.microsoft.com/office/powerpoint/2010/main" xmlns="" val="29844893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N-tier Architecture</a:t>
            </a:r>
            <a:endParaRPr lang="en-US" sz="3200" b="1" dirty="0"/>
          </a:p>
        </p:txBody>
      </p:sp>
      <p:sp>
        <p:nvSpPr>
          <p:cNvPr id="3" name="Content Placeholder 2"/>
          <p:cNvSpPr>
            <a:spLocks noGrp="1"/>
          </p:cNvSpPr>
          <p:nvPr>
            <p:ph sz="quarter" idx="1"/>
          </p:nvPr>
        </p:nvSpPr>
        <p:spPr/>
        <p:txBody>
          <a:bodyPr>
            <a:normAutofit fontScale="92500" lnSpcReduction="10000"/>
          </a:bodyPr>
          <a:lstStyle/>
          <a:p>
            <a:r>
              <a:rPr lang="en-US" b="1" dirty="0" smtClean="0">
                <a:solidFill>
                  <a:schemeClr val="accent1">
                    <a:lumMod val="75000"/>
                  </a:schemeClr>
                </a:solidFill>
              </a:rPr>
              <a:t>Fundamental Services : </a:t>
            </a:r>
            <a:r>
              <a:rPr lang="en-US" dirty="0" smtClean="0"/>
              <a:t>e.g. Database, Directory Services</a:t>
            </a:r>
          </a:p>
          <a:p>
            <a:r>
              <a:rPr lang="en-US" b="1" dirty="0" smtClean="0">
                <a:solidFill>
                  <a:schemeClr val="accent1">
                    <a:lumMod val="75000"/>
                  </a:schemeClr>
                </a:solidFill>
              </a:rPr>
              <a:t>Business Domain Tier : </a:t>
            </a:r>
            <a:r>
              <a:rPr lang="en-US" dirty="0" smtClean="0"/>
              <a:t>Application Server, e.g. Java EE EJB, DCOM or CORBA Service Objects.</a:t>
            </a:r>
          </a:p>
          <a:p>
            <a:r>
              <a:rPr lang="en-US" b="1" dirty="0" smtClean="0">
                <a:solidFill>
                  <a:schemeClr val="accent1">
                    <a:lumMod val="75000"/>
                  </a:schemeClr>
                </a:solidFill>
              </a:rPr>
              <a:t>Presentation Tier : </a:t>
            </a:r>
            <a:r>
              <a:rPr lang="en-US" dirty="0" smtClean="0"/>
              <a:t>e.g. Java </a:t>
            </a:r>
            <a:r>
              <a:rPr lang="en-US" dirty="0" err="1" smtClean="0"/>
              <a:t>Servlets</a:t>
            </a:r>
            <a:r>
              <a:rPr lang="en-US" dirty="0" smtClean="0"/>
              <a:t>/JSP, ASP, PHP.</a:t>
            </a:r>
          </a:p>
          <a:p>
            <a:r>
              <a:rPr lang="en-US" b="1" dirty="0" smtClean="0">
                <a:solidFill>
                  <a:schemeClr val="accent1">
                    <a:lumMod val="75000"/>
                  </a:schemeClr>
                </a:solidFill>
              </a:rPr>
              <a:t>Client Tier : </a:t>
            </a:r>
            <a:r>
              <a:rPr lang="en-US" dirty="0" smtClean="0"/>
              <a:t>Thin clients like HTML Pages on Browsers and Rich Clients like Java </a:t>
            </a:r>
            <a:r>
              <a:rPr lang="en-US" dirty="0" err="1" smtClean="0"/>
              <a:t>WebStart</a:t>
            </a:r>
            <a:r>
              <a:rPr lang="en-US" dirty="0" smtClean="0"/>
              <a:t> &amp; Flash. </a:t>
            </a:r>
          </a:p>
          <a:p>
            <a:r>
              <a:rPr lang="en-US" dirty="0" smtClean="0"/>
              <a:t>The move to being called N-Tier is a reflection of the move to component architectures from older client-server to first 3-Tier then 4-Tier. The defining characteristic is a clearly defined interface </a:t>
            </a:r>
            <a:r>
              <a:rPr lang="en-US" smtClean="0"/>
              <a:t>and/or separation </a:t>
            </a:r>
            <a:r>
              <a:rPr lang="en-US" dirty="0" smtClean="0"/>
              <a:t>of responsibility.</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685800" y="76200"/>
            <a:ext cx="7767638" cy="565150"/>
          </a:xfrm>
          <a:ln/>
        </p:spPr>
        <p:txBody>
          <a:bodyPr lIns="0" tIns="0" rIns="0" bIns="0"/>
          <a:lstStyle/>
          <a:p>
            <a:pPr>
              <a:lnSpc>
                <a:spcPct val="6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Java Technology Levels</a:t>
            </a:r>
          </a:p>
        </p:txBody>
      </p:sp>
      <p:sp>
        <p:nvSpPr>
          <p:cNvPr id="5122" name="Rectangle 2"/>
          <p:cNvSpPr>
            <a:spLocks noGrp="1" noChangeArrowheads="1"/>
          </p:cNvSpPr>
          <p:nvPr>
            <p:ph sz="quarter" idx="1"/>
          </p:nvPr>
        </p:nvSpPr>
        <p:spPr>
          <a:xfrm>
            <a:off x="685800" y="762000"/>
            <a:ext cx="7767638" cy="5743575"/>
          </a:xfrm>
          <a:ln/>
        </p:spPr>
        <p:txBody>
          <a:bodyPr lIns="0" tIns="0" rIns="0" bIns="0">
            <a:noAutofit/>
          </a:bodyPr>
          <a:lstStyle/>
          <a:p>
            <a:pPr>
              <a:lnSpc>
                <a:spcPct val="7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latin typeface="Cambria" pitchFamily="18" charset="0"/>
              </a:rPr>
              <a:t>Java Platform, Standard Edition</a:t>
            </a:r>
          </a:p>
          <a:p>
            <a:pPr lvl="1">
              <a:lnSpc>
                <a:spcPct val="7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Cambria" pitchFamily="18" charset="0"/>
              </a:rPr>
              <a:t>Java SE (J2SE)</a:t>
            </a:r>
          </a:p>
          <a:p>
            <a:pPr lvl="1">
              <a:lnSpc>
                <a:spcPct val="7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Cambria" pitchFamily="18" charset="0"/>
              </a:rPr>
              <a:t>core language</a:t>
            </a:r>
          </a:p>
          <a:p>
            <a:pPr>
              <a:lnSpc>
                <a:spcPct val="7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latin typeface="Cambria" pitchFamily="18" charset="0"/>
              </a:rPr>
              <a:t>Java Platform, Micro Edition</a:t>
            </a:r>
          </a:p>
          <a:p>
            <a:pPr lvl="1">
              <a:lnSpc>
                <a:spcPct val="7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Cambria" pitchFamily="18" charset="0"/>
              </a:rPr>
              <a:t>Java ME (J2ME)</a:t>
            </a:r>
          </a:p>
          <a:p>
            <a:pPr lvl="1">
              <a:lnSpc>
                <a:spcPct val="7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Cambria" pitchFamily="18" charset="0"/>
              </a:rPr>
              <a:t>targeted at small devices</a:t>
            </a:r>
          </a:p>
          <a:p>
            <a:pPr lvl="2">
              <a:lnSpc>
                <a:spcPct val="7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Cambria" pitchFamily="18" charset="0"/>
              </a:rPr>
              <a:t>PDAs</a:t>
            </a:r>
          </a:p>
          <a:p>
            <a:pPr lvl="2">
              <a:lnSpc>
                <a:spcPct val="7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Cambria" pitchFamily="18" charset="0"/>
              </a:rPr>
              <a:t>cell phones</a:t>
            </a:r>
          </a:p>
          <a:p>
            <a:pPr>
              <a:lnSpc>
                <a:spcPct val="7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latin typeface="Cambria" pitchFamily="18" charset="0"/>
              </a:rPr>
              <a:t>Java Platform, Enterprise Edition</a:t>
            </a:r>
          </a:p>
          <a:p>
            <a:pPr lvl="1">
              <a:lnSpc>
                <a:spcPct val="7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Cambria" pitchFamily="18" charset="0"/>
              </a:rPr>
              <a:t>Java EE (J2EE)</a:t>
            </a:r>
          </a:p>
          <a:p>
            <a:pPr lvl="1">
              <a:lnSpc>
                <a:spcPct val="7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Cambria" pitchFamily="18" charset="0"/>
              </a:rPr>
              <a:t>targeted at enterprise deployments</a:t>
            </a:r>
          </a:p>
          <a:p>
            <a:pPr lvl="2">
              <a:lnSpc>
                <a:spcPct val="7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Cambria" pitchFamily="18" charset="0"/>
              </a:rPr>
              <a:t>persistence</a:t>
            </a:r>
          </a:p>
          <a:p>
            <a:pPr lvl="2">
              <a:lnSpc>
                <a:spcPct val="7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Cambria" pitchFamily="18" charset="0"/>
              </a:rPr>
              <a:t>distributed systems</a:t>
            </a:r>
          </a:p>
          <a:p>
            <a:pPr lvl="2">
              <a:lnSpc>
                <a:spcPct val="7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Cambria" pitchFamily="18" charset="0"/>
              </a:rPr>
              <a:t>web-based applications</a:t>
            </a:r>
          </a:p>
          <a:p>
            <a:pPr lvl="2">
              <a:lnSpc>
                <a:spcPct val="7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Cambria" pitchFamily="18" charset="0"/>
              </a:rPr>
              <a:t>transactions</a:t>
            </a:r>
          </a:p>
          <a:p>
            <a:pPr lvl="2">
              <a:lnSpc>
                <a:spcPct val="7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Cambria" pitchFamily="18" charset="0"/>
              </a:rPr>
              <a:t>security</a:t>
            </a:r>
          </a:p>
        </p:txBody>
      </p:sp>
      <p:sp>
        <p:nvSpPr>
          <p:cNvPr id="5123" name="Text Box 3"/>
          <p:cNvSpPr txBox="1">
            <a:spLocks noChangeArrowheads="1"/>
          </p:cNvSpPr>
          <p:nvPr/>
        </p:nvSpPr>
        <p:spPr bwMode="auto">
          <a:xfrm>
            <a:off x="5257800" y="762000"/>
            <a:ext cx="3429000" cy="1447800"/>
          </a:xfrm>
          <a:prstGeom prst="rect">
            <a:avLst/>
          </a:prstGeom>
          <a:solidFill>
            <a:srgbClr val="C0C0C0">
              <a:alpha val="50000"/>
            </a:srgbClr>
          </a:solidFill>
          <a:ln w="9360">
            <a:solidFill>
              <a:srgbClr val="000000"/>
            </a:solidFill>
            <a:round/>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45000" rIns="90000" bIns="450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charset="0"/>
              </a:defRPr>
            </a:lvl5pPr>
            <a:lvl6pPr defTabSz="457200" fontAlgn="base">
              <a:lnSpc>
                <a:spcPct val="54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charset="0"/>
              </a:defRPr>
            </a:lvl6pPr>
            <a:lvl7pPr defTabSz="457200" fontAlgn="base">
              <a:lnSpc>
                <a:spcPct val="54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charset="0"/>
              </a:defRPr>
            </a:lvl7pPr>
            <a:lvl8pPr defTabSz="457200" fontAlgn="base">
              <a:lnSpc>
                <a:spcPct val="54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charset="0"/>
              </a:defRPr>
            </a:lvl8pPr>
            <a:lvl9pPr defTabSz="457200" fontAlgn="base">
              <a:lnSpc>
                <a:spcPct val="54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charset="0"/>
              </a:defRPr>
            </a:lvl9pPr>
          </a:lstStyle>
          <a:p>
            <a:pPr>
              <a:lnSpc>
                <a:spcPct val="93000"/>
              </a:lnSpc>
            </a:pPr>
            <a:r>
              <a:rPr lang="en-GB" sz="1600" dirty="0"/>
              <a:t>Note: Java Technology has gone through a recent name change.</a:t>
            </a:r>
          </a:p>
          <a:p>
            <a:pPr>
              <a:lnSpc>
                <a:spcPct val="93000"/>
              </a:lnSpc>
              <a:buFont typeface="Times New Roman" pitchFamily="16" charset="0"/>
              <a:buChar char="•"/>
            </a:pPr>
            <a:r>
              <a:rPr lang="en-GB" sz="1600" dirty="0"/>
              <a:t> J2SE 5.0 stayed J2SE 5.0</a:t>
            </a:r>
          </a:p>
          <a:p>
            <a:pPr>
              <a:lnSpc>
                <a:spcPct val="93000"/>
              </a:lnSpc>
              <a:buFont typeface="Times New Roman" pitchFamily="16" charset="0"/>
              <a:buChar char="•"/>
            </a:pPr>
            <a:r>
              <a:rPr lang="en-GB" sz="1600" dirty="0"/>
              <a:t> J2SE 6.0 is called Java SE 6</a:t>
            </a:r>
          </a:p>
          <a:p>
            <a:pPr>
              <a:lnSpc>
                <a:spcPct val="93000"/>
              </a:lnSpc>
              <a:buFont typeface="Times New Roman" pitchFamily="16" charset="0"/>
              <a:buChar char="•"/>
            </a:pPr>
            <a:r>
              <a:rPr lang="en-GB" sz="1600" dirty="0"/>
              <a:t> J2EE 5.0 became Java EE 5</a:t>
            </a:r>
          </a:p>
          <a:p>
            <a:pPr>
              <a:lnSpc>
                <a:spcPct val="93000"/>
              </a:lnSpc>
              <a:buFont typeface="Times New Roman" pitchFamily="16" charset="0"/>
              <a:buChar char="•"/>
            </a:pPr>
            <a:r>
              <a:rPr lang="en-GB" sz="1600" dirty="0"/>
              <a:t> J2ME will become Java ME</a:t>
            </a:r>
          </a:p>
        </p:txBody>
      </p:sp>
    </p:spTree>
    <p:extLst>
      <p:ext uri="{BB962C8B-B14F-4D97-AF65-F5344CB8AC3E}">
        <p14:creationId xmlns:p14="http://schemas.microsoft.com/office/powerpoint/2010/main" xmlns="" val="293262747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946150" y="152400"/>
            <a:ext cx="7716837" cy="722312"/>
          </a:xfrm>
          <a:ln/>
          <a:extLst>
            <a:ext uri="{91240B29-F687-4F45-9708-019B960494DF}">
              <a14:hiddenLine xmlns:a14="http://schemas.microsoft.com/office/drawing/2010/main" xmlns="" w="9525">
                <a:solidFill>
                  <a:srgbClr val="000000"/>
                </a:solidFill>
                <a:round/>
                <a:headEnd/>
                <a:tailEnd/>
              </a14:hiddenLine>
            </a:ext>
          </a:extLst>
        </p:spPr>
        <p:txBody>
          <a:bodyPr lIns="41400" tIns="41400" rIns="41400" bIns="41400" anchor="ctr">
            <a:spAutoFit/>
          </a:bodyPr>
          <a:lstStyle/>
          <a:p>
            <a:pPr>
              <a:tabLst>
                <a:tab pos="723900" algn="l"/>
                <a:tab pos="1447800" algn="l"/>
                <a:tab pos="2171700" algn="l"/>
                <a:tab pos="2895600" algn="l"/>
                <a:tab pos="3619500" algn="l"/>
                <a:tab pos="4343400" algn="l"/>
                <a:tab pos="5067300" algn="l"/>
                <a:tab pos="5791200" algn="l"/>
                <a:tab pos="6515100" algn="l"/>
                <a:tab pos="7239000" algn="l"/>
              </a:tabLst>
            </a:pPr>
            <a:r>
              <a:rPr lang="en-GB"/>
              <a:t>The Java™ Platform</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41362" y="3684587"/>
            <a:ext cx="7754938" cy="2524125"/>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144837" y="1331912"/>
            <a:ext cx="1220788" cy="1195388"/>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9220" name="Picture 4"/>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5400675" y="1533525"/>
            <a:ext cx="708025" cy="1027112"/>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9221" name="Picture 5"/>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7280275" y="1255712"/>
            <a:ext cx="887412" cy="1304925"/>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9222" name="Picture 6"/>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1212850" y="1217612"/>
            <a:ext cx="638175" cy="1249363"/>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9223" name="Picture 7"/>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1728787" y="1604962"/>
            <a:ext cx="622300" cy="477838"/>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9224" name="Line 8"/>
          <p:cNvSpPr>
            <a:spLocks noChangeShapeType="1"/>
          </p:cNvSpPr>
          <p:nvPr/>
        </p:nvSpPr>
        <p:spPr bwMode="auto">
          <a:xfrm flipV="1">
            <a:off x="1697037" y="2411412"/>
            <a:ext cx="1588" cy="1344613"/>
          </a:xfrm>
          <a:prstGeom prst="line">
            <a:avLst/>
          </a:prstGeom>
          <a:noFill/>
          <a:ln w="28440">
            <a:solidFill>
              <a:srgbClr val="FF99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9225" name="Line 9"/>
          <p:cNvSpPr>
            <a:spLocks noChangeShapeType="1"/>
          </p:cNvSpPr>
          <p:nvPr/>
        </p:nvSpPr>
        <p:spPr bwMode="auto">
          <a:xfrm flipV="1">
            <a:off x="3663950" y="2439987"/>
            <a:ext cx="1587" cy="1468438"/>
          </a:xfrm>
          <a:prstGeom prst="line">
            <a:avLst/>
          </a:prstGeom>
          <a:noFill/>
          <a:ln w="28440">
            <a:solidFill>
              <a:srgbClr val="FF99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9226" name="Line 10"/>
          <p:cNvSpPr>
            <a:spLocks noChangeShapeType="1"/>
          </p:cNvSpPr>
          <p:nvPr/>
        </p:nvSpPr>
        <p:spPr bwMode="auto">
          <a:xfrm flipV="1">
            <a:off x="5718175" y="2466975"/>
            <a:ext cx="1587" cy="1568450"/>
          </a:xfrm>
          <a:prstGeom prst="line">
            <a:avLst/>
          </a:prstGeom>
          <a:noFill/>
          <a:ln w="28440">
            <a:solidFill>
              <a:srgbClr val="FF99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9227" name="Line 11"/>
          <p:cNvSpPr>
            <a:spLocks noChangeShapeType="1"/>
          </p:cNvSpPr>
          <p:nvPr/>
        </p:nvSpPr>
        <p:spPr bwMode="auto">
          <a:xfrm flipV="1">
            <a:off x="7773987" y="2482850"/>
            <a:ext cx="1588" cy="1666875"/>
          </a:xfrm>
          <a:prstGeom prst="line">
            <a:avLst/>
          </a:prstGeom>
          <a:noFill/>
          <a:ln w="28440">
            <a:solidFill>
              <a:srgbClr val="FF99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grpSp>
        <p:nvGrpSpPr>
          <p:cNvPr id="9228" name="Group 12"/>
          <p:cNvGrpSpPr>
            <a:grpSpLocks/>
          </p:cNvGrpSpPr>
          <p:nvPr/>
        </p:nvGrpSpPr>
        <p:grpSpPr bwMode="auto">
          <a:xfrm>
            <a:off x="7192962" y="2740025"/>
            <a:ext cx="1084263" cy="536575"/>
            <a:chOff x="4834" y="2131"/>
            <a:chExt cx="683" cy="338"/>
          </a:xfrm>
        </p:grpSpPr>
        <p:sp>
          <p:nvSpPr>
            <p:cNvPr id="9229" name="AutoShape 13"/>
            <p:cNvSpPr>
              <a:spLocks noChangeArrowheads="1"/>
            </p:cNvSpPr>
            <p:nvPr/>
          </p:nvSpPr>
          <p:spPr bwMode="auto">
            <a:xfrm>
              <a:off x="4834" y="2131"/>
              <a:ext cx="684" cy="320"/>
            </a:xfrm>
            <a:prstGeom prst="roundRect">
              <a:avLst>
                <a:gd name="adj" fmla="val 310"/>
              </a:avLst>
            </a:prstGeom>
            <a:solidFill>
              <a:srgbClr val="FFFFFF"/>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
          <p:nvSpPr>
            <p:cNvPr id="9230" name="Text Box 14"/>
            <p:cNvSpPr txBox="1">
              <a:spLocks noChangeArrowheads="1"/>
            </p:cNvSpPr>
            <p:nvPr/>
          </p:nvSpPr>
          <p:spPr bwMode="auto">
            <a:xfrm>
              <a:off x="4834" y="2131"/>
              <a:ext cx="684" cy="33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lvl1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1pPr>
              <a:lvl2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2pPr>
              <a:lvl3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3pPr>
              <a:lvl4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4pPr>
              <a:lvl5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5pPr>
              <a:lvl6pPr marL="1536700" indent="-215900" defTabSz="457200" fontAlgn="base" hangingPunct="0">
                <a:lnSpc>
                  <a:spcPct val="95000"/>
                </a:lnSpc>
                <a:spcBef>
                  <a:spcPct val="0"/>
                </a:spcBef>
                <a:spcAft>
                  <a:spcPct val="0"/>
                </a:spcAft>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6pPr>
              <a:lvl7pPr marL="1993900" indent="-215900" defTabSz="457200" fontAlgn="base" hangingPunct="0">
                <a:lnSpc>
                  <a:spcPct val="95000"/>
                </a:lnSpc>
                <a:spcBef>
                  <a:spcPct val="0"/>
                </a:spcBef>
                <a:spcAft>
                  <a:spcPct val="0"/>
                </a:spcAft>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7pPr>
              <a:lvl8pPr marL="2451100" indent="-215900" defTabSz="457200" fontAlgn="base" hangingPunct="0">
                <a:lnSpc>
                  <a:spcPct val="95000"/>
                </a:lnSpc>
                <a:spcBef>
                  <a:spcPct val="0"/>
                </a:spcBef>
                <a:spcAft>
                  <a:spcPct val="0"/>
                </a:spcAft>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8pPr>
              <a:lvl9pPr marL="2908300" indent="-215900" defTabSz="457200" fontAlgn="base" hangingPunct="0">
                <a:lnSpc>
                  <a:spcPct val="95000"/>
                </a:lnSpc>
                <a:spcBef>
                  <a:spcPct val="0"/>
                </a:spcBef>
                <a:spcAft>
                  <a:spcPct val="0"/>
                </a:spcAft>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9pPr>
            </a:lstStyle>
            <a:p>
              <a:pPr algn="ctr">
                <a:lnSpc>
                  <a:spcPct val="85000"/>
                </a:lnSpc>
              </a:pPr>
              <a:r>
                <a:rPr lang="en-GB" sz="1600" b="1">
                  <a:latin typeface="Arial" charset="0"/>
                </a:rPr>
                <a:t>High-End</a:t>
              </a:r>
            </a:p>
            <a:p>
              <a:pPr algn="ctr">
                <a:lnSpc>
                  <a:spcPct val="85000"/>
                </a:lnSpc>
              </a:pPr>
              <a:r>
                <a:rPr lang="en-GB" sz="1600" b="1">
                  <a:latin typeface="Arial" charset="0"/>
                </a:rPr>
                <a:t>Server</a:t>
              </a:r>
            </a:p>
          </p:txBody>
        </p:sp>
      </p:grpSp>
      <p:grpSp>
        <p:nvGrpSpPr>
          <p:cNvPr id="9231" name="Group 15"/>
          <p:cNvGrpSpPr>
            <a:grpSpLocks/>
          </p:cNvGrpSpPr>
          <p:nvPr/>
        </p:nvGrpSpPr>
        <p:grpSpPr bwMode="auto">
          <a:xfrm>
            <a:off x="2668587" y="2740025"/>
            <a:ext cx="2070100" cy="536575"/>
            <a:chOff x="1984" y="2131"/>
            <a:chExt cx="1304" cy="338"/>
          </a:xfrm>
        </p:grpSpPr>
        <p:sp>
          <p:nvSpPr>
            <p:cNvPr id="9232" name="AutoShape 16"/>
            <p:cNvSpPr>
              <a:spLocks noChangeArrowheads="1"/>
            </p:cNvSpPr>
            <p:nvPr/>
          </p:nvSpPr>
          <p:spPr bwMode="auto">
            <a:xfrm>
              <a:off x="1984" y="2131"/>
              <a:ext cx="1305" cy="320"/>
            </a:xfrm>
            <a:prstGeom prst="roundRect">
              <a:avLst>
                <a:gd name="adj" fmla="val 310"/>
              </a:avLst>
            </a:prstGeom>
            <a:solidFill>
              <a:srgbClr val="FFFFFF"/>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
          <p:nvSpPr>
            <p:cNvPr id="9233" name="Text Box 17"/>
            <p:cNvSpPr txBox="1">
              <a:spLocks noChangeArrowheads="1"/>
            </p:cNvSpPr>
            <p:nvPr/>
          </p:nvSpPr>
          <p:spPr bwMode="auto">
            <a:xfrm>
              <a:off x="1984" y="2131"/>
              <a:ext cx="1305" cy="33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hangingPunct="0">
                <a:lnSpc>
                  <a:spcPct val="95000"/>
                </a:lnSpc>
                <a:buClr>
                  <a:srgbClr val="000000"/>
                </a:buClr>
                <a:buSzPct val="45000"/>
                <a:buFont typeface="StarSymbol" charset="0"/>
                <a:tabLst>
                  <a:tab pos="723900" algn="l"/>
                  <a:tab pos="1447800" algn="l"/>
                </a:tabLst>
                <a:defRPr sz="2400">
                  <a:solidFill>
                    <a:srgbClr val="000000"/>
                  </a:solidFill>
                  <a:latin typeface="Times New Roman" charset="0"/>
                  <a:ea typeface="msmincho" charset="0"/>
                  <a:cs typeface="msmincho" charset="0"/>
                </a:defRPr>
              </a:lvl1pPr>
              <a:lvl2pPr hangingPunct="0">
                <a:lnSpc>
                  <a:spcPct val="95000"/>
                </a:lnSpc>
                <a:buClr>
                  <a:srgbClr val="000000"/>
                </a:buClr>
                <a:buSzPct val="45000"/>
                <a:buFont typeface="StarSymbol" charset="0"/>
                <a:tabLst>
                  <a:tab pos="723900" algn="l"/>
                  <a:tab pos="1447800" algn="l"/>
                </a:tabLst>
                <a:defRPr sz="2400">
                  <a:solidFill>
                    <a:srgbClr val="000000"/>
                  </a:solidFill>
                  <a:latin typeface="Times New Roman" charset="0"/>
                  <a:ea typeface="msmincho" charset="0"/>
                  <a:cs typeface="msmincho" charset="0"/>
                </a:defRPr>
              </a:lvl2pPr>
              <a:lvl3pPr hangingPunct="0">
                <a:lnSpc>
                  <a:spcPct val="95000"/>
                </a:lnSpc>
                <a:buClr>
                  <a:srgbClr val="000000"/>
                </a:buClr>
                <a:buSzPct val="45000"/>
                <a:buFont typeface="StarSymbol" charset="0"/>
                <a:tabLst>
                  <a:tab pos="723900" algn="l"/>
                  <a:tab pos="1447800" algn="l"/>
                </a:tabLst>
                <a:defRPr sz="2400">
                  <a:solidFill>
                    <a:srgbClr val="000000"/>
                  </a:solidFill>
                  <a:latin typeface="Times New Roman" charset="0"/>
                  <a:ea typeface="msmincho" charset="0"/>
                  <a:cs typeface="msmincho" charset="0"/>
                </a:defRPr>
              </a:lvl3pPr>
              <a:lvl4pPr hangingPunct="0">
                <a:lnSpc>
                  <a:spcPct val="95000"/>
                </a:lnSpc>
                <a:buClr>
                  <a:srgbClr val="000000"/>
                </a:buClr>
                <a:buSzPct val="45000"/>
                <a:buFont typeface="StarSymbol" charset="0"/>
                <a:tabLst>
                  <a:tab pos="723900" algn="l"/>
                  <a:tab pos="1447800" algn="l"/>
                </a:tabLst>
                <a:defRPr sz="2400">
                  <a:solidFill>
                    <a:srgbClr val="000000"/>
                  </a:solidFill>
                  <a:latin typeface="Times New Roman" charset="0"/>
                  <a:ea typeface="msmincho" charset="0"/>
                  <a:cs typeface="msmincho" charset="0"/>
                </a:defRPr>
              </a:lvl4pPr>
              <a:lvl5pPr hangingPunct="0">
                <a:lnSpc>
                  <a:spcPct val="95000"/>
                </a:lnSpc>
                <a:buClr>
                  <a:srgbClr val="000000"/>
                </a:buClr>
                <a:buSzPct val="45000"/>
                <a:buFont typeface="StarSymbol" charset="0"/>
                <a:tabLst>
                  <a:tab pos="723900" algn="l"/>
                  <a:tab pos="1447800" algn="l"/>
                </a:tabLst>
                <a:defRPr sz="2400">
                  <a:solidFill>
                    <a:srgbClr val="000000"/>
                  </a:solidFill>
                  <a:latin typeface="Times New Roman" charset="0"/>
                  <a:ea typeface="msmincho" charset="0"/>
                  <a:cs typeface="msmincho" charset="0"/>
                </a:defRPr>
              </a:lvl5pPr>
              <a:lvl6pPr marL="1536700" indent="-215900" defTabSz="457200" fontAlgn="base" hangingPunct="0">
                <a:lnSpc>
                  <a:spcPct val="95000"/>
                </a:lnSpc>
                <a:spcBef>
                  <a:spcPct val="0"/>
                </a:spcBef>
                <a:spcAft>
                  <a:spcPct val="0"/>
                </a:spcAft>
                <a:buClr>
                  <a:srgbClr val="000000"/>
                </a:buClr>
                <a:buSzPct val="45000"/>
                <a:buFont typeface="StarSymbol" charset="0"/>
                <a:tabLst>
                  <a:tab pos="723900" algn="l"/>
                  <a:tab pos="1447800" algn="l"/>
                </a:tabLst>
                <a:defRPr sz="2400">
                  <a:solidFill>
                    <a:srgbClr val="000000"/>
                  </a:solidFill>
                  <a:latin typeface="Times New Roman" charset="0"/>
                  <a:ea typeface="msmincho" charset="0"/>
                  <a:cs typeface="msmincho" charset="0"/>
                </a:defRPr>
              </a:lvl6pPr>
              <a:lvl7pPr marL="1993900" indent="-215900" defTabSz="457200" fontAlgn="base" hangingPunct="0">
                <a:lnSpc>
                  <a:spcPct val="95000"/>
                </a:lnSpc>
                <a:spcBef>
                  <a:spcPct val="0"/>
                </a:spcBef>
                <a:spcAft>
                  <a:spcPct val="0"/>
                </a:spcAft>
                <a:buClr>
                  <a:srgbClr val="000000"/>
                </a:buClr>
                <a:buSzPct val="45000"/>
                <a:buFont typeface="StarSymbol" charset="0"/>
                <a:tabLst>
                  <a:tab pos="723900" algn="l"/>
                  <a:tab pos="1447800" algn="l"/>
                </a:tabLst>
                <a:defRPr sz="2400">
                  <a:solidFill>
                    <a:srgbClr val="000000"/>
                  </a:solidFill>
                  <a:latin typeface="Times New Roman" charset="0"/>
                  <a:ea typeface="msmincho" charset="0"/>
                  <a:cs typeface="msmincho" charset="0"/>
                </a:defRPr>
              </a:lvl7pPr>
              <a:lvl8pPr marL="2451100" indent="-215900" defTabSz="457200" fontAlgn="base" hangingPunct="0">
                <a:lnSpc>
                  <a:spcPct val="95000"/>
                </a:lnSpc>
                <a:spcBef>
                  <a:spcPct val="0"/>
                </a:spcBef>
                <a:spcAft>
                  <a:spcPct val="0"/>
                </a:spcAft>
                <a:buClr>
                  <a:srgbClr val="000000"/>
                </a:buClr>
                <a:buSzPct val="45000"/>
                <a:buFont typeface="StarSymbol" charset="0"/>
                <a:tabLst>
                  <a:tab pos="723900" algn="l"/>
                  <a:tab pos="1447800" algn="l"/>
                </a:tabLst>
                <a:defRPr sz="2400">
                  <a:solidFill>
                    <a:srgbClr val="000000"/>
                  </a:solidFill>
                  <a:latin typeface="Times New Roman" charset="0"/>
                  <a:ea typeface="msmincho" charset="0"/>
                  <a:cs typeface="msmincho" charset="0"/>
                </a:defRPr>
              </a:lvl8pPr>
              <a:lvl9pPr marL="2908300" indent="-215900" defTabSz="457200" fontAlgn="base" hangingPunct="0">
                <a:lnSpc>
                  <a:spcPct val="95000"/>
                </a:lnSpc>
                <a:spcBef>
                  <a:spcPct val="0"/>
                </a:spcBef>
                <a:spcAft>
                  <a:spcPct val="0"/>
                </a:spcAft>
                <a:buClr>
                  <a:srgbClr val="000000"/>
                </a:buClr>
                <a:buSzPct val="45000"/>
                <a:buFont typeface="StarSymbol" charset="0"/>
                <a:tabLst>
                  <a:tab pos="723900" algn="l"/>
                  <a:tab pos="1447800" algn="l"/>
                </a:tabLst>
                <a:defRPr sz="2400">
                  <a:solidFill>
                    <a:srgbClr val="000000"/>
                  </a:solidFill>
                  <a:latin typeface="Times New Roman" charset="0"/>
                  <a:ea typeface="msmincho" charset="0"/>
                  <a:cs typeface="msmincho" charset="0"/>
                </a:defRPr>
              </a:lvl9pPr>
            </a:lstStyle>
            <a:p>
              <a:pPr algn="ctr">
                <a:lnSpc>
                  <a:spcPct val="85000"/>
                </a:lnSpc>
              </a:pPr>
              <a:r>
                <a:rPr lang="en-GB" sz="1600" b="1">
                  <a:latin typeface="Arial" charset="0"/>
                </a:rPr>
                <a:t>Java Technology Enabled Desktop</a:t>
              </a:r>
            </a:p>
          </p:txBody>
        </p:sp>
      </p:grpSp>
      <p:grpSp>
        <p:nvGrpSpPr>
          <p:cNvPr id="9234" name="Group 18"/>
          <p:cNvGrpSpPr>
            <a:grpSpLocks/>
          </p:cNvGrpSpPr>
          <p:nvPr/>
        </p:nvGrpSpPr>
        <p:grpSpPr bwMode="auto">
          <a:xfrm>
            <a:off x="5141912" y="2740025"/>
            <a:ext cx="1268413" cy="536575"/>
            <a:chOff x="3542" y="2131"/>
            <a:chExt cx="799" cy="338"/>
          </a:xfrm>
        </p:grpSpPr>
        <p:sp>
          <p:nvSpPr>
            <p:cNvPr id="9235" name="AutoShape 19"/>
            <p:cNvSpPr>
              <a:spLocks noChangeArrowheads="1"/>
            </p:cNvSpPr>
            <p:nvPr/>
          </p:nvSpPr>
          <p:spPr bwMode="auto">
            <a:xfrm>
              <a:off x="3543" y="2131"/>
              <a:ext cx="798" cy="320"/>
            </a:xfrm>
            <a:prstGeom prst="roundRect">
              <a:avLst>
                <a:gd name="adj" fmla="val 310"/>
              </a:avLst>
            </a:prstGeom>
            <a:solidFill>
              <a:srgbClr val="FFFFFF"/>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
          <p:nvSpPr>
            <p:cNvPr id="9236" name="Text Box 20"/>
            <p:cNvSpPr txBox="1">
              <a:spLocks noChangeArrowheads="1"/>
            </p:cNvSpPr>
            <p:nvPr/>
          </p:nvSpPr>
          <p:spPr bwMode="auto">
            <a:xfrm>
              <a:off x="3542" y="2131"/>
              <a:ext cx="800" cy="33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lvl1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1pPr>
              <a:lvl2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2pPr>
              <a:lvl3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3pPr>
              <a:lvl4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4pPr>
              <a:lvl5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5pPr>
              <a:lvl6pPr marL="1536700" indent="-215900" defTabSz="457200" fontAlgn="base" hangingPunct="0">
                <a:lnSpc>
                  <a:spcPct val="95000"/>
                </a:lnSpc>
                <a:spcBef>
                  <a:spcPct val="0"/>
                </a:spcBef>
                <a:spcAft>
                  <a:spcPct val="0"/>
                </a:spcAft>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6pPr>
              <a:lvl7pPr marL="1993900" indent="-215900" defTabSz="457200" fontAlgn="base" hangingPunct="0">
                <a:lnSpc>
                  <a:spcPct val="95000"/>
                </a:lnSpc>
                <a:spcBef>
                  <a:spcPct val="0"/>
                </a:spcBef>
                <a:spcAft>
                  <a:spcPct val="0"/>
                </a:spcAft>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7pPr>
              <a:lvl8pPr marL="2451100" indent="-215900" defTabSz="457200" fontAlgn="base" hangingPunct="0">
                <a:lnSpc>
                  <a:spcPct val="95000"/>
                </a:lnSpc>
                <a:spcBef>
                  <a:spcPct val="0"/>
                </a:spcBef>
                <a:spcAft>
                  <a:spcPct val="0"/>
                </a:spcAft>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8pPr>
              <a:lvl9pPr marL="2908300" indent="-215900" defTabSz="457200" fontAlgn="base" hangingPunct="0">
                <a:lnSpc>
                  <a:spcPct val="95000"/>
                </a:lnSpc>
                <a:spcBef>
                  <a:spcPct val="0"/>
                </a:spcBef>
                <a:spcAft>
                  <a:spcPct val="0"/>
                </a:spcAft>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9pPr>
            </a:lstStyle>
            <a:p>
              <a:pPr algn="ctr">
                <a:lnSpc>
                  <a:spcPct val="85000"/>
                </a:lnSpc>
              </a:pPr>
              <a:r>
                <a:rPr lang="en-GB" sz="1600" b="1">
                  <a:latin typeface="Arial" charset="0"/>
                </a:rPr>
                <a:t>Workgroup</a:t>
              </a:r>
            </a:p>
            <a:p>
              <a:pPr algn="ctr">
                <a:lnSpc>
                  <a:spcPct val="85000"/>
                </a:lnSpc>
              </a:pPr>
              <a:r>
                <a:rPr lang="en-GB" sz="1600" b="1">
                  <a:latin typeface="Arial" charset="0"/>
                </a:rPr>
                <a:t>Server</a:t>
              </a:r>
            </a:p>
          </p:txBody>
        </p:sp>
      </p:grpSp>
      <p:grpSp>
        <p:nvGrpSpPr>
          <p:cNvPr id="9237" name="Group 21"/>
          <p:cNvGrpSpPr>
            <a:grpSpLocks/>
          </p:cNvGrpSpPr>
          <p:nvPr/>
        </p:nvGrpSpPr>
        <p:grpSpPr bwMode="auto">
          <a:xfrm>
            <a:off x="228600" y="2751137"/>
            <a:ext cx="2733675" cy="536575"/>
            <a:chOff x="447" y="2138"/>
            <a:chExt cx="1722" cy="338"/>
          </a:xfrm>
        </p:grpSpPr>
        <p:sp>
          <p:nvSpPr>
            <p:cNvPr id="9238" name="AutoShape 22"/>
            <p:cNvSpPr>
              <a:spLocks noChangeArrowheads="1"/>
            </p:cNvSpPr>
            <p:nvPr/>
          </p:nvSpPr>
          <p:spPr bwMode="auto">
            <a:xfrm>
              <a:off x="857" y="2138"/>
              <a:ext cx="901" cy="320"/>
            </a:xfrm>
            <a:prstGeom prst="roundRect">
              <a:avLst>
                <a:gd name="adj" fmla="val 310"/>
              </a:avLst>
            </a:prstGeom>
            <a:solidFill>
              <a:srgbClr val="FFFFFF"/>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
          <p:nvSpPr>
            <p:cNvPr id="9239" name="Text Box 23"/>
            <p:cNvSpPr txBox="1">
              <a:spLocks noChangeArrowheads="1"/>
            </p:cNvSpPr>
            <p:nvPr/>
          </p:nvSpPr>
          <p:spPr bwMode="auto">
            <a:xfrm>
              <a:off x="447" y="2138"/>
              <a:ext cx="1723" cy="33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lvl1pPr hangingPunct="0">
                <a:lnSpc>
                  <a:spcPct val="95000"/>
                </a:lnSpc>
                <a:buClr>
                  <a:srgbClr val="000000"/>
                </a:buClr>
                <a:buSzPct val="45000"/>
                <a:buFont typeface="StarSymbol" charset="0"/>
                <a:tabLst>
                  <a:tab pos="723900" algn="l"/>
                  <a:tab pos="1447800" algn="l"/>
                  <a:tab pos="2171700" algn="l"/>
                </a:tabLst>
                <a:defRPr sz="2400">
                  <a:solidFill>
                    <a:srgbClr val="000000"/>
                  </a:solidFill>
                  <a:latin typeface="Times New Roman" charset="0"/>
                  <a:ea typeface="msmincho" charset="0"/>
                  <a:cs typeface="msmincho" charset="0"/>
                </a:defRPr>
              </a:lvl1pPr>
              <a:lvl2pPr hangingPunct="0">
                <a:lnSpc>
                  <a:spcPct val="95000"/>
                </a:lnSpc>
                <a:buClr>
                  <a:srgbClr val="000000"/>
                </a:buClr>
                <a:buSzPct val="45000"/>
                <a:buFont typeface="StarSymbol" charset="0"/>
                <a:tabLst>
                  <a:tab pos="723900" algn="l"/>
                  <a:tab pos="1447800" algn="l"/>
                  <a:tab pos="2171700" algn="l"/>
                </a:tabLst>
                <a:defRPr sz="2400">
                  <a:solidFill>
                    <a:srgbClr val="000000"/>
                  </a:solidFill>
                  <a:latin typeface="Times New Roman" charset="0"/>
                  <a:ea typeface="msmincho" charset="0"/>
                  <a:cs typeface="msmincho" charset="0"/>
                </a:defRPr>
              </a:lvl2pPr>
              <a:lvl3pPr hangingPunct="0">
                <a:lnSpc>
                  <a:spcPct val="95000"/>
                </a:lnSpc>
                <a:buClr>
                  <a:srgbClr val="000000"/>
                </a:buClr>
                <a:buSzPct val="45000"/>
                <a:buFont typeface="StarSymbol" charset="0"/>
                <a:tabLst>
                  <a:tab pos="723900" algn="l"/>
                  <a:tab pos="1447800" algn="l"/>
                  <a:tab pos="2171700" algn="l"/>
                </a:tabLst>
                <a:defRPr sz="2400">
                  <a:solidFill>
                    <a:srgbClr val="000000"/>
                  </a:solidFill>
                  <a:latin typeface="Times New Roman" charset="0"/>
                  <a:ea typeface="msmincho" charset="0"/>
                  <a:cs typeface="msmincho" charset="0"/>
                </a:defRPr>
              </a:lvl3pPr>
              <a:lvl4pPr hangingPunct="0">
                <a:lnSpc>
                  <a:spcPct val="95000"/>
                </a:lnSpc>
                <a:buClr>
                  <a:srgbClr val="000000"/>
                </a:buClr>
                <a:buSzPct val="45000"/>
                <a:buFont typeface="StarSymbol" charset="0"/>
                <a:tabLst>
                  <a:tab pos="723900" algn="l"/>
                  <a:tab pos="1447800" algn="l"/>
                  <a:tab pos="2171700" algn="l"/>
                </a:tabLst>
                <a:defRPr sz="2400">
                  <a:solidFill>
                    <a:srgbClr val="000000"/>
                  </a:solidFill>
                  <a:latin typeface="Times New Roman" charset="0"/>
                  <a:ea typeface="msmincho" charset="0"/>
                  <a:cs typeface="msmincho" charset="0"/>
                </a:defRPr>
              </a:lvl4pPr>
              <a:lvl5pPr hangingPunct="0">
                <a:lnSpc>
                  <a:spcPct val="95000"/>
                </a:lnSpc>
                <a:buClr>
                  <a:srgbClr val="000000"/>
                </a:buClr>
                <a:buSzPct val="45000"/>
                <a:buFont typeface="StarSymbol" charset="0"/>
                <a:tabLst>
                  <a:tab pos="723900" algn="l"/>
                  <a:tab pos="1447800" algn="l"/>
                  <a:tab pos="2171700" algn="l"/>
                </a:tabLst>
                <a:defRPr sz="2400">
                  <a:solidFill>
                    <a:srgbClr val="000000"/>
                  </a:solidFill>
                  <a:latin typeface="Times New Roman" charset="0"/>
                  <a:ea typeface="msmincho" charset="0"/>
                  <a:cs typeface="msmincho" charset="0"/>
                </a:defRPr>
              </a:lvl5pPr>
              <a:lvl6pPr marL="1536700" indent="-215900" defTabSz="457200" fontAlgn="base" hangingPunct="0">
                <a:lnSpc>
                  <a:spcPct val="95000"/>
                </a:lnSpc>
                <a:spcBef>
                  <a:spcPct val="0"/>
                </a:spcBef>
                <a:spcAft>
                  <a:spcPct val="0"/>
                </a:spcAft>
                <a:buClr>
                  <a:srgbClr val="000000"/>
                </a:buClr>
                <a:buSzPct val="45000"/>
                <a:buFont typeface="StarSymbol" charset="0"/>
                <a:tabLst>
                  <a:tab pos="723900" algn="l"/>
                  <a:tab pos="1447800" algn="l"/>
                  <a:tab pos="2171700" algn="l"/>
                </a:tabLst>
                <a:defRPr sz="2400">
                  <a:solidFill>
                    <a:srgbClr val="000000"/>
                  </a:solidFill>
                  <a:latin typeface="Times New Roman" charset="0"/>
                  <a:ea typeface="msmincho" charset="0"/>
                  <a:cs typeface="msmincho" charset="0"/>
                </a:defRPr>
              </a:lvl6pPr>
              <a:lvl7pPr marL="1993900" indent="-215900" defTabSz="457200" fontAlgn="base" hangingPunct="0">
                <a:lnSpc>
                  <a:spcPct val="95000"/>
                </a:lnSpc>
                <a:spcBef>
                  <a:spcPct val="0"/>
                </a:spcBef>
                <a:spcAft>
                  <a:spcPct val="0"/>
                </a:spcAft>
                <a:buClr>
                  <a:srgbClr val="000000"/>
                </a:buClr>
                <a:buSzPct val="45000"/>
                <a:buFont typeface="StarSymbol" charset="0"/>
                <a:tabLst>
                  <a:tab pos="723900" algn="l"/>
                  <a:tab pos="1447800" algn="l"/>
                  <a:tab pos="2171700" algn="l"/>
                </a:tabLst>
                <a:defRPr sz="2400">
                  <a:solidFill>
                    <a:srgbClr val="000000"/>
                  </a:solidFill>
                  <a:latin typeface="Times New Roman" charset="0"/>
                  <a:ea typeface="msmincho" charset="0"/>
                  <a:cs typeface="msmincho" charset="0"/>
                </a:defRPr>
              </a:lvl7pPr>
              <a:lvl8pPr marL="2451100" indent="-215900" defTabSz="457200" fontAlgn="base" hangingPunct="0">
                <a:lnSpc>
                  <a:spcPct val="95000"/>
                </a:lnSpc>
                <a:spcBef>
                  <a:spcPct val="0"/>
                </a:spcBef>
                <a:spcAft>
                  <a:spcPct val="0"/>
                </a:spcAft>
                <a:buClr>
                  <a:srgbClr val="000000"/>
                </a:buClr>
                <a:buSzPct val="45000"/>
                <a:buFont typeface="StarSymbol" charset="0"/>
                <a:tabLst>
                  <a:tab pos="723900" algn="l"/>
                  <a:tab pos="1447800" algn="l"/>
                  <a:tab pos="2171700" algn="l"/>
                </a:tabLst>
                <a:defRPr sz="2400">
                  <a:solidFill>
                    <a:srgbClr val="000000"/>
                  </a:solidFill>
                  <a:latin typeface="Times New Roman" charset="0"/>
                  <a:ea typeface="msmincho" charset="0"/>
                  <a:cs typeface="msmincho" charset="0"/>
                </a:defRPr>
              </a:lvl8pPr>
              <a:lvl9pPr marL="2908300" indent="-215900" defTabSz="457200" fontAlgn="base" hangingPunct="0">
                <a:lnSpc>
                  <a:spcPct val="95000"/>
                </a:lnSpc>
                <a:spcBef>
                  <a:spcPct val="0"/>
                </a:spcBef>
                <a:spcAft>
                  <a:spcPct val="0"/>
                </a:spcAft>
                <a:buClr>
                  <a:srgbClr val="000000"/>
                </a:buClr>
                <a:buSzPct val="45000"/>
                <a:buFont typeface="StarSymbol" charset="0"/>
                <a:tabLst>
                  <a:tab pos="723900" algn="l"/>
                  <a:tab pos="1447800" algn="l"/>
                  <a:tab pos="2171700" algn="l"/>
                </a:tabLst>
                <a:defRPr sz="2400">
                  <a:solidFill>
                    <a:srgbClr val="000000"/>
                  </a:solidFill>
                  <a:latin typeface="Times New Roman" charset="0"/>
                  <a:ea typeface="msmincho" charset="0"/>
                  <a:cs typeface="msmincho" charset="0"/>
                </a:defRPr>
              </a:lvl9pPr>
            </a:lstStyle>
            <a:p>
              <a:pPr algn="ctr">
                <a:lnSpc>
                  <a:spcPct val="85000"/>
                </a:lnSpc>
              </a:pPr>
              <a:r>
                <a:rPr lang="en-GB" sz="1600" b="1">
                  <a:latin typeface="Arial" charset="0"/>
                </a:rPr>
                <a:t>Java Technology </a:t>
              </a:r>
            </a:p>
            <a:p>
              <a:pPr algn="ctr">
                <a:lnSpc>
                  <a:spcPct val="85000"/>
                </a:lnSpc>
              </a:pPr>
              <a:r>
                <a:rPr lang="en-GB" sz="1600" b="1">
                  <a:latin typeface="Arial" charset="0"/>
                </a:rPr>
                <a:t>Enabled Devices</a:t>
              </a:r>
            </a:p>
          </p:txBody>
        </p:sp>
      </p:grpSp>
    </p:spTree>
    <p:extLst>
      <p:ext uri="{BB962C8B-B14F-4D97-AF65-F5344CB8AC3E}">
        <p14:creationId xmlns:p14="http://schemas.microsoft.com/office/powerpoint/2010/main" xmlns="" val="2222012487"/>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41" name="Picture 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90600" y="1111250"/>
            <a:ext cx="1306513" cy="1700213"/>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10242" name="Rectangle 2"/>
          <p:cNvSpPr>
            <a:spLocks noGrp="1" noChangeArrowheads="1"/>
          </p:cNvSpPr>
          <p:nvPr>
            <p:ph type="title"/>
          </p:nvPr>
        </p:nvSpPr>
        <p:spPr>
          <a:xfrm>
            <a:off x="688490" y="0"/>
            <a:ext cx="7756263" cy="1054250"/>
          </a:xfrm>
          <a:ln/>
          <a:extLst>
            <a:ext uri="{91240B29-F687-4F45-9708-019B960494DF}">
              <a14:hiddenLine xmlns:a14="http://schemas.microsoft.com/office/drawing/2010/main" xmlns="" w="9525">
                <a:solidFill>
                  <a:srgbClr val="000000"/>
                </a:solidFill>
                <a:round/>
                <a:headEnd/>
                <a:tailEnd/>
              </a14:hiddenLine>
            </a:ext>
          </a:extLst>
        </p:spPr>
        <p:txBody>
          <a:bodyPr lIns="0" tIns="0" rIns="0" bIns="0">
            <a:spAutoFit/>
          </a:bodyPr>
          <a:lstStyle/>
          <a:p>
            <a:pPr>
              <a:tabLst>
                <a:tab pos="723900" algn="l"/>
                <a:tab pos="1447800" algn="l"/>
                <a:tab pos="2171700" algn="l"/>
                <a:tab pos="2895600" algn="l"/>
                <a:tab pos="3619500" algn="l"/>
                <a:tab pos="4343400" algn="l"/>
                <a:tab pos="5067300" algn="l"/>
                <a:tab pos="5791200" algn="l"/>
                <a:tab pos="6515100" algn="l"/>
                <a:tab pos="7239000" algn="l"/>
              </a:tabLst>
            </a:pPr>
            <a:r>
              <a:rPr lang="en-GB" dirty="0">
                <a:solidFill>
                  <a:srgbClr val="0000FF"/>
                </a:solidFill>
              </a:rPr>
              <a:t>The </a:t>
            </a:r>
            <a:r>
              <a:rPr lang="en-GB" dirty="0" err="1">
                <a:solidFill>
                  <a:srgbClr val="0000FF"/>
                </a:solidFill>
              </a:rPr>
              <a:t>Java</a:t>
            </a:r>
            <a:r>
              <a:rPr lang="en-GB" baseline="33000" dirty="0" err="1">
                <a:solidFill>
                  <a:srgbClr val="0000FF"/>
                </a:solidFill>
              </a:rPr>
              <a:t>TM</a:t>
            </a:r>
            <a:r>
              <a:rPr lang="en-GB" dirty="0">
                <a:solidFill>
                  <a:srgbClr val="0000FF"/>
                </a:solidFill>
              </a:rPr>
              <a:t> Platform</a:t>
            </a: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963613" y="2711450"/>
            <a:ext cx="7513637" cy="3808413"/>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10244" name="Picture 4"/>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388100" y="3967163"/>
            <a:ext cx="657225" cy="874712"/>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10245" name="Picture 5"/>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5345113" y="2170113"/>
            <a:ext cx="1325562" cy="784225"/>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10246" name="Picture 6"/>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6007100" y="2947988"/>
            <a:ext cx="644525" cy="1020762"/>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10247" name="Text Box 7"/>
          <p:cNvSpPr txBox="1">
            <a:spLocks noChangeArrowheads="1"/>
          </p:cNvSpPr>
          <p:nvPr/>
        </p:nvSpPr>
        <p:spPr bwMode="auto">
          <a:xfrm>
            <a:off x="1111250" y="2717800"/>
            <a:ext cx="1060450" cy="4921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2160" tIns="46080" rIns="92160" bIns="46080" anchor="ctr">
            <a:spAutoFit/>
          </a:bodyPr>
          <a:lstStyle>
            <a:lvl1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1pPr>
            <a:lvl2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2pPr>
            <a:lvl3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3pPr>
            <a:lvl4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4pPr>
            <a:lvl5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5pPr>
            <a:lvl6pPr marL="1536700" indent="-215900" defTabSz="457200" fontAlgn="base" hangingPunct="0">
              <a:lnSpc>
                <a:spcPct val="95000"/>
              </a:lnSpc>
              <a:spcBef>
                <a:spcPct val="0"/>
              </a:spcBef>
              <a:spcAft>
                <a:spcPct val="0"/>
              </a:spcAft>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6pPr>
            <a:lvl7pPr marL="1993900" indent="-215900" defTabSz="457200" fontAlgn="base" hangingPunct="0">
              <a:lnSpc>
                <a:spcPct val="95000"/>
              </a:lnSpc>
              <a:spcBef>
                <a:spcPct val="0"/>
              </a:spcBef>
              <a:spcAft>
                <a:spcPct val="0"/>
              </a:spcAft>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7pPr>
            <a:lvl8pPr marL="2451100" indent="-215900" defTabSz="457200" fontAlgn="base" hangingPunct="0">
              <a:lnSpc>
                <a:spcPct val="95000"/>
              </a:lnSpc>
              <a:spcBef>
                <a:spcPct val="0"/>
              </a:spcBef>
              <a:spcAft>
                <a:spcPct val="0"/>
              </a:spcAft>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8pPr>
            <a:lvl9pPr marL="2908300" indent="-215900" defTabSz="457200" fontAlgn="base" hangingPunct="0">
              <a:lnSpc>
                <a:spcPct val="95000"/>
              </a:lnSpc>
              <a:spcBef>
                <a:spcPct val="0"/>
              </a:spcBef>
              <a:spcAft>
                <a:spcPct val="0"/>
              </a:spcAft>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9pPr>
          </a:lstStyle>
          <a:p>
            <a:pPr algn="ctr">
              <a:lnSpc>
                <a:spcPct val="75000"/>
              </a:lnSpc>
            </a:pPr>
            <a:r>
              <a:rPr lang="en-GB" sz="1200">
                <a:latin typeface="Arial" charset="0"/>
              </a:rPr>
              <a:t>Optional</a:t>
            </a:r>
          </a:p>
          <a:p>
            <a:pPr algn="ctr">
              <a:lnSpc>
                <a:spcPct val="75000"/>
              </a:lnSpc>
            </a:pPr>
            <a:r>
              <a:rPr lang="en-GB" sz="1200">
                <a:latin typeface="Arial" charset="0"/>
              </a:rPr>
              <a:t>Packages</a:t>
            </a:r>
          </a:p>
        </p:txBody>
      </p:sp>
      <p:sp>
        <p:nvSpPr>
          <p:cNvPr id="10248" name="Text Box 8"/>
          <p:cNvSpPr txBox="1">
            <a:spLocks noChangeArrowheads="1"/>
          </p:cNvSpPr>
          <p:nvPr/>
        </p:nvSpPr>
        <p:spPr bwMode="auto">
          <a:xfrm>
            <a:off x="995363" y="4240213"/>
            <a:ext cx="1314450" cy="14208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2160" tIns="46080" rIns="92160" bIns="46080" anchor="ctr">
            <a:spAutoFit/>
          </a:bodyPr>
          <a:lstStyle>
            <a:lvl1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1pPr>
            <a:lvl2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2pPr>
            <a:lvl3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3pPr>
            <a:lvl4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4pPr>
            <a:lvl5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5pPr>
            <a:lvl6pPr marL="1536700" indent="-215900" defTabSz="457200" fontAlgn="base" hangingPunct="0">
              <a:lnSpc>
                <a:spcPct val="95000"/>
              </a:lnSpc>
              <a:spcBef>
                <a:spcPct val="0"/>
              </a:spcBef>
              <a:spcAft>
                <a:spcPct val="0"/>
              </a:spcAft>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6pPr>
            <a:lvl7pPr marL="1993900" indent="-215900" defTabSz="457200" fontAlgn="base" hangingPunct="0">
              <a:lnSpc>
                <a:spcPct val="95000"/>
              </a:lnSpc>
              <a:spcBef>
                <a:spcPct val="0"/>
              </a:spcBef>
              <a:spcAft>
                <a:spcPct val="0"/>
              </a:spcAft>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7pPr>
            <a:lvl8pPr marL="2451100" indent="-215900" defTabSz="457200" fontAlgn="base" hangingPunct="0">
              <a:lnSpc>
                <a:spcPct val="95000"/>
              </a:lnSpc>
              <a:spcBef>
                <a:spcPct val="0"/>
              </a:spcBef>
              <a:spcAft>
                <a:spcPct val="0"/>
              </a:spcAft>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8pPr>
            <a:lvl9pPr marL="2908300" indent="-215900" defTabSz="457200" fontAlgn="base" hangingPunct="0">
              <a:lnSpc>
                <a:spcPct val="95000"/>
              </a:lnSpc>
              <a:spcBef>
                <a:spcPct val="0"/>
              </a:spcBef>
              <a:spcAft>
                <a:spcPct val="0"/>
              </a:spcAft>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9pPr>
          </a:lstStyle>
          <a:p>
            <a:pPr algn="ctr">
              <a:lnSpc>
                <a:spcPct val="93000"/>
              </a:lnSpc>
            </a:pPr>
            <a:r>
              <a:rPr lang="en-GB" sz="1800" b="1">
                <a:latin typeface="Arial" charset="0"/>
              </a:rPr>
              <a:t>Java 2</a:t>
            </a:r>
          </a:p>
          <a:p>
            <a:pPr algn="ctr">
              <a:lnSpc>
                <a:spcPct val="93000"/>
              </a:lnSpc>
            </a:pPr>
            <a:r>
              <a:rPr lang="en-GB" sz="1800" b="1">
                <a:latin typeface="Arial" charset="0"/>
              </a:rPr>
              <a:t>Enterprise</a:t>
            </a:r>
          </a:p>
          <a:p>
            <a:pPr algn="ctr">
              <a:lnSpc>
                <a:spcPct val="93000"/>
              </a:lnSpc>
            </a:pPr>
            <a:r>
              <a:rPr lang="en-GB" sz="1800" b="1">
                <a:latin typeface="Arial" charset="0"/>
              </a:rPr>
              <a:t>Edition</a:t>
            </a:r>
          </a:p>
          <a:p>
            <a:pPr algn="ctr">
              <a:lnSpc>
                <a:spcPct val="93000"/>
              </a:lnSpc>
            </a:pPr>
            <a:r>
              <a:rPr lang="en-GB" sz="1800" b="1">
                <a:latin typeface="Arial" charset="0"/>
              </a:rPr>
              <a:t>(J2EE)</a:t>
            </a:r>
          </a:p>
        </p:txBody>
      </p:sp>
      <p:grpSp>
        <p:nvGrpSpPr>
          <p:cNvPr id="10249" name="Group 9"/>
          <p:cNvGrpSpPr>
            <a:grpSpLocks/>
          </p:cNvGrpSpPr>
          <p:nvPr/>
        </p:nvGrpSpPr>
        <p:grpSpPr bwMode="auto">
          <a:xfrm>
            <a:off x="2468563" y="4025900"/>
            <a:ext cx="1174750" cy="1855788"/>
            <a:chOff x="1555" y="2536"/>
            <a:chExt cx="740" cy="1169"/>
          </a:xfrm>
        </p:grpSpPr>
        <p:sp>
          <p:nvSpPr>
            <p:cNvPr id="10250" name="AutoShape 10"/>
            <p:cNvSpPr>
              <a:spLocks noChangeArrowheads="1"/>
            </p:cNvSpPr>
            <p:nvPr/>
          </p:nvSpPr>
          <p:spPr bwMode="auto">
            <a:xfrm>
              <a:off x="1563" y="2536"/>
              <a:ext cx="725" cy="1170"/>
            </a:xfrm>
            <a:prstGeom prst="roundRect">
              <a:avLst>
                <a:gd name="adj" fmla="val 134"/>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
          <p:nvSpPr>
            <p:cNvPr id="10251" name="Text Box 11"/>
            <p:cNvSpPr txBox="1">
              <a:spLocks noChangeArrowheads="1"/>
            </p:cNvSpPr>
            <p:nvPr/>
          </p:nvSpPr>
          <p:spPr bwMode="auto">
            <a:xfrm>
              <a:off x="1555" y="2673"/>
              <a:ext cx="741" cy="89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2160" tIns="46080" rIns="92160" bIns="46080" anchor="ctr">
              <a:spAutoFit/>
            </a:bodyPr>
            <a:lstStyle>
              <a:lvl1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1pPr>
              <a:lvl2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2pPr>
              <a:lvl3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3pPr>
              <a:lvl4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4pPr>
              <a:lvl5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5pPr>
              <a:lvl6pPr marL="1536700" indent="-215900" defTabSz="457200" fontAlgn="base" hangingPunct="0">
                <a:lnSpc>
                  <a:spcPct val="95000"/>
                </a:lnSpc>
                <a:spcBef>
                  <a:spcPct val="0"/>
                </a:spcBef>
                <a:spcAft>
                  <a:spcPct val="0"/>
                </a:spcAft>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6pPr>
              <a:lvl7pPr marL="1993900" indent="-215900" defTabSz="457200" fontAlgn="base" hangingPunct="0">
                <a:lnSpc>
                  <a:spcPct val="95000"/>
                </a:lnSpc>
                <a:spcBef>
                  <a:spcPct val="0"/>
                </a:spcBef>
                <a:spcAft>
                  <a:spcPct val="0"/>
                </a:spcAft>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7pPr>
              <a:lvl8pPr marL="2451100" indent="-215900" defTabSz="457200" fontAlgn="base" hangingPunct="0">
                <a:lnSpc>
                  <a:spcPct val="95000"/>
                </a:lnSpc>
                <a:spcBef>
                  <a:spcPct val="0"/>
                </a:spcBef>
                <a:spcAft>
                  <a:spcPct val="0"/>
                </a:spcAft>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8pPr>
              <a:lvl9pPr marL="2908300" indent="-215900" defTabSz="457200" fontAlgn="base" hangingPunct="0">
                <a:lnSpc>
                  <a:spcPct val="95000"/>
                </a:lnSpc>
                <a:spcBef>
                  <a:spcPct val="0"/>
                </a:spcBef>
                <a:spcAft>
                  <a:spcPct val="0"/>
                </a:spcAft>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9pPr>
            </a:lstStyle>
            <a:p>
              <a:pPr algn="ctr">
                <a:lnSpc>
                  <a:spcPct val="93000"/>
                </a:lnSpc>
              </a:pPr>
              <a:r>
                <a:rPr lang="en-GB" sz="1800" b="1">
                  <a:latin typeface="Arial" charset="0"/>
                </a:rPr>
                <a:t>Java 2</a:t>
              </a:r>
            </a:p>
            <a:p>
              <a:pPr algn="ctr">
                <a:lnSpc>
                  <a:spcPct val="93000"/>
                </a:lnSpc>
              </a:pPr>
              <a:r>
                <a:rPr lang="en-GB" sz="1800" b="1">
                  <a:latin typeface="Arial" charset="0"/>
                </a:rPr>
                <a:t>Standard</a:t>
              </a:r>
            </a:p>
            <a:p>
              <a:pPr algn="ctr">
                <a:lnSpc>
                  <a:spcPct val="93000"/>
                </a:lnSpc>
              </a:pPr>
              <a:r>
                <a:rPr lang="en-GB" sz="1800" b="1">
                  <a:latin typeface="Arial" charset="0"/>
                </a:rPr>
                <a:t>Edition</a:t>
              </a:r>
            </a:p>
            <a:p>
              <a:pPr algn="ctr">
                <a:lnSpc>
                  <a:spcPct val="93000"/>
                </a:lnSpc>
              </a:pPr>
              <a:r>
                <a:rPr lang="en-GB" sz="1800" b="1">
                  <a:latin typeface="Arial" charset="0"/>
                </a:rPr>
                <a:t>(J2SE)</a:t>
              </a:r>
            </a:p>
          </p:txBody>
        </p:sp>
      </p:grpSp>
      <p:sp>
        <p:nvSpPr>
          <p:cNvPr id="10252" name="Text Box 12"/>
          <p:cNvSpPr txBox="1">
            <a:spLocks noChangeArrowheads="1"/>
          </p:cNvSpPr>
          <p:nvPr/>
        </p:nvSpPr>
        <p:spPr bwMode="auto">
          <a:xfrm>
            <a:off x="2767013" y="6030913"/>
            <a:ext cx="1870075" cy="349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2160" tIns="46080" rIns="92160" bIns="46080" anchor="ctr">
            <a:spAutoFit/>
          </a:bodyPr>
          <a:lstStyle>
            <a:lvl1pPr hangingPunct="0">
              <a:lnSpc>
                <a:spcPct val="95000"/>
              </a:lnSpc>
              <a:buClr>
                <a:srgbClr val="000000"/>
              </a:buClr>
              <a:buSzPct val="45000"/>
              <a:buFont typeface="StarSymbol" charset="0"/>
              <a:tabLst>
                <a:tab pos="723900" algn="l"/>
                <a:tab pos="1447800" algn="l"/>
              </a:tabLst>
              <a:defRPr sz="2400">
                <a:solidFill>
                  <a:srgbClr val="000000"/>
                </a:solidFill>
                <a:latin typeface="Times New Roman" charset="0"/>
                <a:ea typeface="msmincho" charset="0"/>
                <a:cs typeface="msmincho" charset="0"/>
              </a:defRPr>
            </a:lvl1pPr>
            <a:lvl2pPr hangingPunct="0">
              <a:lnSpc>
                <a:spcPct val="95000"/>
              </a:lnSpc>
              <a:buClr>
                <a:srgbClr val="000000"/>
              </a:buClr>
              <a:buSzPct val="45000"/>
              <a:buFont typeface="StarSymbol" charset="0"/>
              <a:tabLst>
                <a:tab pos="723900" algn="l"/>
                <a:tab pos="1447800" algn="l"/>
              </a:tabLst>
              <a:defRPr sz="2400">
                <a:solidFill>
                  <a:srgbClr val="000000"/>
                </a:solidFill>
                <a:latin typeface="Times New Roman" charset="0"/>
                <a:ea typeface="msmincho" charset="0"/>
                <a:cs typeface="msmincho" charset="0"/>
              </a:defRPr>
            </a:lvl2pPr>
            <a:lvl3pPr hangingPunct="0">
              <a:lnSpc>
                <a:spcPct val="95000"/>
              </a:lnSpc>
              <a:buClr>
                <a:srgbClr val="000000"/>
              </a:buClr>
              <a:buSzPct val="45000"/>
              <a:buFont typeface="StarSymbol" charset="0"/>
              <a:tabLst>
                <a:tab pos="723900" algn="l"/>
                <a:tab pos="1447800" algn="l"/>
              </a:tabLst>
              <a:defRPr sz="2400">
                <a:solidFill>
                  <a:srgbClr val="000000"/>
                </a:solidFill>
                <a:latin typeface="Times New Roman" charset="0"/>
                <a:ea typeface="msmincho" charset="0"/>
                <a:cs typeface="msmincho" charset="0"/>
              </a:defRPr>
            </a:lvl3pPr>
            <a:lvl4pPr hangingPunct="0">
              <a:lnSpc>
                <a:spcPct val="95000"/>
              </a:lnSpc>
              <a:buClr>
                <a:srgbClr val="000000"/>
              </a:buClr>
              <a:buSzPct val="45000"/>
              <a:buFont typeface="StarSymbol" charset="0"/>
              <a:tabLst>
                <a:tab pos="723900" algn="l"/>
                <a:tab pos="1447800" algn="l"/>
              </a:tabLst>
              <a:defRPr sz="2400">
                <a:solidFill>
                  <a:srgbClr val="000000"/>
                </a:solidFill>
                <a:latin typeface="Times New Roman" charset="0"/>
                <a:ea typeface="msmincho" charset="0"/>
                <a:cs typeface="msmincho" charset="0"/>
              </a:defRPr>
            </a:lvl4pPr>
            <a:lvl5pPr hangingPunct="0">
              <a:lnSpc>
                <a:spcPct val="95000"/>
              </a:lnSpc>
              <a:buClr>
                <a:srgbClr val="000000"/>
              </a:buClr>
              <a:buSzPct val="45000"/>
              <a:buFont typeface="StarSymbol" charset="0"/>
              <a:tabLst>
                <a:tab pos="723900" algn="l"/>
                <a:tab pos="1447800" algn="l"/>
              </a:tabLst>
              <a:defRPr sz="2400">
                <a:solidFill>
                  <a:srgbClr val="000000"/>
                </a:solidFill>
                <a:latin typeface="Times New Roman" charset="0"/>
                <a:ea typeface="msmincho" charset="0"/>
                <a:cs typeface="msmincho" charset="0"/>
              </a:defRPr>
            </a:lvl5pPr>
            <a:lvl6pPr marL="1536700" indent="-215900" defTabSz="457200" fontAlgn="base" hangingPunct="0">
              <a:lnSpc>
                <a:spcPct val="95000"/>
              </a:lnSpc>
              <a:spcBef>
                <a:spcPct val="0"/>
              </a:spcBef>
              <a:spcAft>
                <a:spcPct val="0"/>
              </a:spcAft>
              <a:buClr>
                <a:srgbClr val="000000"/>
              </a:buClr>
              <a:buSzPct val="45000"/>
              <a:buFont typeface="StarSymbol" charset="0"/>
              <a:tabLst>
                <a:tab pos="723900" algn="l"/>
                <a:tab pos="1447800" algn="l"/>
              </a:tabLst>
              <a:defRPr sz="2400">
                <a:solidFill>
                  <a:srgbClr val="000000"/>
                </a:solidFill>
                <a:latin typeface="Times New Roman" charset="0"/>
                <a:ea typeface="msmincho" charset="0"/>
                <a:cs typeface="msmincho" charset="0"/>
              </a:defRPr>
            </a:lvl6pPr>
            <a:lvl7pPr marL="1993900" indent="-215900" defTabSz="457200" fontAlgn="base" hangingPunct="0">
              <a:lnSpc>
                <a:spcPct val="95000"/>
              </a:lnSpc>
              <a:spcBef>
                <a:spcPct val="0"/>
              </a:spcBef>
              <a:spcAft>
                <a:spcPct val="0"/>
              </a:spcAft>
              <a:buClr>
                <a:srgbClr val="000000"/>
              </a:buClr>
              <a:buSzPct val="45000"/>
              <a:buFont typeface="StarSymbol" charset="0"/>
              <a:tabLst>
                <a:tab pos="723900" algn="l"/>
                <a:tab pos="1447800" algn="l"/>
              </a:tabLst>
              <a:defRPr sz="2400">
                <a:solidFill>
                  <a:srgbClr val="000000"/>
                </a:solidFill>
                <a:latin typeface="Times New Roman" charset="0"/>
                <a:ea typeface="msmincho" charset="0"/>
                <a:cs typeface="msmincho" charset="0"/>
              </a:defRPr>
            </a:lvl7pPr>
            <a:lvl8pPr marL="2451100" indent="-215900" defTabSz="457200" fontAlgn="base" hangingPunct="0">
              <a:lnSpc>
                <a:spcPct val="95000"/>
              </a:lnSpc>
              <a:spcBef>
                <a:spcPct val="0"/>
              </a:spcBef>
              <a:spcAft>
                <a:spcPct val="0"/>
              </a:spcAft>
              <a:buClr>
                <a:srgbClr val="000000"/>
              </a:buClr>
              <a:buSzPct val="45000"/>
              <a:buFont typeface="StarSymbol" charset="0"/>
              <a:tabLst>
                <a:tab pos="723900" algn="l"/>
                <a:tab pos="1447800" algn="l"/>
              </a:tabLst>
              <a:defRPr sz="2400">
                <a:solidFill>
                  <a:srgbClr val="000000"/>
                </a:solidFill>
                <a:latin typeface="Times New Roman" charset="0"/>
                <a:ea typeface="msmincho" charset="0"/>
                <a:cs typeface="msmincho" charset="0"/>
              </a:defRPr>
            </a:lvl8pPr>
            <a:lvl9pPr marL="2908300" indent="-215900" defTabSz="457200" fontAlgn="base" hangingPunct="0">
              <a:lnSpc>
                <a:spcPct val="95000"/>
              </a:lnSpc>
              <a:spcBef>
                <a:spcPct val="0"/>
              </a:spcBef>
              <a:spcAft>
                <a:spcPct val="0"/>
              </a:spcAft>
              <a:buClr>
                <a:srgbClr val="000000"/>
              </a:buClr>
              <a:buSzPct val="45000"/>
              <a:buFont typeface="StarSymbol" charset="0"/>
              <a:tabLst>
                <a:tab pos="723900" algn="l"/>
                <a:tab pos="1447800" algn="l"/>
              </a:tabLst>
              <a:defRPr sz="2400">
                <a:solidFill>
                  <a:srgbClr val="000000"/>
                </a:solidFill>
                <a:latin typeface="Times New Roman" charset="0"/>
                <a:ea typeface="msmincho" charset="0"/>
                <a:cs typeface="msmincho" charset="0"/>
              </a:defRPr>
            </a:lvl9pPr>
          </a:lstStyle>
          <a:p>
            <a:pPr algn="ctr">
              <a:lnSpc>
                <a:spcPct val="93000"/>
              </a:lnSpc>
            </a:pPr>
            <a:r>
              <a:rPr lang="en-GB" sz="1700" b="1">
                <a:solidFill>
                  <a:srgbClr val="FFFFFF"/>
                </a:solidFill>
                <a:latin typeface="Arial" charset="0"/>
              </a:rPr>
              <a:t>JVM</a:t>
            </a:r>
          </a:p>
        </p:txBody>
      </p:sp>
      <p:sp>
        <p:nvSpPr>
          <p:cNvPr id="10253" name="Text Box 13"/>
          <p:cNvSpPr txBox="1">
            <a:spLocks noChangeArrowheads="1"/>
          </p:cNvSpPr>
          <p:nvPr/>
        </p:nvSpPr>
        <p:spPr bwMode="auto">
          <a:xfrm>
            <a:off x="7713663" y="5370513"/>
            <a:ext cx="603250" cy="542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160" tIns="46080" rIns="92160" bIns="46080" anchor="ctr">
            <a:spAutoFit/>
          </a:bodyPr>
          <a:lstStyle/>
          <a:p>
            <a:pPr algn="ctr" hangingPunct="0">
              <a:lnSpc>
                <a:spcPct val="75000"/>
              </a:lnSpc>
              <a:buClr>
                <a:srgbClr val="000000"/>
              </a:buClr>
              <a:buSzPct val="45000"/>
              <a:buFont typeface="StarSymbol" charset="0"/>
              <a:buNone/>
            </a:pPr>
            <a:r>
              <a:rPr lang="en-GB" sz="1100" b="1">
                <a:solidFill>
                  <a:srgbClr val="000000"/>
                </a:solidFill>
                <a:ea typeface="msmincho" charset="0"/>
                <a:cs typeface="msmincho" charset="0"/>
              </a:rPr>
              <a:t>Java Card APIs</a:t>
            </a:r>
          </a:p>
        </p:txBody>
      </p:sp>
      <p:sp>
        <p:nvSpPr>
          <p:cNvPr id="10254" name="Text Box 14"/>
          <p:cNvSpPr txBox="1">
            <a:spLocks noChangeArrowheads="1"/>
          </p:cNvSpPr>
          <p:nvPr/>
        </p:nvSpPr>
        <p:spPr bwMode="auto">
          <a:xfrm>
            <a:off x="7672388" y="6053138"/>
            <a:ext cx="719137" cy="2651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2160" tIns="46080" rIns="92160" bIns="46080" anchor="ctr">
            <a:spAutoFit/>
          </a:bodyPr>
          <a:lstStyle/>
          <a:p>
            <a:pPr algn="ctr" hangingPunct="0">
              <a:lnSpc>
                <a:spcPct val="93000"/>
              </a:lnSpc>
              <a:buClr>
                <a:srgbClr val="000000"/>
              </a:buClr>
              <a:buSzPct val="45000"/>
              <a:buFont typeface="StarSymbol" charset="0"/>
              <a:buNone/>
            </a:pPr>
            <a:r>
              <a:rPr lang="en-GB" sz="1100" b="1">
                <a:solidFill>
                  <a:srgbClr val="FFFFFF"/>
                </a:solidFill>
                <a:ea typeface="msmincho" charset="0"/>
                <a:cs typeface="msmincho" charset="0"/>
              </a:rPr>
              <a:t>CardVM</a:t>
            </a:r>
          </a:p>
        </p:txBody>
      </p:sp>
      <p:sp>
        <p:nvSpPr>
          <p:cNvPr id="10255" name="Text Box 15"/>
          <p:cNvSpPr txBox="1">
            <a:spLocks noChangeArrowheads="1"/>
          </p:cNvSpPr>
          <p:nvPr/>
        </p:nvSpPr>
        <p:spPr bwMode="auto">
          <a:xfrm>
            <a:off x="2628900" y="3375025"/>
            <a:ext cx="1060450" cy="4921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2160" tIns="46080" rIns="92160" bIns="46080" anchor="ctr">
            <a:spAutoFit/>
          </a:bodyPr>
          <a:lstStyle>
            <a:lvl1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1pPr>
            <a:lvl2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2pPr>
            <a:lvl3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3pPr>
            <a:lvl4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4pPr>
            <a:lvl5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5pPr>
            <a:lvl6pPr marL="1536700" indent="-215900" defTabSz="457200" fontAlgn="base" hangingPunct="0">
              <a:lnSpc>
                <a:spcPct val="95000"/>
              </a:lnSpc>
              <a:spcBef>
                <a:spcPct val="0"/>
              </a:spcBef>
              <a:spcAft>
                <a:spcPct val="0"/>
              </a:spcAft>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6pPr>
            <a:lvl7pPr marL="1993900" indent="-215900" defTabSz="457200" fontAlgn="base" hangingPunct="0">
              <a:lnSpc>
                <a:spcPct val="95000"/>
              </a:lnSpc>
              <a:spcBef>
                <a:spcPct val="0"/>
              </a:spcBef>
              <a:spcAft>
                <a:spcPct val="0"/>
              </a:spcAft>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7pPr>
            <a:lvl8pPr marL="2451100" indent="-215900" defTabSz="457200" fontAlgn="base" hangingPunct="0">
              <a:lnSpc>
                <a:spcPct val="95000"/>
              </a:lnSpc>
              <a:spcBef>
                <a:spcPct val="0"/>
              </a:spcBef>
              <a:spcAft>
                <a:spcPct val="0"/>
              </a:spcAft>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8pPr>
            <a:lvl9pPr marL="2908300" indent="-215900" defTabSz="457200" fontAlgn="base" hangingPunct="0">
              <a:lnSpc>
                <a:spcPct val="95000"/>
              </a:lnSpc>
              <a:spcBef>
                <a:spcPct val="0"/>
              </a:spcBef>
              <a:spcAft>
                <a:spcPct val="0"/>
              </a:spcAft>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9pPr>
          </a:lstStyle>
          <a:p>
            <a:pPr algn="ctr">
              <a:lnSpc>
                <a:spcPct val="75000"/>
              </a:lnSpc>
            </a:pPr>
            <a:r>
              <a:rPr lang="en-GB" sz="1200">
                <a:latin typeface="Arial" charset="0"/>
              </a:rPr>
              <a:t>Optional</a:t>
            </a:r>
          </a:p>
          <a:p>
            <a:pPr algn="ctr">
              <a:lnSpc>
                <a:spcPct val="75000"/>
              </a:lnSpc>
            </a:pPr>
            <a:r>
              <a:rPr lang="en-GB" sz="1200">
                <a:latin typeface="Arial" charset="0"/>
              </a:rPr>
              <a:t>Packages</a:t>
            </a:r>
          </a:p>
        </p:txBody>
      </p:sp>
      <p:sp>
        <p:nvSpPr>
          <p:cNvPr id="10256" name="Text Box 16"/>
          <p:cNvSpPr txBox="1">
            <a:spLocks noChangeArrowheads="1"/>
          </p:cNvSpPr>
          <p:nvPr/>
        </p:nvSpPr>
        <p:spPr bwMode="auto">
          <a:xfrm>
            <a:off x="3778250" y="4108450"/>
            <a:ext cx="1377950" cy="5921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160" tIns="46080" rIns="92160" bIns="46080" anchor="ctr">
            <a:spAutoFit/>
          </a:bodyPr>
          <a:lstStyle>
            <a:lvl1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1pPr>
            <a:lvl2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2pPr>
            <a:lvl3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3pPr>
            <a:lvl4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4pPr>
            <a:lvl5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5pPr>
            <a:lvl6pPr marL="1536700" indent="-215900" defTabSz="457200" fontAlgn="base" hangingPunct="0">
              <a:lnSpc>
                <a:spcPct val="95000"/>
              </a:lnSpc>
              <a:spcBef>
                <a:spcPct val="0"/>
              </a:spcBef>
              <a:spcAft>
                <a:spcPct val="0"/>
              </a:spcAft>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6pPr>
            <a:lvl7pPr marL="1993900" indent="-215900" defTabSz="457200" fontAlgn="base" hangingPunct="0">
              <a:lnSpc>
                <a:spcPct val="95000"/>
              </a:lnSpc>
              <a:spcBef>
                <a:spcPct val="0"/>
              </a:spcBef>
              <a:spcAft>
                <a:spcPct val="0"/>
              </a:spcAft>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7pPr>
            <a:lvl8pPr marL="2451100" indent="-215900" defTabSz="457200" fontAlgn="base" hangingPunct="0">
              <a:lnSpc>
                <a:spcPct val="95000"/>
              </a:lnSpc>
              <a:spcBef>
                <a:spcPct val="0"/>
              </a:spcBef>
              <a:spcAft>
                <a:spcPct val="0"/>
              </a:spcAft>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8pPr>
            <a:lvl9pPr marL="2908300" indent="-215900" defTabSz="457200" fontAlgn="base" hangingPunct="0">
              <a:lnSpc>
                <a:spcPct val="95000"/>
              </a:lnSpc>
              <a:spcBef>
                <a:spcPct val="0"/>
              </a:spcBef>
              <a:spcAft>
                <a:spcPct val="0"/>
              </a:spcAft>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9pPr>
          </a:lstStyle>
          <a:p>
            <a:pPr algn="ctr">
              <a:lnSpc>
                <a:spcPct val="93000"/>
              </a:lnSpc>
            </a:pPr>
            <a:r>
              <a:rPr lang="en-GB" sz="1400" b="1">
                <a:latin typeface="Arial" charset="0"/>
              </a:rPr>
              <a:t>Personal</a:t>
            </a:r>
          </a:p>
          <a:p>
            <a:pPr algn="ctr">
              <a:lnSpc>
                <a:spcPct val="93000"/>
              </a:lnSpc>
            </a:pPr>
            <a:r>
              <a:rPr lang="en-GB" sz="1400" b="1">
                <a:latin typeface="Arial" charset="0"/>
              </a:rPr>
              <a:t> Basis Profile</a:t>
            </a:r>
          </a:p>
        </p:txBody>
      </p:sp>
      <p:sp>
        <p:nvSpPr>
          <p:cNvPr id="10257" name="Text Box 17"/>
          <p:cNvSpPr txBox="1">
            <a:spLocks noChangeArrowheads="1"/>
          </p:cNvSpPr>
          <p:nvPr/>
        </p:nvSpPr>
        <p:spPr bwMode="auto">
          <a:xfrm>
            <a:off x="5092700" y="4173538"/>
            <a:ext cx="1225550" cy="511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160" tIns="46080" rIns="92160" bIns="46080" anchor="ctr">
            <a:spAutoFit/>
          </a:bodyPr>
          <a:lstStyle>
            <a:lvl1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1pPr>
            <a:lvl2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2pPr>
            <a:lvl3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3pPr>
            <a:lvl4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4pPr>
            <a:lvl5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5pPr>
            <a:lvl6pPr marL="1536700" indent="-215900" defTabSz="457200" fontAlgn="base" hangingPunct="0">
              <a:lnSpc>
                <a:spcPct val="95000"/>
              </a:lnSpc>
              <a:spcBef>
                <a:spcPct val="0"/>
              </a:spcBef>
              <a:spcAft>
                <a:spcPct val="0"/>
              </a:spcAft>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6pPr>
            <a:lvl7pPr marL="1993900" indent="-215900" defTabSz="457200" fontAlgn="base" hangingPunct="0">
              <a:lnSpc>
                <a:spcPct val="95000"/>
              </a:lnSpc>
              <a:spcBef>
                <a:spcPct val="0"/>
              </a:spcBef>
              <a:spcAft>
                <a:spcPct val="0"/>
              </a:spcAft>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7pPr>
            <a:lvl8pPr marL="2451100" indent="-215900" defTabSz="457200" fontAlgn="base" hangingPunct="0">
              <a:lnSpc>
                <a:spcPct val="95000"/>
              </a:lnSpc>
              <a:spcBef>
                <a:spcPct val="0"/>
              </a:spcBef>
              <a:spcAft>
                <a:spcPct val="0"/>
              </a:spcAft>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8pPr>
            <a:lvl9pPr marL="2908300" indent="-215900" defTabSz="457200" fontAlgn="base" hangingPunct="0">
              <a:lnSpc>
                <a:spcPct val="95000"/>
              </a:lnSpc>
              <a:spcBef>
                <a:spcPct val="0"/>
              </a:spcBef>
              <a:spcAft>
                <a:spcPct val="0"/>
              </a:spcAft>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9pPr>
          </a:lstStyle>
          <a:p>
            <a:pPr algn="ctr">
              <a:lnSpc>
                <a:spcPct val="93000"/>
              </a:lnSpc>
            </a:pPr>
            <a:r>
              <a:rPr lang="en-GB" sz="1400" b="1">
                <a:latin typeface="Arial" charset="0"/>
              </a:rPr>
              <a:t>Personal Profile</a:t>
            </a:r>
          </a:p>
        </p:txBody>
      </p:sp>
      <p:sp>
        <p:nvSpPr>
          <p:cNvPr id="10258" name="Text Box 18"/>
          <p:cNvSpPr txBox="1">
            <a:spLocks noChangeArrowheads="1"/>
          </p:cNvSpPr>
          <p:nvPr/>
        </p:nvSpPr>
        <p:spPr bwMode="auto">
          <a:xfrm>
            <a:off x="4083050" y="4914900"/>
            <a:ext cx="2019300" cy="325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160" tIns="46080" rIns="92160" bIns="46080" anchor="ctr">
            <a:spAutoFit/>
          </a:bodyPr>
          <a:lstStyle>
            <a:lvl1pPr hangingPunct="0">
              <a:lnSpc>
                <a:spcPct val="95000"/>
              </a:lnSpc>
              <a:buClr>
                <a:srgbClr val="000000"/>
              </a:buClr>
              <a:buSzPct val="45000"/>
              <a:buFont typeface="StarSymbol" charset="0"/>
              <a:tabLst>
                <a:tab pos="723900" algn="l"/>
                <a:tab pos="1447800" algn="l"/>
              </a:tabLst>
              <a:defRPr sz="2400">
                <a:solidFill>
                  <a:srgbClr val="000000"/>
                </a:solidFill>
                <a:latin typeface="Times New Roman" charset="0"/>
                <a:ea typeface="msmincho" charset="0"/>
                <a:cs typeface="msmincho" charset="0"/>
              </a:defRPr>
            </a:lvl1pPr>
            <a:lvl2pPr hangingPunct="0">
              <a:lnSpc>
                <a:spcPct val="95000"/>
              </a:lnSpc>
              <a:buClr>
                <a:srgbClr val="000000"/>
              </a:buClr>
              <a:buSzPct val="45000"/>
              <a:buFont typeface="StarSymbol" charset="0"/>
              <a:tabLst>
                <a:tab pos="723900" algn="l"/>
                <a:tab pos="1447800" algn="l"/>
              </a:tabLst>
              <a:defRPr sz="2400">
                <a:solidFill>
                  <a:srgbClr val="000000"/>
                </a:solidFill>
                <a:latin typeface="Times New Roman" charset="0"/>
                <a:ea typeface="msmincho" charset="0"/>
                <a:cs typeface="msmincho" charset="0"/>
              </a:defRPr>
            </a:lvl2pPr>
            <a:lvl3pPr hangingPunct="0">
              <a:lnSpc>
                <a:spcPct val="95000"/>
              </a:lnSpc>
              <a:buClr>
                <a:srgbClr val="000000"/>
              </a:buClr>
              <a:buSzPct val="45000"/>
              <a:buFont typeface="StarSymbol" charset="0"/>
              <a:tabLst>
                <a:tab pos="723900" algn="l"/>
                <a:tab pos="1447800" algn="l"/>
              </a:tabLst>
              <a:defRPr sz="2400">
                <a:solidFill>
                  <a:srgbClr val="000000"/>
                </a:solidFill>
                <a:latin typeface="Times New Roman" charset="0"/>
                <a:ea typeface="msmincho" charset="0"/>
                <a:cs typeface="msmincho" charset="0"/>
              </a:defRPr>
            </a:lvl3pPr>
            <a:lvl4pPr hangingPunct="0">
              <a:lnSpc>
                <a:spcPct val="95000"/>
              </a:lnSpc>
              <a:buClr>
                <a:srgbClr val="000000"/>
              </a:buClr>
              <a:buSzPct val="45000"/>
              <a:buFont typeface="StarSymbol" charset="0"/>
              <a:tabLst>
                <a:tab pos="723900" algn="l"/>
                <a:tab pos="1447800" algn="l"/>
              </a:tabLst>
              <a:defRPr sz="2400">
                <a:solidFill>
                  <a:srgbClr val="000000"/>
                </a:solidFill>
                <a:latin typeface="Times New Roman" charset="0"/>
                <a:ea typeface="msmincho" charset="0"/>
                <a:cs typeface="msmincho" charset="0"/>
              </a:defRPr>
            </a:lvl4pPr>
            <a:lvl5pPr hangingPunct="0">
              <a:lnSpc>
                <a:spcPct val="95000"/>
              </a:lnSpc>
              <a:buClr>
                <a:srgbClr val="000000"/>
              </a:buClr>
              <a:buSzPct val="45000"/>
              <a:buFont typeface="StarSymbol" charset="0"/>
              <a:tabLst>
                <a:tab pos="723900" algn="l"/>
                <a:tab pos="1447800" algn="l"/>
              </a:tabLst>
              <a:defRPr sz="2400">
                <a:solidFill>
                  <a:srgbClr val="000000"/>
                </a:solidFill>
                <a:latin typeface="Times New Roman" charset="0"/>
                <a:ea typeface="msmincho" charset="0"/>
                <a:cs typeface="msmincho" charset="0"/>
              </a:defRPr>
            </a:lvl5pPr>
            <a:lvl6pPr marL="1536700" indent="-215900" defTabSz="457200" fontAlgn="base" hangingPunct="0">
              <a:lnSpc>
                <a:spcPct val="95000"/>
              </a:lnSpc>
              <a:spcBef>
                <a:spcPct val="0"/>
              </a:spcBef>
              <a:spcAft>
                <a:spcPct val="0"/>
              </a:spcAft>
              <a:buClr>
                <a:srgbClr val="000000"/>
              </a:buClr>
              <a:buSzPct val="45000"/>
              <a:buFont typeface="StarSymbol" charset="0"/>
              <a:tabLst>
                <a:tab pos="723900" algn="l"/>
                <a:tab pos="1447800" algn="l"/>
              </a:tabLst>
              <a:defRPr sz="2400">
                <a:solidFill>
                  <a:srgbClr val="000000"/>
                </a:solidFill>
                <a:latin typeface="Times New Roman" charset="0"/>
                <a:ea typeface="msmincho" charset="0"/>
                <a:cs typeface="msmincho" charset="0"/>
              </a:defRPr>
            </a:lvl6pPr>
            <a:lvl7pPr marL="1993900" indent="-215900" defTabSz="457200" fontAlgn="base" hangingPunct="0">
              <a:lnSpc>
                <a:spcPct val="95000"/>
              </a:lnSpc>
              <a:spcBef>
                <a:spcPct val="0"/>
              </a:spcBef>
              <a:spcAft>
                <a:spcPct val="0"/>
              </a:spcAft>
              <a:buClr>
                <a:srgbClr val="000000"/>
              </a:buClr>
              <a:buSzPct val="45000"/>
              <a:buFont typeface="StarSymbol" charset="0"/>
              <a:tabLst>
                <a:tab pos="723900" algn="l"/>
                <a:tab pos="1447800" algn="l"/>
              </a:tabLst>
              <a:defRPr sz="2400">
                <a:solidFill>
                  <a:srgbClr val="000000"/>
                </a:solidFill>
                <a:latin typeface="Times New Roman" charset="0"/>
                <a:ea typeface="msmincho" charset="0"/>
                <a:cs typeface="msmincho" charset="0"/>
              </a:defRPr>
            </a:lvl7pPr>
            <a:lvl8pPr marL="2451100" indent="-215900" defTabSz="457200" fontAlgn="base" hangingPunct="0">
              <a:lnSpc>
                <a:spcPct val="95000"/>
              </a:lnSpc>
              <a:spcBef>
                <a:spcPct val="0"/>
              </a:spcBef>
              <a:spcAft>
                <a:spcPct val="0"/>
              </a:spcAft>
              <a:buClr>
                <a:srgbClr val="000000"/>
              </a:buClr>
              <a:buSzPct val="45000"/>
              <a:buFont typeface="StarSymbol" charset="0"/>
              <a:tabLst>
                <a:tab pos="723900" algn="l"/>
                <a:tab pos="1447800" algn="l"/>
              </a:tabLst>
              <a:defRPr sz="2400">
                <a:solidFill>
                  <a:srgbClr val="000000"/>
                </a:solidFill>
                <a:latin typeface="Times New Roman" charset="0"/>
                <a:ea typeface="msmincho" charset="0"/>
                <a:cs typeface="msmincho" charset="0"/>
              </a:defRPr>
            </a:lvl8pPr>
            <a:lvl9pPr marL="2908300" indent="-215900" defTabSz="457200" fontAlgn="base" hangingPunct="0">
              <a:lnSpc>
                <a:spcPct val="95000"/>
              </a:lnSpc>
              <a:spcBef>
                <a:spcPct val="0"/>
              </a:spcBef>
              <a:spcAft>
                <a:spcPct val="0"/>
              </a:spcAft>
              <a:buClr>
                <a:srgbClr val="000000"/>
              </a:buClr>
              <a:buSzPct val="45000"/>
              <a:buFont typeface="StarSymbol" charset="0"/>
              <a:tabLst>
                <a:tab pos="723900" algn="l"/>
                <a:tab pos="1447800" algn="l"/>
              </a:tabLst>
              <a:defRPr sz="2400">
                <a:solidFill>
                  <a:srgbClr val="000000"/>
                </a:solidFill>
                <a:latin typeface="Times New Roman" charset="0"/>
                <a:ea typeface="msmincho" charset="0"/>
                <a:cs typeface="msmincho" charset="0"/>
              </a:defRPr>
            </a:lvl9pPr>
          </a:lstStyle>
          <a:p>
            <a:pPr algn="ctr">
              <a:lnSpc>
                <a:spcPct val="93000"/>
              </a:lnSpc>
            </a:pPr>
            <a:r>
              <a:rPr lang="en-GB" sz="1600" b="1">
                <a:latin typeface="Arial" charset="0"/>
              </a:rPr>
              <a:t>Foundation Profile</a:t>
            </a:r>
          </a:p>
        </p:txBody>
      </p:sp>
      <p:sp>
        <p:nvSpPr>
          <p:cNvPr id="10259" name="Text Box 19"/>
          <p:cNvSpPr txBox="1">
            <a:spLocks noChangeArrowheads="1"/>
          </p:cNvSpPr>
          <p:nvPr/>
        </p:nvSpPr>
        <p:spPr bwMode="auto">
          <a:xfrm>
            <a:off x="4749800" y="5465763"/>
            <a:ext cx="808038" cy="3254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160" tIns="46080" rIns="92160" bIns="46080" anchor="ctr">
            <a:spAutoFit/>
          </a:bodyPr>
          <a:lstStyle>
            <a:lvl1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1pPr>
            <a:lvl2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2pPr>
            <a:lvl3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3pPr>
            <a:lvl4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4pPr>
            <a:lvl5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5pPr>
            <a:lvl6pPr marL="1536700" indent="-215900" defTabSz="457200" fontAlgn="base" hangingPunct="0">
              <a:lnSpc>
                <a:spcPct val="95000"/>
              </a:lnSpc>
              <a:spcBef>
                <a:spcPct val="0"/>
              </a:spcBef>
              <a:spcAft>
                <a:spcPct val="0"/>
              </a:spcAft>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6pPr>
            <a:lvl7pPr marL="1993900" indent="-215900" defTabSz="457200" fontAlgn="base" hangingPunct="0">
              <a:lnSpc>
                <a:spcPct val="95000"/>
              </a:lnSpc>
              <a:spcBef>
                <a:spcPct val="0"/>
              </a:spcBef>
              <a:spcAft>
                <a:spcPct val="0"/>
              </a:spcAft>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7pPr>
            <a:lvl8pPr marL="2451100" indent="-215900" defTabSz="457200" fontAlgn="base" hangingPunct="0">
              <a:lnSpc>
                <a:spcPct val="95000"/>
              </a:lnSpc>
              <a:spcBef>
                <a:spcPct val="0"/>
              </a:spcBef>
              <a:spcAft>
                <a:spcPct val="0"/>
              </a:spcAft>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8pPr>
            <a:lvl9pPr marL="2908300" indent="-215900" defTabSz="457200" fontAlgn="base" hangingPunct="0">
              <a:lnSpc>
                <a:spcPct val="95000"/>
              </a:lnSpc>
              <a:spcBef>
                <a:spcPct val="0"/>
              </a:spcBef>
              <a:spcAft>
                <a:spcPct val="0"/>
              </a:spcAft>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9pPr>
          </a:lstStyle>
          <a:p>
            <a:pPr algn="ctr">
              <a:lnSpc>
                <a:spcPct val="93000"/>
              </a:lnSpc>
            </a:pPr>
            <a:r>
              <a:rPr lang="en-GB" sz="1600" b="1">
                <a:latin typeface="Arial" charset="0"/>
              </a:rPr>
              <a:t>CDC</a:t>
            </a:r>
          </a:p>
        </p:txBody>
      </p:sp>
      <p:sp>
        <p:nvSpPr>
          <p:cNvPr id="10260" name="Text Box 20"/>
          <p:cNvSpPr txBox="1">
            <a:spLocks noChangeArrowheads="1"/>
          </p:cNvSpPr>
          <p:nvPr/>
        </p:nvSpPr>
        <p:spPr bwMode="auto">
          <a:xfrm>
            <a:off x="6577013" y="4914900"/>
            <a:ext cx="808037" cy="325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160" tIns="46080" rIns="92160" bIns="46080" anchor="ctr">
            <a:spAutoFit/>
          </a:bodyPr>
          <a:lstStyle>
            <a:lvl1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1pPr>
            <a:lvl2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2pPr>
            <a:lvl3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3pPr>
            <a:lvl4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4pPr>
            <a:lvl5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5pPr>
            <a:lvl6pPr marL="1536700" indent="-215900" defTabSz="457200" fontAlgn="base" hangingPunct="0">
              <a:lnSpc>
                <a:spcPct val="95000"/>
              </a:lnSpc>
              <a:spcBef>
                <a:spcPct val="0"/>
              </a:spcBef>
              <a:spcAft>
                <a:spcPct val="0"/>
              </a:spcAft>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6pPr>
            <a:lvl7pPr marL="1993900" indent="-215900" defTabSz="457200" fontAlgn="base" hangingPunct="0">
              <a:lnSpc>
                <a:spcPct val="95000"/>
              </a:lnSpc>
              <a:spcBef>
                <a:spcPct val="0"/>
              </a:spcBef>
              <a:spcAft>
                <a:spcPct val="0"/>
              </a:spcAft>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7pPr>
            <a:lvl8pPr marL="2451100" indent="-215900" defTabSz="457200" fontAlgn="base" hangingPunct="0">
              <a:lnSpc>
                <a:spcPct val="95000"/>
              </a:lnSpc>
              <a:spcBef>
                <a:spcPct val="0"/>
              </a:spcBef>
              <a:spcAft>
                <a:spcPct val="0"/>
              </a:spcAft>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8pPr>
            <a:lvl9pPr marL="2908300" indent="-215900" defTabSz="457200" fontAlgn="base" hangingPunct="0">
              <a:lnSpc>
                <a:spcPct val="95000"/>
              </a:lnSpc>
              <a:spcBef>
                <a:spcPct val="0"/>
              </a:spcBef>
              <a:spcAft>
                <a:spcPct val="0"/>
              </a:spcAft>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9pPr>
          </a:lstStyle>
          <a:p>
            <a:pPr algn="ctr">
              <a:lnSpc>
                <a:spcPct val="93000"/>
              </a:lnSpc>
            </a:pPr>
            <a:r>
              <a:rPr lang="en-GB" sz="1600" b="1">
                <a:latin typeface="Arial" charset="0"/>
              </a:rPr>
              <a:t>MIDP</a:t>
            </a:r>
          </a:p>
        </p:txBody>
      </p:sp>
      <p:sp>
        <p:nvSpPr>
          <p:cNvPr id="10261" name="Text Box 21"/>
          <p:cNvSpPr txBox="1">
            <a:spLocks noChangeArrowheads="1"/>
          </p:cNvSpPr>
          <p:nvPr/>
        </p:nvSpPr>
        <p:spPr bwMode="auto">
          <a:xfrm>
            <a:off x="6542088" y="5491163"/>
            <a:ext cx="808037" cy="3254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160" tIns="46080" rIns="92160" bIns="46080" anchor="ctr">
            <a:spAutoFit/>
          </a:bodyPr>
          <a:lstStyle>
            <a:lvl1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1pPr>
            <a:lvl2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2pPr>
            <a:lvl3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3pPr>
            <a:lvl4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4pPr>
            <a:lvl5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5pPr>
            <a:lvl6pPr marL="1536700" indent="-215900" defTabSz="457200" fontAlgn="base" hangingPunct="0">
              <a:lnSpc>
                <a:spcPct val="95000"/>
              </a:lnSpc>
              <a:spcBef>
                <a:spcPct val="0"/>
              </a:spcBef>
              <a:spcAft>
                <a:spcPct val="0"/>
              </a:spcAft>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6pPr>
            <a:lvl7pPr marL="1993900" indent="-215900" defTabSz="457200" fontAlgn="base" hangingPunct="0">
              <a:lnSpc>
                <a:spcPct val="95000"/>
              </a:lnSpc>
              <a:spcBef>
                <a:spcPct val="0"/>
              </a:spcBef>
              <a:spcAft>
                <a:spcPct val="0"/>
              </a:spcAft>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7pPr>
            <a:lvl8pPr marL="2451100" indent="-215900" defTabSz="457200" fontAlgn="base" hangingPunct="0">
              <a:lnSpc>
                <a:spcPct val="95000"/>
              </a:lnSpc>
              <a:spcBef>
                <a:spcPct val="0"/>
              </a:spcBef>
              <a:spcAft>
                <a:spcPct val="0"/>
              </a:spcAft>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8pPr>
            <a:lvl9pPr marL="2908300" indent="-215900" defTabSz="457200" fontAlgn="base" hangingPunct="0">
              <a:lnSpc>
                <a:spcPct val="95000"/>
              </a:lnSpc>
              <a:spcBef>
                <a:spcPct val="0"/>
              </a:spcBef>
              <a:spcAft>
                <a:spcPct val="0"/>
              </a:spcAft>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9pPr>
          </a:lstStyle>
          <a:p>
            <a:pPr algn="ctr">
              <a:lnSpc>
                <a:spcPct val="93000"/>
              </a:lnSpc>
            </a:pPr>
            <a:r>
              <a:rPr lang="en-GB" sz="1600" b="1">
                <a:latin typeface="Arial" charset="0"/>
              </a:rPr>
              <a:t>CLDC</a:t>
            </a:r>
          </a:p>
        </p:txBody>
      </p:sp>
      <p:sp>
        <p:nvSpPr>
          <p:cNvPr id="10262" name="Text Box 22"/>
          <p:cNvSpPr txBox="1">
            <a:spLocks noChangeArrowheads="1"/>
          </p:cNvSpPr>
          <p:nvPr/>
        </p:nvSpPr>
        <p:spPr bwMode="auto">
          <a:xfrm>
            <a:off x="6573838" y="6016625"/>
            <a:ext cx="847725" cy="325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2160" tIns="46080" rIns="92160" bIns="46080" anchor="ctr">
            <a:spAutoFit/>
          </a:bodyPr>
          <a:lstStyle>
            <a:lvl1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1pPr>
            <a:lvl2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2pPr>
            <a:lvl3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3pPr>
            <a:lvl4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4pPr>
            <a:lvl5pPr hangingPunct="0">
              <a:lnSpc>
                <a:spcPct val="95000"/>
              </a:lnSpc>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5pPr>
            <a:lvl6pPr marL="1536700" indent="-215900" defTabSz="457200" fontAlgn="base" hangingPunct="0">
              <a:lnSpc>
                <a:spcPct val="95000"/>
              </a:lnSpc>
              <a:spcBef>
                <a:spcPct val="0"/>
              </a:spcBef>
              <a:spcAft>
                <a:spcPct val="0"/>
              </a:spcAft>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6pPr>
            <a:lvl7pPr marL="1993900" indent="-215900" defTabSz="457200" fontAlgn="base" hangingPunct="0">
              <a:lnSpc>
                <a:spcPct val="95000"/>
              </a:lnSpc>
              <a:spcBef>
                <a:spcPct val="0"/>
              </a:spcBef>
              <a:spcAft>
                <a:spcPct val="0"/>
              </a:spcAft>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7pPr>
            <a:lvl8pPr marL="2451100" indent="-215900" defTabSz="457200" fontAlgn="base" hangingPunct="0">
              <a:lnSpc>
                <a:spcPct val="95000"/>
              </a:lnSpc>
              <a:spcBef>
                <a:spcPct val="0"/>
              </a:spcBef>
              <a:spcAft>
                <a:spcPct val="0"/>
              </a:spcAft>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8pPr>
            <a:lvl9pPr marL="2908300" indent="-215900" defTabSz="457200" fontAlgn="base" hangingPunct="0">
              <a:lnSpc>
                <a:spcPct val="95000"/>
              </a:lnSpc>
              <a:spcBef>
                <a:spcPct val="0"/>
              </a:spcBef>
              <a:spcAft>
                <a:spcPct val="0"/>
              </a:spcAft>
              <a:buClr>
                <a:srgbClr val="000000"/>
              </a:buClr>
              <a:buSzPct val="45000"/>
              <a:buFont typeface="StarSymbol" charset="0"/>
              <a:tabLst>
                <a:tab pos="723900" algn="l"/>
              </a:tabLst>
              <a:defRPr sz="2400">
                <a:solidFill>
                  <a:srgbClr val="000000"/>
                </a:solidFill>
                <a:latin typeface="Times New Roman" charset="0"/>
                <a:ea typeface="msmincho" charset="0"/>
                <a:cs typeface="msmincho" charset="0"/>
              </a:defRPr>
            </a:lvl9pPr>
          </a:lstStyle>
          <a:p>
            <a:pPr algn="ctr">
              <a:lnSpc>
                <a:spcPct val="93000"/>
              </a:lnSpc>
            </a:pPr>
            <a:r>
              <a:rPr lang="en-GB" sz="1600" b="1">
                <a:solidFill>
                  <a:srgbClr val="FFFFFF"/>
                </a:solidFill>
                <a:latin typeface="Arial" charset="0"/>
              </a:rPr>
              <a:t>KVM</a:t>
            </a:r>
          </a:p>
        </p:txBody>
      </p:sp>
      <p:grpSp>
        <p:nvGrpSpPr>
          <p:cNvPr id="10263" name="Group 23"/>
          <p:cNvGrpSpPr>
            <a:grpSpLocks/>
          </p:cNvGrpSpPr>
          <p:nvPr/>
        </p:nvGrpSpPr>
        <p:grpSpPr bwMode="auto">
          <a:xfrm>
            <a:off x="3630613" y="1006475"/>
            <a:ext cx="3552825" cy="1466850"/>
            <a:chOff x="2287" y="634"/>
            <a:chExt cx="2238" cy="924"/>
          </a:xfrm>
        </p:grpSpPr>
        <p:sp>
          <p:nvSpPr>
            <p:cNvPr id="10264" name="AutoShape 24"/>
            <p:cNvSpPr>
              <a:spLocks noChangeArrowheads="1"/>
            </p:cNvSpPr>
            <p:nvPr/>
          </p:nvSpPr>
          <p:spPr bwMode="auto">
            <a:xfrm>
              <a:off x="2306" y="634"/>
              <a:ext cx="2201" cy="925"/>
            </a:xfrm>
            <a:prstGeom prst="roundRect">
              <a:avLst>
                <a:gd name="adj" fmla="val 106"/>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
          <p:nvSpPr>
            <p:cNvPr id="10265" name="Text Box 25"/>
            <p:cNvSpPr txBox="1">
              <a:spLocks noChangeArrowheads="1"/>
            </p:cNvSpPr>
            <p:nvPr/>
          </p:nvSpPr>
          <p:spPr bwMode="auto">
            <a:xfrm>
              <a:off x="2287" y="812"/>
              <a:ext cx="2239" cy="57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2160" tIns="46080" rIns="92160" bIns="46080" anchor="ctr">
              <a:spAutoFit/>
            </a:bodyPr>
            <a:lstStyle>
              <a:lvl1pPr hangingPunct="0">
                <a:lnSpc>
                  <a:spcPct val="95000"/>
                </a:lnSpc>
                <a:buClr>
                  <a:srgbClr val="000000"/>
                </a:buClr>
                <a:buSzPct val="45000"/>
                <a:buFont typeface="StarSymbol" charset="0"/>
                <a:tabLst>
                  <a:tab pos="723900" algn="l"/>
                  <a:tab pos="1447800" algn="l"/>
                  <a:tab pos="2171700" algn="l"/>
                  <a:tab pos="2895600" algn="l"/>
                </a:tabLst>
                <a:defRPr sz="2400">
                  <a:solidFill>
                    <a:srgbClr val="000000"/>
                  </a:solidFill>
                  <a:latin typeface="Times New Roman" charset="0"/>
                  <a:ea typeface="msmincho" charset="0"/>
                  <a:cs typeface="msmincho" charset="0"/>
                </a:defRPr>
              </a:lvl1pPr>
              <a:lvl2pPr hangingPunct="0">
                <a:lnSpc>
                  <a:spcPct val="95000"/>
                </a:lnSpc>
                <a:buClr>
                  <a:srgbClr val="000000"/>
                </a:buClr>
                <a:buSzPct val="45000"/>
                <a:buFont typeface="StarSymbol" charset="0"/>
                <a:tabLst>
                  <a:tab pos="723900" algn="l"/>
                  <a:tab pos="1447800" algn="l"/>
                  <a:tab pos="2171700" algn="l"/>
                  <a:tab pos="2895600" algn="l"/>
                </a:tabLst>
                <a:defRPr sz="2400">
                  <a:solidFill>
                    <a:srgbClr val="000000"/>
                  </a:solidFill>
                  <a:latin typeface="Times New Roman" charset="0"/>
                  <a:ea typeface="msmincho" charset="0"/>
                  <a:cs typeface="msmincho" charset="0"/>
                </a:defRPr>
              </a:lvl2pPr>
              <a:lvl3pPr hangingPunct="0">
                <a:lnSpc>
                  <a:spcPct val="95000"/>
                </a:lnSpc>
                <a:buClr>
                  <a:srgbClr val="000000"/>
                </a:buClr>
                <a:buSzPct val="45000"/>
                <a:buFont typeface="StarSymbol" charset="0"/>
                <a:tabLst>
                  <a:tab pos="723900" algn="l"/>
                  <a:tab pos="1447800" algn="l"/>
                  <a:tab pos="2171700" algn="l"/>
                  <a:tab pos="2895600" algn="l"/>
                </a:tabLst>
                <a:defRPr sz="2400">
                  <a:solidFill>
                    <a:srgbClr val="000000"/>
                  </a:solidFill>
                  <a:latin typeface="Times New Roman" charset="0"/>
                  <a:ea typeface="msmincho" charset="0"/>
                  <a:cs typeface="msmincho" charset="0"/>
                </a:defRPr>
              </a:lvl3pPr>
              <a:lvl4pPr hangingPunct="0">
                <a:lnSpc>
                  <a:spcPct val="95000"/>
                </a:lnSpc>
                <a:buClr>
                  <a:srgbClr val="000000"/>
                </a:buClr>
                <a:buSzPct val="45000"/>
                <a:buFont typeface="StarSymbol" charset="0"/>
                <a:tabLst>
                  <a:tab pos="723900" algn="l"/>
                  <a:tab pos="1447800" algn="l"/>
                  <a:tab pos="2171700" algn="l"/>
                  <a:tab pos="2895600" algn="l"/>
                </a:tabLst>
                <a:defRPr sz="2400">
                  <a:solidFill>
                    <a:srgbClr val="000000"/>
                  </a:solidFill>
                  <a:latin typeface="Times New Roman" charset="0"/>
                  <a:ea typeface="msmincho" charset="0"/>
                  <a:cs typeface="msmincho" charset="0"/>
                </a:defRPr>
              </a:lvl4pPr>
              <a:lvl5pPr hangingPunct="0">
                <a:lnSpc>
                  <a:spcPct val="95000"/>
                </a:lnSpc>
                <a:buClr>
                  <a:srgbClr val="000000"/>
                </a:buClr>
                <a:buSzPct val="45000"/>
                <a:buFont typeface="StarSymbol" charset="0"/>
                <a:tabLst>
                  <a:tab pos="723900" algn="l"/>
                  <a:tab pos="1447800" algn="l"/>
                  <a:tab pos="2171700" algn="l"/>
                  <a:tab pos="2895600" algn="l"/>
                </a:tabLst>
                <a:defRPr sz="2400">
                  <a:solidFill>
                    <a:srgbClr val="000000"/>
                  </a:solidFill>
                  <a:latin typeface="Times New Roman" charset="0"/>
                  <a:ea typeface="msmincho" charset="0"/>
                  <a:cs typeface="msmincho" charset="0"/>
                </a:defRPr>
              </a:lvl5pPr>
              <a:lvl6pPr marL="1536700" indent="-215900" defTabSz="457200" fontAlgn="base" hangingPunct="0">
                <a:lnSpc>
                  <a:spcPct val="95000"/>
                </a:lnSpc>
                <a:spcBef>
                  <a:spcPct val="0"/>
                </a:spcBef>
                <a:spcAft>
                  <a:spcPct val="0"/>
                </a:spcAft>
                <a:buClr>
                  <a:srgbClr val="000000"/>
                </a:buClr>
                <a:buSzPct val="45000"/>
                <a:buFont typeface="StarSymbol" charset="0"/>
                <a:tabLst>
                  <a:tab pos="723900" algn="l"/>
                  <a:tab pos="1447800" algn="l"/>
                  <a:tab pos="2171700" algn="l"/>
                  <a:tab pos="2895600" algn="l"/>
                </a:tabLst>
                <a:defRPr sz="2400">
                  <a:solidFill>
                    <a:srgbClr val="000000"/>
                  </a:solidFill>
                  <a:latin typeface="Times New Roman" charset="0"/>
                  <a:ea typeface="msmincho" charset="0"/>
                  <a:cs typeface="msmincho" charset="0"/>
                </a:defRPr>
              </a:lvl6pPr>
              <a:lvl7pPr marL="1993900" indent="-215900" defTabSz="457200" fontAlgn="base" hangingPunct="0">
                <a:lnSpc>
                  <a:spcPct val="95000"/>
                </a:lnSpc>
                <a:spcBef>
                  <a:spcPct val="0"/>
                </a:spcBef>
                <a:spcAft>
                  <a:spcPct val="0"/>
                </a:spcAft>
                <a:buClr>
                  <a:srgbClr val="000000"/>
                </a:buClr>
                <a:buSzPct val="45000"/>
                <a:buFont typeface="StarSymbol" charset="0"/>
                <a:tabLst>
                  <a:tab pos="723900" algn="l"/>
                  <a:tab pos="1447800" algn="l"/>
                  <a:tab pos="2171700" algn="l"/>
                  <a:tab pos="2895600" algn="l"/>
                </a:tabLst>
                <a:defRPr sz="2400">
                  <a:solidFill>
                    <a:srgbClr val="000000"/>
                  </a:solidFill>
                  <a:latin typeface="Times New Roman" charset="0"/>
                  <a:ea typeface="msmincho" charset="0"/>
                  <a:cs typeface="msmincho" charset="0"/>
                </a:defRPr>
              </a:lvl7pPr>
              <a:lvl8pPr marL="2451100" indent="-215900" defTabSz="457200" fontAlgn="base" hangingPunct="0">
                <a:lnSpc>
                  <a:spcPct val="95000"/>
                </a:lnSpc>
                <a:spcBef>
                  <a:spcPct val="0"/>
                </a:spcBef>
                <a:spcAft>
                  <a:spcPct val="0"/>
                </a:spcAft>
                <a:buClr>
                  <a:srgbClr val="000000"/>
                </a:buClr>
                <a:buSzPct val="45000"/>
                <a:buFont typeface="StarSymbol" charset="0"/>
                <a:tabLst>
                  <a:tab pos="723900" algn="l"/>
                  <a:tab pos="1447800" algn="l"/>
                  <a:tab pos="2171700" algn="l"/>
                  <a:tab pos="2895600" algn="l"/>
                </a:tabLst>
                <a:defRPr sz="2400">
                  <a:solidFill>
                    <a:srgbClr val="000000"/>
                  </a:solidFill>
                  <a:latin typeface="Times New Roman" charset="0"/>
                  <a:ea typeface="msmincho" charset="0"/>
                  <a:cs typeface="msmincho" charset="0"/>
                </a:defRPr>
              </a:lvl8pPr>
              <a:lvl9pPr marL="2908300" indent="-215900" defTabSz="457200" fontAlgn="base" hangingPunct="0">
                <a:lnSpc>
                  <a:spcPct val="95000"/>
                </a:lnSpc>
                <a:spcBef>
                  <a:spcPct val="0"/>
                </a:spcBef>
                <a:spcAft>
                  <a:spcPct val="0"/>
                </a:spcAft>
                <a:buClr>
                  <a:srgbClr val="000000"/>
                </a:buClr>
                <a:buSzPct val="45000"/>
                <a:buFont typeface="StarSymbol" charset="0"/>
                <a:tabLst>
                  <a:tab pos="723900" algn="l"/>
                  <a:tab pos="1447800" algn="l"/>
                  <a:tab pos="2171700" algn="l"/>
                  <a:tab pos="2895600" algn="l"/>
                </a:tabLst>
                <a:defRPr sz="2400">
                  <a:solidFill>
                    <a:srgbClr val="000000"/>
                  </a:solidFill>
                  <a:latin typeface="Times New Roman" charset="0"/>
                  <a:ea typeface="msmincho" charset="0"/>
                  <a:cs typeface="msmincho" charset="0"/>
                </a:defRPr>
              </a:lvl9pPr>
            </a:lstStyle>
            <a:p>
              <a:pPr algn="ctr">
                <a:lnSpc>
                  <a:spcPct val="93000"/>
                </a:lnSpc>
              </a:pPr>
              <a:r>
                <a:rPr lang="en-GB" sz="1800" b="1" dirty="0">
                  <a:latin typeface="Arial" charset="0"/>
                </a:rPr>
                <a:t>Java 2 Platform Micro Edition</a:t>
              </a:r>
            </a:p>
            <a:p>
              <a:pPr algn="ctr">
                <a:lnSpc>
                  <a:spcPct val="93000"/>
                </a:lnSpc>
              </a:pPr>
              <a:r>
                <a:rPr lang="en-GB" sz="1800" b="1" dirty="0">
                  <a:latin typeface="Arial" charset="0"/>
                </a:rPr>
                <a:t>(J2ME</a:t>
              </a:r>
              <a:r>
                <a:rPr lang="en-GB" sz="1800" b="1" baseline="33000" dirty="0">
                  <a:latin typeface="Arial" charset="0"/>
                </a:rPr>
                <a:t>TM</a:t>
              </a:r>
              <a:r>
                <a:rPr lang="en-GB" sz="1800" b="1" dirty="0">
                  <a:latin typeface="Arial" charset="0"/>
                </a:rPr>
                <a:t>)</a:t>
              </a:r>
            </a:p>
          </p:txBody>
        </p:sp>
      </p:grpSp>
      <p:sp>
        <p:nvSpPr>
          <p:cNvPr id="10266" name="Text Box 26"/>
          <p:cNvSpPr txBox="1">
            <a:spLocks noChangeArrowheads="1"/>
          </p:cNvSpPr>
          <p:nvPr/>
        </p:nvSpPr>
        <p:spPr bwMode="auto">
          <a:xfrm>
            <a:off x="5505450" y="6657975"/>
            <a:ext cx="2489200" cy="2000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lvl1pPr hangingPunct="0">
              <a:lnSpc>
                <a:spcPct val="95000"/>
              </a:lnSpc>
              <a:buClr>
                <a:srgbClr val="000000"/>
              </a:buClr>
              <a:buSzPct val="45000"/>
              <a:buFont typeface="StarSymbol" charset="0"/>
              <a:tabLst>
                <a:tab pos="723900" algn="l"/>
                <a:tab pos="1447800" algn="l"/>
                <a:tab pos="2171700" algn="l"/>
              </a:tabLst>
              <a:defRPr sz="2400">
                <a:solidFill>
                  <a:srgbClr val="000000"/>
                </a:solidFill>
                <a:latin typeface="Times New Roman" charset="0"/>
                <a:ea typeface="msmincho" charset="0"/>
                <a:cs typeface="msmincho" charset="0"/>
              </a:defRPr>
            </a:lvl1pPr>
            <a:lvl2pPr hangingPunct="0">
              <a:lnSpc>
                <a:spcPct val="95000"/>
              </a:lnSpc>
              <a:buClr>
                <a:srgbClr val="000000"/>
              </a:buClr>
              <a:buSzPct val="45000"/>
              <a:buFont typeface="StarSymbol" charset="0"/>
              <a:tabLst>
                <a:tab pos="723900" algn="l"/>
                <a:tab pos="1447800" algn="l"/>
                <a:tab pos="2171700" algn="l"/>
              </a:tabLst>
              <a:defRPr sz="2400">
                <a:solidFill>
                  <a:srgbClr val="000000"/>
                </a:solidFill>
                <a:latin typeface="Times New Roman" charset="0"/>
                <a:ea typeface="msmincho" charset="0"/>
                <a:cs typeface="msmincho" charset="0"/>
              </a:defRPr>
            </a:lvl2pPr>
            <a:lvl3pPr hangingPunct="0">
              <a:lnSpc>
                <a:spcPct val="95000"/>
              </a:lnSpc>
              <a:buClr>
                <a:srgbClr val="000000"/>
              </a:buClr>
              <a:buSzPct val="45000"/>
              <a:buFont typeface="StarSymbol" charset="0"/>
              <a:tabLst>
                <a:tab pos="723900" algn="l"/>
                <a:tab pos="1447800" algn="l"/>
                <a:tab pos="2171700" algn="l"/>
              </a:tabLst>
              <a:defRPr sz="2400">
                <a:solidFill>
                  <a:srgbClr val="000000"/>
                </a:solidFill>
                <a:latin typeface="Times New Roman" charset="0"/>
                <a:ea typeface="msmincho" charset="0"/>
                <a:cs typeface="msmincho" charset="0"/>
              </a:defRPr>
            </a:lvl3pPr>
            <a:lvl4pPr hangingPunct="0">
              <a:lnSpc>
                <a:spcPct val="95000"/>
              </a:lnSpc>
              <a:buClr>
                <a:srgbClr val="000000"/>
              </a:buClr>
              <a:buSzPct val="45000"/>
              <a:buFont typeface="StarSymbol" charset="0"/>
              <a:tabLst>
                <a:tab pos="723900" algn="l"/>
                <a:tab pos="1447800" algn="l"/>
                <a:tab pos="2171700" algn="l"/>
              </a:tabLst>
              <a:defRPr sz="2400">
                <a:solidFill>
                  <a:srgbClr val="000000"/>
                </a:solidFill>
                <a:latin typeface="Times New Roman" charset="0"/>
                <a:ea typeface="msmincho" charset="0"/>
                <a:cs typeface="msmincho" charset="0"/>
              </a:defRPr>
            </a:lvl4pPr>
            <a:lvl5pPr hangingPunct="0">
              <a:lnSpc>
                <a:spcPct val="95000"/>
              </a:lnSpc>
              <a:buClr>
                <a:srgbClr val="000000"/>
              </a:buClr>
              <a:buSzPct val="45000"/>
              <a:buFont typeface="StarSymbol" charset="0"/>
              <a:tabLst>
                <a:tab pos="723900" algn="l"/>
                <a:tab pos="1447800" algn="l"/>
                <a:tab pos="2171700" algn="l"/>
              </a:tabLst>
              <a:defRPr sz="2400">
                <a:solidFill>
                  <a:srgbClr val="000000"/>
                </a:solidFill>
                <a:latin typeface="Times New Roman" charset="0"/>
                <a:ea typeface="msmincho" charset="0"/>
                <a:cs typeface="msmincho" charset="0"/>
              </a:defRPr>
            </a:lvl5pPr>
            <a:lvl6pPr marL="1536700" indent="-215900" defTabSz="457200" fontAlgn="base" hangingPunct="0">
              <a:lnSpc>
                <a:spcPct val="95000"/>
              </a:lnSpc>
              <a:spcBef>
                <a:spcPct val="0"/>
              </a:spcBef>
              <a:spcAft>
                <a:spcPct val="0"/>
              </a:spcAft>
              <a:buClr>
                <a:srgbClr val="000000"/>
              </a:buClr>
              <a:buSzPct val="45000"/>
              <a:buFont typeface="StarSymbol" charset="0"/>
              <a:tabLst>
                <a:tab pos="723900" algn="l"/>
                <a:tab pos="1447800" algn="l"/>
                <a:tab pos="2171700" algn="l"/>
              </a:tabLst>
              <a:defRPr sz="2400">
                <a:solidFill>
                  <a:srgbClr val="000000"/>
                </a:solidFill>
                <a:latin typeface="Times New Roman" charset="0"/>
                <a:ea typeface="msmincho" charset="0"/>
                <a:cs typeface="msmincho" charset="0"/>
              </a:defRPr>
            </a:lvl6pPr>
            <a:lvl7pPr marL="1993900" indent="-215900" defTabSz="457200" fontAlgn="base" hangingPunct="0">
              <a:lnSpc>
                <a:spcPct val="95000"/>
              </a:lnSpc>
              <a:spcBef>
                <a:spcPct val="0"/>
              </a:spcBef>
              <a:spcAft>
                <a:spcPct val="0"/>
              </a:spcAft>
              <a:buClr>
                <a:srgbClr val="000000"/>
              </a:buClr>
              <a:buSzPct val="45000"/>
              <a:buFont typeface="StarSymbol" charset="0"/>
              <a:tabLst>
                <a:tab pos="723900" algn="l"/>
                <a:tab pos="1447800" algn="l"/>
                <a:tab pos="2171700" algn="l"/>
              </a:tabLst>
              <a:defRPr sz="2400">
                <a:solidFill>
                  <a:srgbClr val="000000"/>
                </a:solidFill>
                <a:latin typeface="Times New Roman" charset="0"/>
                <a:ea typeface="msmincho" charset="0"/>
                <a:cs typeface="msmincho" charset="0"/>
              </a:defRPr>
            </a:lvl7pPr>
            <a:lvl8pPr marL="2451100" indent="-215900" defTabSz="457200" fontAlgn="base" hangingPunct="0">
              <a:lnSpc>
                <a:spcPct val="95000"/>
              </a:lnSpc>
              <a:spcBef>
                <a:spcPct val="0"/>
              </a:spcBef>
              <a:spcAft>
                <a:spcPct val="0"/>
              </a:spcAft>
              <a:buClr>
                <a:srgbClr val="000000"/>
              </a:buClr>
              <a:buSzPct val="45000"/>
              <a:buFont typeface="StarSymbol" charset="0"/>
              <a:tabLst>
                <a:tab pos="723900" algn="l"/>
                <a:tab pos="1447800" algn="l"/>
                <a:tab pos="2171700" algn="l"/>
              </a:tabLst>
              <a:defRPr sz="2400">
                <a:solidFill>
                  <a:srgbClr val="000000"/>
                </a:solidFill>
                <a:latin typeface="Times New Roman" charset="0"/>
                <a:ea typeface="msmincho" charset="0"/>
                <a:cs typeface="msmincho" charset="0"/>
              </a:defRPr>
            </a:lvl8pPr>
            <a:lvl9pPr marL="2908300" indent="-215900" defTabSz="457200" fontAlgn="base" hangingPunct="0">
              <a:lnSpc>
                <a:spcPct val="95000"/>
              </a:lnSpc>
              <a:spcBef>
                <a:spcPct val="0"/>
              </a:spcBef>
              <a:spcAft>
                <a:spcPct val="0"/>
              </a:spcAft>
              <a:buClr>
                <a:srgbClr val="000000"/>
              </a:buClr>
              <a:buSzPct val="45000"/>
              <a:buFont typeface="StarSymbol" charset="0"/>
              <a:tabLst>
                <a:tab pos="723900" algn="l"/>
                <a:tab pos="1447800" algn="l"/>
                <a:tab pos="2171700" algn="l"/>
              </a:tabLst>
              <a:defRPr sz="2400">
                <a:solidFill>
                  <a:srgbClr val="000000"/>
                </a:solidFill>
                <a:latin typeface="Times New Roman" charset="0"/>
                <a:ea typeface="msmincho" charset="0"/>
                <a:cs typeface="msmincho" charset="0"/>
              </a:defRPr>
            </a:lvl9pPr>
          </a:lstStyle>
          <a:p>
            <a:pPr>
              <a:lnSpc>
                <a:spcPct val="93000"/>
              </a:lnSpc>
            </a:pPr>
            <a:r>
              <a:rPr lang="en-GB" sz="1200" b="1">
                <a:solidFill>
                  <a:srgbClr val="FFFFFF"/>
                </a:solidFill>
                <a:latin typeface="Arial" charset="0"/>
              </a:rPr>
              <a:t>* Under development in JCP</a:t>
            </a:r>
          </a:p>
        </p:txBody>
      </p:sp>
      <p:pic>
        <p:nvPicPr>
          <p:cNvPr id="10267" name="Picture 27"/>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7727950" y="4559300"/>
            <a:ext cx="1135063" cy="765175"/>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10268" name="Picture 28"/>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7024688" y="4013200"/>
            <a:ext cx="557212" cy="766763"/>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10269" name="Picture 29"/>
          <p:cNvPicPr>
            <a:picLocks noChangeAspect="1" noChangeArrowheads="1"/>
          </p:cNvPicPr>
          <p:nvPr/>
        </p:nvPicPr>
        <p:blipFill>
          <a:blip r:embed="rId10">
            <a:extLst>
              <a:ext uri="{28A0092B-C50C-407E-A947-70E740481C1C}">
                <a14:useLocalDpi xmlns:a14="http://schemas.microsoft.com/office/drawing/2010/main" xmlns="" val="0"/>
              </a:ext>
            </a:extLst>
          </a:blip>
          <a:srcRect/>
          <a:stretch>
            <a:fillRect/>
          </a:stretch>
        </p:blipFill>
        <p:spPr bwMode="auto">
          <a:xfrm>
            <a:off x="7091363" y="2806700"/>
            <a:ext cx="422275" cy="1204913"/>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10270" name="Picture 30"/>
          <p:cNvPicPr>
            <a:picLocks noChangeAspect="1" noChangeArrowheads="1"/>
          </p:cNvPicPr>
          <p:nvPr/>
        </p:nvPicPr>
        <p:blipFill>
          <a:blip r:embed="rId11">
            <a:extLst>
              <a:ext uri="{28A0092B-C50C-407E-A947-70E740481C1C}">
                <a14:useLocalDpi xmlns:a14="http://schemas.microsoft.com/office/drawing/2010/main" xmlns="" val="0"/>
              </a:ext>
            </a:extLst>
          </a:blip>
          <a:srcRect/>
          <a:stretch>
            <a:fillRect/>
          </a:stretch>
        </p:blipFill>
        <p:spPr bwMode="auto">
          <a:xfrm>
            <a:off x="6613525" y="2874963"/>
            <a:ext cx="490538" cy="1089025"/>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10271" name="Picture 31"/>
          <p:cNvPicPr>
            <a:picLocks noChangeAspect="1" noChangeArrowheads="1"/>
          </p:cNvPicPr>
          <p:nvPr/>
        </p:nvPicPr>
        <p:blipFill>
          <a:blip r:embed="rId12">
            <a:extLst>
              <a:ext uri="{28A0092B-C50C-407E-A947-70E740481C1C}">
                <a14:useLocalDpi xmlns:a14="http://schemas.microsoft.com/office/drawing/2010/main" xmlns="" val="0"/>
              </a:ext>
            </a:extLst>
          </a:blip>
          <a:srcRect/>
          <a:stretch>
            <a:fillRect/>
          </a:stretch>
        </p:blipFill>
        <p:spPr bwMode="auto">
          <a:xfrm>
            <a:off x="5213350" y="3024188"/>
            <a:ext cx="654050" cy="962025"/>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10272" name="Picture 32"/>
          <p:cNvPicPr>
            <a:picLocks noChangeAspect="1" noChangeArrowheads="1"/>
          </p:cNvPicPr>
          <p:nvPr/>
        </p:nvPicPr>
        <p:blipFill>
          <a:blip r:embed="rId13">
            <a:extLst>
              <a:ext uri="{28A0092B-C50C-407E-A947-70E740481C1C}">
                <a14:useLocalDpi xmlns:a14="http://schemas.microsoft.com/office/drawing/2010/main" xmlns="" val="0"/>
              </a:ext>
            </a:extLst>
          </a:blip>
          <a:srcRect/>
          <a:stretch>
            <a:fillRect/>
          </a:stretch>
        </p:blipFill>
        <p:spPr bwMode="auto">
          <a:xfrm>
            <a:off x="4073525" y="2955925"/>
            <a:ext cx="808038" cy="1046163"/>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10273" name="Picture 33"/>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4084638" y="2095500"/>
            <a:ext cx="1260475" cy="87630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extLst>
      <p:ext uri="{BB962C8B-B14F-4D97-AF65-F5344CB8AC3E}">
        <p14:creationId xmlns:p14="http://schemas.microsoft.com/office/powerpoint/2010/main" xmlns="" val="22663409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688490" y="76200"/>
            <a:ext cx="7756263" cy="572844"/>
          </a:xfrm>
        </p:spPr>
        <p:txBody>
          <a:bodyPr>
            <a:normAutofit fontScale="90000"/>
          </a:bodyPr>
          <a:lstStyle/>
          <a:p>
            <a:r>
              <a:rPr lang="en-US" sz="4000" b="1" dirty="0" smtClean="0"/>
              <a:t>Introduction to J2EE</a:t>
            </a:r>
            <a:endParaRPr lang="en-US" sz="4000" b="1" dirty="0"/>
          </a:p>
        </p:txBody>
      </p:sp>
      <p:sp>
        <p:nvSpPr>
          <p:cNvPr id="2" name="Content Placeholder 1"/>
          <p:cNvSpPr>
            <a:spLocks noGrp="1"/>
          </p:cNvSpPr>
          <p:nvPr>
            <p:ph sz="quarter" idx="1"/>
          </p:nvPr>
        </p:nvSpPr>
        <p:spPr>
          <a:xfrm>
            <a:off x="699247" y="685801"/>
            <a:ext cx="7745505" cy="5440362"/>
          </a:xfrm>
        </p:spPr>
        <p:txBody>
          <a:bodyPr>
            <a:normAutofit fontScale="92500" lnSpcReduction="10000"/>
          </a:bodyPr>
          <a:lstStyle/>
          <a:p>
            <a:pPr algn="just"/>
            <a:r>
              <a:rPr lang="en-US" dirty="0">
                <a:latin typeface="Cambria" pitchFamily="18" charset="0"/>
              </a:rPr>
              <a:t>The Java EE platform is built on top of the Java SE platform. The Java EE platform provides </a:t>
            </a:r>
            <a:r>
              <a:rPr lang="en-US" dirty="0" smtClean="0">
                <a:latin typeface="Cambria" pitchFamily="18" charset="0"/>
              </a:rPr>
              <a:t>an API </a:t>
            </a:r>
            <a:r>
              <a:rPr lang="en-US" dirty="0">
                <a:latin typeface="Cambria" pitchFamily="18" charset="0"/>
              </a:rPr>
              <a:t>and runtime environment for developing and running large-scale, multi-tiered, </a:t>
            </a:r>
            <a:r>
              <a:rPr lang="en-US" dirty="0" smtClean="0">
                <a:latin typeface="Cambria" pitchFamily="18" charset="0"/>
              </a:rPr>
              <a:t>scalable, reliable</a:t>
            </a:r>
            <a:r>
              <a:rPr lang="en-US" dirty="0">
                <a:latin typeface="Cambria" pitchFamily="18" charset="0"/>
              </a:rPr>
              <a:t>, and secure network applications</a:t>
            </a:r>
            <a:r>
              <a:rPr lang="en-US" dirty="0" smtClean="0">
                <a:latin typeface="Cambria" pitchFamily="18" charset="0"/>
              </a:rPr>
              <a:t>.</a:t>
            </a:r>
          </a:p>
          <a:p>
            <a:pPr algn="just"/>
            <a:r>
              <a:rPr lang="en-US" dirty="0">
                <a:latin typeface="Cambria" pitchFamily="18" charset="0"/>
              </a:rPr>
              <a:t>The </a:t>
            </a:r>
            <a:r>
              <a:rPr lang="en-US" dirty="0" smtClean="0">
                <a:latin typeface="Cambria" pitchFamily="18" charset="0"/>
              </a:rPr>
              <a:t>benefits </a:t>
            </a:r>
            <a:r>
              <a:rPr lang="en-US" dirty="0">
                <a:latin typeface="Cambria" pitchFamily="18" charset="0"/>
              </a:rPr>
              <a:t>of an </a:t>
            </a:r>
            <a:r>
              <a:rPr lang="en-US" dirty="0" smtClean="0">
                <a:latin typeface="Cambria" pitchFamily="18" charset="0"/>
              </a:rPr>
              <a:t>enterprise application </a:t>
            </a:r>
            <a:r>
              <a:rPr lang="en-US" dirty="0">
                <a:latin typeface="Cambria" pitchFamily="18" charset="0"/>
              </a:rPr>
              <a:t>are helpful, even essential, for individual developers and small organizations in </a:t>
            </a:r>
            <a:r>
              <a:rPr lang="en-US" dirty="0" smtClean="0">
                <a:latin typeface="Cambria" pitchFamily="18" charset="0"/>
              </a:rPr>
              <a:t>an increasingly </a:t>
            </a:r>
            <a:r>
              <a:rPr lang="en-US" dirty="0">
                <a:latin typeface="Cambria" pitchFamily="18" charset="0"/>
              </a:rPr>
              <a:t>networked world</a:t>
            </a:r>
            <a:r>
              <a:rPr lang="en-US" dirty="0" smtClean="0">
                <a:latin typeface="Cambria" pitchFamily="18" charset="0"/>
              </a:rPr>
              <a:t>.</a:t>
            </a:r>
          </a:p>
          <a:p>
            <a:pPr algn="just"/>
            <a:r>
              <a:rPr lang="en-US" dirty="0">
                <a:latin typeface="Cambria" pitchFamily="18" charset="0"/>
              </a:rPr>
              <a:t>The features that make enterprise applications powerful, like security and reliability, often </a:t>
            </a:r>
            <a:r>
              <a:rPr lang="en-US" dirty="0" smtClean="0">
                <a:latin typeface="Cambria" pitchFamily="18" charset="0"/>
              </a:rPr>
              <a:t>make these </a:t>
            </a:r>
            <a:r>
              <a:rPr lang="en-US" dirty="0">
                <a:latin typeface="Cambria" pitchFamily="18" charset="0"/>
              </a:rPr>
              <a:t>applications complex. The Java EE platform is designed to reduce the complexity </a:t>
            </a:r>
            <a:r>
              <a:rPr lang="en-US" dirty="0" smtClean="0">
                <a:latin typeface="Cambria" pitchFamily="18" charset="0"/>
              </a:rPr>
              <a:t>of enterprise </a:t>
            </a:r>
            <a:r>
              <a:rPr lang="en-US" dirty="0">
                <a:latin typeface="Cambria" pitchFamily="18" charset="0"/>
              </a:rPr>
              <a:t>application development by providing a development model, API, and </a:t>
            </a:r>
            <a:r>
              <a:rPr lang="en-US" dirty="0" smtClean="0">
                <a:latin typeface="Cambria" pitchFamily="18" charset="0"/>
              </a:rPr>
              <a:t>runtime environment </a:t>
            </a:r>
            <a:r>
              <a:rPr lang="en-US" dirty="0">
                <a:latin typeface="Cambria" pitchFamily="18" charset="0"/>
              </a:rPr>
              <a:t>that allows developers to concentrate on functionality.</a:t>
            </a:r>
          </a:p>
        </p:txBody>
      </p:sp>
    </p:spTree>
    <p:extLst>
      <p:ext uri="{BB962C8B-B14F-4D97-AF65-F5344CB8AC3E}">
        <p14:creationId xmlns:p14="http://schemas.microsoft.com/office/powerpoint/2010/main" xmlns="" val="37939248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688490" y="152400"/>
            <a:ext cx="7756263" cy="572844"/>
          </a:xfrm>
        </p:spPr>
        <p:txBody>
          <a:bodyPr>
            <a:normAutofit fontScale="90000"/>
          </a:bodyPr>
          <a:lstStyle/>
          <a:p>
            <a:r>
              <a:rPr lang="en-US" dirty="0" smtClean="0"/>
              <a:t>Features</a:t>
            </a:r>
            <a:endParaRPr lang="en-US" dirty="0"/>
          </a:p>
        </p:txBody>
      </p:sp>
      <p:sp>
        <p:nvSpPr>
          <p:cNvPr id="2" name="Content Placeholder 1"/>
          <p:cNvSpPr>
            <a:spLocks noGrp="1"/>
          </p:cNvSpPr>
          <p:nvPr>
            <p:ph sz="quarter" idx="1"/>
          </p:nvPr>
        </p:nvSpPr>
        <p:spPr>
          <a:xfrm>
            <a:off x="699247" y="838201"/>
            <a:ext cx="7745505" cy="5287962"/>
          </a:xfrm>
        </p:spPr>
        <p:txBody>
          <a:bodyPr/>
          <a:lstStyle/>
          <a:p>
            <a:r>
              <a:rPr lang="en-US" dirty="0" smtClean="0">
                <a:latin typeface="Cambria" pitchFamily="18" charset="0"/>
              </a:rPr>
              <a:t>Platform Independence</a:t>
            </a:r>
          </a:p>
          <a:p>
            <a:r>
              <a:rPr lang="en-US" dirty="0" smtClean="0">
                <a:latin typeface="Cambria" pitchFamily="18" charset="0"/>
              </a:rPr>
              <a:t>Managed Objects</a:t>
            </a:r>
          </a:p>
          <a:p>
            <a:r>
              <a:rPr lang="en-US" dirty="0" smtClean="0">
                <a:latin typeface="Cambria" pitchFamily="18" charset="0"/>
              </a:rPr>
              <a:t>Reusability</a:t>
            </a:r>
          </a:p>
          <a:p>
            <a:r>
              <a:rPr lang="en-US" dirty="0" smtClean="0">
                <a:latin typeface="Cambria" pitchFamily="18" charset="0"/>
              </a:rPr>
              <a:t>Modularity</a:t>
            </a:r>
          </a:p>
          <a:p>
            <a:r>
              <a:rPr lang="en-US" dirty="0" smtClean="0">
                <a:latin typeface="Cambria" pitchFamily="18" charset="0"/>
              </a:rPr>
              <a:t>Simplified Enterprise JavaBeans(EJB)</a:t>
            </a:r>
          </a:p>
          <a:p>
            <a:r>
              <a:rPr lang="en-US" dirty="0" smtClean="0">
                <a:latin typeface="Cambria" pitchFamily="18" charset="0"/>
              </a:rPr>
              <a:t>Enhanced Web Service</a:t>
            </a:r>
          </a:p>
          <a:p>
            <a:r>
              <a:rPr lang="en-US" dirty="0" smtClean="0">
                <a:latin typeface="Cambria" pitchFamily="18" charset="0"/>
              </a:rPr>
              <a:t>Support for Web 2.0</a:t>
            </a:r>
            <a:endParaRPr lang="en-US" dirty="0">
              <a:latin typeface="Cambria" pitchFamily="18" charset="0"/>
            </a:endParaRPr>
          </a:p>
        </p:txBody>
      </p:sp>
    </p:spTree>
    <p:extLst>
      <p:ext uri="{BB962C8B-B14F-4D97-AF65-F5344CB8AC3E}">
        <p14:creationId xmlns:p14="http://schemas.microsoft.com/office/powerpoint/2010/main" xmlns="" val="13690597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685800" y="381000"/>
            <a:ext cx="7767638" cy="685800"/>
          </a:xfrm>
          <a:ln/>
        </p:spPr>
        <p:txBody>
          <a:bodyPr lIns="0" tIns="0" rIns="0" bIns="0"/>
          <a:lstStyle/>
          <a:p>
            <a:pPr>
              <a:lnSpc>
                <a:spcPct val="7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Java EE </a:t>
            </a:r>
            <a:r>
              <a:rPr lang="en-GB" dirty="0" smtClean="0"/>
              <a:t> </a:t>
            </a:r>
            <a:r>
              <a:rPr lang="en-GB" dirty="0"/>
              <a:t>APIs and Versions</a:t>
            </a:r>
          </a:p>
        </p:txBody>
      </p:sp>
      <p:sp>
        <p:nvSpPr>
          <p:cNvPr id="20483" name="Rectangle 3"/>
          <p:cNvSpPr>
            <a:spLocks noGrp="1" noChangeArrowheads="1"/>
          </p:cNvSpPr>
          <p:nvPr>
            <p:ph sz="half" idx="1"/>
          </p:nvPr>
        </p:nvSpPr>
        <p:spPr>
          <a:xfrm>
            <a:off x="4665663" y="1828800"/>
            <a:ext cx="3790950" cy="4265613"/>
          </a:xfrm>
          <a:prstGeom prst="rect">
            <a:avLst/>
          </a:prstGeom>
          <a:ln/>
        </p:spPr>
        <p:txBody>
          <a:bodyPr lIns="0" tIns="0" rIns="0" bIns="0"/>
          <a:lstStyle/>
          <a:p>
            <a:pPr>
              <a:lnSpc>
                <a:spcPct val="74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latin typeface="Cambria" pitchFamily="18" charset="0"/>
              </a:rPr>
              <a:t>JAX-RPC 1.1</a:t>
            </a:r>
          </a:p>
          <a:p>
            <a:pPr>
              <a:lnSpc>
                <a:spcPct val="74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latin typeface="Cambria" pitchFamily="18" charset="0"/>
              </a:rPr>
              <a:t>SAAJ 1.3</a:t>
            </a:r>
          </a:p>
          <a:p>
            <a:pPr>
              <a:lnSpc>
                <a:spcPct val="74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latin typeface="Cambria" pitchFamily="18" charset="0"/>
              </a:rPr>
              <a:t>JAXR 1.0</a:t>
            </a:r>
          </a:p>
          <a:p>
            <a:pPr>
              <a:lnSpc>
                <a:spcPct val="74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latin typeface="Cambria" pitchFamily="18" charset="0"/>
              </a:rPr>
              <a:t>JSTL 1.2</a:t>
            </a:r>
          </a:p>
          <a:p>
            <a:pPr>
              <a:lnSpc>
                <a:spcPct val="74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latin typeface="Cambria" pitchFamily="18" charset="0"/>
              </a:rPr>
              <a:t>JSF 1.2</a:t>
            </a:r>
          </a:p>
          <a:p>
            <a:pPr>
              <a:lnSpc>
                <a:spcPct val="74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latin typeface="Cambria" pitchFamily="18" charset="0"/>
              </a:rPr>
              <a:t>JSP Debugging 1.0</a:t>
            </a:r>
          </a:p>
          <a:p>
            <a:pPr>
              <a:lnSpc>
                <a:spcPct val="74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latin typeface="Cambria" pitchFamily="18" charset="0"/>
              </a:rPr>
              <a:t>Java EE Management 1.1</a:t>
            </a:r>
          </a:p>
          <a:p>
            <a:pPr>
              <a:lnSpc>
                <a:spcPct val="74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latin typeface="Cambria" pitchFamily="18" charset="0"/>
              </a:rPr>
              <a:t>Java EE Deployment 1.2</a:t>
            </a:r>
          </a:p>
          <a:p>
            <a:pPr>
              <a:lnSpc>
                <a:spcPct val="74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latin typeface="Cambria" pitchFamily="18" charset="0"/>
              </a:rPr>
              <a:t>JACC 1.1</a:t>
            </a:r>
          </a:p>
          <a:p>
            <a:pPr>
              <a:lnSpc>
                <a:spcPct val="74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latin typeface="Cambria" pitchFamily="18" charset="0"/>
              </a:rPr>
              <a:t>Connector 1.5</a:t>
            </a:r>
          </a:p>
          <a:p>
            <a:pPr>
              <a:lnSpc>
                <a:spcPct val="74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err="1">
                <a:latin typeface="Cambria" pitchFamily="18" charset="0"/>
              </a:rPr>
              <a:t>JavaMail</a:t>
            </a:r>
            <a:r>
              <a:rPr lang="en-GB" sz="2200" dirty="0">
                <a:latin typeface="Cambria" pitchFamily="18" charset="0"/>
              </a:rPr>
              <a:t> 1.4</a:t>
            </a:r>
          </a:p>
          <a:p>
            <a:pPr>
              <a:lnSpc>
                <a:spcPct val="74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latin typeface="Cambria" pitchFamily="18" charset="0"/>
              </a:rPr>
              <a:t>JAF 1.1</a:t>
            </a:r>
          </a:p>
        </p:txBody>
      </p:sp>
      <p:sp>
        <p:nvSpPr>
          <p:cNvPr id="20482" name="Rectangle 2"/>
          <p:cNvSpPr>
            <a:spLocks noGrp="1" noChangeArrowheads="1"/>
          </p:cNvSpPr>
          <p:nvPr>
            <p:ph sz="half" idx="2"/>
          </p:nvPr>
        </p:nvSpPr>
        <p:spPr>
          <a:xfrm>
            <a:off x="685800" y="1828800"/>
            <a:ext cx="3790950" cy="4483100"/>
          </a:xfrm>
          <a:prstGeom prst="rect">
            <a:avLst/>
          </a:prstGeom>
          <a:ln/>
        </p:spPr>
        <p:txBody>
          <a:bodyPr lIns="0" tIns="0" rIns="0" bIns="0"/>
          <a:lstStyle/>
          <a:p>
            <a:pPr>
              <a:lnSpc>
                <a:spcPct val="74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latin typeface="Cambria" pitchFamily="18" charset="0"/>
              </a:rPr>
              <a:t>J2SE v5.0</a:t>
            </a:r>
          </a:p>
          <a:p>
            <a:pPr lvl="1">
              <a:lnSpc>
                <a:spcPct val="74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latin typeface="Cambria" pitchFamily="18" charset="0"/>
              </a:rPr>
              <a:t>JDBC, JNDI, RMI</a:t>
            </a:r>
          </a:p>
          <a:p>
            <a:pPr>
              <a:lnSpc>
                <a:spcPct val="74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latin typeface="Cambria" pitchFamily="18" charset="0"/>
              </a:rPr>
              <a:t>Java Persistence 1.0</a:t>
            </a:r>
          </a:p>
          <a:p>
            <a:pPr>
              <a:lnSpc>
                <a:spcPct val="74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latin typeface="Cambria" pitchFamily="18" charset="0"/>
              </a:rPr>
              <a:t>Common Annotations 1.0</a:t>
            </a:r>
          </a:p>
          <a:p>
            <a:pPr>
              <a:lnSpc>
                <a:spcPct val="74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latin typeface="Cambria" pitchFamily="18" charset="0"/>
              </a:rPr>
              <a:t>EJB3.0</a:t>
            </a:r>
          </a:p>
          <a:p>
            <a:pPr>
              <a:lnSpc>
                <a:spcPct val="74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latin typeface="Cambria" pitchFamily="18" charset="0"/>
              </a:rPr>
              <a:t>JMS 1.1</a:t>
            </a:r>
          </a:p>
          <a:p>
            <a:pPr>
              <a:lnSpc>
                <a:spcPct val="74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latin typeface="Cambria" pitchFamily="18" charset="0"/>
              </a:rPr>
              <a:t>JTA 1.1</a:t>
            </a:r>
          </a:p>
          <a:p>
            <a:pPr>
              <a:lnSpc>
                <a:spcPct val="74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latin typeface="Cambria" pitchFamily="18" charset="0"/>
              </a:rPr>
              <a:t>Servlet 2.5</a:t>
            </a:r>
          </a:p>
          <a:p>
            <a:pPr>
              <a:lnSpc>
                <a:spcPct val="74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latin typeface="Cambria" pitchFamily="18" charset="0"/>
              </a:rPr>
              <a:t>JSP 2.1</a:t>
            </a:r>
          </a:p>
          <a:p>
            <a:pPr>
              <a:lnSpc>
                <a:spcPct val="74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err="1">
                <a:latin typeface="Cambria" pitchFamily="18" charset="0"/>
              </a:rPr>
              <a:t>StAX</a:t>
            </a:r>
            <a:r>
              <a:rPr lang="en-GB" sz="2200" dirty="0">
                <a:latin typeface="Cambria" pitchFamily="18" charset="0"/>
              </a:rPr>
              <a:t> 1.0</a:t>
            </a:r>
          </a:p>
          <a:p>
            <a:pPr>
              <a:lnSpc>
                <a:spcPct val="74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latin typeface="Cambria" pitchFamily="18" charset="0"/>
              </a:rPr>
              <a:t>Web Services 1.2</a:t>
            </a:r>
          </a:p>
          <a:p>
            <a:pPr>
              <a:lnSpc>
                <a:spcPct val="74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latin typeface="Cambria" pitchFamily="18" charset="0"/>
              </a:rPr>
              <a:t>Web Services Metadata 2.0</a:t>
            </a:r>
          </a:p>
          <a:p>
            <a:pPr>
              <a:lnSpc>
                <a:spcPct val="74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latin typeface="Cambria" pitchFamily="18" charset="0"/>
              </a:rPr>
              <a:t>JAX-WS 2.0</a:t>
            </a:r>
          </a:p>
        </p:txBody>
      </p:sp>
    </p:spTree>
    <p:extLst>
      <p:ext uri="{BB962C8B-B14F-4D97-AF65-F5344CB8AC3E}">
        <p14:creationId xmlns:p14="http://schemas.microsoft.com/office/powerpoint/2010/main" xmlns="" val="134464509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8490" y="36756"/>
            <a:ext cx="7756263" cy="572844"/>
          </a:xfrm>
        </p:spPr>
        <p:txBody>
          <a:bodyPr>
            <a:normAutofit fontScale="90000"/>
          </a:bodyPr>
          <a:lstStyle/>
          <a:p>
            <a:r>
              <a:rPr lang="en-US" dirty="0" smtClean="0"/>
              <a:t>Container</a:t>
            </a:r>
            <a:endParaRPr lang="en-US" dirty="0"/>
          </a:p>
        </p:txBody>
      </p:sp>
      <p:sp>
        <p:nvSpPr>
          <p:cNvPr id="3" name="Content Placeholder 2"/>
          <p:cNvSpPr>
            <a:spLocks noGrp="1"/>
          </p:cNvSpPr>
          <p:nvPr>
            <p:ph sz="quarter" idx="1"/>
          </p:nvPr>
        </p:nvSpPr>
        <p:spPr>
          <a:xfrm>
            <a:off x="699247" y="685801"/>
            <a:ext cx="7745505" cy="5440362"/>
          </a:xfrm>
        </p:spPr>
        <p:txBody>
          <a:bodyPr>
            <a:normAutofit fontScale="92500" lnSpcReduction="20000"/>
          </a:bodyPr>
          <a:lstStyle/>
          <a:p>
            <a:r>
              <a:rPr lang="en-US" dirty="0" smtClean="0"/>
              <a:t>A Java EE container act as a runtime interface between the application components and the low-level platform-specific functionality that support the components</a:t>
            </a:r>
          </a:p>
          <a:p>
            <a:r>
              <a:rPr lang="en-US" dirty="0" smtClean="0"/>
              <a:t>Java EE containers provide deployment, management, and execution support for application components</a:t>
            </a:r>
          </a:p>
          <a:p>
            <a:r>
              <a:rPr lang="en-US" dirty="0" smtClean="0"/>
              <a:t>Java EE 6 containers provide service as well as an execution environment for the components to be deployed on the server</a:t>
            </a:r>
          </a:p>
          <a:p>
            <a:r>
              <a:rPr lang="en-US" dirty="0"/>
              <a:t>Different application components are installed in their respective containers during deployment; these containers act as interface between the components and the low-level platform-specific functionality that support the components.</a:t>
            </a:r>
          </a:p>
          <a:p>
            <a:endParaRPr lang="en-US" dirty="0"/>
          </a:p>
        </p:txBody>
      </p:sp>
    </p:spTree>
    <p:extLst>
      <p:ext uri="{BB962C8B-B14F-4D97-AF65-F5344CB8AC3E}">
        <p14:creationId xmlns:p14="http://schemas.microsoft.com/office/powerpoint/2010/main" xmlns="" val="14439541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457200"/>
            <a:ext cx="7756263" cy="572844"/>
          </a:xfrm>
        </p:spPr>
        <p:txBody>
          <a:bodyPr>
            <a:normAutofit fontScale="90000"/>
          </a:bodyPr>
          <a:lstStyle/>
          <a:p>
            <a:r>
              <a:rPr lang="en-US" sz="4400" b="1" dirty="0" smtClean="0"/>
              <a:t>Introduction</a:t>
            </a:r>
            <a:endParaRPr lang="en-US" sz="4400" b="1" dirty="0"/>
          </a:p>
        </p:txBody>
      </p:sp>
      <p:sp>
        <p:nvSpPr>
          <p:cNvPr id="2" name="Content Placeholder 1"/>
          <p:cNvSpPr>
            <a:spLocks noGrp="1"/>
          </p:cNvSpPr>
          <p:nvPr>
            <p:ph sz="quarter" idx="1"/>
          </p:nvPr>
        </p:nvSpPr>
        <p:spPr>
          <a:xfrm>
            <a:off x="685800" y="1143000"/>
            <a:ext cx="7745505" cy="5440362"/>
          </a:xfrm>
        </p:spPr>
        <p:txBody>
          <a:bodyPr>
            <a:normAutofit/>
          </a:bodyPr>
          <a:lstStyle/>
          <a:p>
            <a:pPr algn="just"/>
            <a:r>
              <a:rPr lang="en-US" sz="2600" dirty="0" smtClean="0">
                <a:latin typeface="Cambria" pitchFamily="18" charset="0"/>
              </a:rPr>
              <a:t>Java is a </a:t>
            </a:r>
          </a:p>
          <a:p>
            <a:pPr lvl="1" algn="just"/>
            <a:r>
              <a:rPr lang="en-US" dirty="0" smtClean="0">
                <a:latin typeface="Cambria" pitchFamily="18" charset="0"/>
              </a:rPr>
              <a:t>platform-independent programming language</a:t>
            </a:r>
          </a:p>
          <a:p>
            <a:pPr lvl="1" algn="just"/>
            <a:r>
              <a:rPr lang="en-US" dirty="0" smtClean="0">
                <a:latin typeface="Cambria" pitchFamily="18" charset="0"/>
              </a:rPr>
              <a:t>secure and robust applications</a:t>
            </a:r>
          </a:p>
          <a:p>
            <a:pPr lvl="1" algn="just"/>
            <a:r>
              <a:rPr lang="en-US" dirty="0" smtClean="0">
                <a:latin typeface="Cambria" pitchFamily="18" charset="0"/>
              </a:rPr>
              <a:t>may run on a single computer or may be distributed among servers and clients over a network</a:t>
            </a:r>
          </a:p>
          <a:p>
            <a:pPr lvl="1" algn="just"/>
            <a:endParaRPr lang="en-US" dirty="0" smtClean="0">
              <a:latin typeface="Cambria" pitchFamily="18" charset="0"/>
            </a:endParaRPr>
          </a:p>
          <a:p>
            <a:pPr algn="just"/>
            <a:r>
              <a:rPr lang="en-US" sz="2600" dirty="0" smtClean="0">
                <a:latin typeface="Cambria" pitchFamily="18" charset="0"/>
              </a:rPr>
              <a:t>Problems related to hardware, network and the OS</a:t>
            </a:r>
            <a:endParaRPr lang="en-US" sz="2600" dirty="0">
              <a:latin typeface="Cambria" pitchFamily="18" charset="0"/>
            </a:endParaRPr>
          </a:p>
        </p:txBody>
      </p:sp>
    </p:spTree>
    <p:extLst>
      <p:ext uri="{BB962C8B-B14F-4D97-AF65-F5344CB8AC3E}">
        <p14:creationId xmlns:p14="http://schemas.microsoft.com/office/powerpoint/2010/main" xmlns="" val="38546981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8490" y="152400"/>
            <a:ext cx="7756263" cy="801444"/>
          </a:xfrm>
        </p:spPr>
        <p:txBody>
          <a:bodyPr/>
          <a:lstStyle/>
          <a:p>
            <a:r>
              <a:rPr lang="en-US" dirty="0" smtClean="0"/>
              <a:t>Container Types</a:t>
            </a:r>
            <a:endParaRPr lang="en-US" dirty="0"/>
          </a:p>
        </p:txBody>
      </p:sp>
      <p:sp>
        <p:nvSpPr>
          <p:cNvPr id="3" name="Content Placeholder 2"/>
          <p:cNvSpPr>
            <a:spLocks noGrp="1"/>
          </p:cNvSpPr>
          <p:nvPr>
            <p:ph sz="quarter" idx="1"/>
          </p:nvPr>
        </p:nvSpPr>
        <p:spPr>
          <a:xfrm>
            <a:off x="699247" y="1219201"/>
            <a:ext cx="7745505" cy="4906962"/>
          </a:xfrm>
        </p:spPr>
        <p:txBody>
          <a:bodyPr>
            <a:normAutofit/>
          </a:bodyPr>
          <a:lstStyle/>
          <a:p>
            <a:pPr algn="just"/>
            <a:r>
              <a:rPr lang="en-US" sz="2600" dirty="0" smtClean="0">
                <a:latin typeface="Cambria" pitchFamily="18" charset="0"/>
              </a:rPr>
              <a:t>During the deployment of a Java EE application, the components of the application are installed in the Java EE server.</a:t>
            </a:r>
          </a:p>
          <a:p>
            <a:pPr algn="just"/>
            <a:r>
              <a:rPr lang="en-US" sz="2600" dirty="0" smtClean="0">
                <a:latin typeface="Cambria" pitchFamily="18" charset="0"/>
              </a:rPr>
              <a:t>The Java EE server is used to execute the application; which contains EJB and web components</a:t>
            </a:r>
          </a:p>
          <a:p>
            <a:pPr algn="just"/>
            <a:r>
              <a:rPr lang="en-US" sz="2600" dirty="0" smtClean="0">
                <a:latin typeface="Cambria" pitchFamily="18" charset="0"/>
              </a:rPr>
              <a:t>Java EE containers can be categorized. </a:t>
            </a:r>
            <a:endParaRPr lang="en-US" sz="2600" dirty="0">
              <a:latin typeface="Cambria" pitchFamily="18" charset="0"/>
            </a:endParaRPr>
          </a:p>
        </p:txBody>
      </p:sp>
    </p:spTree>
    <p:extLst>
      <p:ext uri="{BB962C8B-B14F-4D97-AF65-F5344CB8AC3E}">
        <p14:creationId xmlns:p14="http://schemas.microsoft.com/office/powerpoint/2010/main" xmlns="" val="15201409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8229600" cy="5821363"/>
          </a:xfrm>
        </p:spPr>
        <p:txBody>
          <a:bodyPr>
            <a:normAutofit/>
          </a:bodyPr>
          <a:lstStyle/>
          <a:p>
            <a:pPr algn="just"/>
            <a:r>
              <a:rPr lang="en-US" sz="2500" b="1" i="1" dirty="0" smtClean="0">
                <a:solidFill>
                  <a:srgbClr val="0070C0"/>
                </a:solidFill>
                <a:latin typeface="Cambria" pitchFamily="18" charset="0"/>
              </a:rPr>
              <a:t>EJB container </a:t>
            </a:r>
            <a:r>
              <a:rPr lang="en-US" sz="2500" dirty="0" smtClean="0">
                <a:latin typeface="Cambria" pitchFamily="18" charset="0"/>
              </a:rPr>
              <a:t>: - Allows us to execute all enterprise beans for a Java EE application. Enterprise bean and their containers run on the Java EE server</a:t>
            </a:r>
          </a:p>
          <a:p>
            <a:pPr algn="just"/>
            <a:r>
              <a:rPr lang="en-US" sz="2500" b="1" i="1" dirty="0" smtClean="0">
                <a:solidFill>
                  <a:srgbClr val="0070C0"/>
                </a:solidFill>
                <a:latin typeface="Cambria" pitchFamily="18" charset="0"/>
              </a:rPr>
              <a:t>Web Container </a:t>
            </a:r>
            <a:r>
              <a:rPr lang="en-US" sz="2500" dirty="0" smtClean="0">
                <a:latin typeface="Cambria" pitchFamily="18" charset="0"/>
              </a:rPr>
              <a:t>: - Allows us to execute all JSP tags and servlet components for Java EE application. Web components and their containers run on the Java EE server</a:t>
            </a:r>
          </a:p>
          <a:p>
            <a:pPr algn="just"/>
            <a:r>
              <a:rPr lang="en-US" sz="2500" b="1" i="1" dirty="0" smtClean="0">
                <a:solidFill>
                  <a:srgbClr val="0070C0"/>
                </a:solidFill>
                <a:latin typeface="Cambria" pitchFamily="18" charset="0"/>
              </a:rPr>
              <a:t>Application client container </a:t>
            </a:r>
            <a:r>
              <a:rPr lang="en-US" sz="2500" dirty="0" smtClean="0">
                <a:latin typeface="Cambria" pitchFamily="18" charset="0"/>
              </a:rPr>
              <a:t>:- Allows us to execute all application client components for Java EE application. Application clients and their containers run on the client machine</a:t>
            </a:r>
          </a:p>
          <a:p>
            <a:pPr algn="just"/>
            <a:r>
              <a:rPr lang="en-US" sz="2500" b="1" i="1" dirty="0" smtClean="0">
                <a:solidFill>
                  <a:srgbClr val="0070C0"/>
                </a:solidFill>
                <a:latin typeface="Cambria" pitchFamily="18" charset="0"/>
              </a:rPr>
              <a:t>Applet container </a:t>
            </a:r>
            <a:r>
              <a:rPr lang="en-US" sz="2500" dirty="0" smtClean="0">
                <a:latin typeface="Cambria" pitchFamily="18" charset="0"/>
              </a:rPr>
              <a:t>: - Allows us to execute an applet. The Applet container is a combination of the web browser and Java plug-in running together on the client machine</a:t>
            </a:r>
            <a:endParaRPr lang="en-US" sz="2500" dirty="0">
              <a:latin typeface="Cambria" pitchFamily="18" charset="0"/>
            </a:endParaRPr>
          </a:p>
        </p:txBody>
      </p:sp>
    </p:spTree>
    <p:extLst>
      <p:ext uri="{BB962C8B-B14F-4D97-AF65-F5344CB8AC3E}">
        <p14:creationId xmlns:p14="http://schemas.microsoft.com/office/powerpoint/2010/main" xmlns="" val="19415478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HTTP Protocol</a:t>
            </a:r>
            <a:endParaRPr lang="en-US" dirty="0"/>
          </a:p>
        </p:txBody>
      </p:sp>
      <p:sp>
        <p:nvSpPr>
          <p:cNvPr id="2" name="Content Placeholder 1"/>
          <p:cNvSpPr>
            <a:spLocks noGrp="1"/>
          </p:cNvSpPr>
          <p:nvPr>
            <p:ph sz="quarter" idx="1"/>
          </p:nvPr>
        </p:nvSpPr>
        <p:spPr>
          <a:xfrm>
            <a:off x="301752" y="1066800"/>
            <a:ext cx="8503920" cy="5486400"/>
          </a:xfrm>
        </p:spPr>
        <p:txBody>
          <a:bodyPr>
            <a:normAutofit/>
          </a:bodyPr>
          <a:lstStyle/>
          <a:p>
            <a:r>
              <a:rPr lang="en-US" dirty="0" smtClean="0"/>
              <a:t>Hyper Text Transfer Protocol takes part in web browser and web server communication</a:t>
            </a:r>
          </a:p>
          <a:p>
            <a:r>
              <a:rPr lang="en-US" dirty="0" smtClean="0"/>
              <a:t>Follows request response model.</a:t>
            </a:r>
          </a:p>
          <a:p>
            <a:r>
              <a:rPr lang="en-US" dirty="0" smtClean="0"/>
              <a:t>Client makes request for desired web page by URL in address bar, web server give response by returning web page.</a:t>
            </a:r>
          </a:p>
          <a:p>
            <a:r>
              <a:rPr lang="en-US" dirty="0" smtClean="0"/>
              <a:t>HTTP request message structure</a:t>
            </a:r>
          </a:p>
          <a:p>
            <a:pPr marL="0" indent="0">
              <a:buNone/>
            </a:pPr>
            <a:r>
              <a:rPr lang="en-US" dirty="0" smtClean="0"/>
              <a:t>	&lt;start line&gt;</a:t>
            </a:r>
          </a:p>
          <a:p>
            <a:pPr marL="0" indent="0">
              <a:buNone/>
            </a:pPr>
            <a:r>
              <a:rPr lang="en-US" dirty="0" smtClean="0"/>
              <a:t>	&lt;Header fields&gt;</a:t>
            </a:r>
          </a:p>
          <a:p>
            <a:pPr marL="0" indent="0">
              <a:buNone/>
            </a:pPr>
            <a:r>
              <a:rPr lang="en-US" dirty="0" smtClean="0"/>
              <a:t>	&lt;Blank Line&gt;</a:t>
            </a:r>
          </a:p>
          <a:p>
            <a:pPr marL="0" indent="0">
              <a:buNone/>
            </a:pPr>
            <a:r>
              <a:rPr lang="en-US" dirty="0" smtClean="0"/>
              <a:t>	&lt;Message Body&gt;</a:t>
            </a:r>
            <a:endParaRPr lang="en-US" dirty="0"/>
          </a:p>
        </p:txBody>
      </p:sp>
    </p:spTree>
    <p:extLst>
      <p:ext uri="{BB962C8B-B14F-4D97-AF65-F5344CB8AC3E}">
        <p14:creationId xmlns:p14="http://schemas.microsoft.com/office/powerpoint/2010/main" xmlns="" val="28144496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049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xmlns="">
                <a:solidFill>
                  <a:srgbClr val="00CC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en-US" i="1" dirty="0" smtClean="0">
                <a:latin typeface="Times New Roman" pitchFamily="18" charset="0"/>
              </a:rPr>
              <a:t>Request </a:t>
            </a:r>
            <a:r>
              <a:rPr lang="en-US" altLang="en-US" i="1" dirty="0">
                <a:latin typeface="Times New Roman" pitchFamily="18" charset="0"/>
              </a:rPr>
              <a:t>and response messages</a:t>
            </a:r>
          </a:p>
        </p:txBody>
      </p:sp>
      <p:sp>
        <p:nvSpPr>
          <p:cNvPr id="49050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490506" name="Picture 10"/>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9750" y="1747838"/>
            <a:ext cx="8070850" cy="3967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6598605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xmlns="">
                <a:solidFill>
                  <a:srgbClr val="00CC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en-US" dirty="0" smtClean="0">
                <a:solidFill>
                  <a:schemeClr val="accent2"/>
                </a:solidFill>
                <a:latin typeface="Times New Roman" pitchFamily="18" charset="0"/>
              </a:rPr>
              <a:t> </a:t>
            </a:r>
            <a:r>
              <a:rPr lang="en-US" altLang="en-US" i="1" dirty="0">
                <a:latin typeface="Times New Roman" pitchFamily="18" charset="0"/>
              </a:rPr>
              <a:t>Request and status lines</a:t>
            </a:r>
          </a:p>
        </p:txBody>
      </p:sp>
      <p:sp>
        <p:nvSpPr>
          <p:cNvPr id="49152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49152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491530" name="Picture 10"/>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9750" y="1874838"/>
            <a:ext cx="8070850" cy="33829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9403244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7" name="Text Box 3"/>
          <p:cNvSpPr txBox="1">
            <a:spLocks noChangeArrowheads="1"/>
          </p:cNvSpPr>
          <p:nvPr/>
        </p:nvSpPr>
        <p:spPr bwMode="auto">
          <a:xfrm>
            <a:off x="3733800" y="152400"/>
            <a:ext cx="124425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lang="en-US" sz="2400" i="1" dirty="0" smtClean="0">
                <a:effectLst>
                  <a:outerShdw blurRad="38100" dist="38100" dir="2700000" algn="tl">
                    <a:srgbClr val="C0C0C0"/>
                  </a:outerShdw>
                </a:effectLst>
                <a:latin typeface="Times New Roman" pitchFamily="18" charset="0"/>
              </a:rPr>
              <a:t>Methods</a:t>
            </a:r>
            <a:endParaRPr lang="en-US" sz="2400" i="1" dirty="0">
              <a:effectLst>
                <a:outerShdw blurRad="38100" dist="38100" dir="2700000" algn="tl">
                  <a:srgbClr val="C0C0C0"/>
                </a:outerShdw>
              </a:effectLst>
              <a:latin typeface="Times New Roman" pitchFamily="18" charset="0"/>
            </a:endParaRPr>
          </a:p>
        </p:txBody>
      </p:sp>
      <p:pic>
        <p:nvPicPr>
          <p:cNvPr id="497705" name="Picture 41"/>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1000" y="838201"/>
            <a:ext cx="8281988" cy="472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5893567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1" name="Text Box 3"/>
          <p:cNvSpPr txBox="1">
            <a:spLocks noChangeArrowheads="1"/>
          </p:cNvSpPr>
          <p:nvPr/>
        </p:nvSpPr>
        <p:spPr bwMode="auto">
          <a:xfrm>
            <a:off x="685800" y="793750"/>
            <a:ext cx="171393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lang="en-US" sz="2400" i="1" dirty="0" smtClean="0">
                <a:effectLst>
                  <a:outerShdw blurRad="38100" dist="38100" dir="2700000" algn="tl">
                    <a:srgbClr val="C0C0C0"/>
                  </a:outerShdw>
                </a:effectLst>
                <a:latin typeface="Times New Roman" pitchFamily="18" charset="0"/>
              </a:rPr>
              <a:t>Status </a:t>
            </a:r>
            <a:r>
              <a:rPr lang="en-US" sz="2400" i="1" dirty="0">
                <a:effectLst>
                  <a:outerShdw blurRad="38100" dist="38100" dir="2700000" algn="tl">
                    <a:srgbClr val="C0C0C0"/>
                  </a:outerShdw>
                </a:effectLst>
                <a:latin typeface="Times New Roman" pitchFamily="18" charset="0"/>
              </a:rPr>
              <a:t>codes</a:t>
            </a:r>
          </a:p>
        </p:txBody>
      </p:sp>
      <p:pic>
        <p:nvPicPr>
          <p:cNvPr id="498729" name="Picture 41"/>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81025" y="1308100"/>
            <a:ext cx="7916863" cy="2098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98732" name="Picture 4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44513" y="3308350"/>
            <a:ext cx="7989887" cy="2178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083397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TCP/IP Protocol Suite</a:t>
            </a:r>
          </a:p>
        </p:txBody>
      </p:sp>
      <p:sp>
        <p:nvSpPr>
          <p:cNvPr id="6" name="Slide Number Placeholder 5"/>
          <p:cNvSpPr>
            <a:spLocks noGrp="1"/>
          </p:cNvSpPr>
          <p:nvPr>
            <p:ph type="sldNum" sz="quarter" idx="12"/>
          </p:nvPr>
        </p:nvSpPr>
        <p:spPr/>
        <p:txBody>
          <a:bodyPr/>
          <a:lstStyle/>
          <a:p>
            <a:fld id="{0615D63C-5AC9-47CC-9F77-405D86996E57}" type="slidenum">
              <a:rPr lang="en-US"/>
              <a:pPr/>
              <a:t>27</a:t>
            </a:fld>
            <a:endParaRPr lang="en-US"/>
          </a:p>
        </p:txBody>
      </p:sp>
      <p:sp>
        <p:nvSpPr>
          <p:cNvPr id="512002" name="Text Box 2"/>
          <p:cNvSpPr txBox="1">
            <a:spLocks noChangeArrowheads="1"/>
          </p:cNvSpPr>
          <p:nvPr/>
        </p:nvSpPr>
        <p:spPr bwMode="auto">
          <a:xfrm>
            <a:off x="757238" y="152400"/>
            <a:ext cx="47371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lang="en-US" sz="2400" i="1">
                <a:solidFill>
                  <a:srgbClr val="FF0066"/>
                </a:solidFill>
                <a:effectLst>
                  <a:outerShdw blurRad="38100" dist="38100" dir="2700000" algn="tl">
                    <a:srgbClr val="C0C0C0"/>
                  </a:outerShdw>
                </a:effectLst>
                <a:latin typeface="Times New Roman" pitchFamily="18" charset="0"/>
              </a:rPr>
              <a:t>Table 22.2  </a:t>
            </a:r>
            <a:r>
              <a:rPr lang="en-US" sz="2400" i="1">
                <a:effectLst>
                  <a:outerShdw blurRad="38100" dist="38100" dir="2700000" algn="tl">
                    <a:srgbClr val="C0C0C0"/>
                  </a:outerShdw>
                </a:effectLst>
                <a:latin typeface="Times New Roman" pitchFamily="18" charset="0"/>
              </a:rPr>
              <a:t>Status codes (continued)</a:t>
            </a:r>
          </a:p>
        </p:txBody>
      </p:sp>
      <p:pic>
        <p:nvPicPr>
          <p:cNvPr id="512005"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73113" y="1008063"/>
            <a:ext cx="7486650" cy="54689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006" name="Picture 6"/>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2000" y="574675"/>
            <a:ext cx="7486650" cy="492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975383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xmlns="">
                <a:solidFill>
                  <a:srgbClr val="00CC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en-US" i="1" dirty="0" smtClean="0">
                <a:latin typeface="Times New Roman" pitchFamily="18" charset="0"/>
              </a:rPr>
              <a:t>Header </a:t>
            </a:r>
            <a:r>
              <a:rPr lang="en-US" altLang="en-US" i="1" dirty="0">
                <a:latin typeface="Times New Roman" pitchFamily="18" charset="0"/>
              </a:rPr>
              <a:t>format</a:t>
            </a:r>
          </a:p>
        </p:txBody>
      </p:sp>
      <p:sp>
        <p:nvSpPr>
          <p:cNvPr id="49255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492554" name="Picture 10"/>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63750" y="2801938"/>
            <a:ext cx="5016500" cy="1252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5754884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5" name="Text Box 3"/>
          <p:cNvSpPr txBox="1">
            <a:spLocks noChangeArrowheads="1"/>
          </p:cNvSpPr>
          <p:nvPr/>
        </p:nvSpPr>
        <p:spPr bwMode="auto">
          <a:xfrm>
            <a:off x="533400" y="147935"/>
            <a:ext cx="224452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lang="en-US" sz="2400" i="1" dirty="0" smtClean="0">
                <a:effectLst>
                  <a:outerShdw blurRad="38100" dist="38100" dir="2700000" algn="tl">
                    <a:srgbClr val="C0C0C0"/>
                  </a:outerShdw>
                </a:effectLst>
                <a:latin typeface="Times New Roman" pitchFamily="18" charset="0"/>
              </a:rPr>
              <a:t>General </a:t>
            </a:r>
            <a:r>
              <a:rPr lang="en-US" sz="2400" i="1" dirty="0">
                <a:effectLst>
                  <a:outerShdw blurRad="38100" dist="38100" dir="2700000" algn="tl">
                    <a:srgbClr val="C0C0C0"/>
                  </a:outerShdw>
                </a:effectLst>
                <a:latin typeface="Times New Roman" pitchFamily="18" charset="0"/>
              </a:rPr>
              <a:t>headers</a:t>
            </a:r>
          </a:p>
        </p:txBody>
      </p:sp>
      <p:pic>
        <p:nvPicPr>
          <p:cNvPr id="499753" name="Picture 41"/>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2738" y="1943100"/>
            <a:ext cx="8518525" cy="2971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3638851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b="1" dirty="0" smtClean="0"/>
              <a:t>Enterprise Architecture</a:t>
            </a:r>
            <a:endParaRPr lang="en-US" sz="3600" b="1" dirty="0"/>
          </a:p>
        </p:txBody>
      </p:sp>
      <p:sp>
        <p:nvSpPr>
          <p:cNvPr id="2" name="Content Placeholder 1"/>
          <p:cNvSpPr>
            <a:spLocks noGrp="1"/>
          </p:cNvSpPr>
          <p:nvPr>
            <p:ph sz="quarter" idx="1"/>
          </p:nvPr>
        </p:nvSpPr>
        <p:spPr/>
        <p:txBody>
          <a:bodyPr>
            <a:normAutofit/>
          </a:bodyPr>
          <a:lstStyle/>
          <a:p>
            <a:pPr algn="just"/>
            <a:r>
              <a:rPr lang="en-US" dirty="0" smtClean="0">
                <a:latin typeface="Cambria" pitchFamily="18" charset="0"/>
              </a:rPr>
              <a:t>Enterprise architecture helps in understanding the structure of an enterprise application and can be broken down into three fundamental logical layers</a:t>
            </a:r>
          </a:p>
          <a:p>
            <a:pPr lvl="1" algn="just"/>
            <a:r>
              <a:rPr lang="en-US" sz="2400" dirty="0" smtClean="0">
                <a:latin typeface="Cambria" pitchFamily="18" charset="0"/>
              </a:rPr>
              <a:t>The presentation layer</a:t>
            </a:r>
          </a:p>
          <a:p>
            <a:pPr lvl="1" algn="just"/>
            <a:r>
              <a:rPr lang="en-US" sz="2400" dirty="0" smtClean="0">
                <a:latin typeface="Cambria" pitchFamily="18" charset="0"/>
              </a:rPr>
              <a:t>The business logic layer</a:t>
            </a:r>
          </a:p>
          <a:p>
            <a:pPr lvl="1" algn="just"/>
            <a:r>
              <a:rPr lang="en-US" sz="2400" dirty="0" smtClean="0">
                <a:latin typeface="Cambria" pitchFamily="18" charset="0"/>
              </a:rPr>
              <a:t>The data storage and access layer</a:t>
            </a:r>
            <a:endParaRPr lang="en-US" sz="2400" dirty="0">
              <a:latin typeface="Cambria" pitchFamily="18" charset="0"/>
            </a:endParaRPr>
          </a:p>
        </p:txBody>
      </p:sp>
    </p:spTree>
    <p:extLst>
      <p:ext uri="{BB962C8B-B14F-4D97-AF65-F5344CB8AC3E}">
        <p14:creationId xmlns:p14="http://schemas.microsoft.com/office/powerpoint/2010/main" xmlns="" val="6488244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TCP/IP Protocol Suite</a:t>
            </a:r>
          </a:p>
        </p:txBody>
      </p:sp>
      <p:sp>
        <p:nvSpPr>
          <p:cNvPr id="5" name="Slide Number Placeholder 4"/>
          <p:cNvSpPr>
            <a:spLocks noGrp="1"/>
          </p:cNvSpPr>
          <p:nvPr>
            <p:ph type="sldNum" sz="quarter" idx="12"/>
          </p:nvPr>
        </p:nvSpPr>
        <p:spPr/>
        <p:txBody>
          <a:bodyPr/>
          <a:lstStyle/>
          <a:p>
            <a:fld id="{AA48FEBF-F397-45B6-AE97-6135770649B6}" type="slidenum">
              <a:rPr lang="en-US"/>
              <a:pPr/>
              <a:t>30</a:t>
            </a:fld>
            <a:endParaRPr lang="en-US"/>
          </a:p>
        </p:txBody>
      </p:sp>
      <p:sp>
        <p:nvSpPr>
          <p:cNvPr id="500739" name="Text Box 3"/>
          <p:cNvSpPr txBox="1">
            <a:spLocks noChangeArrowheads="1"/>
          </p:cNvSpPr>
          <p:nvPr/>
        </p:nvSpPr>
        <p:spPr bwMode="auto">
          <a:xfrm>
            <a:off x="706438" y="228600"/>
            <a:ext cx="220925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lang="en-US" sz="2400" i="1" dirty="0" smtClean="0">
                <a:effectLst>
                  <a:outerShdw blurRad="38100" dist="38100" dir="2700000" algn="tl">
                    <a:srgbClr val="C0C0C0"/>
                  </a:outerShdw>
                </a:effectLst>
                <a:latin typeface="Times New Roman" pitchFamily="18" charset="0"/>
              </a:rPr>
              <a:t>Request </a:t>
            </a:r>
            <a:r>
              <a:rPr lang="en-US" sz="2400" i="1" dirty="0">
                <a:effectLst>
                  <a:outerShdw blurRad="38100" dist="38100" dir="2700000" algn="tl">
                    <a:srgbClr val="C0C0C0"/>
                  </a:outerShdw>
                </a:effectLst>
                <a:latin typeface="Times New Roman" pitchFamily="18" charset="0"/>
              </a:rPr>
              <a:t>headers</a:t>
            </a:r>
          </a:p>
        </p:txBody>
      </p:sp>
      <p:pic>
        <p:nvPicPr>
          <p:cNvPr id="500777" name="Picture 41"/>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36588" y="685800"/>
            <a:ext cx="7450137" cy="5608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1778088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TCP/IP Protocol Suite</a:t>
            </a:r>
          </a:p>
        </p:txBody>
      </p:sp>
      <p:sp>
        <p:nvSpPr>
          <p:cNvPr id="5" name="Slide Number Placeholder 4"/>
          <p:cNvSpPr>
            <a:spLocks noGrp="1"/>
          </p:cNvSpPr>
          <p:nvPr>
            <p:ph type="sldNum" sz="quarter" idx="12"/>
          </p:nvPr>
        </p:nvSpPr>
        <p:spPr/>
        <p:txBody>
          <a:bodyPr/>
          <a:lstStyle/>
          <a:p>
            <a:fld id="{7F2CB891-53B5-4902-8BF6-4A7275C17676}" type="slidenum">
              <a:rPr lang="en-US"/>
              <a:pPr/>
              <a:t>31</a:t>
            </a:fld>
            <a:endParaRPr lang="en-US"/>
          </a:p>
        </p:txBody>
      </p:sp>
      <p:sp>
        <p:nvSpPr>
          <p:cNvPr id="501763" name="Text Box 3"/>
          <p:cNvSpPr txBox="1">
            <a:spLocks noChangeArrowheads="1"/>
          </p:cNvSpPr>
          <p:nvPr/>
        </p:nvSpPr>
        <p:spPr bwMode="auto">
          <a:xfrm>
            <a:off x="533400" y="1447800"/>
            <a:ext cx="2398413"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lang="en-US" sz="2400" i="1" dirty="0" smtClean="0">
                <a:effectLst>
                  <a:outerShdw blurRad="38100" dist="38100" dir="2700000" algn="tl">
                    <a:srgbClr val="C0C0C0"/>
                  </a:outerShdw>
                </a:effectLst>
                <a:latin typeface="Times New Roman" pitchFamily="18" charset="0"/>
              </a:rPr>
              <a:t>Response </a:t>
            </a:r>
            <a:r>
              <a:rPr lang="en-US" sz="2400" i="1" dirty="0">
                <a:effectLst>
                  <a:outerShdw blurRad="38100" dist="38100" dir="2700000" algn="tl">
                    <a:srgbClr val="C0C0C0"/>
                  </a:outerShdw>
                </a:effectLst>
                <a:latin typeface="Times New Roman" pitchFamily="18" charset="0"/>
              </a:rPr>
              <a:t>headers</a:t>
            </a:r>
          </a:p>
        </p:txBody>
      </p:sp>
      <p:pic>
        <p:nvPicPr>
          <p:cNvPr id="501801" name="Picture 41"/>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27038" y="1966913"/>
            <a:ext cx="8289925" cy="29257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1890698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TCP/IP Protocol Suite</a:t>
            </a:r>
          </a:p>
        </p:txBody>
      </p:sp>
      <p:sp>
        <p:nvSpPr>
          <p:cNvPr id="5" name="Slide Number Placeholder 4"/>
          <p:cNvSpPr>
            <a:spLocks noGrp="1"/>
          </p:cNvSpPr>
          <p:nvPr>
            <p:ph type="sldNum" sz="quarter" idx="12"/>
          </p:nvPr>
        </p:nvSpPr>
        <p:spPr/>
        <p:txBody>
          <a:bodyPr/>
          <a:lstStyle/>
          <a:p>
            <a:fld id="{03219D1F-48C9-403D-8B02-C445B5C7C49F}" type="slidenum">
              <a:rPr lang="en-US"/>
              <a:pPr/>
              <a:t>32</a:t>
            </a:fld>
            <a:endParaRPr lang="en-US"/>
          </a:p>
        </p:txBody>
      </p:sp>
      <p:sp>
        <p:nvSpPr>
          <p:cNvPr id="502787" name="Text Box 3"/>
          <p:cNvSpPr txBox="1">
            <a:spLocks noChangeArrowheads="1"/>
          </p:cNvSpPr>
          <p:nvPr/>
        </p:nvSpPr>
        <p:spPr bwMode="auto">
          <a:xfrm>
            <a:off x="533400" y="685800"/>
            <a:ext cx="196880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lang="en-US" sz="2400" i="1" dirty="0" smtClean="0">
                <a:effectLst>
                  <a:outerShdw blurRad="38100" dist="38100" dir="2700000" algn="tl">
                    <a:srgbClr val="C0C0C0"/>
                  </a:outerShdw>
                </a:effectLst>
                <a:latin typeface="Times New Roman" pitchFamily="18" charset="0"/>
              </a:rPr>
              <a:t>Entity </a:t>
            </a:r>
            <a:r>
              <a:rPr lang="en-US" sz="2400" i="1" dirty="0">
                <a:effectLst>
                  <a:outerShdw blurRad="38100" dist="38100" dir="2700000" algn="tl">
                    <a:srgbClr val="C0C0C0"/>
                  </a:outerShdw>
                </a:effectLst>
                <a:latin typeface="Times New Roman" pitchFamily="18" charset="0"/>
              </a:rPr>
              <a:t>headers</a:t>
            </a:r>
          </a:p>
        </p:txBody>
      </p:sp>
      <p:pic>
        <p:nvPicPr>
          <p:cNvPr id="502825" name="Picture 41"/>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92113" y="1216025"/>
            <a:ext cx="8218487" cy="4651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9072549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317500" y="152400"/>
            <a:ext cx="8637588" cy="701675"/>
          </a:xfrm>
        </p:spPr>
        <p:txBody>
          <a:bodyPr>
            <a:normAutofit/>
          </a:bodyPr>
          <a:lstStyle/>
          <a:p>
            <a:r>
              <a:rPr lang="en-US" sz="4000" dirty="0" smtClean="0"/>
              <a:t>Cache control</a:t>
            </a:r>
            <a:endParaRPr lang="en-US" sz="4000" dirty="0"/>
          </a:p>
        </p:txBody>
      </p:sp>
      <p:sp>
        <p:nvSpPr>
          <p:cNvPr id="98307" name="Rectangle 3"/>
          <p:cNvSpPr>
            <a:spLocks noGrp="1" noChangeArrowheads="1"/>
          </p:cNvSpPr>
          <p:nvPr>
            <p:ph sz="quarter" idx="1"/>
          </p:nvPr>
        </p:nvSpPr>
        <p:spPr>
          <a:xfrm>
            <a:off x="699247" y="1066801"/>
            <a:ext cx="7745505" cy="5059362"/>
          </a:xfrm>
        </p:spPr>
        <p:txBody>
          <a:bodyPr>
            <a:normAutofit/>
          </a:bodyPr>
          <a:lstStyle/>
          <a:p>
            <a:pPr algn="just">
              <a:lnSpc>
                <a:spcPct val="90000"/>
              </a:lnSpc>
            </a:pPr>
            <a:r>
              <a:rPr lang="en-US" sz="2800" dirty="0" smtClean="0">
                <a:latin typeface="Cambria" pitchFamily="18" charset="0"/>
              </a:rPr>
              <a:t>Repository</a:t>
            </a:r>
          </a:p>
          <a:p>
            <a:pPr algn="just">
              <a:lnSpc>
                <a:spcPct val="90000"/>
              </a:lnSpc>
            </a:pPr>
            <a:r>
              <a:rPr lang="en-US" sz="2800" dirty="0" smtClean="0">
                <a:latin typeface="Cambria" pitchFamily="18" charset="0"/>
              </a:rPr>
              <a:t>Use of cache for system improvement.</a:t>
            </a:r>
          </a:p>
          <a:p>
            <a:pPr algn="just">
              <a:lnSpc>
                <a:spcPct val="90000"/>
              </a:lnSpc>
            </a:pPr>
            <a:r>
              <a:rPr lang="en-US" sz="2800" dirty="0" smtClean="0">
                <a:latin typeface="Cambria" pitchFamily="18" charset="0"/>
              </a:rPr>
              <a:t>Many web browsers store web pages viewed by client in cache memory, which brings efficiency in browsing web pages.</a:t>
            </a:r>
          </a:p>
          <a:p>
            <a:pPr algn="just">
              <a:lnSpc>
                <a:spcPct val="90000"/>
              </a:lnSpc>
            </a:pPr>
            <a:r>
              <a:rPr lang="en-US" sz="2800" dirty="0" smtClean="0">
                <a:latin typeface="Cambria" pitchFamily="18" charset="0"/>
              </a:rPr>
              <a:t>Ex- daily reading new paper.</a:t>
            </a:r>
          </a:p>
          <a:p>
            <a:pPr algn="just">
              <a:lnSpc>
                <a:spcPct val="90000"/>
              </a:lnSpc>
              <a:buNone/>
            </a:pPr>
            <a:endParaRPr lang="en-US" sz="2800" dirty="0" smtClean="0">
              <a:latin typeface="Cambria" pitchFamily="18" charset="0"/>
            </a:endParaRPr>
          </a:p>
        </p:txBody>
      </p:sp>
    </p:spTree>
    <p:extLst>
      <p:ext uri="{BB962C8B-B14F-4D97-AF65-F5344CB8AC3E}">
        <p14:creationId xmlns:p14="http://schemas.microsoft.com/office/powerpoint/2010/main" xmlns="" val="16827658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HTTP</a:t>
            </a:r>
            <a:endParaRPr lang="en-US" dirty="0"/>
          </a:p>
        </p:txBody>
      </p:sp>
      <p:sp>
        <p:nvSpPr>
          <p:cNvPr id="3" name="Content Placeholder 2"/>
          <p:cNvSpPr>
            <a:spLocks noGrp="1"/>
          </p:cNvSpPr>
          <p:nvPr>
            <p:ph sz="quarter" idx="1"/>
          </p:nvPr>
        </p:nvSpPr>
        <p:spPr/>
        <p:txBody>
          <a:bodyPr/>
          <a:lstStyle/>
          <a:p>
            <a:r>
              <a:rPr lang="en-US" dirty="0" smtClean="0"/>
              <a:t>Communication protocol between web browser &amp; web server.</a:t>
            </a:r>
          </a:p>
          <a:p>
            <a:r>
              <a:rPr lang="en-US" dirty="0" smtClean="0"/>
              <a:t>Based on request response messaging. </a:t>
            </a:r>
          </a:p>
          <a:p>
            <a:r>
              <a:rPr lang="en-US" dirty="0" smtClean="0"/>
              <a:t>Stateless protocol, means doesn`t remember previous user information nor the number of times the user visited particular website.</a:t>
            </a:r>
          </a:p>
          <a:p>
            <a:r>
              <a:rPr lang="en-US" dirty="0" smtClean="0"/>
              <a:t>Request response message consists plain text in readable form.</a:t>
            </a:r>
          </a:p>
          <a:p>
            <a:r>
              <a:rPr lang="en-US" dirty="0" smtClean="0"/>
              <a:t>Cache control.</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317500" y="152400"/>
            <a:ext cx="8637588" cy="701675"/>
          </a:xfrm>
        </p:spPr>
        <p:txBody>
          <a:bodyPr>
            <a:normAutofit/>
          </a:bodyPr>
          <a:lstStyle/>
          <a:p>
            <a:r>
              <a:rPr lang="en-US" sz="4000" dirty="0"/>
              <a:t>Distributed Multi-tiered </a:t>
            </a:r>
            <a:r>
              <a:rPr lang="en-US" sz="4000" dirty="0" smtClean="0"/>
              <a:t>Applications</a:t>
            </a:r>
            <a:endParaRPr lang="en-US" sz="4000" dirty="0"/>
          </a:p>
        </p:txBody>
      </p:sp>
      <p:sp>
        <p:nvSpPr>
          <p:cNvPr id="98307" name="Rectangle 3"/>
          <p:cNvSpPr>
            <a:spLocks noGrp="1" noChangeArrowheads="1"/>
          </p:cNvSpPr>
          <p:nvPr>
            <p:ph sz="quarter" idx="1"/>
          </p:nvPr>
        </p:nvSpPr>
        <p:spPr>
          <a:xfrm>
            <a:off x="699247" y="1066801"/>
            <a:ext cx="7745505" cy="5059362"/>
          </a:xfrm>
        </p:spPr>
        <p:txBody>
          <a:bodyPr>
            <a:normAutofit/>
          </a:bodyPr>
          <a:lstStyle/>
          <a:p>
            <a:pPr algn="just">
              <a:lnSpc>
                <a:spcPct val="90000"/>
              </a:lnSpc>
            </a:pPr>
            <a:r>
              <a:rPr lang="en-US" sz="2800" dirty="0">
                <a:latin typeface="Cambria" pitchFamily="18" charset="0"/>
              </a:rPr>
              <a:t>The J2EE platform uses a multi-tiered distributed application model for both enterprise applications</a:t>
            </a:r>
          </a:p>
          <a:p>
            <a:pPr algn="just">
              <a:lnSpc>
                <a:spcPct val="90000"/>
              </a:lnSpc>
            </a:pPr>
            <a:r>
              <a:rPr lang="en-US" sz="2800" dirty="0">
                <a:latin typeface="Cambria" pitchFamily="18" charset="0"/>
              </a:rPr>
              <a:t>Application logic is divided into “components” according to function, and the various application components that make up a J2EE application are installed on different machines depending on the tier in the multi-tiered J2EE environment to which the application component belongs</a:t>
            </a:r>
          </a:p>
        </p:txBody>
      </p:sp>
    </p:spTree>
    <p:extLst>
      <p:ext uri="{BB962C8B-B14F-4D97-AF65-F5344CB8AC3E}">
        <p14:creationId xmlns:p14="http://schemas.microsoft.com/office/powerpoint/2010/main" xmlns="" val="16827658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J2EE Architecture</a:t>
            </a:r>
          </a:p>
        </p:txBody>
      </p:sp>
      <p:sp>
        <p:nvSpPr>
          <p:cNvPr id="104452" name="Rectangle 4"/>
          <p:cNvSpPr>
            <a:spLocks noGrp="1" noChangeArrowheads="1"/>
          </p:cNvSpPr>
          <p:nvPr>
            <p:ph type="body" sz="half" idx="2"/>
          </p:nvPr>
        </p:nvSpPr>
        <p:spPr>
          <a:xfrm>
            <a:off x="4513263" y="1941513"/>
            <a:ext cx="4024312" cy="4114800"/>
          </a:xfrm>
        </p:spPr>
        <p:txBody>
          <a:bodyPr>
            <a:normAutofit/>
          </a:bodyPr>
          <a:lstStyle/>
          <a:p>
            <a:r>
              <a:rPr lang="en-US" sz="2400" dirty="0"/>
              <a:t>J2EE multi-tiered applications are generally considered to be three-tiered applications because they are distributed over three different locations</a:t>
            </a:r>
          </a:p>
          <a:p>
            <a:pPr lvl="1"/>
            <a:r>
              <a:rPr lang="en-US" sz="2000" dirty="0"/>
              <a:t>client machines</a:t>
            </a:r>
          </a:p>
          <a:p>
            <a:pPr lvl="1"/>
            <a:r>
              <a:rPr lang="en-US" sz="2000" dirty="0"/>
              <a:t>the J2EE server machine</a:t>
            </a:r>
          </a:p>
          <a:p>
            <a:pPr lvl="1"/>
            <a:r>
              <a:rPr lang="en-US" sz="2000" dirty="0"/>
              <a:t>the database or legacy machines at the back end</a:t>
            </a:r>
          </a:p>
        </p:txBody>
      </p:sp>
      <p:pic>
        <p:nvPicPr>
          <p:cNvPr id="104453" name="Picture 5" descr="Multitiered Applications"/>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8600" y="2133600"/>
            <a:ext cx="4251325" cy="332581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023085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J2EE Architecture</a:t>
            </a:r>
          </a:p>
        </p:txBody>
      </p:sp>
      <p:sp>
        <p:nvSpPr>
          <p:cNvPr id="106499" name="Rectangle 3"/>
          <p:cNvSpPr>
            <a:spLocks noGrp="1" noChangeArrowheads="1"/>
          </p:cNvSpPr>
          <p:nvPr>
            <p:ph type="body" sz="half" idx="1"/>
          </p:nvPr>
        </p:nvSpPr>
        <p:spPr>
          <a:xfrm>
            <a:off x="328613" y="1941513"/>
            <a:ext cx="4024312" cy="4114800"/>
          </a:xfrm>
        </p:spPr>
        <p:txBody>
          <a:bodyPr>
            <a:normAutofit/>
          </a:bodyPr>
          <a:lstStyle/>
          <a:p>
            <a:r>
              <a:rPr lang="en-US" sz="2400"/>
              <a:t>Three-tiered applications that run in this way extend the standard two-tiered client and server model by placing a multithreaded application server between the client application and back-end storage</a:t>
            </a:r>
          </a:p>
        </p:txBody>
      </p:sp>
      <p:graphicFrame>
        <p:nvGraphicFramePr>
          <p:cNvPr id="106501" name="Object 5"/>
          <p:cNvGraphicFramePr>
            <a:graphicFrameLocks noChangeAspect="1"/>
          </p:cNvGraphicFramePr>
          <p:nvPr/>
        </p:nvGraphicFramePr>
        <p:xfrm>
          <a:off x="4724400" y="1981200"/>
          <a:ext cx="4038600" cy="3311525"/>
        </p:xfrm>
        <a:graphic>
          <a:graphicData uri="http://schemas.openxmlformats.org/presentationml/2006/ole">
            <p:oleObj spid="_x0000_s1034" name="Bitmap Image" r:id="rId3" imgW="7380952" imgH="4933333" progId="PBrush">
              <p:embed/>
            </p:oleObj>
          </a:graphicData>
        </a:graphic>
      </p:graphicFrame>
    </p:spTree>
    <p:extLst>
      <p:ext uri="{BB962C8B-B14F-4D97-AF65-F5344CB8AC3E}">
        <p14:creationId xmlns:p14="http://schemas.microsoft.com/office/powerpoint/2010/main" xmlns="" val="16829774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026"/>
          <p:cNvSpPr>
            <a:spLocks noGrp="1" noChangeArrowheads="1"/>
          </p:cNvSpPr>
          <p:nvPr>
            <p:ph type="title"/>
          </p:nvPr>
        </p:nvSpPr>
        <p:spPr/>
        <p:txBody>
          <a:bodyPr/>
          <a:lstStyle/>
          <a:p>
            <a:r>
              <a:rPr lang="en-US" dirty="0" smtClean="0"/>
              <a:t>Enterprise information tier(EIS)</a:t>
            </a:r>
            <a:endParaRPr lang="en-US" dirty="0"/>
          </a:p>
        </p:txBody>
      </p:sp>
      <p:sp>
        <p:nvSpPr>
          <p:cNvPr id="109571" name="Rectangle 1027"/>
          <p:cNvSpPr>
            <a:spLocks noGrp="1" noChangeArrowheads="1"/>
          </p:cNvSpPr>
          <p:nvPr>
            <p:ph sz="quarter" idx="1"/>
          </p:nvPr>
        </p:nvSpPr>
        <p:spPr/>
        <p:txBody>
          <a:bodyPr/>
          <a:lstStyle/>
          <a:p>
            <a:r>
              <a:rPr lang="en-US" dirty="0" smtClean="0"/>
              <a:t>Integration tier</a:t>
            </a:r>
          </a:p>
          <a:p>
            <a:r>
              <a:rPr lang="en-US" dirty="0" smtClean="0"/>
              <a:t>Consists enterprise resources such as database or legacy system using which J2EE can make some transactions.</a:t>
            </a:r>
          </a:p>
          <a:p>
            <a:r>
              <a:rPr lang="en-US" dirty="0" smtClean="0"/>
              <a:t>Depending on nature of project EIS will vary.</a:t>
            </a:r>
          </a:p>
          <a:p>
            <a:r>
              <a:rPr lang="en-US" dirty="0" smtClean="0"/>
              <a:t>Various interfacing techniques</a:t>
            </a:r>
          </a:p>
          <a:p>
            <a:pPr lvl="1"/>
            <a:r>
              <a:rPr lang="en-US" dirty="0" smtClean="0"/>
              <a:t>JDBC API for </a:t>
            </a:r>
            <a:r>
              <a:rPr lang="en-US" dirty="0" smtClean="0"/>
              <a:t>database</a:t>
            </a:r>
            <a:endParaRPr lang="en-US" dirty="0" smtClean="0"/>
          </a:p>
          <a:p>
            <a:pPr lvl="1"/>
            <a:r>
              <a:rPr lang="en-US" dirty="0" smtClean="0"/>
              <a:t>JNDI for naming &amp; directory service</a:t>
            </a:r>
            <a:endParaRPr lang="en-US" dirty="0"/>
          </a:p>
        </p:txBody>
      </p:sp>
    </p:spTree>
    <p:extLst>
      <p:ext uri="{BB962C8B-B14F-4D97-AF65-F5344CB8AC3E}">
        <p14:creationId xmlns:p14="http://schemas.microsoft.com/office/powerpoint/2010/main" xmlns="" val="37925942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Middle Tier</a:t>
            </a:r>
            <a:endParaRPr lang="en-US" dirty="0"/>
          </a:p>
        </p:txBody>
      </p:sp>
      <p:sp>
        <p:nvSpPr>
          <p:cNvPr id="3" name="Content Placeholder 2"/>
          <p:cNvSpPr>
            <a:spLocks noGrp="1"/>
          </p:cNvSpPr>
          <p:nvPr>
            <p:ph sz="quarter" idx="1"/>
          </p:nvPr>
        </p:nvSpPr>
        <p:spPr/>
        <p:txBody>
          <a:bodyPr/>
          <a:lstStyle/>
          <a:p>
            <a:r>
              <a:rPr lang="en-US" dirty="0" smtClean="0"/>
              <a:t>Contains business objects</a:t>
            </a:r>
          </a:p>
          <a:p>
            <a:r>
              <a:rPr lang="en-US" dirty="0" smtClean="0"/>
              <a:t>Connection pooling &amp; transaction management</a:t>
            </a:r>
          </a:p>
          <a:p>
            <a:r>
              <a:rPr lang="en-US" dirty="0" smtClean="0"/>
              <a:t>Middle tier components are independent of user interface.</a:t>
            </a:r>
          </a:p>
          <a:p>
            <a:r>
              <a:rPr lang="en-US" dirty="0" smtClean="0"/>
              <a:t>Associated with server machine.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699247" y="457201"/>
            <a:ext cx="7745505" cy="5668962"/>
          </a:xfrm>
        </p:spPr>
        <p:txBody>
          <a:bodyPr>
            <a:normAutofit/>
          </a:bodyPr>
          <a:lstStyle/>
          <a:p>
            <a:pPr algn="just"/>
            <a:r>
              <a:rPr lang="en-US" sz="2500" b="1" i="1" dirty="0" smtClean="0">
                <a:solidFill>
                  <a:srgbClr val="0070C0"/>
                </a:solidFill>
                <a:latin typeface="Cambria" pitchFamily="18" charset="0"/>
              </a:rPr>
              <a:t>The presentation layer </a:t>
            </a:r>
            <a:r>
              <a:rPr lang="en-US" sz="2500" dirty="0" smtClean="0">
                <a:latin typeface="Cambria" pitchFamily="18" charset="0"/>
              </a:rPr>
              <a:t>:  </a:t>
            </a:r>
          </a:p>
          <a:p>
            <a:pPr lvl="1" algn="just"/>
            <a:r>
              <a:rPr lang="en-US" sz="2200" dirty="0" smtClean="0">
                <a:latin typeface="Cambria" pitchFamily="18" charset="0"/>
              </a:rPr>
              <a:t>Displays the elements that store the data of users and collects data from the users. </a:t>
            </a:r>
          </a:p>
          <a:p>
            <a:pPr lvl="1" algn="just"/>
            <a:r>
              <a:rPr lang="en-US" sz="2200" dirty="0" smtClean="0">
                <a:latin typeface="Cambria" pitchFamily="18" charset="0"/>
              </a:rPr>
              <a:t>It  is generally considered as the user interface, </a:t>
            </a:r>
          </a:p>
          <a:p>
            <a:pPr lvl="1" algn="just"/>
            <a:r>
              <a:rPr lang="en-US" sz="2200" dirty="0" smtClean="0">
                <a:latin typeface="Cambria" pitchFamily="18" charset="0"/>
              </a:rPr>
              <a:t>It  includes the part of the software that creates and controls required to design an interface for a user and validates the action of the user</a:t>
            </a:r>
          </a:p>
          <a:p>
            <a:pPr algn="just"/>
            <a:r>
              <a:rPr lang="en-US" sz="2500" b="1" i="1" dirty="0" smtClean="0">
                <a:solidFill>
                  <a:srgbClr val="0070C0"/>
                </a:solidFill>
                <a:latin typeface="Cambria" pitchFamily="18" charset="0"/>
              </a:rPr>
              <a:t>The business logic layer </a:t>
            </a:r>
            <a:r>
              <a:rPr lang="en-US" sz="2500" dirty="0" smtClean="0">
                <a:latin typeface="Cambria" pitchFamily="18" charset="0"/>
              </a:rPr>
              <a:t>:  </a:t>
            </a:r>
          </a:p>
          <a:p>
            <a:pPr lvl="1" algn="just"/>
            <a:r>
              <a:rPr lang="en-US" sz="2200" dirty="0" smtClean="0">
                <a:latin typeface="Cambria" pitchFamily="18" charset="0"/>
              </a:rPr>
              <a:t>Helps an application to work with and handle the processing of business logic.</a:t>
            </a:r>
          </a:p>
          <a:p>
            <a:pPr lvl="1" algn="just"/>
            <a:r>
              <a:rPr lang="en-US" sz="2200" dirty="0" smtClean="0">
                <a:latin typeface="Cambria" pitchFamily="18" charset="0"/>
              </a:rPr>
              <a:t>Programming part considered in Business Logic layer</a:t>
            </a:r>
          </a:p>
          <a:p>
            <a:pPr algn="just"/>
            <a:r>
              <a:rPr lang="en-US" sz="2500" b="1" i="1" dirty="0" smtClean="0">
                <a:solidFill>
                  <a:srgbClr val="0070C0"/>
                </a:solidFill>
                <a:latin typeface="Cambria" pitchFamily="18" charset="0"/>
              </a:rPr>
              <a:t>The data storage and access layer </a:t>
            </a:r>
            <a:r>
              <a:rPr lang="en-US" sz="2500" dirty="0" smtClean="0">
                <a:latin typeface="Cambria" pitchFamily="18" charset="0"/>
              </a:rPr>
              <a:t>:  </a:t>
            </a:r>
          </a:p>
          <a:p>
            <a:pPr lvl="1" algn="just"/>
            <a:r>
              <a:rPr lang="en-US" sz="2200" dirty="0" smtClean="0">
                <a:latin typeface="Cambria" pitchFamily="18" charset="0"/>
              </a:rPr>
              <a:t>Helps business application to read and store data.</a:t>
            </a:r>
            <a:endParaRPr lang="en-US" sz="2200" dirty="0">
              <a:latin typeface="Cambria" pitchFamily="18" charset="0"/>
            </a:endParaRPr>
          </a:p>
        </p:txBody>
      </p:sp>
    </p:spTree>
    <p:extLst>
      <p:ext uri="{BB962C8B-B14F-4D97-AF65-F5344CB8AC3E}">
        <p14:creationId xmlns:p14="http://schemas.microsoft.com/office/powerpoint/2010/main" xmlns="" val="28373670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 tier</a:t>
            </a:r>
            <a:endParaRPr lang="en-US" dirty="0"/>
          </a:p>
        </p:txBody>
      </p:sp>
      <p:sp>
        <p:nvSpPr>
          <p:cNvPr id="3" name="Content Placeholder 2"/>
          <p:cNvSpPr>
            <a:spLocks noGrp="1"/>
          </p:cNvSpPr>
          <p:nvPr>
            <p:ph sz="quarter" idx="1"/>
          </p:nvPr>
        </p:nvSpPr>
        <p:spPr/>
        <p:txBody>
          <a:bodyPr/>
          <a:lstStyle/>
          <a:p>
            <a:r>
              <a:rPr lang="en-US" dirty="0" smtClean="0"/>
              <a:t>Consists of simple web applications that take care of GUI which can be handled easily by user.</a:t>
            </a:r>
          </a:p>
          <a:p>
            <a:r>
              <a:rPr lang="en-US" dirty="0" smtClean="0"/>
              <a:t>Web application programs communicate with servlets in middle layer for conveying the user request.</a:t>
            </a:r>
          </a:p>
          <a:p>
            <a:r>
              <a:rPr lang="en-US" dirty="0" smtClean="0"/>
              <a:t>Associated with client machine.</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026"/>
          <p:cNvSpPr>
            <a:spLocks noGrp="1" noChangeArrowheads="1"/>
          </p:cNvSpPr>
          <p:nvPr>
            <p:ph type="title"/>
          </p:nvPr>
        </p:nvSpPr>
        <p:spPr/>
        <p:txBody>
          <a:bodyPr/>
          <a:lstStyle/>
          <a:p>
            <a:r>
              <a:rPr lang="en-US" dirty="0"/>
              <a:t>J2EE Containers</a:t>
            </a:r>
          </a:p>
        </p:txBody>
      </p:sp>
      <p:sp>
        <p:nvSpPr>
          <p:cNvPr id="109571" name="Rectangle 1027"/>
          <p:cNvSpPr>
            <a:spLocks noGrp="1" noChangeArrowheads="1"/>
          </p:cNvSpPr>
          <p:nvPr>
            <p:ph sz="quarter" idx="1"/>
          </p:nvPr>
        </p:nvSpPr>
        <p:spPr/>
        <p:txBody>
          <a:bodyPr/>
          <a:lstStyle/>
          <a:p>
            <a:r>
              <a:rPr lang="en-US" dirty="0"/>
              <a:t>The application server maintains control and provides services through an interface or framework known as a </a:t>
            </a:r>
            <a:r>
              <a:rPr lang="en-US" i="1" dirty="0"/>
              <a:t>container</a:t>
            </a:r>
          </a:p>
          <a:p>
            <a:r>
              <a:rPr lang="en-US" dirty="0"/>
              <a:t>There are five defined container types in the J2EE specification</a:t>
            </a:r>
          </a:p>
        </p:txBody>
      </p:sp>
    </p:spTree>
    <p:extLst>
      <p:ext uri="{BB962C8B-B14F-4D97-AF65-F5344CB8AC3E}">
        <p14:creationId xmlns:p14="http://schemas.microsoft.com/office/powerpoint/2010/main" xmlns="" val="37925942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026"/>
          <p:cNvSpPr>
            <a:spLocks noGrp="1" noChangeArrowheads="1"/>
          </p:cNvSpPr>
          <p:nvPr>
            <p:ph type="title"/>
          </p:nvPr>
        </p:nvSpPr>
        <p:spPr/>
        <p:txBody>
          <a:bodyPr/>
          <a:lstStyle/>
          <a:p>
            <a:r>
              <a:rPr lang="en-US"/>
              <a:t>J2EE Containers</a:t>
            </a:r>
          </a:p>
        </p:txBody>
      </p:sp>
      <p:sp>
        <p:nvSpPr>
          <p:cNvPr id="110595" name="Rectangle 1027"/>
          <p:cNvSpPr>
            <a:spLocks noGrp="1" noChangeArrowheads="1"/>
          </p:cNvSpPr>
          <p:nvPr>
            <p:ph sz="quarter" idx="1"/>
          </p:nvPr>
        </p:nvSpPr>
        <p:spPr/>
        <p:txBody>
          <a:bodyPr>
            <a:normAutofit/>
          </a:bodyPr>
          <a:lstStyle/>
          <a:p>
            <a:pPr>
              <a:lnSpc>
                <a:spcPct val="90000"/>
              </a:lnSpc>
            </a:pPr>
            <a:r>
              <a:rPr lang="en-US" sz="2800" dirty="0"/>
              <a:t>Three of these are server-side containers:</a:t>
            </a:r>
          </a:p>
          <a:p>
            <a:pPr lvl="1">
              <a:lnSpc>
                <a:spcPct val="90000"/>
              </a:lnSpc>
            </a:pPr>
            <a:r>
              <a:rPr lang="en-US" sz="2400" dirty="0"/>
              <a:t>The server itself, which provides the J2EE runtime environment and the other two containers</a:t>
            </a:r>
          </a:p>
          <a:p>
            <a:pPr lvl="1">
              <a:lnSpc>
                <a:spcPct val="90000"/>
              </a:lnSpc>
            </a:pPr>
            <a:r>
              <a:rPr lang="en-US" sz="2400" dirty="0"/>
              <a:t>An EJB container to manage EJB components</a:t>
            </a:r>
          </a:p>
          <a:p>
            <a:pPr lvl="1">
              <a:lnSpc>
                <a:spcPct val="90000"/>
              </a:lnSpc>
            </a:pPr>
            <a:r>
              <a:rPr lang="en-US" sz="2400" dirty="0"/>
              <a:t>A Web container </a:t>
            </a:r>
            <a:r>
              <a:rPr lang="en-US" sz="2400" dirty="0" smtClean="0"/>
              <a:t>:- Apache Tomcat to </a:t>
            </a:r>
            <a:r>
              <a:rPr lang="en-US" sz="2400" dirty="0"/>
              <a:t>manage servlets and JSP pages</a:t>
            </a:r>
          </a:p>
          <a:p>
            <a:pPr>
              <a:lnSpc>
                <a:spcPct val="90000"/>
              </a:lnSpc>
            </a:pPr>
            <a:r>
              <a:rPr lang="en-US" sz="2800" dirty="0"/>
              <a:t>The other two container types are client-side:</a:t>
            </a:r>
          </a:p>
          <a:p>
            <a:pPr lvl="1">
              <a:lnSpc>
                <a:spcPct val="90000"/>
              </a:lnSpc>
            </a:pPr>
            <a:r>
              <a:rPr lang="en-US" sz="2400" dirty="0"/>
              <a:t>An application container for stand-alone GUIs, console</a:t>
            </a:r>
          </a:p>
          <a:p>
            <a:pPr lvl="1">
              <a:lnSpc>
                <a:spcPct val="90000"/>
              </a:lnSpc>
            </a:pPr>
            <a:r>
              <a:rPr lang="en-US" sz="2400" dirty="0"/>
              <a:t>An applet container, meaning a browser, usually with the Java Plug-in</a:t>
            </a:r>
          </a:p>
          <a:p>
            <a:pPr>
              <a:lnSpc>
                <a:spcPct val="90000"/>
              </a:lnSpc>
            </a:pPr>
            <a:endParaRPr lang="en-US" sz="2800" dirty="0"/>
          </a:p>
        </p:txBody>
      </p:sp>
    </p:spTree>
    <p:extLst>
      <p:ext uri="{BB962C8B-B14F-4D97-AF65-F5344CB8AC3E}">
        <p14:creationId xmlns:p14="http://schemas.microsoft.com/office/powerpoint/2010/main" xmlns="" val="8056451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t>J2EE Components</a:t>
            </a:r>
          </a:p>
        </p:txBody>
      </p:sp>
      <p:sp>
        <p:nvSpPr>
          <p:cNvPr id="108547" name="Rectangle 3"/>
          <p:cNvSpPr>
            <a:spLocks noGrp="1" noChangeArrowheads="1"/>
          </p:cNvSpPr>
          <p:nvPr>
            <p:ph sz="quarter" idx="1"/>
          </p:nvPr>
        </p:nvSpPr>
        <p:spPr/>
        <p:txBody>
          <a:bodyPr/>
          <a:lstStyle/>
          <a:p>
            <a:r>
              <a:rPr lang="en-US"/>
              <a:t>As said earlier, J2EE applications are made up of components</a:t>
            </a:r>
          </a:p>
          <a:p>
            <a:r>
              <a:rPr lang="en-US"/>
              <a:t>A </a:t>
            </a:r>
            <a:r>
              <a:rPr lang="en-US" i="1"/>
              <a:t>J2EE component</a:t>
            </a:r>
            <a:r>
              <a:rPr lang="en-US"/>
              <a:t> is a self-contained functional software unit that is assembled into a J2EE application with its related classes and files and that communicates with other components</a:t>
            </a:r>
          </a:p>
        </p:txBody>
      </p:sp>
    </p:spTree>
    <p:extLst>
      <p:ext uri="{BB962C8B-B14F-4D97-AF65-F5344CB8AC3E}">
        <p14:creationId xmlns:p14="http://schemas.microsoft.com/office/powerpoint/2010/main" xmlns="" val="31617564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t>Components</a:t>
            </a:r>
          </a:p>
        </p:txBody>
      </p:sp>
      <p:sp>
        <p:nvSpPr>
          <p:cNvPr id="99331" name="Rectangle 3"/>
          <p:cNvSpPr>
            <a:spLocks noGrp="1" noChangeArrowheads="1"/>
          </p:cNvSpPr>
          <p:nvPr>
            <p:ph sz="quarter" idx="1"/>
          </p:nvPr>
        </p:nvSpPr>
        <p:spPr/>
        <p:txBody>
          <a:bodyPr/>
          <a:lstStyle/>
          <a:p>
            <a:r>
              <a:rPr lang="en-US" dirty="0"/>
              <a:t>Client components run on the client machine, which correlate to the client containers</a:t>
            </a:r>
          </a:p>
          <a:p>
            <a:r>
              <a:rPr lang="en-US" dirty="0"/>
              <a:t>Web components -servlets and JSP pages</a:t>
            </a:r>
          </a:p>
          <a:p>
            <a:r>
              <a:rPr lang="en-US" dirty="0"/>
              <a:t>EJB Components</a:t>
            </a:r>
          </a:p>
        </p:txBody>
      </p:sp>
    </p:spTree>
    <p:extLst>
      <p:ext uri="{BB962C8B-B14F-4D97-AF65-F5344CB8AC3E}">
        <p14:creationId xmlns:p14="http://schemas.microsoft.com/office/powerpoint/2010/main" xmlns="" val="33477937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317500" y="52388"/>
            <a:ext cx="8637588" cy="1431925"/>
          </a:xfrm>
        </p:spPr>
        <p:txBody>
          <a:bodyPr>
            <a:normAutofit/>
          </a:bodyPr>
          <a:lstStyle/>
          <a:p>
            <a:r>
              <a:rPr lang="en-US"/>
              <a:t>Packaging Applications and Components</a:t>
            </a:r>
          </a:p>
        </p:txBody>
      </p:sp>
      <p:sp>
        <p:nvSpPr>
          <p:cNvPr id="111619" name="Rectangle 3"/>
          <p:cNvSpPr>
            <a:spLocks noGrp="1" noChangeArrowheads="1"/>
          </p:cNvSpPr>
          <p:nvPr>
            <p:ph sz="quarter" idx="1"/>
          </p:nvPr>
        </p:nvSpPr>
        <p:spPr/>
        <p:txBody>
          <a:bodyPr/>
          <a:lstStyle/>
          <a:p>
            <a:r>
              <a:rPr lang="en-US"/>
              <a:t>Under J2EE, applications and components reside in Java Archive (JAR) files</a:t>
            </a:r>
          </a:p>
          <a:p>
            <a:r>
              <a:rPr lang="en-US"/>
              <a:t>These JARs are named with different extensions to denote their purpose, and the terminology is important</a:t>
            </a:r>
          </a:p>
        </p:txBody>
      </p:sp>
    </p:spTree>
    <p:extLst>
      <p:ext uri="{BB962C8B-B14F-4D97-AF65-F5344CB8AC3E}">
        <p14:creationId xmlns:p14="http://schemas.microsoft.com/office/powerpoint/2010/main" xmlns="" val="1767569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t>Various File types</a:t>
            </a:r>
          </a:p>
        </p:txBody>
      </p:sp>
      <p:sp>
        <p:nvSpPr>
          <p:cNvPr id="112643" name="Rectangle 3"/>
          <p:cNvSpPr>
            <a:spLocks noGrp="1" noChangeArrowheads="1"/>
          </p:cNvSpPr>
          <p:nvPr>
            <p:ph sz="quarter" idx="1"/>
          </p:nvPr>
        </p:nvSpPr>
        <p:spPr/>
        <p:txBody>
          <a:bodyPr/>
          <a:lstStyle/>
          <a:p>
            <a:pPr>
              <a:lnSpc>
                <a:spcPct val="90000"/>
              </a:lnSpc>
            </a:pPr>
            <a:r>
              <a:rPr lang="en-US"/>
              <a:t>Enterprise Archive (EAR) files represent the application, and contain all other server-side component archives that comprise the application</a:t>
            </a:r>
          </a:p>
          <a:p>
            <a:pPr>
              <a:lnSpc>
                <a:spcPct val="90000"/>
              </a:lnSpc>
            </a:pPr>
            <a:r>
              <a:rPr lang="en-US"/>
              <a:t>Client interface files and EJB components reside in JAR files</a:t>
            </a:r>
          </a:p>
          <a:p>
            <a:pPr>
              <a:lnSpc>
                <a:spcPct val="90000"/>
              </a:lnSpc>
            </a:pPr>
            <a:r>
              <a:rPr lang="en-US"/>
              <a:t>Web components reside in Web Archive (WAR) files</a:t>
            </a:r>
          </a:p>
        </p:txBody>
      </p:sp>
    </p:spTree>
    <p:extLst>
      <p:ext uri="{BB962C8B-B14F-4D97-AF65-F5344CB8AC3E}">
        <p14:creationId xmlns:p14="http://schemas.microsoft.com/office/powerpoint/2010/main" xmlns="" val="17646323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t>Deployment Descriptors</a:t>
            </a:r>
          </a:p>
        </p:txBody>
      </p:sp>
      <p:sp>
        <p:nvSpPr>
          <p:cNvPr id="113667" name="Rectangle 3"/>
          <p:cNvSpPr>
            <a:spLocks noGrp="1" noChangeArrowheads="1"/>
          </p:cNvSpPr>
          <p:nvPr>
            <p:ph sz="quarter" idx="1"/>
          </p:nvPr>
        </p:nvSpPr>
        <p:spPr>
          <a:xfrm>
            <a:off x="304800" y="1752600"/>
            <a:ext cx="8510588" cy="4572000"/>
          </a:xfrm>
        </p:spPr>
        <p:txBody>
          <a:bodyPr>
            <a:normAutofit lnSpcReduction="10000"/>
          </a:bodyPr>
          <a:lstStyle/>
          <a:p>
            <a:pPr algn="just">
              <a:lnSpc>
                <a:spcPct val="90000"/>
              </a:lnSpc>
              <a:spcBef>
                <a:spcPct val="0"/>
              </a:spcBef>
            </a:pPr>
            <a:r>
              <a:rPr lang="en-US" sz="2800" dirty="0">
                <a:latin typeface="Cambria" pitchFamily="18" charset="0"/>
              </a:rPr>
              <a:t>Deployment descriptors are included in the JARs, along with component-related resources</a:t>
            </a:r>
          </a:p>
          <a:p>
            <a:pPr algn="just">
              <a:lnSpc>
                <a:spcPct val="90000"/>
              </a:lnSpc>
              <a:spcBef>
                <a:spcPct val="0"/>
              </a:spcBef>
            </a:pPr>
            <a:r>
              <a:rPr lang="en-US" sz="2800" dirty="0">
                <a:latin typeface="Cambria" pitchFamily="18" charset="0"/>
              </a:rPr>
              <a:t>Deployment descriptors are XML documents that describe configuration and other deployment settings (remember that the J2EE application server controls many functional aspects of the services it provides)</a:t>
            </a:r>
          </a:p>
          <a:p>
            <a:pPr algn="just">
              <a:lnSpc>
                <a:spcPct val="90000"/>
              </a:lnSpc>
              <a:spcBef>
                <a:spcPct val="0"/>
              </a:spcBef>
            </a:pPr>
            <a:r>
              <a:rPr lang="en-US" sz="2800" dirty="0">
                <a:latin typeface="Cambria" pitchFamily="18" charset="0"/>
              </a:rPr>
              <a:t>The statements in the deployment descriptor are declarative instructions to the J2EE container; for example, transactional settings are defined in the deployment descriptor and implemented by the J2EE container</a:t>
            </a:r>
          </a:p>
        </p:txBody>
      </p:sp>
    </p:spTree>
    <p:extLst>
      <p:ext uri="{BB962C8B-B14F-4D97-AF65-F5344CB8AC3E}">
        <p14:creationId xmlns:p14="http://schemas.microsoft.com/office/powerpoint/2010/main" xmlns="" val="37746429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t>Deployment Descriptors</a:t>
            </a:r>
          </a:p>
        </p:txBody>
      </p:sp>
      <p:sp>
        <p:nvSpPr>
          <p:cNvPr id="114691" name="Rectangle 3"/>
          <p:cNvSpPr>
            <a:spLocks noGrp="1" noChangeArrowheads="1"/>
          </p:cNvSpPr>
          <p:nvPr>
            <p:ph sz="quarter" idx="1"/>
          </p:nvPr>
        </p:nvSpPr>
        <p:spPr/>
        <p:txBody>
          <a:bodyPr>
            <a:normAutofit/>
          </a:bodyPr>
          <a:lstStyle/>
          <a:p>
            <a:pPr algn="just"/>
            <a:r>
              <a:rPr lang="en-US" sz="2800" dirty="0">
                <a:latin typeface="Cambria" pitchFamily="18" charset="0"/>
              </a:rPr>
              <a:t>Most J2EE Web Services vendors provide a GUI tool for generating deployment descriptors and performing deployment because creating manual entries is tedious and error prone</a:t>
            </a:r>
          </a:p>
          <a:p>
            <a:pPr algn="just"/>
            <a:r>
              <a:rPr lang="en-US" sz="2800" dirty="0">
                <a:latin typeface="Cambria" pitchFamily="18" charset="0"/>
              </a:rPr>
              <a:t>The deployment descriptor for an EJB component must be named ejb-jar.xml, and it resides in the META-INF directory inside the EJB JAR file</a:t>
            </a:r>
          </a:p>
        </p:txBody>
      </p:sp>
    </p:spTree>
    <p:extLst>
      <p:ext uri="{BB962C8B-B14F-4D97-AF65-F5344CB8AC3E}">
        <p14:creationId xmlns:p14="http://schemas.microsoft.com/office/powerpoint/2010/main" xmlns="" val="31474658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t>EJB Components</a:t>
            </a:r>
          </a:p>
        </p:txBody>
      </p:sp>
      <p:sp>
        <p:nvSpPr>
          <p:cNvPr id="115715" name="Rectangle 3"/>
          <p:cNvSpPr>
            <a:spLocks noGrp="1" noChangeArrowheads="1"/>
          </p:cNvSpPr>
          <p:nvPr>
            <p:ph sz="quarter" idx="1"/>
          </p:nvPr>
        </p:nvSpPr>
        <p:spPr/>
        <p:txBody>
          <a:bodyPr>
            <a:normAutofit/>
          </a:bodyPr>
          <a:lstStyle/>
          <a:p>
            <a:pPr algn="just">
              <a:lnSpc>
                <a:spcPct val="90000"/>
              </a:lnSpc>
            </a:pPr>
            <a:r>
              <a:rPr lang="en-US" sz="2800" dirty="0">
                <a:latin typeface="Cambria" pitchFamily="18" charset="0"/>
              </a:rPr>
              <a:t>EJB components are server-side, modular, and reusable, comprising specific units of functionality</a:t>
            </a:r>
          </a:p>
          <a:p>
            <a:pPr algn="just">
              <a:lnSpc>
                <a:spcPct val="90000"/>
              </a:lnSpc>
            </a:pPr>
            <a:r>
              <a:rPr lang="en-US" sz="2800" dirty="0">
                <a:latin typeface="Cambria" pitchFamily="18" charset="0"/>
              </a:rPr>
              <a:t>They are similar to the Java classes we create every day, but are subject to special restrictions and must provide specific interfaces for container and client use and access</a:t>
            </a:r>
          </a:p>
          <a:p>
            <a:pPr algn="just">
              <a:lnSpc>
                <a:spcPct val="90000"/>
              </a:lnSpc>
            </a:pPr>
            <a:r>
              <a:rPr lang="en-US" sz="2800" dirty="0">
                <a:latin typeface="Cambria" pitchFamily="18" charset="0"/>
              </a:rPr>
              <a:t>We should consider using EJB components for applications that require scalability, transactional processing, or availability to multiple client types</a:t>
            </a:r>
          </a:p>
        </p:txBody>
      </p:sp>
    </p:spTree>
    <p:extLst>
      <p:ext uri="{BB962C8B-B14F-4D97-AF65-F5344CB8AC3E}">
        <p14:creationId xmlns:p14="http://schemas.microsoft.com/office/powerpoint/2010/main" xmlns="" val="1665622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688490" y="76200"/>
            <a:ext cx="7756263" cy="381000"/>
          </a:xfrm>
        </p:spPr>
        <p:txBody>
          <a:bodyPr>
            <a:normAutofit fontScale="90000"/>
          </a:bodyPr>
          <a:lstStyle/>
          <a:p>
            <a:r>
              <a:rPr lang="en-US" dirty="0" smtClean="0"/>
              <a:t>Single-tier Architecture</a:t>
            </a:r>
            <a:endParaRPr lang="en-US" dirty="0"/>
          </a:p>
        </p:txBody>
      </p:sp>
      <p:sp>
        <p:nvSpPr>
          <p:cNvPr id="2" name="Content Placeholder 1"/>
          <p:cNvSpPr>
            <a:spLocks noGrp="1"/>
          </p:cNvSpPr>
          <p:nvPr>
            <p:ph sz="quarter" idx="1"/>
          </p:nvPr>
        </p:nvSpPr>
        <p:spPr>
          <a:xfrm>
            <a:off x="699247" y="533400"/>
            <a:ext cx="7745505" cy="5943599"/>
          </a:xfrm>
        </p:spPr>
        <p:txBody>
          <a:bodyPr>
            <a:normAutofit fontScale="92500" lnSpcReduction="10000"/>
          </a:bodyPr>
          <a:lstStyle/>
          <a:p>
            <a:pPr algn="just"/>
            <a:r>
              <a:rPr lang="en-US" dirty="0" smtClean="0"/>
              <a:t>The single tier architecture consists of the presentation logic, the business rules, and the data access layers in a single computing architecture</a:t>
            </a:r>
          </a:p>
          <a:p>
            <a:pPr algn="just"/>
            <a:endParaRPr lang="en-US" dirty="0" smtClean="0"/>
          </a:p>
          <a:p>
            <a:pPr algn="just"/>
            <a:endParaRPr lang="en-US" dirty="0"/>
          </a:p>
          <a:p>
            <a:pPr algn="just"/>
            <a:endParaRPr lang="en-US" dirty="0" smtClean="0"/>
          </a:p>
          <a:p>
            <a:pPr algn="just"/>
            <a:endParaRPr lang="en-US" dirty="0" smtClean="0"/>
          </a:p>
          <a:p>
            <a:pPr algn="just"/>
            <a:endParaRPr lang="en-US" dirty="0"/>
          </a:p>
          <a:p>
            <a:pPr algn="just"/>
            <a:r>
              <a:rPr lang="en-US" dirty="0" smtClean="0"/>
              <a:t>Applications created on single tier architecture are relatively easy to manage and implement data consistency, as data stored at a single location</a:t>
            </a:r>
          </a:p>
          <a:p>
            <a:pPr algn="just"/>
            <a:r>
              <a:rPr lang="en-US" dirty="0" smtClean="0"/>
              <a:t>The only problem is that such application cannot be handle multiple users and it can not provide an easy means of sharing data across an organization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19200" y="1725561"/>
            <a:ext cx="2143125" cy="2143125"/>
          </a:xfrm>
          <a:prstGeom prst="rect">
            <a:avLst/>
          </a:prstGeom>
          <a:ln w="38100">
            <a:solidFill>
              <a:srgbClr val="0070C0"/>
            </a:solidFill>
          </a:ln>
        </p:spPr>
      </p:pic>
      <p:sp>
        <p:nvSpPr>
          <p:cNvPr id="5" name="Left Arrow 4"/>
          <p:cNvSpPr/>
          <p:nvPr/>
        </p:nvSpPr>
        <p:spPr>
          <a:xfrm>
            <a:off x="3581400" y="2514600"/>
            <a:ext cx="1676400" cy="533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486400" y="2362200"/>
            <a:ext cx="2971800" cy="923330"/>
          </a:xfrm>
          <a:prstGeom prst="rect">
            <a:avLst/>
          </a:prstGeom>
          <a:noFill/>
          <a:ln>
            <a:solidFill>
              <a:srgbClr val="0070C0"/>
            </a:solidFill>
            <a:prstDash val="solid"/>
          </a:ln>
        </p:spPr>
        <p:txBody>
          <a:bodyPr wrap="square" rtlCol="0">
            <a:spAutoFit/>
          </a:bodyPr>
          <a:lstStyle/>
          <a:p>
            <a:pPr marL="285750" indent="-285750">
              <a:buFont typeface="Wingdings" pitchFamily="2" charset="2"/>
              <a:buChar char="v"/>
            </a:pPr>
            <a:r>
              <a:rPr lang="en-US" dirty="0" smtClean="0"/>
              <a:t>User Interface Layer</a:t>
            </a:r>
          </a:p>
          <a:p>
            <a:pPr marL="285750" indent="-285750">
              <a:buFont typeface="Wingdings" pitchFamily="2" charset="2"/>
              <a:buChar char="v"/>
            </a:pPr>
            <a:r>
              <a:rPr lang="en-US" dirty="0" smtClean="0"/>
              <a:t>Business Layer</a:t>
            </a:r>
          </a:p>
          <a:p>
            <a:pPr marL="285750" indent="-285750">
              <a:buFont typeface="Wingdings" pitchFamily="2" charset="2"/>
              <a:buChar char="v"/>
            </a:pPr>
            <a:r>
              <a:rPr lang="en-US" dirty="0" smtClean="0"/>
              <a:t>File/ Database Layer</a:t>
            </a:r>
            <a:endParaRPr lang="en-US" dirty="0"/>
          </a:p>
        </p:txBody>
      </p:sp>
    </p:spTree>
    <p:extLst>
      <p:ext uri="{BB962C8B-B14F-4D97-AF65-F5344CB8AC3E}">
        <p14:creationId xmlns:p14="http://schemas.microsoft.com/office/powerpoint/2010/main" xmlns="" val="16295736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t>EJB Components- Major Types</a:t>
            </a:r>
          </a:p>
        </p:txBody>
      </p:sp>
      <p:sp>
        <p:nvSpPr>
          <p:cNvPr id="116739" name="Rectangle 3"/>
          <p:cNvSpPr>
            <a:spLocks noGrp="1" noChangeArrowheads="1"/>
          </p:cNvSpPr>
          <p:nvPr>
            <p:ph sz="quarter" idx="1"/>
          </p:nvPr>
        </p:nvSpPr>
        <p:spPr>
          <a:xfrm>
            <a:off x="304800" y="1752600"/>
            <a:ext cx="8610600" cy="4419600"/>
          </a:xfrm>
        </p:spPr>
        <p:txBody>
          <a:bodyPr>
            <a:normAutofit/>
          </a:bodyPr>
          <a:lstStyle/>
          <a:p>
            <a:pPr>
              <a:spcBef>
                <a:spcPct val="0"/>
              </a:spcBef>
            </a:pPr>
            <a:r>
              <a:rPr lang="en-US" sz="2800" b="1" dirty="0">
                <a:latin typeface="Cambria" pitchFamily="18" charset="0"/>
              </a:rPr>
              <a:t>Session beans</a:t>
            </a:r>
          </a:p>
          <a:p>
            <a:pPr lvl="1">
              <a:spcBef>
                <a:spcPct val="0"/>
              </a:spcBef>
            </a:pPr>
            <a:r>
              <a:rPr lang="en-US" sz="2800" dirty="0">
                <a:latin typeface="Cambria" pitchFamily="18" charset="0"/>
              </a:rPr>
              <a:t>These may be either </a:t>
            </a:r>
            <a:r>
              <a:rPr lang="en-US" sz="2800" i="1" dirty="0" err="1">
                <a:latin typeface="Cambria" pitchFamily="18" charset="0"/>
              </a:rPr>
              <a:t>stateful</a:t>
            </a:r>
            <a:r>
              <a:rPr lang="en-US" sz="2800" i="1" dirty="0">
                <a:latin typeface="Cambria" pitchFamily="18" charset="0"/>
              </a:rPr>
              <a:t> </a:t>
            </a:r>
            <a:r>
              <a:rPr lang="en-US" sz="2800" dirty="0">
                <a:latin typeface="Cambria" pitchFamily="18" charset="0"/>
              </a:rPr>
              <a:t>or </a:t>
            </a:r>
            <a:r>
              <a:rPr lang="en-US" sz="2800" i="1" dirty="0">
                <a:latin typeface="Cambria" pitchFamily="18" charset="0"/>
              </a:rPr>
              <a:t>stateless </a:t>
            </a:r>
            <a:r>
              <a:rPr lang="en-US" sz="2800" dirty="0">
                <a:latin typeface="Cambria" pitchFamily="18" charset="0"/>
              </a:rPr>
              <a:t>and are primarily used to encapsulate business logic, carry out tasks on behalf of a client, and act as controllers or managers for other beans</a:t>
            </a:r>
          </a:p>
          <a:p>
            <a:pPr>
              <a:spcBef>
                <a:spcPct val="0"/>
              </a:spcBef>
            </a:pPr>
            <a:r>
              <a:rPr lang="en-US" sz="2800" b="1" dirty="0">
                <a:latin typeface="Cambria" pitchFamily="18" charset="0"/>
              </a:rPr>
              <a:t>Entity beans</a:t>
            </a:r>
          </a:p>
          <a:p>
            <a:pPr lvl="1">
              <a:spcBef>
                <a:spcPct val="0"/>
              </a:spcBef>
            </a:pPr>
            <a:r>
              <a:rPr lang="en-US" sz="2800" dirty="0">
                <a:latin typeface="Cambria" pitchFamily="18" charset="0"/>
              </a:rPr>
              <a:t>Entity beans represent persistent objects or business concepts that exist beyond a specific application's lifetime; they are typically stored in a relational database</a:t>
            </a:r>
          </a:p>
        </p:txBody>
      </p:sp>
    </p:spTree>
    <p:extLst>
      <p:ext uri="{BB962C8B-B14F-4D97-AF65-F5344CB8AC3E}">
        <p14:creationId xmlns:p14="http://schemas.microsoft.com/office/powerpoint/2010/main" xmlns="" val="20449476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Accessed using intranet/internet in browser controlled environment.</a:t>
            </a:r>
          </a:p>
          <a:p>
            <a:r>
              <a:rPr lang="en-US" dirty="0" smtClean="0"/>
              <a:t>Can be easily used on thousand of computer without installing any specialized software.</a:t>
            </a:r>
          </a:p>
          <a:p>
            <a:r>
              <a:rPr lang="en-US" dirty="0" smtClean="0"/>
              <a:t>Examples: Online purchase systems, Mail services, Weather forecast services.</a:t>
            </a:r>
          </a:p>
          <a:p>
            <a:r>
              <a:rPr lang="en-US" dirty="0" smtClean="0"/>
              <a:t>Implemented normally three tier architecture.</a:t>
            </a:r>
          </a:p>
          <a:p>
            <a:r>
              <a:rPr lang="en-US" dirty="0" smtClean="0"/>
              <a:t>Presentation tier takes care of look &amp; feel of web application. </a:t>
            </a:r>
          </a:p>
          <a:p>
            <a:r>
              <a:rPr lang="en-US" dirty="0" smtClean="0"/>
              <a:t>HTML,DHTML,PHP </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Middle tier is business logic which interacts with database </a:t>
            </a:r>
          </a:p>
          <a:p>
            <a:r>
              <a:rPr lang="en-US" dirty="0" smtClean="0"/>
              <a:t>JSP,SERVLET,ASP,ASP.NET</a:t>
            </a:r>
          </a:p>
          <a:p>
            <a:r>
              <a:rPr lang="en-US" dirty="0" smtClean="0"/>
              <a:t>Storage tier deals with database.</a:t>
            </a:r>
          </a:p>
          <a:p>
            <a:r>
              <a:rPr lang="en-US" dirty="0" err="1" smtClean="0"/>
              <a:t>MYSQl</a:t>
            </a:r>
            <a:r>
              <a:rPr lang="en-US" dirty="0" smtClean="0"/>
              <a:t>, Oracle</a:t>
            </a:r>
          </a:p>
          <a:p>
            <a:r>
              <a:rPr lang="en-US" dirty="0" smtClean="0"/>
              <a:t>For writing web application frame work is developed using which web application can be developed rapidly.</a:t>
            </a:r>
          </a:p>
          <a:p>
            <a:r>
              <a:rPr lang="en-US" dirty="0" smtClean="0"/>
              <a:t>GET &amp; POST to access </a:t>
            </a:r>
            <a:r>
              <a:rPr lang="en-US" smtClean="0"/>
              <a:t>web application</a:t>
            </a:r>
            <a:r>
              <a:rPr lang="en-US" dirty="0" smtClean="0"/>
              <a:t>.</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server</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Application server is a program that handles all operations between users &amp; a backend business applications or databases.</a:t>
            </a:r>
          </a:p>
          <a:p>
            <a:r>
              <a:rPr lang="en-US" dirty="0" smtClean="0"/>
              <a:t>High performance</a:t>
            </a:r>
          </a:p>
          <a:p>
            <a:r>
              <a:rPr lang="en-US" dirty="0" smtClean="0"/>
              <a:t>High availability</a:t>
            </a:r>
          </a:p>
          <a:p>
            <a:r>
              <a:rPr lang="en-US" dirty="0" smtClean="0"/>
              <a:t>Application framework that provides environment where applications run.</a:t>
            </a:r>
          </a:p>
          <a:p>
            <a:r>
              <a:rPr lang="en-US" dirty="0" smtClean="0"/>
              <a:t>Includes servlets, JSP, EJB.</a:t>
            </a:r>
          </a:p>
          <a:p>
            <a:r>
              <a:rPr lang="en-US" dirty="0" smtClean="0"/>
              <a:t>.NET framework is popular technology provided by Microsoft to support application server.</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688490" y="76200"/>
            <a:ext cx="7756263" cy="572844"/>
          </a:xfrm>
        </p:spPr>
        <p:txBody>
          <a:bodyPr>
            <a:normAutofit fontScale="90000"/>
          </a:bodyPr>
          <a:lstStyle/>
          <a:p>
            <a:r>
              <a:rPr lang="en-US" dirty="0" smtClean="0"/>
              <a:t>The 2-tier Architecture</a:t>
            </a:r>
            <a:endParaRPr lang="en-US" dirty="0"/>
          </a:p>
        </p:txBody>
      </p:sp>
      <p:sp>
        <p:nvSpPr>
          <p:cNvPr id="2" name="Content Placeholder 1"/>
          <p:cNvSpPr>
            <a:spLocks noGrp="1"/>
          </p:cNvSpPr>
          <p:nvPr>
            <p:ph sz="quarter" idx="1"/>
          </p:nvPr>
        </p:nvSpPr>
        <p:spPr>
          <a:xfrm>
            <a:off x="699247" y="685801"/>
            <a:ext cx="7745505" cy="5440362"/>
          </a:xfrm>
        </p:spPr>
        <p:txBody>
          <a:bodyPr>
            <a:normAutofit/>
          </a:bodyPr>
          <a:lstStyle/>
          <a:p>
            <a:pPr algn="just"/>
            <a:r>
              <a:rPr lang="en-US" sz="2600" dirty="0" smtClean="0">
                <a:latin typeface="Cambria" pitchFamily="18" charset="0"/>
              </a:rPr>
              <a:t>separates the data access layer and business logic layer.</a:t>
            </a:r>
          </a:p>
          <a:p>
            <a:pPr algn="just"/>
            <a:r>
              <a:rPr lang="en-US" sz="2600" dirty="0" smtClean="0">
                <a:latin typeface="Cambria" pitchFamily="18" charset="0"/>
              </a:rPr>
              <a:t>This type of architecture is generally data driven,</a:t>
            </a:r>
          </a:p>
          <a:p>
            <a:pPr algn="just"/>
            <a:r>
              <a:rPr lang="en-US" sz="2600" dirty="0" smtClean="0">
                <a:latin typeface="Cambria" pitchFamily="18" charset="0"/>
              </a:rPr>
              <a:t> application located at local machines and database is located in server at specific location</a:t>
            </a:r>
          </a:p>
          <a:p>
            <a:pPr algn="just"/>
            <a:r>
              <a:rPr lang="en-US" sz="2600" dirty="0" smtClean="0">
                <a:latin typeface="Cambria" pitchFamily="18" charset="0"/>
              </a:rPr>
              <a:t>the processing load is entrusted to the client, </a:t>
            </a:r>
          </a:p>
          <a:p>
            <a:pPr algn="just"/>
            <a:r>
              <a:rPr lang="en-US" sz="2600" dirty="0" smtClean="0">
                <a:latin typeface="Cambria" pitchFamily="18" charset="0"/>
              </a:rPr>
              <a:t>the server simply controls the traffic between the application and data access layer</a:t>
            </a:r>
          </a:p>
          <a:p>
            <a:pPr algn="just"/>
            <a:r>
              <a:rPr lang="en-US" sz="2600" dirty="0">
                <a:latin typeface="Cambria" pitchFamily="18" charset="0"/>
              </a:rPr>
              <a:t>The client-server solution also allows multiple users to access the database at the same time as long as they are accessing data in different parts of the database.</a:t>
            </a:r>
          </a:p>
          <a:p>
            <a:pPr algn="just"/>
            <a:endParaRPr lang="en-US" sz="2600" dirty="0">
              <a:latin typeface="Cambria" pitchFamily="18" charset="0"/>
            </a:endParaRPr>
          </a:p>
        </p:txBody>
      </p:sp>
    </p:spTree>
    <p:extLst>
      <p:ext uri="{BB962C8B-B14F-4D97-AF65-F5344CB8AC3E}">
        <p14:creationId xmlns:p14="http://schemas.microsoft.com/office/powerpoint/2010/main" xmlns="" val="13246301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699247" y="228601"/>
            <a:ext cx="7745505" cy="5897562"/>
          </a:xfrm>
        </p:spPr>
        <p:txBody>
          <a:bodyPr>
            <a:normAutofit/>
          </a:bodyPr>
          <a:lstStyle/>
          <a:p>
            <a:pPr algn="just"/>
            <a:endParaRPr lang="en-US" sz="2600" dirty="0" smtClean="0">
              <a:latin typeface="Cambria"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66800" y="1828800"/>
            <a:ext cx="7010400" cy="3581400"/>
          </a:xfrm>
          <a:prstGeom prst="rect">
            <a:avLst/>
          </a:prstGeom>
          <a:ln w="38100">
            <a:solidFill>
              <a:srgbClr val="0070C0"/>
            </a:solidFill>
          </a:ln>
        </p:spPr>
      </p:pic>
    </p:spTree>
    <p:extLst>
      <p:ext uri="{BB962C8B-B14F-4D97-AF65-F5344CB8AC3E}">
        <p14:creationId xmlns:p14="http://schemas.microsoft.com/office/powerpoint/2010/main" xmlns="" val="20716212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688490" y="76200"/>
            <a:ext cx="7756263" cy="496644"/>
          </a:xfrm>
        </p:spPr>
        <p:txBody>
          <a:bodyPr>
            <a:normAutofit fontScale="90000"/>
          </a:bodyPr>
          <a:lstStyle/>
          <a:p>
            <a:r>
              <a:rPr lang="en-US" sz="4400" b="1" dirty="0" smtClean="0"/>
              <a:t>The 3-tier Architecture</a:t>
            </a:r>
            <a:endParaRPr lang="en-US" sz="4400" b="1" dirty="0"/>
          </a:p>
        </p:txBody>
      </p:sp>
      <p:sp>
        <p:nvSpPr>
          <p:cNvPr id="2" name="Content Placeholder 1"/>
          <p:cNvSpPr>
            <a:spLocks noGrp="1"/>
          </p:cNvSpPr>
          <p:nvPr>
            <p:ph sz="quarter" idx="1"/>
          </p:nvPr>
        </p:nvSpPr>
        <p:spPr>
          <a:xfrm>
            <a:off x="699247" y="609601"/>
            <a:ext cx="7745505" cy="5516562"/>
          </a:xfrm>
        </p:spPr>
        <p:txBody>
          <a:bodyPr>
            <a:normAutofit/>
          </a:bodyPr>
          <a:lstStyle/>
          <a:p>
            <a:r>
              <a:rPr lang="en-US" sz="2600" dirty="0" smtClean="0">
                <a:latin typeface="Cambria" pitchFamily="18" charset="0"/>
              </a:rPr>
              <a:t>In the 3-tier architecture , an application is virtually split into three separate logical layers</a:t>
            </a:r>
          </a:p>
          <a:p>
            <a:pPr lvl="1"/>
            <a:r>
              <a:rPr lang="en-US" sz="2600" b="1" i="1" dirty="0" smtClean="0">
                <a:solidFill>
                  <a:srgbClr val="0070C0"/>
                </a:solidFill>
                <a:latin typeface="Cambria" pitchFamily="18" charset="0"/>
              </a:rPr>
              <a:t>First tier </a:t>
            </a:r>
            <a:r>
              <a:rPr lang="en-US" sz="2600" dirty="0" smtClean="0">
                <a:latin typeface="Cambria" pitchFamily="18" charset="0"/>
              </a:rPr>
              <a:t>: - Refers to the presentation layer, which consists of a Graphical  User Interface (GUI) to interact with a user</a:t>
            </a:r>
          </a:p>
          <a:p>
            <a:pPr lvl="1"/>
            <a:r>
              <a:rPr lang="en-US" sz="2600" b="1" i="1" dirty="0" smtClean="0">
                <a:solidFill>
                  <a:srgbClr val="0070C0"/>
                </a:solidFill>
                <a:latin typeface="Cambria" pitchFamily="18" charset="0"/>
              </a:rPr>
              <a:t>Middle tier </a:t>
            </a:r>
            <a:r>
              <a:rPr lang="en-US" sz="2600" dirty="0" smtClean="0">
                <a:latin typeface="Cambria" pitchFamily="18" charset="0"/>
              </a:rPr>
              <a:t>: - Refers to the business layer, which consists of the business logic for an application. The middle tier represents the code that is called by a user through the presentation layer to retrieve data from the data layer</a:t>
            </a:r>
          </a:p>
          <a:p>
            <a:pPr lvl="1"/>
            <a:r>
              <a:rPr lang="en-US" sz="2600" b="1" i="1" dirty="0" smtClean="0">
                <a:solidFill>
                  <a:srgbClr val="0070C0"/>
                </a:solidFill>
                <a:latin typeface="Cambria" pitchFamily="18" charset="0"/>
              </a:rPr>
              <a:t>Third tier </a:t>
            </a:r>
            <a:r>
              <a:rPr lang="en-US" sz="2600" dirty="0" smtClean="0">
                <a:latin typeface="Cambria" pitchFamily="18" charset="0"/>
              </a:rPr>
              <a:t>: - Refers to the data layer, which contains the data access logic needed for the application</a:t>
            </a:r>
            <a:endParaRPr lang="en-US" sz="2600" dirty="0">
              <a:latin typeface="Cambria" pitchFamily="18" charset="0"/>
            </a:endParaRPr>
          </a:p>
        </p:txBody>
      </p:sp>
    </p:spTree>
    <p:extLst>
      <p:ext uri="{BB962C8B-B14F-4D97-AF65-F5344CB8AC3E}">
        <p14:creationId xmlns:p14="http://schemas.microsoft.com/office/powerpoint/2010/main" xmlns="" val="30559577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699247" y="228601"/>
            <a:ext cx="7745505" cy="5897562"/>
          </a:xfrm>
        </p:spPr>
        <p:txBody>
          <a:bodyPr/>
          <a:lstStyle/>
          <a:p>
            <a:pPr algn="just"/>
            <a:r>
              <a:rPr lang="en-US" dirty="0" smtClean="0">
                <a:latin typeface="Cambria" pitchFamily="18" charset="0"/>
              </a:rPr>
              <a:t>As the business logic and the user interface at different layers, it adds a lot of flexibility when designing an application</a:t>
            </a:r>
          </a:p>
          <a:p>
            <a:pPr algn="just"/>
            <a:r>
              <a:rPr lang="en-US" dirty="0" smtClean="0">
                <a:latin typeface="Cambria" pitchFamily="18" charset="0"/>
              </a:rPr>
              <a:t>By using the 3-tier architecture, multiple user interfaces can be built and deployed without changing the application logic</a:t>
            </a:r>
            <a:endParaRPr lang="en-US" dirty="0">
              <a:latin typeface="Cambria"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819400" y="2762865"/>
            <a:ext cx="3581400" cy="3256935"/>
          </a:xfrm>
          <a:prstGeom prst="rect">
            <a:avLst/>
          </a:prstGeom>
          <a:ln w="38100">
            <a:solidFill>
              <a:srgbClr val="0070C0"/>
            </a:solidFill>
          </a:ln>
        </p:spPr>
      </p:pic>
    </p:spTree>
    <p:extLst>
      <p:ext uri="{BB962C8B-B14F-4D97-AF65-F5344CB8AC3E}">
        <p14:creationId xmlns:p14="http://schemas.microsoft.com/office/powerpoint/2010/main" xmlns="" val="2772168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2523</TotalTime>
  <Words>2665</Words>
  <Application>Microsoft Office PowerPoint</Application>
  <PresentationFormat>On-screen Show (4:3)</PresentationFormat>
  <Paragraphs>339</Paragraphs>
  <Slides>53</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55" baseType="lpstr">
      <vt:lpstr>Civic</vt:lpstr>
      <vt:lpstr>Bitmap Image</vt:lpstr>
      <vt:lpstr>Ch-5</vt:lpstr>
      <vt:lpstr>Introduction</vt:lpstr>
      <vt:lpstr>Enterprise Architecture</vt:lpstr>
      <vt:lpstr>Slide 4</vt:lpstr>
      <vt:lpstr>Single-tier Architecture</vt:lpstr>
      <vt:lpstr>The 2-tier Architecture</vt:lpstr>
      <vt:lpstr>Slide 7</vt:lpstr>
      <vt:lpstr>The 3-tier Architecture</vt:lpstr>
      <vt:lpstr>Slide 9</vt:lpstr>
      <vt:lpstr>Slide 10</vt:lpstr>
      <vt:lpstr>Little comparison</vt:lpstr>
      <vt:lpstr>N-tier Architecture</vt:lpstr>
      <vt:lpstr>Java Technology Levels</vt:lpstr>
      <vt:lpstr>The Java™ Platform</vt:lpstr>
      <vt:lpstr>The JavaTM Platform</vt:lpstr>
      <vt:lpstr>Introduction to J2EE</vt:lpstr>
      <vt:lpstr>Features</vt:lpstr>
      <vt:lpstr>Java EE  APIs and Versions</vt:lpstr>
      <vt:lpstr>Container</vt:lpstr>
      <vt:lpstr>Container Types</vt:lpstr>
      <vt:lpstr>Slide 21</vt:lpstr>
      <vt:lpstr>HTTP Protocol</vt:lpstr>
      <vt:lpstr>Slide 23</vt:lpstr>
      <vt:lpstr>Slide 24</vt:lpstr>
      <vt:lpstr>Slide 25</vt:lpstr>
      <vt:lpstr>Slide 26</vt:lpstr>
      <vt:lpstr>Slide 27</vt:lpstr>
      <vt:lpstr>Slide 28</vt:lpstr>
      <vt:lpstr>Slide 29</vt:lpstr>
      <vt:lpstr>Slide 30</vt:lpstr>
      <vt:lpstr>Slide 31</vt:lpstr>
      <vt:lpstr>Slide 32</vt:lpstr>
      <vt:lpstr>Cache control</vt:lpstr>
      <vt:lpstr>Features of HTTP</vt:lpstr>
      <vt:lpstr>Distributed Multi-tiered Applications</vt:lpstr>
      <vt:lpstr>J2EE Architecture</vt:lpstr>
      <vt:lpstr>J2EE Architecture</vt:lpstr>
      <vt:lpstr>Enterprise information tier(EIS)</vt:lpstr>
      <vt:lpstr>Middle Tier</vt:lpstr>
      <vt:lpstr>User interface tier</vt:lpstr>
      <vt:lpstr>J2EE Containers</vt:lpstr>
      <vt:lpstr>J2EE Containers</vt:lpstr>
      <vt:lpstr>J2EE Components</vt:lpstr>
      <vt:lpstr>Components</vt:lpstr>
      <vt:lpstr>Packaging Applications and Components</vt:lpstr>
      <vt:lpstr>Various File types</vt:lpstr>
      <vt:lpstr>Deployment Descriptors</vt:lpstr>
      <vt:lpstr>Deployment Descriptors</vt:lpstr>
      <vt:lpstr>EJB Components</vt:lpstr>
      <vt:lpstr>EJB Components- Major Types</vt:lpstr>
      <vt:lpstr>Web application</vt:lpstr>
      <vt:lpstr>Slide 52</vt:lpstr>
      <vt:lpstr>Application server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the Java EE Platform</dc:title>
  <dc:creator>Shreenath</dc:creator>
  <cp:lastModifiedBy>svbit</cp:lastModifiedBy>
  <cp:revision>63</cp:revision>
  <dcterms:created xsi:type="dcterms:W3CDTF">2012-09-02T03:48:41Z</dcterms:created>
  <dcterms:modified xsi:type="dcterms:W3CDTF">2013-09-16T04:36:32Z</dcterms:modified>
</cp:coreProperties>
</file>