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regular.fntdata"/><Relationship Id="rId14" Type="http://schemas.openxmlformats.org/officeDocument/2006/relationships/font" Target="fonts/Roboto-boldItalic.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231ceac9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231ceac9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231ceac9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231ceac9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231ceac9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231ceac9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231ceac9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231ceac9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iscovery.ucl.ac.uk/id/eprint/10062933/1/ICONIP_Deep_Candlestick_Mining_update_final.pdf" TargetMode="External"/><Relationship Id="rId4" Type="http://schemas.openxmlformats.org/officeDocument/2006/relationships/hyperlink" Target="https://discovery.ucl.ac.uk/id/eprint/10063445/1/Mann_A%20New%20Methodology%20to%20Exploit%20Predictive%20Power%20in%2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Analytics GC - Tape Gang</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190100027 - Ashutosh Sharma</a:t>
            </a:r>
            <a:endParaRPr/>
          </a:p>
          <a:p>
            <a:pPr indent="0" lvl="0" marL="0" rtl="0" algn="l">
              <a:spcBef>
                <a:spcPts val="0"/>
              </a:spcBef>
              <a:spcAft>
                <a:spcPts val="0"/>
              </a:spcAft>
              <a:buNone/>
            </a:pPr>
            <a:r>
              <a:rPr lang="en"/>
              <a:t>190100105 - Satdhruti Paul</a:t>
            </a:r>
            <a:endParaRPr/>
          </a:p>
          <a:p>
            <a:pPr indent="0" lvl="0" marL="0" rtl="0" algn="l">
              <a:spcBef>
                <a:spcPts val="0"/>
              </a:spcBef>
              <a:spcAft>
                <a:spcPts val="0"/>
              </a:spcAft>
              <a:buNone/>
            </a:pPr>
            <a:r>
              <a:rPr lang="en"/>
              <a:t>200010066 - Aum Samel</a:t>
            </a:r>
            <a:endParaRPr/>
          </a:p>
        </p:txBody>
      </p:sp>
      <p:sp>
        <p:nvSpPr>
          <p:cNvPr id="66" name="Google Shape;66;p13"/>
          <p:cNvSpPr txBox="1"/>
          <p:nvPr/>
        </p:nvSpPr>
        <p:spPr>
          <a:xfrm>
            <a:off x="5362900" y="3510250"/>
            <a:ext cx="296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OHLC Data Analysis with Pattern Mining and LSTM neural Models.</a:t>
            </a:r>
            <a:endParaRPr>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33125" y="222300"/>
            <a:ext cx="3267300" cy="113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And Data Mining from Candlestick Patterns</a:t>
            </a:r>
            <a:endParaRPr/>
          </a:p>
        </p:txBody>
      </p:sp>
      <p:pic>
        <p:nvPicPr>
          <p:cNvPr id="72" name="Google Shape;72;p14"/>
          <p:cNvPicPr preferRelativeResize="0"/>
          <p:nvPr/>
        </p:nvPicPr>
        <p:blipFill>
          <a:blip r:embed="rId3">
            <a:alphaModFix/>
          </a:blip>
          <a:stretch>
            <a:fillRect/>
          </a:stretch>
        </p:blipFill>
        <p:spPr>
          <a:xfrm>
            <a:off x="4807713" y="150477"/>
            <a:ext cx="4043025" cy="4842535"/>
          </a:xfrm>
          <a:prstGeom prst="rect">
            <a:avLst/>
          </a:prstGeom>
          <a:noFill/>
          <a:ln>
            <a:noFill/>
          </a:ln>
        </p:spPr>
      </p:pic>
      <p:sp>
        <p:nvSpPr>
          <p:cNvPr id="73" name="Google Shape;73;p14"/>
          <p:cNvSpPr txBox="1"/>
          <p:nvPr/>
        </p:nvSpPr>
        <p:spPr>
          <a:xfrm>
            <a:off x="396475" y="2153850"/>
            <a:ext cx="3514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OHLC data has been given and the correlation matrix of it vs given y was almost zero, but after introducing the high significance parameters from this paper we were able to get time dependent variables which were giving better correlation values hence we proceeded with them. Variables introduced: Bull Harami Pattern matches, Close of last &lt; Open of new, Pattern 0,2 from paper on left, and Close &gt; 50% of Prev Candle Height</a:t>
            </a:r>
            <a:endParaRPr>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 Analysis with RF, Logistic and SVM regressions.</a:t>
            </a:r>
            <a:endParaRPr/>
          </a:p>
        </p:txBody>
      </p:sp>
      <p:sp>
        <p:nvSpPr>
          <p:cNvPr id="79" name="Google Shape;79;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400"/>
              <a:t>Since our variables are binary, we did not apply normalization as we would lose out on data.</a:t>
            </a:r>
            <a:endParaRPr sz="1400"/>
          </a:p>
          <a:p>
            <a:pPr indent="0" lvl="0" marL="0" rtl="0" algn="l">
              <a:spcBef>
                <a:spcPts val="1200"/>
              </a:spcBef>
              <a:spcAft>
                <a:spcPts val="0"/>
              </a:spcAft>
              <a:buNone/>
            </a:pPr>
            <a:r>
              <a:rPr lang="en" sz="1400"/>
              <a:t>Random Forest Accuracy = 54.75</a:t>
            </a:r>
            <a:endParaRPr sz="1400"/>
          </a:p>
          <a:p>
            <a:pPr indent="0" lvl="0" marL="0" rtl="0" algn="l">
              <a:spcBef>
                <a:spcPts val="1200"/>
              </a:spcBef>
              <a:spcAft>
                <a:spcPts val="0"/>
              </a:spcAft>
              <a:buNone/>
            </a:pPr>
            <a:r>
              <a:rPr lang="en" sz="1400"/>
              <a:t>Logistic Regression = 54.85</a:t>
            </a:r>
            <a:endParaRPr sz="1400"/>
          </a:p>
          <a:p>
            <a:pPr indent="0" lvl="0" marL="0" rtl="0" algn="l">
              <a:spcBef>
                <a:spcPts val="1200"/>
              </a:spcBef>
              <a:spcAft>
                <a:spcPts val="0"/>
              </a:spcAft>
              <a:buNone/>
            </a:pPr>
            <a:r>
              <a:rPr lang="en" sz="1400"/>
              <a:t>SVM accuracy = 54.75</a:t>
            </a:r>
            <a:endParaRPr sz="1400"/>
          </a:p>
          <a:p>
            <a:pPr indent="0" lvl="0" marL="0" rtl="0" algn="l">
              <a:spcBef>
                <a:spcPts val="1200"/>
              </a:spcBef>
              <a:spcAft>
                <a:spcPts val="0"/>
              </a:spcAft>
              <a:buNone/>
            </a:pPr>
            <a:r>
              <a:rPr lang="en" sz="1400"/>
              <a:t>XGBoost = 54.9</a:t>
            </a:r>
            <a:endParaRPr sz="1400"/>
          </a:p>
          <a:p>
            <a:pPr indent="0" lvl="0" marL="0" rtl="0" algn="l">
              <a:spcBef>
                <a:spcPts val="1200"/>
              </a:spcBef>
              <a:spcAft>
                <a:spcPts val="0"/>
              </a:spcAft>
              <a:buNone/>
            </a:pPr>
            <a:r>
              <a:rPr lang="en" sz="1400"/>
              <a:t>These were not above the 55% accuracy point that was required to be a decent model.</a:t>
            </a:r>
            <a:endParaRPr sz="1400"/>
          </a:p>
          <a:p>
            <a:pPr indent="0" lvl="0" marL="0" rtl="0" algn="l">
              <a:spcBef>
                <a:spcPts val="1200"/>
              </a:spcBef>
              <a:spcAft>
                <a:spcPts val="0"/>
              </a:spcAft>
              <a:buNone/>
            </a:pPr>
            <a:r>
              <a:rPr lang="en" sz="1400"/>
              <a:t>Hence we </a:t>
            </a:r>
            <a:r>
              <a:rPr lang="en" sz="1400"/>
              <a:t>proceed</a:t>
            </a:r>
            <a:r>
              <a:rPr lang="en" sz="1400"/>
              <a:t> to use LSTM RNNs as it is a time dependent data series.</a:t>
            </a:r>
            <a:endParaRPr sz="1400"/>
          </a:p>
          <a:p>
            <a:pPr indent="0" lvl="0" marL="0" rtl="0" algn="l">
              <a:spcBef>
                <a:spcPts val="1200"/>
              </a:spcBef>
              <a:spcAft>
                <a:spcPts val="1200"/>
              </a:spcAft>
              <a:buNone/>
            </a:pPr>
            <a:r>
              <a:rPr b="1" lang="en" sz="1400"/>
              <a:t>We </a:t>
            </a:r>
            <a:r>
              <a:rPr b="1" lang="en" sz="1400"/>
              <a:t>believe</a:t>
            </a:r>
            <a:r>
              <a:rPr b="1" lang="en" sz="1400"/>
              <a:t> y represents increase or decrease in momentum(which represents </a:t>
            </a:r>
            <a:r>
              <a:rPr b="1" lang="en" sz="1400"/>
              <a:t>acceleration</a:t>
            </a:r>
            <a:r>
              <a:rPr b="1" lang="en" sz="1400"/>
              <a:t> in the stock price). If stock price is accelerating, y=1. This hypothesis was tested on the dataset by calculating acceleration in stock price as p(i-1) + p(i+1) - 2*p(i). If this quantity is positive, y is 1 and vice-versa. P here represents stock price calculated as mean stock price at ith time point.</a:t>
            </a:r>
            <a:endParaRPr b="1" sz="1400"/>
          </a:p>
        </p:txBody>
      </p:sp>
      <p:pic>
        <p:nvPicPr>
          <p:cNvPr id="80" name="Google Shape;80;p15"/>
          <p:cNvPicPr preferRelativeResize="0"/>
          <p:nvPr/>
        </p:nvPicPr>
        <p:blipFill>
          <a:blip r:embed="rId3">
            <a:alphaModFix/>
          </a:blip>
          <a:stretch>
            <a:fillRect/>
          </a:stretch>
        </p:blipFill>
        <p:spPr>
          <a:xfrm>
            <a:off x="848925" y="2615725"/>
            <a:ext cx="2462225" cy="2180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Learning based approach</a:t>
            </a:r>
            <a:endParaRPr/>
          </a:p>
        </p:txBody>
      </p:sp>
      <p:sp>
        <p:nvSpPr>
          <p:cNvPr id="86" name="Google Shape;86;p16"/>
          <p:cNvSpPr txBox="1"/>
          <p:nvPr>
            <p:ph idx="1" type="body"/>
          </p:nvPr>
        </p:nvSpPr>
        <p:spPr>
          <a:xfrm>
            <a:off x="4650775" y="377025"/>
            <a:ext cx="3954300" cy="38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Since it was a time series data, LSTM based model was used with a special feature for look_out which controlled the amount of time series data required for a single data point for capturing the temporal relation with y.</a:t>
            </a:r>
            <a:endParaRPr/>
          </a:p>
          <a:p>
            <a:pPr indent="0" lvl="0" marL="0" rtl="0" algn="l">
              <a:spcBef>
                <a:spcPts val="1200"/>
              </a:spcBef>
              <a:spcAft>
                <a:spcPts val="1200"/>
              </a:spcAft>
              <a:buNone/>
            </a:pPr>
            <a:r>
              <a:rPr lang="en"/>
              <a:t>Various heuristics and hyper parameter tuning resulted in accuracy on test dataset to be around 56.3% (higher than ensemble accuracies) </a:t>
            </a:r>
            <a:endParaRPr/>
          </a:p>
        </p:txBody>
      </p:sp>
      <p:pic>
        <p:nvPicPr>
          <p:cNvPr id="87" name="Google Shape;87;p16"/>
          <p:cNvPicPr preferRelativeResize="0"/>
          <p:nvPr/>
        </p:nvPicPr>
        <p:blipFill>
          <a:blip r:embed="rId3">
            <a:alphaModFix/>
          </a:blip>
          <a:stretch>
            <a:fillRect/>
          </a:stretch>
        </p:blipFill>
        <p:spPr>
          <a:xfrm>
            <a:off x="134075" y="2449850"/>
            <a:ext cx="7934650" cy="2592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793950" y="640250"/>
            <a:ext cx="2345700" cy="117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93" name="Google Shape;93;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Candlestick Mining - </a:t>
            </a:r>
            <a:r>
              <a:rPr lang="en" u="sng">
                <a:solidFill>
                  <a:schemeClr val="hlink"/>
                </a:solidFill>
                <a:hlinkClick r:id="rId3"/>
              </a:rPr>
              <a:t>https://discovery.ucl.ac.uk/id/eprint/10062933/1/ICONIP_Deep_Candlestick_Mining_update_final.pdf</a:t>
            </a:r>
            <a:r>
              <a:rPr lang="en"/>
              <a:t>,</a:t>
            </a:r>
            <a:endParaRPr/>
          </a:p>
          <a:p>
            <a:pPr indent="0" lvl="0" marL="0" rtl="0" algn="l">
              <a:spcBef>
                <a:spcPts val="1200"/>
              </a:spcBef>
              <a:spcAft>
                <a:spcPts val="0"/>
              </a:spcAft>
              <a:buNone/>
            </a:pPr>
            <a:r>
              <a:rPr lang="en"/>
              <a:t>Mid Range Analysis - </a:t>
            </a:r>
            <a:r>
              <a:rPr lang="en" u="sng">
                <a:solidFill>
                  <a:schemeClr val="hlink"/>
                </a:solidFill>
                <a:hlinkClick r:id="rId4"/>
              </a:rPr>
              <a:t>https://discovery.ucl.ac.uk/id/eprint/10063445/1/Mann_A%20New%20Methodology%20to%20Exploit%20Predictive%20Power%20in%20</a:t>
            </a:r>
            <a:r>
              <a:rPr lang="en"/>
              <a:t>(Open%20High%20Low%20Close.._.pdf</a:t>
            </a:r>
            <a:endParaRPr/>
          </a:p>
          <a:p>
            <a:pPr indent="0" lvl="0" marL="0" rtl="0" algn="l">
              <a:spcBef>
                <a:spcPts val="1200"/>
              </a:spcBef>
              <a:spcAft>
                <a:spcPts val="0"/>
              </a:spcAft>
              <a:buNone/>
            </a:pPr>
            <a:r>
              <a:rPr lang="en"/>
              <a:t>And sklearn documentation for different regression hyperparameters.</a:t>
            </a:r>
            <a:endParaRPr/>
          </a:p>
          <a:p>
            <a:pPr indent="0" lvl="0" marL="0" rtl="0" algn="l">
              <a:spcBef>
                <a:spcPts val="1200"/>
              </a:spcBef>
              <a:spcAft>
                <a:spcPts val="1200"/>
              </a:spcAft>
              <a:buNone/>
            </a:pPr>
            <a:r>
              <a:rPr lang="en"/>
              <a:t>LSTM based approach - https://machinelearningmastery.com/sequence-classification-lstm-recurrent-neural-networks-python-keras/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