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72" r:id="rId5"/>
    <p:sldId id="273" r:id="rId6"/>
    <p:sldId id="259" r:id="rId7"/>
    <p:sldId id="287" r:id="rId8"/>
    <p:sldId id="278" r:id="rId9"/>
    <p:sldId id="268" r:id="rId10"/>
    <p:sldId id="283" r:id="rId11"/>
    <p:sldId id="285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AC3F2-46DB-4E11-80B9-E49175AA15C2}" v="1" dt="2023-10-11T07:13:02.644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82" autoAdjust="0"/>
  </p:normalViewPr>
  <p:slideViewPr>
    <p:cSldViewPr snapToGrid="0">
      <p:cViewPr>
        <p:scale>
          <a:sx n="63" d="100"/>
          <a:sy n="63" d="100"/>
        </p:scale>
        <p:origin x="804" y="5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36AE4-AF1D-4877-A6B1-2DED3EEB26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477B46-98AF-4FF8-B6A8-9A6DAB142A53}">
      <dgm:prSet/>
      <dgm:spPr/>
      <dgm:t>
        <a:bodyPr/>
        <a:lstStyle/>
        <a:p>
          <a:pPr>
            <a:defRPr cap="all"/>
          </a:pPr>
          <a:r>
            <a:rPr lang="en-IN" b="1"/>
            <a:t>1.Bucket</a:t>
          </a:r>
          <a:endParaRPr lang="en-US"/>
        </a:p>
      </dgm:t>
    </dgm:pt>
    <dgm:pt modelId="{250A6178-4ECD-4937-960B-9EFDDC37342C}" type="parTrans" cxnId="{020DD681-9426-4C5F-BF85-C6E4DB415D3C}">
      <dgm:prSet/>
      <dgm:spPr/>
      <dgm:t>
        <a:bodyPr/>
        <a:lstStyle/>
        <a:p>
          <a:endParaRPr lang="en-US"/>
        </a:p>
      </dgm:t>
    </dgm:pt>
    <dgm:pt modelId="{BF9A4A12-6B08-4A3C-A984-F8A2FF57E84A}" type="sibTrans" cxnId="{020DD681-9426-4C5F-BF85-C6E4DB415D3C}">
      <dgm:prSet/>
      <dgm:spPr/>
      <dgm:t>
        <a:bodyPr/>
        <a:lstStyle/>
        <a:p>
          <a:endParaRPr lang="en-US"/>
        </a:p>
      </dgm:t>
    </dgm:pt>
    <dgm:pt modelId="{954152CA-9F3A-4295-9837-90CEC21E14AD}">
      <dgm:prSet/>
      <dgm:spPr/>
      <dgm:t>
        <a:bodyPr/>
        <a:lstStyle/>
        <a:p>
          <a:pPr>
            <a:defRPr cap="all"/>
          </a:pPr>
          <a:r>
            <a:rPr lang="en-IN" b="1"/>
            <a:t>2.PostgreSQL instance</a:t>
          </a:r>
          <a:endParaRPr lang="en-US"/>
        </a:p>
      </dgm:t>
    </dgm:pt>
    <dgm:pt modelId="{CA44A71C-D52D-4D29-8A78-87892EAF7F47}" type="parTrans" cxnId="{D278AA43-57A2-4DD3-A711-74A487BC4104}">
      <dgm:prSet/>
      <dgm:spPr/>
      <dgm:t>
        <a:bodyPr/>
        <a:lstStyle/>
        <a:p>
          <a:endParaRPr lang="en-US"/>
        </a:p>
      </dgm:t>
    </dgm:pt>
    <dgm:pt modelId="{B1A24B53-6797-4E5A-9068-FDA78E56217A}" type="sibTrans" cxnId="{D278AA43-57A2-4DD3-A711-74A487BC4104}">
      <dgm:prSet/>
      <dgm:spPr/>
      <dgm:t>
        <a:bodyPr/>
        <a:lstStyle/>
        <a:p>
          <a:endParaRPr lang="en-US"/>
        </a:p>
      </dgm:t>
    </dgm:pt>
    <dgm:pt modelId="{D7EB9EAB-ADF3-42B9-98C5-2144DA0C2DBC}">
      <dgm:prSet/>
      <dgm:spPr/>
      <dgm:t>
        <a:bodyPr/>
        <a:lstStyle/>
        <a:p>
          <a:pPr>
            <a:defRPr cap="all"/>
          </a:pPr>
          <a:r>
            <a:rPr lang="en-IN" b="1"/>
            <a:t>3.Cloud shell</a:t>
          </a:r>
          <a:endParaRPr lang="en-US"/>
        </a:p>
      </dgm:t>
    </dgm:pt>
    <dgm:pt modelId="{1B393E03-47AA-4EC2-AEB1-2CF52EA7445B}" type="parTrans" cxnId="{969A07C0-A627-4683-AC3F-BC15E7C1DABF}">
      <dgm:prSet/>
      <dgm:spPr/>
      <dgm:t>
        <a:bodyPr/>
        <a:lstStyle/>
        <a:p>
          <a:endParaRPr lang="en-US"/>
        </a:p>
      </dgm:t>
    </dgm:pt>
    <dgm:pt modelId="{A0177641-92CD-4EB4-B9AC-73A39FE9D32D}" type="sibTrans" cxnId="{969A07C0-A627-4683-AC3F-BC15E7C1DABF}">
      <dgm:prSet/>
      <dgm:spPr/>
      <dgm:t>
        <a:bodyPr/>
        <a:lstStyle/>
        <a:p>
          <a:endParaRPr lang="en-US"/>
        </a:p>
      </dgm:t>
    </dgm:pt>
    <dgm:pt modelId="{275A2018-5BF5-471D-A3FC-FA1085F55336}">
      <dgm:prSet/>
      <dgm:spPr/>
      <dgm:t>
        <a:bodyPr/>
        <a:lstStyle/>
        <a:p>
          <a:pPr>
            <a:defRPr cap="all"/>
          </a:pPr>
          <a:r>
            <a:rPr lang="en-IN" b="1"/>
            <a:t>4.Bigquery</a:t>
          </a:r>
          <a:endParaRPr lang="en-US"/>
        </a:p>
      </dgm:t>
    </dgm:pt>
    <dgm:pt modelId="{57ADD18B-06BF-4E76-806A-B4F50DCE35B3}" type="parTrans" cxnId="{63D6E62E-F902-47E6-A8F5-BC7DDEA0A4EA}">
      <dgm:prSet/>
      <dgm:spPr/>
      <dgm:t>
        <a:bodyPr/>
        <a:lstStyle/>
        <a:p>
          <a:endParaRPr lang="en-US"/>
        </a:p>
      </dgm:t>
    </dgm:pt>
    <dgm:pt modelId="{5AF709D4-538A-48E3-B56F-9441106452C5}" type="sibTrans" cxnId="{63D6E62E-F902-47E6-A8F5-BC7DDEA0A4EA}">
      <dgm:prSet/>
      <dgm:spPr/>
      <dgm:t>
        <a:bodyPr/>
        <a:lstStyle/>
        <a:p>
          <a:endParaRPr lang="en-US"/>
        </a:p>
      </dgm:t>
    </dgm:pt>
    <dgm:pt modelId="{7FDB30ED-2D7B-4ABE-8F47-A8EBBAA7995C}">
      <dgm:prSet/>
      <dgm:spPr/>
      <dgm:t>
        <a:bodyPr/>
        <a:lstStyle/>
        <a:p>
          <a:pPr>
            <a:defRPr cap="all"/>
          </a:pPr>
          <a:r>
            <a:rPr lang="en-IN" b="1"/>
            <a:t>5.IAM and admin</a:t>
          </a:r>
          <a:endParaRPr lang="en-US"/>
        </a:p>
      </dgm:t>
    </dgm:pt>
    <dgm:pt modelId="{0B37FFD6-EE29-449D-9C10-2EE9C3CD135E}" type="parTrans" cxnId="{ECB6D855-22BA-4260-A01F-6F35CBFA42AF}">
      <dgm:prSet/>
      <dgm:spPr/>
      <dgm:t>
        <a:bodyPr/>
        <a:lstStyle/>
        <a:p>
          <a:endParaRPr lang="en-US"/>
        </a:p>
      </dgm:t>
    </dgm:pt>
    <dgm:pt modelId="{F4B0D0D4-3DF8-42C3-B79A-5C74069C3545}" type="sibTrans" cxnId="{ECB6D855-22BA-4260-A01F-6F35CBFA42AF}">
      <dgm:prSet/>
      <dgm:spPr/>
      <dgm:t>
        <a:bodyPr/>
        <a:lstStyle/>
        <a:p>
          <a:endParaRPr lang="en-US"/>
        </a:p>
      </dgm:t>
    </dgm:pt>
    <dgm:pt modelId="{1B00279E-F5C3-4AC1-A34C-6C2C3273ACC2}" type="pres">
      <dgm:prSet presAssocID="{4D436AE4-AF1D-4877-A6B1-2DED3EEB261E}" presName="root" presStyleCnt="0">
        <dgm:presLayoutVars>
          <dgm:dir/>
          <dgm:resizeHandles val="exact"/>
        </dgm:presLayoutVars>
      </dgm:prSet>
      <dgm:spPr/>
    </dgm:pt>
    <dgm:pt modelId="{985958D5-8790-4752-ABC1-9F61175500B9}" type="pres">
      <dgm:prSet presAssocID="{D6477B46-98AF-4FF8-B6A8-9A6DAB142A53}" presName="compNode" presStyleCnt="0"/>
      <dgm:spPr/>
    </dgm:pt>
    <dgm:pt modelId="{97EFA75D-1153-4749-8A6F-548C879879C9}" type="pres">
      <dgm:prSet presAssocID="{D6477B46-98AF-4FF8-B6A8-9A6DAB142A53}" presName="iconBgRect" presStyleLbl="bgShp" presStyleIdx="0" presStyleCnt="5"/>
      <dgm:spPr/>
    </dgm:pt>
    <dgm:pt modelId="{82DD5971-87A6-41F8-94F3-1CA1B39199AC}" type="pres">
      <dgm:prSet presAssocID="{D6477B46-98AF-4FF8-B6A8-9A6DAB142A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7DD47F0-74B5-4C95-A17B-248FC88AFE08}" type="pres">
      <dgm:prSet presAssocID="{D6477B46-98AF-4FF8-B6A8-9A6DAB142A53}" presName="spaceRect" presStyleCnt="0"/>
      <dgm:spPr/>
    </dgm:pt>
    <dgm:pt modelId="{969C10D3-22DB-4FFE-88CE-770CC72CAE68}" type="pres">
      <dgm:prSet presAssocID="{D6477B46-98AF-4FF8-B6A8-9A6DAB142A53}" presName="textRect" presStyleLbl="revTx" presStyleIdx="0" presStyleCnt="5">
        <dgm:presLayoutVars>
          <dgm:chMax val="1"/>
          <dgm:chPref val="1"/>
        </dgm:presLayoutVars>
      </dgm:prSet>
      <dgm:spPr/>
    </dgm:pt>
    <dgm:pt modelId="{72C5730F-4ECA-4A3B-93F0-2E3E8F82B129}" type="pres">
      <dgm:prSet presAssocID="{BF9A4A12-6B08-4A3C-A984-F8A2FF57E84A}" presName="sibTrans" presStyleCnt="0"/>
      <dgm:spPr/>
    </dgm:pt>
    <dgm:pt modelId="{29204622-6FBD-48CC-8A11-8DF282E82E21}" type="pres">
      <dgm:prSet presAssocID="{954152CA-9F3A-4295-9837-90CEC21E14AD}" presName="compNode" presStyleCnt="0"/>
      <dgm:spPr/>
    </dgm:pt>
    <dgm:pt modelId="{9718143F-856D-4581-89DE-40A453A9C9ED}" type="pres">
      <dgm:prSet presAssocID="{954152CA-9F3A-4295-9837-90CEC21E14AD}" presName="iconBgRect" presStyleLbl="bgShp" presStyleIdx="1" presStyleCnt="5"/>
      <dgm:spPr/>
    </dgm:pt>
    <dgm:pt modelId="{AEE93AF1-8F5A-4706-8A53-1CB46B9DE8F5}" type="pres">
      <dgm:prSet presAssocID="{954152CA-9F3A-4295-9837-90CEC21E14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4D7D79-EE19-4D26-B299-02E7614AB5ED}" type="pres">
      <dgm:prSet presAssocID="{954152CA-9F3A-4295-9837-90CEC21E14AD}" presName="spaceRect" presStyleCnt="0"/>
      <dgm:spPr/>
    </dgm:pt>
    <dgm:pt modelId="{D69690F3-F16E-4B91-AFDB-797A46CE9A6F}" type="pres">
      <dgm:prSet presAssocID="{954152CA-9F3A-4295-9837-90CEC21E14AD}" presName="textRect" presStyleLbl="revTx" presStyleIdx="1" presStyleCnt="5">
        <dgm:presLayoutVars>
          <dgm:chMax val="1"/>
          <dgm:chPref val="1"/>
        </dgm:presLayoutVars>
      </dgm:prSet>
      <dgm:spPr/>
    </dgm:pt>
    <dgm:pt modelId="{C2642B3A-F923-4287-AEAD-869C11E00054}" type="pres">
      <dgm:prSet presAssocID="{B1A24B53-6797-4E5A-9068-FDA78E56217A}" presName="sibTrans" presStyleCnt="0"/>
      <dgm:spPr/>
    </dgm:pt>
    <dgm:pt modelId="{CD09B7A9-7372-4D11-A9DC-B502DDDE46E6}" type="pres">
      <dgm:prSet presAssocID="{D7EB9EAB-ADF3-42B9-98C5-2144DA0C2DBC}" presName="compNode" presStyleCnt="0"/>
      <dgm:spPr/>
    </dgm:pt>
    <dgm:pt modelId="{7F3913E4-36E4-49AD-AEF3-D01E6BDA7E95}" type="pres">
      <dgm:prSet presAssocID="{D7EB9EAB-ADF3-42B9-98C5-2144DA0C2DBC}" presName="iconBgRect" presStyleLbl="bgShp" presStyleIdx="2" presStyleCnt="5"/>
      <dgm:spPr/>
    </dgm:pt>
    <dgm:pt modelId="{7FD05CF3-226F-4E5E-9518-CEA85C29314D}" type="pres">
      <dgm:prSet presAssocID="{D7EB9EAB-ADF3-42B9-98C5-2144DA0C2D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4119C90-F007-4D90-9A35-4BC72673E2E3}" type="pres">
      <dgm:prSet presAssocID="{D7EB9EAB-ADF3-42B9-98C5-2144DA0C2DBC}" presName="spaceRect" presStyleCnt="0"/>
      <dgm:spPr/>
    </dgm:pt>
    <dgm:pt modelId="{EC33C631-7456-4900-A249-38F564507DA2}" type="pres">
      <dgm:prSet presAssocID="{D7EB9EAB-ADF3-42B9-98C5-2144DA0C2DBC}" presName="textRect" presStyleLbl="revTx" presStyleIdx="2" presStyleCnt="5">
        <dgm:presLayoutVars>
          <dgm:chMax val="1"/>
          <dgm:chPref val="1"/>
        </dgm:presLayoutVars>
      </dgm:prSet>
      <dgm:spPr/>
    </dgm:pt>
    <dgm:pt modelId="{E691D4A6-7DB5-4D7D-B85C-B77B3919B35E}" type="pres">
      <dgm:prSet presAssocID="{A0177641-92CD-4EB4-B9AC-73A39FE9D32D}" presName="sibTrans" presStyleCnt="0"/>
      <dgm:spPr/>
    </dgm:pt>
    <dgm:pt modelId="{9EFC75F0-9BB7-4D8F-BF9C-FFCDFB411A76}" type="pres">
      <dgm:prSet presAssocID="{275A2018-5BF5-471D-A3FC-FA1085F55336}" presName="compNode" presStyleCnt="0"/>
      <dgm:spPr/>
    </dgm:pt>
    <dgm:pt modelId="{536640F0-927E-4484-A36E-FFB29660C98D}" type="pres">
      <dgm:prSet presAssocID="{275A2018-5BF5-471D-A3FC-FA1085F55336}" presName="iconBgRect" presStyleLbl="bgShp" presStyleIdx="3" presStyleCnt="5"/>
      <dgm:spPr/>
    </dgm:pt>
    <dgm:pt modelId="{B1C031F2-3438-4923-B7CD-9EC3D4D60A7F}" type="pres">
      <dgm:prSet presAssocID="{275A2018-5BF5-471D-A3FC-FA1085F553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A771C08-FE84-49A4-B9D4-549FD57C0C11}" type="pres">
      <dgm:prSet presAssocID="{275A2018-5BF5-471D-A3FC-FA1085F55336}" presName="spaceRect" presStyleCnt="0"/>
      <dgm:spPr/>
    </dgm:pt>
    <dgm:pt modelId="{CC8E76EF-8855-4E30-9B2B-275C514A7182}" type="pres">
      <dgm:prSet presAssocID="{275A2018-5BF5-471D-A3FC-FA1085F55336}" presName="textRect" presStyleLbl="revTx" presStyleIdx="3" presStyleCnt="5">
        <dgm:presLayoutVars>
          <dgm:chMax val="1"/>
          <dgm:chPref val="1"/>
        </dgm:presLayoutVars>
      </dgm:prSet>
      <dgm:spPr/>
    </dgm:pt>
    <dgm:pt modelId="{9AAE2AF6-6BD3-4048-A8DD-406E4673F30E}" type="pres">
      <dgm:prSet presAssocID="{5AF709D4-538A-48E3-B56F-9441106452C5}" presName="sibTrans" presStyleCnt="0"/>
      <dgm:spPr/>
    </dgm:pt>
    <dgm:pt modelId="{A31D5F04-E492-4A7D-AB1F-13061DD20451}" type="pres">
      <dgm:prSet presAssocID="{7FDB30ED-2D7B-4ABE-8F47-A8EBBAA7995C}" presName="compNode" presStyleCnt="0"/>
      <dgm:spPr/>
    </dgm:pt>
    <dgm:pt modelId="{5BB6110C-86B0-4291-9B78-DCA73D12CB31}" type="pres">
      <dgm:prSet presAssocID="{7FDB30ED-2D7B-4ABE-8F47-A8EBBAA7995C}" presName="iconBgRect" presStyleLbl="bgShp" presStyleIdx="4" presStyleCnt="5"/>
      <dgm:spPr/>
    </dgm:pt>
    <dgm:pt modelId="{26E4B336-A529-4040-B95F-552300C11639}" type="pres">
      <dgm:prSet presAssocID="{7FDB30ED-2D7B-4ABE-8F47-A8EBBAA799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404B3B4-813E-447B-BA28-49BD29996FF4}" type="pres">
      <dgm:prSet presAssocID="{7FDB30ED-2D7B-4ABE-8F47-A8EBBAA7995C}" presName="spaceRect" presStyleCnt="0"/>
      <dgm:spPr/>
    </dgm:pt>
    <dgm:pt modelId="{C03E1094-B2F7-4795-ACB2-4DBCBCE8457B}" type="pres">
      <dgm:prSet presAssocID="{7FDB30ED-2D7B-4ABE-8F47-A8EBBAA799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3D6E62E-F902-47E6-A8F5-BC7DDEA0A4EA}" srcId="{4D436AE4-AF1D-4877-A6B1-2DED3EEB261E}" destId="{275A2018-5BF5-471D-A3FC-FA1085F55336}" srcOrd="3" destOrd="0" parTransId="{57ADD18B-06BF-4E76-806A-B4F50DCE35B3}" sibTransId="{5AF709D4-538A-48E3-B56F-9441106452C5}"/>
    <dgm:cxn modelId="{1308A740-9849-4024-B539-D12D9839A042}" type="presOf" srcId="{4D436AE4-AF1D-4877-A6B1-2DED3EEB261E}" destId="{1B00279E-F5C3-4AC1-A34C-6C2C3273ACC2}" srcOrd="0" destOrd="0" presId="urn:microsoft.com/office/officeart/2018/5/layout/IconCircleLabelList"/>
    <dgm:cxn modelId="{D278AA43-57A2-4DD3-A711-74A487BC4104}" srcId="{4D436AE4-AF1D-4877-A6B1-2DED3EEB261E}" destId="{954152CA-9F3A-4295-9837-90CEC21E14AD}" srcOrd="1" destOrd="0" parTransId="{CA44A71C-D52D-4D29-8A78-87892EAF7F47}" sibTransId="{B1A24B53-6797-4E5A-9068-FDA78E56217A}"/>
    <dgm:cxn modelId="{5A88EF65-C553-4856-8964-FF2E12AAE35B}" type="presOf" srcId="{275A2018-5BF5-471D-A3FC-FA1085F55336}" destId="{CC8E76EF-8855-4E30-9B2B-275C514A7182}" srcOrd="0" destOrd="0" presId="urn:microsoft.com/office/officeart/2018/5/layout/IconCircleLabelList"/>
    <dgm:cxn modelId="{CB6DC966-880E-4DE1-B32B-8F59E841139C}" type="presOf" srcId="{D7EB9EAB-ADF3-42B9-98C5-2144DA0C2DBC}" destId="{EC33C631-7456-4900-A249-38F564507DA2}" srcOrd="0" destOrd="0" presId="urn:microsoft.com/office/officeart/2018/5/layout/IconCircleLabelList"/>
    <dgm:cxn modelId="{ECB6D855-22BA-4260-A01F-6F35CBFA42AF}" srcId="{4D436AE4-AF1D-4877-A6B1-2DED3EEB261E}" destId="{7FDB30ED-2D7B-4ABE-8F47-A8EBBAA7995C}" srcOrd="4" destOrd="0" parTransId="{0B37FFD6-EE29-449D-9C10-2EE9C3CD135E}" sibTransId="{F4B0D0D4-3DF8-42C3-B79A-5C74069C3545}"/>
    <dgm:cxn modelId="{020DD681-9426-4C5F-BF85-C6E4DB415D3C}" srcId="{4D436AE4-AF1D-4877-A6B1-2DED3EEB261E}" destId="{D6477B46-98AF-4FF8-B6A8-9A6DAB142A53}" srcOrd="0" destOrd="0" parTransId="{250A6178-4ECD-4937-960B-9EFDDC37342C}" sibTransId="{BF9A4A12-6B08-4A3C-A984-F8A2FF57E84A}"/>
    <dgm:cxn modelId="{C984C7A7-2370-46E2-99BB-4B4F02972826}" type="presOf" srcId="{7FDB30ED-2D7B-4ABE-8F47-A8EBBAA7995C}" destId="{C03E1094-B2F7-4795-ACB2-4DBCBCE8457B}" srcOrd="0" destOrd="0" presId="urn:microsoft.com/office/officeart/2018/5/layout/IconCircleLabelList"/>
    <dgm:cxn modelId="{E8E0CAAE-02A2-4EE3-93BD-BAF1F72CC5CD}" type="presOf" srcId="{954152CA-9F3A-4295-9837-90CEC21E14AD}" destId="{D69690F3-F16E-4B91-AFDB-797A46CE9A6F}" srcOrd="0" destOrd="0" presId="urn:microsoft.com/office/officeart/2018/5/layout/IconCircleLabelList"/>
    <dgm:cxn modelId="{969A07C0-A627-4683-AC3F-BC15E7C1DABF}" srcId="{4D436AE4-AF1D-4877-A6B1-2DED3EEB261E}" destId="{D7EB9EAB-ADF3-42B9-98C5-2144DA0C2DBC}" srcOrd="2" destOrd="0" parTransId="{1B393E03-47AA-4EC2-AEB1-2CF52EA7445B}" sibTransId="{A0177641-92CD-4EB4-B9AC-73A39FE9D32D}"/>
    <dgm:cxn modelId="{7BDF39E9-5F96-4143-A94E-A91C675BFD4D}" type="presOf" srcId="{D6477B46-98AF-4FF8-B6A8-9A6DAB142A53}" destId="{969C10D3-22DB-4FFE-88CE-770CC72CAE68}" srcOrd="0" destOrd="0" presId="urn:microsoft.com/office/officeart/2018/5/layout/IconCircleLabelList"/>
    <dgm:cxn modelId="{54D31A70-E75A-48EA-AEDE-CE89E55FDA88}" type="presParOf" srcId="{1B00279E-F5C3-4AC1-A34C-6C2C3273ACC2}" destId="{985958D5-8790-4752-ABC1-9F61175500B9}" srcOrd="0" destOrd="0" presId="urn:microsoft.com/office/officeart/2018/5/layout/IconCircleLabelList"/>
    <dgm:cxn modelId="{AB9FBC9B-1427-4EBE-8FA7-6930BD53747A}" type="presParOf" srcId="{985958D5-8790-4752-ABC1-9F61175500B9}" destId="{97EFA75D-1153-4749-8A6F-548C879879C9}" srcOrd="0" destOrd="0" presId="urn:microsoft.com/office/officeart/2018/5/layout/IconCircleLabelList"/>
    <dgm:cxn modelId="{B29964AC-B3EC-4C5B-88BA-249A91ECD884}" type="presParOf" srcId="{985958D5-8790-4752-ABC1-9F61175500B9}" destId="{82DD5971-87A6-41F8-94F3-1CA1B39199AC}" srcOrd="1" destOrd="0" presId="urn:microsoft.com/office/officeart/2018/5/layout/IconCircleLabelList"/>
    <dgm:cxn modelId="{ACCF5E71-CECE-420B-9735-54FC6BFF389F}" type="presParOf" srcId="{985958D5-8790-4752-ABC1-9F61175500B9}" destId="{57DD47F0-74B5-4C95-A17B-248FC88AFE08}" srcOrd="2" destOrd="0" presId="urn:microsoft.com/office/officeart/2018/5/layout/IconCircleLabelList"/>
    <dgm:cxn modelId="{C33A2F30-779C-48C7-9C1B-922C1994CF61}" type="presParOf" srcId="{985958D5-8790-4752-ABC1-9F61175500B9}" destId="{969C10D3-22DB-4FFE-88CE-770CC72CAE68}" srcOrd="3" destOrd="0" presId="urn:microsoft.com/office/officeart/2018/5/layout/IconCircleLabelList"/>
    <dgm:cxn modelId="{5E72863B-96C9-40E3-A0A3-C3137D028E22}" type="presParOf" srcId="{1B00279E-F5C3-4AC1-A34C-6C2C3273ACC2}" destId="{72C5730F-4ECA-4A3B-93F0-2E3E8F82B129}" srcOrd="1" destOrd="0" presId="urn:microsoft.com/office/officeart/2018/5/layout/IconCircleLabelList"/>
    <dgm:cxn modelId="{752A7040-7BA9-42A8-A977-5DBC4B36230A}" type="presParOf" srcId="{1B00279E-F5C3-4AC1-A34C-6C2C3273ACC2}" destId="{29204622-6FBD-48CC-8A11-8DF282E82E21}" srcOrd="2" destOrd="0" presId="urn:microsoft.com/office/officeart/2018/5/layout/IconCircleLabelList"/>
    <dgm:cxn modelId="{1D53EB84-A4E2-4E55-98D3-E3A3A0FF22A5}" type="presParOf" srcId="{29204622-6FBD-48CC-8A11-8DF282E82E21}" destId="{9718143F-856D-4581-89DE-40A453A9C9ED}" srcOrd="0" destOrd="0" presId="urn:microsoft.com/office/officeart/2018/5/layout/IconCircleLabelList"/>
    <dgm:cxn modelId="{4F5F4396-015D-4BD2-B2F1-772A9A2DBE39}" type="presParOf" srcId="{29204622-6FBD-48CC-8A11-8DF282E82E21}" destId="{AEE93AF1-8F5A-4706-8A53-1CB46B9DE8F5}" srcOrd="1" destOrd="0" presId="urn:microsoft.com/office/officeart/2018/5/layout/IconCircleLabelList"/>
    <dgm:cxn modelId="{48FC3666-1349-4EBB-AE8B-D45BC087A5A9}" type="presParOf" srcId="{29204622-6FBD-48CC-8A11-8DF282E82E21}" destId="{884D7D79-EE19-4D26-B299-02E7614AB5ED}" srcOrd="2" destOrd="0" presId="urn:microsoft.com/office/officeart/2018/5/layout/IconCircleLabelList"/>
    <dgm:cxn modelId="{27E0EA45-F2EC-43F0-A988-0853BEC315F2}" type="presParOf" srcId="{29204622-6FBD-48CC-8A11-8DF282E82E21}" destId="{D69690F3-F16E-4B91-AFDB-797A46CE9A6F}" srcOrd="3" destOrd="0" presId="urn:microsoft.com/office/officeart/2018/5/layout/IconCircleLabelList"/>
    <dgm:cxn modelId="{182E830A-A32C-441A-A1AF-61FA07827AEB}" type="presParOf" srcId="{1B00279E-F5C3-4AC1-A34C-6C2C3273ACC2}" destId="{C2642B3A-F923-4287-AEAD-869C11E00054}" srcOrd="3" destOrd="0" presId="urn:microsoft.com/office/officeart/2018/5/layout/IconCircleLabelList"/>
    <dgm:cxn modelId="{F0607159-50AB-439F-ACF3-2EA7A233AAD0}" type="presParOf" srcId="{1B00279E-F5C3-4AC1-A34C-6C2C3273ACC2}" destId="{CD09B7A9-7372-4D11-A9DC-B502DDDE46E6}" srcOrd="4" destOrd="0" presId="urn:microsoft.com/office/officeart/2018/5/layout/IconCircleLabelList"/>
    <dgm:cxn modelId="{89F5ED36-007E-44AE-B1CD-7FDF98217940}" type="presParOf" srcId="{CD09B7A9-7372-4D11-A9DC-B502DDDE46E6}" destId="{7F3913E4-36E4-49AD-AEF3-D01E6BDA7E95}" srcOrd="0" destOrd="0" presId="urn:microsoft.com/office/officeart/2018/5/layout/IconCircleLabelList"/>
    <dgm:cxn modelId="{866CBD81-474F-489D-8C4A-99FA51C91A84}" type="presParOf" srcId="{CD09B7A9-7372-4D11-A9DC-B502DDDE46E6}" destId="{7FD05CF3-226F-4E5E-9518-CEA85C29314D}" srcOrd="1" destOrd="0" presId="urn:microsoft.com/office/officeart/2018/5/layout/IconCircleLabelList"/>
    <dgm:cxn modelId="{26DCBF66-3680-4DB0-BDC5-E540BDCC6845}" type="presParOf" srcId="{CD09B7A9-7372-4D11-A9DC-B502DDDE46E6}" destId="{B4119C90-F007-4D90-9A35-4BC72673E2E3}" srcOrd="2" destOrd="0" presId="urn:microsoft.com/office/officeart/2018/5/layout/IconCircleLabelList"/>
    <dgm:cxn modelId="{900B5A0A-3348-46CF-86C7-1DB95B51B4B0}" type="presParOf" srcId="{CD09B7A9-7372-4D11-A9DC-B502DDDE46E6}" destId="{EC33C631-7456-4900-A249-38F564507DA2}" srcOrd="3" destOrd="0" presId="urn:microsoft.com/office/officeart/2018/5/layout/IconCircleLabelList"/>
    <dgm:cxn modelId="{C6B53B77-08F1-44B2-9A07-6ED9A2DF38DA}" type="presParOf" srcId="{1B00279E-F5C3-4AC1-A34C-6C2C3273ACC2}" destId="{E691D4A6-7DB5-4D7D-B85C-B77B3919B35E}" srcOrd="5" destOrd="0" presId="urn:microsoft.com/office/officeart/2018/5/layout/IconCircleLabelList"/>
    <dgm:cxn modelId="{7B2FA1D8-CB33-4E9F-861A-317C9F882B7D}" type="presParOf" srcId="{1B00279E-F5C3-4AC1-A34C-6C2C3273ACC2}" destId="{9EFC75F0-9BB7-4D8F-BF9C-FFCDFB411A76}" srcOrd="6" destOrd="0" presId="urn:microsoft.com/office/officeart/2018/5/layout/IconCircleLabelList"/>
    <dgm:cxn modelId="{734FDF9F-B2E8-4EBC-B271-D53D3999901E}" type="presParOf" srcId="{9EFC75F0-9BB7-4D8F-BF9C-FFCDFB411A76}" destId="{536640F0-927E-4484-A36E-FFB29660C98D}" srcOrd="0" destOrd="0" presId="urn:microsoft.com/office/officeart/2018/5/layout/IconCircleLabelList"/>
    <dgm:cxn modelId="{D5F7DE8B-D82C-442B-BD26-0E1728C9B2A8}" type="presParOf" srcId="{9EFC75F0-9BB7-4D8F-BF9C-FFCDFB411A76}" destId="{B1C031F2-3438-4923-B7CD-9EC3D4D60A7F}" srcOrd="1" destOrd="0" presId="urn:microsoft.com/office/officeart/2018/5/layout/IconCircleLabelList"/>
    <dgm:cxn modelId="{F4B872C7-223A-47F1-8E5F-94EFABB48B5F}" type="presParOf" srcId="{9EFC75F0-9BB7-4D8F-BF9C-FFCDFB411A76}" destId="{CA771C08-FE84-49A4-B9D4-549FD57C0C11}" srcOrd="2" destOrd="0" presId="urn:microsoft.com/office/officeart/2018/5/layout/IconCircleLabelList"/>
    <dgm:cxn modelId="{08297EC1-35D3-4943-98DA-AB520487E1EA}" type="presParOf" srcId="{9EFC75F0-9BB7-4D8F-BF9C-FFCDFB411A76}" destId="{CC8E76EF-8855-4E30-9B2B-275C514A7182}" srcOrd="3" destOrd="0" presId="urn:microsoft.com/office/officeart/2018/5/layout/IconCircleLabelList"/>
    <dgm:cxn modelId="{7AE02BA4-0258-4D65-999E-596A8DBA6DC7}" type="presParOf" srcId="{1B00279E-F5C3-4AC1-A34C-6C2C3273ACC2}" destId="{9AAE2AF6-6BD3-4048-A8DD-406E4673F30E}" srcOrd="7" destOrd="0" presId="urn:microsoft.com/office/officeart/2018/5/layout/IconCircleLabelList"/>
    <dgm:cxn modelId="{020947C2-C551-432B-8118-76B88C5A66C1}" type="presParOf" srcId="{1B00279E-F5C3-4AC1-A34C-6C2C3273ACC2}" destId="{A31D5F04-E492-4A7D-AB1F-13061DD20451}" srcOrd="8" destOrd="0" presId="urn:microsoft.com/office/officeart/2018/5/layout/IconCircleLabelList"/>
    <dgm:cxn modelId="{D9631D32-67D3-412B-961B-D72A1C27AC50}" type="presParOf" srcId="{A31D5F04-E492-4A7D-AB1F-13061DD20451}" destId="{5BB6110C-86B0-4291-9B78-DCA73D12CB31}" srcOrd="0" destOrd="0" presId="urn:microsoft.com/office/officeart/2018/5/layout/IconCircleLabelList"/>
    <dgm:cxn modelId="{383197B6-0DE6-4E0F-92A1-A3B1C61FF931}" type="presParOf" srcId="{A31D5F04-E492-4A7D-AB1F-13061DD20451}" destId="{26E4B336-A529-4040-B95F-552300C11639}" srcOrd="1" destOrd="0" presId="urn:microsoft.com/office/officeart/2018/5/layout/IconCircleLabelList"/>
    <dgm:cxn modelId="{FD5F0248-C23C-4116-867D-D3A1D04EC755}" type="presParOf" srcId="{A31D5F04-E492-4A7D-AB1F-13061DD20451}" destId="{7404B3B4-813E-447B-BA28-49BD29996FF4}" srcOrd="2" destOrd="0" presId="urn:microsoft.com/office/officeart/2018/5/layout/IconCircleLabelList"/>
    <dgm:cxn modelId="{276F84E3-5C4C-40D7-9765-E36AD95713AD}" type="presParOf" srcId="{A31D5F04-E492-4A7D-AB1F-13061DD20451}" destId="{C03E1094-B2F7-4795-ACB2-4DBCBCE845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A75D-1153-4749-8A6F-548C879879C9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D5971-87A6-41F8-94F3-1CA1B39199AC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C10D3-22DB-4FFE-88CE-770CC72CAE68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b="1" kern="1200"/>
            <a:t>1.Bucket</a:t>
          </a:r>
          <a:endParaRPr lang="en-US" sz="2200" kern="1200"/>
        </a:p>
      </dsp:txBody>
      <dsp:txXfrm>
        <a:off x="333914" y="2456402"/>
        <a:ext cx="1800000" cy="720000"/>
      </dsp:txXfrm>
    </dsp:sp>
    <dsp:sp modelId="{9718143F-856D-4581-89DE-40A453A9C9ED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93AF1-8F5A-4706-8A53-1CB46B9DE8F5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90F3-F16E-4B91-AFDB-797A46CE9A6F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b="1" kern="1200"/>
            <a:t>2.PostgreSQL instance</a:t>
          </a:r>
          <a:endParaRPr lang="en-US" sz="2200" kern="1200"/>
        </a:p>
      </dsp:txBody>
      <dsp:txXfrm>
        <a:off x="2448914" y="2456402"/>
        <a:ext cx="1800000" cy="720000"/>
      </dsp:txXfrm>
    </dsp:sp>
    <dsp:sp modelId="{7F3913E4-36E4-49AD-AEF3-D01E6BDA7E95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05CF3-226F-4E5E-9518-CEA85C29314D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3C631-7456-4900-A249-38F564507DA2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b="1" kern="1200"/>
            <a:t>3.Cloud shell</a:t>
          </a:r>
          <a:endParaRPr lang="en-US" sz="2200" kern="1200"/>
        </a:p>
      </dsp:txBody>
      <dsp:txXfrm>
        <a:off x="4563914" y="2456402"/>
        <a:ext cx="1800000" cy="720000"/>
      </dsp:txXfrm>
    </dsp:sp>
    <dsp:sp modelId="{536640F0-927E-4484-A36E-FFB29660C98D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031F2-3438-4923-B7CD-9EC3D4D60A7F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E76EF-8855-4E30-9B2B-275C514A7182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b="1" kern="1200"/>
            <a:t>4.Bigquery</a:t>
          </a:r>
          <a:endParaRPr lang="en-US" sz="2200" kern="1200"/>
        </a:p>
      </dsp:txBody>
      <dsp:txXfrm>
        <a:off x="6678914" y="2456402"/>
        <a:ext cx="1800000" cy="720000"/>
      </dsp:txXfrm>
    </dsp:sp>
    <dsp:sp modelId="{5BB6110C-86B0-4291-9B78-DCA73D12CB31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4B336-A529-4040-B95F-552300C11639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E1094-B2F7-4795-ACB2-4DBCBCE8457B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b="1" kern="1200"/>
            <a:t>5.IAM and admin</a:t>
          </a:r>
          <a:endParaRPr lang="en-US" sz="2200" kern="1200"/>
        </a:p>
      </dsp:txBody>
      <dsp:txXfrm>
        <a:off x="8793914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3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8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9BFD-7C65-6C8B-150C-4194671FF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1AFCE-CA38-3A07-EA7A-EC1938D1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65EB-F817-E082-FF8B-691742DC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FC3D-EEC2-C785-01C3-D8DD2855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FA87-998A-5AF9-F8E2-7BC6CA2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8E15-9BAF-66E9-1FA1-B150157A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F9057-24B7-D812-2966-27F7FF17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8B30-43D5-CDCD-2B52-E9B996E7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C6A6-1232-5387-653C-4145813E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3773-9C1E-C264-2535-B09C3D7D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7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E360-3E6B-5010-A3FA-3261FEA18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01B9E-7AB4-7464-EFD9-461A2784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C875-E1E8-B74F-0687-A61D9288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F73E-C6B4-6AA5-17CC-99A27F16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ED5F-D633-54BA-D6E1-9C895A58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53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688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113-2769-4F12-13EC-F6C62E16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A647-C502-38F1-5A06-387D3A0B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2574-DACD-545A-A272-D2582E26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DCDE-3921-6FE4-A4DC-4EEB0235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7ED5-5986-C3FB-3A8F-F1A11171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1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C9A4-C115-E79B-57A2-2B6E208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260F1-A2EB-EE47-C695-76D7F77A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81F5-D34D-3194-1E4A-37D83E35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07B5-1A1A-2014-3894-989055F2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9895-5A86-9A3B-B7AA-1BCB04C4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2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8F89-7149-C06E-BA29-969A5845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C3B1-A53B-CCCF-E80B-C3B565E2F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ED44B-0BB0-F701-2693-85464275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260F7-3140-3A43-4FA7-5B3DF1D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5F17B-9C96-683B-9D2E-574BD42E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311B9-3E98-564B-FC87-404BD91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0500-94E9-4B57-AF05-FFADCC67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F072-DA4D-7C61-FE18-32B5206C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BC1DD-87B9-45DE-8063-047E6A82D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8EB90-8888-4833-9422-2204ACCD3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35F82-F0F2-F114-4BCE-A4081EF14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48AC3-C2B1-1A79-EE32-1A70FE20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B2A25-574E-F34C-7CF7-FE96AC99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2D4D8-75BB-EF6D-60D8-D9028700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067D-B179-D913-F1B7-CB08EE3B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A8654-F026-C2F3-7156-4D8065DE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5A20C-3223-7AB9-95D9-92E1A69F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17EA0-4123-D792-8DF7-330FFA69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3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E4E38-9262-E621-B82E-529C86DE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28469-B70F-C091-E0C8-B67F0D1F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F6D63-52F6-BF04-9F76-94D3C444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C3C4-DD63-3242-03A6-EC1ED27D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8597-C9E4-38C6-7415-F8241230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3900-85E1-DB12-22F5-E801FC1D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F41CE-90FD-5481-95F1-4F6521F2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C3128-3285-29B9-AC41-7A53FD79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8F94F-C0AA-B2BA-933B-DD04436F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1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EB6B-A0DC-3B28-1569-D30CACFF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4D315-E41A-DE44-C7F8-868160D17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95960-4313-90B9-404D-55C6B7156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8DE58-16C6-43B1-8B7C-034FC090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B259-3656-1616-1534-361F47AC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B0424-B500-4229-FF0F-DDA7D92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4A4D0-EA56-41F1-3BAC-D77AAB8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A58D-6878-5374-EC9F-EA03EFAB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2A05-9B94-F1FA-3B9E-50DA9B6E4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2007-9A83-456B-6AE9-1A4E9F5F5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88D4-E4CB-7F04-6607-C8968FF72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9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2428" y="712471"/>
            <a:ext cx="7225748" cy="2897792"/>
          </a:xfrm>
        </p:spPr>
        <p:txBody>
          <a:bodyPr>
            <a:normAutofit/>
          </a:bodyPr>
          <a:lstStyle/>
          <a:p>
            <a:pPr defTabSz="1134039"/>
            <a:r>
              <a:rPr lang="en-IN" sz="6449" b="1" u="sng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Arial" panose="020B0604020202020204" pitchFamily="34" charset="0"/>
              </a:rPr>
              <a:t>Capstone Project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632474-CFD6-6AE2-4F28-04523E6D2DFB}"/>
              </a:ext>
            </a:extLst>
          </p:cNvPr>
          <p:cNvSpPr/>
          <p:nvPr/>
        </p:nvSpPr>
        <p:spPr>
          <a:xfrm>
            <a:off x="5273301" y="5495607"/>
            <a:ext cx="5747339" cy="6499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134039">
              <a:spcAft>
                <a:spcPts val="636"/>
              </a:spcAft>
            </a:pPr>
            <a:r>
              <a:rPr lang="en-IN" sz="223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Ashutoshkumar Singh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041782"/>
              </p:ext>
            </p:extLst>
          </p:nvPr>
        </p:nvGraphicFramePr>
        <p:xfrm>
          <a:off x="5265988" y="467208"/>
          <a:ext cx="5698629" cy="59235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9862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92423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cap="all" spc="60">
                          <a:solidFill>
                            <a:schemeClr val="tx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Case study</a:t>
                      </a:r>
                    </a:p>
                    <a:p>
                      <a:pPr algn="r"/>
                      <a:r>
                        <a:rPr lang="en-US" sz="1900" b="1" cap="all" spc="6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169823" marR="169823" marT="144412" marB="14441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72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GCP Services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cap="none" spc="0">
                        <a:solidFill>
                          <a:schemeClr val="tx1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marL="169823" marR="169823" marT="84912" marB="144412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4423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Work Flow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cap="none" spc="0">
                        <a:solidFill>
                          <a:schemeClr val="tx1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500" kern="1200" cap="none" spc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69823" marR="169823" marT="84912" marB="144412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4423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Approach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cap="none" spc="0">
                        <a:solidFill>
                          <a:schemeClr val="tx1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500" kern="1200" cap="none" spc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 marL="169823" marR="169823" marT="84912" marB="144412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10572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500" kern="1200" cap="none" spc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169823" marR="169823" marT="84912" marB="144412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09569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effectLst/>
              </a:rPr>
              <a:t>Case Study - </a:t>
            </a:r>
            <a:br>
              <a:rPr lang="en-US" sz="4400" dirty="0">
                <a:effectLst/>
              </a:rPr>
            </a:br>
            <a:endParaRPr lang="en-US" sz="4400" dirty="0"/>
          </a:p>
        </p:txBody>
      </p:sp>
      <p:pic>
        <p:nvPicPr>
          <p:cNvPr id="8" name="Picture Placeholder 7" descr="A diagram of a case study&#10;&#10;Description automatically generated">
            <a:extLst>
              <a:ext uri="{FF2B5EF4-FFF2-40B4-BE49-F238E27FC236}">
                <a16:creationId xmlns:a16="http://schemas.microsoft.com/office/drawing/2014/main" id="{1E333FEB-90AA-F414-BDF7-42FCC43A36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8671" r="28670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  <a:tabLst>
                <a:tab pos="457200" algn="l"/>
              </a:tabLst>
            </a:pPr>
            <a:endParaRPr lang="en-US" b="1" dirty="0">
              <a:effectLst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U F H 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Its an ecommerce company dealing in organic groceries.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They are still an early stage startup. They operate in 20 Cities in India at this moment </a:t>
            </a:r>
            <a:r>
              <a:rPr lang="en-US" b="1" dirty="0" err="1">
                <a:effectLst/>
              </a:rPr>
              <a:t>accross</a:t>
            </a:r>
            <a:r>
              <a:rPr lang="en-US" b="1" dirty="0">
                <a:effectLst/>
              </a:rPr>
              <a:t> 6 States. They promise to deliver the order within 48 hours after order placement. They offer 50 different type of products in different SKUs.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At this moment they </a:t>
            </a:r>
            <a:r>
              <a:rPr lang="en-US" b="1" dirty="0" err="1">
                <a:effectLst/>
              </a:rPr>
              <a:t>recieve</a:t>
            </a:r>
            <a:r>
              <a:rPr lang="en-US" b="1" dirty="0">
                <a:effectLst/>
              </a:rPr>
              <a:t> between 500-1000 orders per day across India. 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They soon plan to expand their capabilities to serve between 10000 to 20000 orders per day.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  <a:latin typeface="Calibri" panose="020F0502020204030204"/>
              </a:rPr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7047" y="6356350"/>
            <a:ext cx="3944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382" y="6356350"/>
            <a:ext cx="13064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FB4751-880F-D840-AAA9-3A15815CC996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E27BD553-E5B4-8AA2-E945-3382D7AD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GCP  services 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89C7F76-DB2C-2363-F9C8-10E993684E04}"/>
              </a:ext>
            </a:extLst>
          </p:cNvPr>
          <p:cNvSpPr txBox="1">
            <a:spLocks/>
          </p:cNvSpPr>
          <p:nvPr/>
        </p:nvSpPr>
        <p:spPr>
          <a:xfrm>
            <a:off x="819794" y="1695635"/>
            <a:ext cx="6229530" cy="3897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10" name="TextBox 1">
            <a:extLst>
              <a:ext uri="{FF2B5EF4-FFF2-40B4-BE49-F238E27FC236}">
                <a16:creationId xmlns:a16="http://schemas.microsoft.com/office/drawing/2014/main" id="{848590ED-DCA0-2D2E-0D03-E9E6E108F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7357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4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612E0-73E4-0559-9926-ACEB1A10C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00050"/>
            <a:ext cx="3429000" cy="60579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27BD553-E5B4-8AA2-E945-3382D7AD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753182"/>
            <a:ext cx="5602264" cy="1972263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89C7F76-DB2C-2363-F9C8-10E993684E04}"/>
              </a:ext>
            </a:extLst>
          </p:cNvPr>
          <p:cNvSpPr txBox="1">
            <a:spLocks/>
          </p:cNvSpPr>
          <p:nvPr/>
        </p:nvSpPr>
        <p:spPr>
          <a:xfrm>
            <a:off x="704384" y="1170432"/>
            <a:ext cx="6229530" cy="2442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3012-B641-A63A-6D84-AF81B38EC4B8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       1. Create PostgreSQL cloud SQL instance on GCP. </a:t>
            </a:r>
          </a:p>
          <a:p>
            <a:pPr marL="114300"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   </a:t>
            </a:r>
            <a:r>
              <a:rPr lang="en-US" sz="1400">
                <a:solidFill>
                  <a:schemeClr val="bg1"/>
                </a:solidFill>
                <a:effectLst/>
              </a:rPr>
              <a:t>2. Create a Database in this instance and add a network under Connections section.  </a:t>
            </a:r>
          </a:p>
          <a:p>
            <a:pPr marL="114300"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        3. Create an OLTP schema using PostgreSQL </a:t>
            </a:r>
            <a:endParaRPr lang="en-US" sz="1400">
              <a:solidFill>
                <a:schemeClr val="bg1"/>
              </a:solidFill>
            </a:endParaRP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	a) Create an SQL script containing the queries for table creation and import it into your SQL instance.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          b) </a:t>
            </a:r>
            <a:r>
              <a:rPr lang="en-US" sz="1400">
                <a:solidFill>
                  <a:schemeClr val="bg1"/>
                </a:solidFill>
                <a:effectLst/>
              </a:rPr>
              <a:t>Customer_Master – Customerid – Primary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  	</a:t>
            </a:r>
            <a:r>
              <a:rPr lang="en-US" sz="1400">
                <a:solidFill>
                  <a:schemeClr val="bg1"/>
                </a:solidFill>
                <a:effectLst/>
              </a:rPr>
              <a:t>c) Product_Master –  Productid – Primary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	</a:t>
            </a:r>
            <a:r>
              <a:rPr lang="en-US" sz="1400">
                <a:solidFill>
                  <a:schemeClr val="bg1"/>
                </a:solidFill>
                <a:effectLst/>
              </a:rPr>
              <a:t>d) Order_Details –  Customerid – Foreign key </a:t>
            </a:r>
            <a:endParaRPr lang="en-US" sz="1400">
              <a:solidFill>
                <a:schemeClr val="bg1"/>
              </a:solidFill>
            </a:endParaRP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			     (Orderid, Order_status) – Primary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	e)</a:t>
            </a:r>
            <a:r>
              <a:rPr lang="en-US" sz="1400">
                <a:solidFill>
                  <a:schemeClr val="bg1"/>
                </a:solidFill>
                <a:effectLst/>
              </a:rPr>
              <a:t> Order_Items –  I. (Orderid, Productid) – Primary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 			   II. Orderid – Foreign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 		                       III. Productid – Foreign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        4.   </a:t>
            </a:r>
            <a:r>
              <a:rPr lang="en-US" sz="1400">
                <a:solidFill>
                  <a:schemeClr val="bg1"/>
                </a:solidFill>
                <a:effectLst/>
              </a:rPr>
              <a:t>Create engine from sqlalchemy library to establish connection between python script and database. </a:t>
            </a:r>
          </a:p>
          <a:p>
            <a:pPr marL="114300"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     </a:t>
            </a:r>
            <a:r>
              <a:rPr lang="en-US" sz="1400">
                <a:solidFill>
                  <a:schemeClr val="bg1"/>
                </a:solidFill>
                <a:effectLst/>
              </a:rPr>
              <a:t>5. Generate fake data using faker library and store in dataframe.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400">
              <a:solidFill>
                <a:schemeClr val="bg1"/>
              </a:solidFill>
              <a:effectLst/>
            </a:endParaRP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400">
              <a:solidFill>
                <a:schemeClr val="bg1"/>
              </a:solidFill>
              <a:effectLst/>
            </a:endParaRP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400">
              <a:solidFill>
                <a:schemeClr val="bg1"/>
              </a:solidFill>
              <a:effectLst/>
            </a:endParaRPr>
          </a:p>
          <a:p>
            <a:pPr marL="11430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2FDDB73-BA4E-DAAD-DDAC-8DF316AC65CB}"/>
              </a:ext>
            </a:extLst>
          </p:cNvPr>
          <p:cNvSpPr txBox="1">
            <a:spLocks/>
          </p:cNvSpPr>
          <p:nvPr/>
        </p:nvSpPr>
        <p:spPr>
          <a:xfrm>
            <a:off x="1061686" y="2976372"/>
            <a:ext cx="7242048" cy="49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8891E59-76D3-93BE-13A7-77CAD289AFB1}"/>
              </a:ext>
            </a:extLst>
          </p:cNvPr>
          <p:cNvSpPr txBox="1">
            <a:spLocks/>
          </p:cNvSpPr>
          <p:nvPr/>
        </p:nvSpPr>
        <p:spPr>
          <a:xfrm>
            <a:off x="743970" y="2616623"/>
            <a:ext cx="7180107" cy="528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EF9F5EB-E98F-8DF3-F58A-5BBD2C5DFAF1}"/>
              </a:ext>
            </a:extLst>
          </p:cNvPr>
          <p:cNvSpPr txBox="1">
            <a:spLocks/>
          </p:cNvSpPr>
          <p:nvPr/>
        </p:nvSpPr>
        <p:spPr>
          <a:xfrm>
            <a:off x="743970" y="1936389"/>
            <a:ext cx="7180107" cy="528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07FA60F-8DD7-BCE8-041E-F219065CDC61}"/>
              </a:ext>
            </a:extLst>
          </p:cNvPr>
          <p:cNvSpPr txBox="1">
            <a:spLocks/>
          </p:cNvSpPr>
          <p:nvPr/>
        </p:nvSpPr>
        <p:spPr>
          <a:xfrm>
            <a:off x="789922" y="3595989"/>
            <a:ext cx="7180107" cy="528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74F12-E7AE-3273-72CC-6DA7E31B86A1}"/>
              </a:ext>
            </a:extLst>
          </p:cNvPr>
          <p:cNvSpPr txBox="1"/>
          <p:nvPr/>
        </p:nvSpPr>
        <p:spPr>
          <a:xfrm>
            <a:off x="838200" y="939305"/>
            <a:ext cx="1029211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/>
              <a:t>6. </a:t>
            </a: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Insert the fake data generated into OLTP schema using dataframe.to_sql method.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/>
              <a:t>7. </a:t>
            </a: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Create tables defined in Star Schema in Big Query(Create an SQL script containing the queries for table creation and run it in bigquery editor)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 startAt="8"/>
              <a:tabLst>
                <a:tab pos="457200" algn="l"/>
              </a:tabLst>
            </a:pPr>
            <a:r>
              <a:rPr lang="en-IN"/>
              <a:t>8. </a:t>
            </a: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Build the ETL pipeline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tabLst>
                <a:tab pos="457200" algn="l"/>
              </a:tabLst>
            </a:pP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a) Create a service account giving Bigquery admin rights and generate a key for the same. Use this key to establish connection between python script and bigquery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fontAlgn="base">
              <a:lnSpc>
                <a:spcPct val="150000"/>
              </a:lnSpc>
              <a:tabLst>
                <a:tab pos="457200" algn="l"/>
              </a:tabLst>
            </a:pPr>
            <a:r>
              <a:rPr lang="en-IN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</a:t>
            </a: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b)Create engine from sqlalchemy library to establish connection between python script and database.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fontAlgn="base">
              <a:lnSpc>
                <a:spcPct val="150000"/>
              </a:lnSpc>
              <a:tabLst>
                <a:tab pos="457200" algn="l"/>
              </a:tabLst>
            </a:pP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 c) Extract data from cloud SQL tables into dataframes.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fontAlgn="base">
              <a:lnSpc>
                <a:spcPct val="150000"/>
              </a:lnSpc>
              <a:tabLst>
                <a:tab pos="457200" algn="l"/>
              </a:tabLst>
            </a:pP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 d) Transform this data as per the star schema tables using pandas dataframe.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fontAlgn="base">
              <a:lnSpc>
                <a:spcPct val="150000"/>
              </a:lnSpc>
              <a:tabLst>
                <a:tab pos="457200" algn="l"/>
              </a:tabLst>
            </a:pP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 e) Using pandas_gbq library push the data from dataframes into bigquery tables.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44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2FDDB73-BA4E-DAAD-DDAC-8DF316AC65CB}"/>
              </a:ext>
            </a:extLst>
          </p:cNvPr>
          <p:cNvSpPr txBox="1">
            <a:spLocks/>
          </p:cNvSpPr>
          <p:nvPr/>
        </p:nvSpPr>
        <p:spPr>
          <a:xfrm>
            <a:off x="1061686" y="2976372"/>
            <a:ext cx="7242048" cy="49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8891E59-76D3-93BE-13A7-77CAD289AFB1}"/>
              </a:ext>
            </a:extLst>
          </p:cNvPr>
          <p:cNvSpPr txBox="1">
            <a:spLocks/>
          </p:cNvSpPr>
          <p:nvPr/>
        </p:nvSpPr>
        <p:spPr>
          <a:xfrm>
            <a:off x="743970" y="2616623"/>
            <a:ext cx="7180107" cy="528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EF9F5EB-E98F-8DF3-F58A-5BBD2C5DFAF1}"/>
              </a:ext>
            </a:extLst>
          </p:cNvPr>
          <p:cNvSpPr txBox="1">
            <a:spLocks/>
          </p:cNvSpPr>
          <p:nvPr/>
        </p:nvSpPr>
        <p:spPr>
          <a:xfrm>
            <a:off x="743969" y="380046"/>
            <a:ext cx="10704061" cy="5035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 startAt="9"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Run incremental ETL to load 5000 more records and populate them into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oltp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and then in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bigquery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 fontAlgn="base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a) Create engine from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sqlalchemy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library to establish connection between python script and database.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 fontAlgn="base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en-IN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b) 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Extract data from cloud SQL tables into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dataframes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and get the last updated data.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 fontAlgn="base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	c) Generate fake data using faker library and store in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dataframe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 fontAlgn="base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d) Append the fake data generated into OLTP schema using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dataframe.to_sql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method.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 startAt="10"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Perform analysis on the transferred data using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BigQuery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6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77" y="306277"/>
            <a:ext cx="4024032" cy="28857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Thank you 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Right Double Quote">
            <a:extLst>
              <a:ext uri="{FF2B5EF4-FFF2-40B4-BE49-F238E27FC236}">
                <a16:creationId xmlns:a16="http://schemas.microsoft.com/office/drawing/2014/main" id="{34128207-7E7D-CABC-2145-CFAB181BC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5365" y="2474375"/>
            <a:ext cx="3083023" cy="308302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572</Words>
  <Application>Microsoft Office PowerPoint</Application>
  <PresentationFormat>Widescreen</PresentationFormat>
  <Paragraphs>76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</vt:lpstr>
      <vt:lpstr>Times New Roman</vt:lpstr>
      <vt:lpstr>Office Theme</vt:lpstr>
      <vt:lpstr>Capstone Project</vt:lpstr>
      <vt:lpstr>agenda</vt:lpstr>
      <vt:lpstr>Case Study -  </vt:lpstr>
      <vt:lpstr>GCP  services </vt:lpstr>
      <vt:lpstr>Work flow</vt:lpstr>
      <vt:lpstr>Approach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Pallavi Vetal</dc:creator>
  <cp:lastModifiedBy>Amrit Kumar</cp:lastModifiedBy>
  <cp:revision>6</cp:revision>
  <dcterms:created xsi:type="dcterms:W3CDTF">2023-10-11T03:25:59Z</dcterms:created>
  <dcterms:modified xsi:type="dcterms:W3CDTF">2023-10-11T09:22:05Z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