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8" r:id="rId8"/>
    <p:sldId id="262" r:id="rId9"/>
    <p:sldId id="263" r:id="rId10"/>
    <p:sldId id="269"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zKk6iZiCPlZlHfX54J0xw0cP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25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39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13"/>
          <p:cNvSpPr/>
          <p:nvPr/>
        </p:nvSpPr>
        <p:spPr>
          <a:xfrm>
            <a:off x="3175" y="6400800"/>
            <a:ext cx="12188825" cy="4572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4"/>
        <p:cNvGrpSpPr/>
        <p:nvPr/>
      </p:nvGrpSpPr>
      <p:grpSpPr>
        <a:xfrm>
          <a:off x="0" y="0"/>
          <a:ext cx="0" cy="0"/>
          <a:chOff x="0" y="0"/>
          <a:chExt cx="0" cy="0"/>
        </a:xfrm>
      </p:grpSpPr>
      <p:sp>
        <p:nvSpPr>
          <p:cNvPr id="85" name="Google Shape;85;p22"/>
          <p:cNvSpPr/>
          <p:nvPr/>
        </p:nvSpPr>
        <p:spPr>
          <a:xfrm>
            <a:off x="16" y="0"/>
            <a:ext cx="4050791" cy="68580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a:off x="4040071" y="0"/>
            <a:ext cx="64008"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2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0" name="Google Shape;90;p2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3"/>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 name="Google Shape;96;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4"/>
          <p:cNvSpPr/>
          <p:nvPr/>
        </p:nvSpPr>
        <p:spPr>
          <a:xfrm>
            <a:off x="3175" y="6400800"/>
            <a:ext cx="12188825" cy="4572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4"/>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4"/>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4" name="Google Shape;104;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aption">
  <p:cSld name="1_Title and Caption">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913795" y="608437"/>
            <a:ext cx="10353762" cy="35343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3F3F3F"/>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913794" y="4295180"/>
            <a:ext cx="10353763" cy="1501826"/>
          </a:xfrm>
          <a:prstGeom prst="rect">
            <a:avLst/>
          </a:prstGeom>
          <a:noFill/>
          <a:ln>
            <a:noFill/>
          </a:ln>
        </p:spPr>
        <p:txBody>
          <a:bodyPr spcFirstLastPara="1" wrap="square" lIns="0" tIns="45700" rIns="0" bIns="45700" anchor="ctr" anchorCtr="0">
            <a:normAutofit/>
          </a:bodyPr>
          <a:lstStyle>
            <a:lvl1pPr marL="457200" lvl="0" indent="-228600" algn="ctr">
              <a:lnSpc>
                <a:spcPct val="90000"/>
              </a:lnSpc>
              <a:spcBef>
                <a:spcPts val="1200"/>
              </a:spcBef>
              <a:spcAft>
                <a:spcPts val="0"/>
              </a:spcAft>
              <a:buSzPts val="1600"/>
              <a:buNone/>
              <a:defRPr sz="1600"/>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33" name="Google Shape;33;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6"/>
        <p:cNvGrpSpPr/>
        <p:nvPr/>
      </p:nvGrpSpPr>
      <p:grpSpPr>
        <a:xfrm>
          <a:off x="0" y="0"/>
          <a:ext cx="0" cy="0"/>
          <a:chOff x="0" y="0"/>
          <a:chExt cx="0" cy="0"/>
        </a:xfrm>
      </p:grpSpPr>
      <p:sp>
        <p:nvSpPr>
          <p:cNvPr id="37" name="Google Shape;37;p16"/>
          <p:cNvSpPr/>
          <p:nvPr/>
        </p:nvSpPr>
        <p:spPr>
          <a:xfrm>
            <a:off x="0" y="4953000"/>
            <a:ext cx="12188825" cy="19050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6"/>
          <p:cNvSpPr/>
          <p:nvPr/>
        </p:nvSpPr>
        <p:spPr>
          <a:xfrm>
            <a:off x="15" y="491507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a:spLocks noGrp="1"/>
          </p:cNvSpPr>
          <p:nvPr>
            <p:ph type="pic" idx="2"/>
          </p:nvPr>
        </p:nvSpPr>
        <p:spPr>
          <a:xfrm>
            <a:off x="15" y="0"/>
            <a:ext cx="12191985" cy="4915076"/>
          </a:xfrm>
          <a:prstGeom prst="rect">
            <a:avLst/>
          </a:prstGeom>
          <a:solidFill>
            <a:srgbClr val="B6C3CF"/>
          </a:solidFill>
          <a:ln>
            <a:noFill/>
          </a:ln>
        </p:spPr>
      </p:sp>
      <p:sp>
        <p:nvSpPr>
          <p:cNvPr id="41" name="Google Shape;41;p1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42" name="Google Shape;4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4"/>
        <p:cNvGrpSpPr/>
        <p:nvPr/>
      </p:nvGrpSpPr>
      <p:grpSpPr>
        <a:xfrm>
          <a:off x="0" y="0"/>
          <a:ext cx="0" cy="0"/>
          <a:chOff x="0" y="0"/>
          <a:chExt cx="0" cy="0"/>
        </a:xfrm>
      </p:grpSpPr>
      <p:sp>
        <p:nvSpPr>
          <p:cNvPr id="55" name="Google Shape;55;p18"/>
          <p:cNvSpPr/>
          <p:nvPr/>
        </p:nvSpPr>
        <p:spPr>
          <a:xfrm>
            <a:off x="3175" y="6400800"/>
            <a:ext cx="12188825" cy="4572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8"/>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59" name="Google Shape;59;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1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3"/>
        <p:cNvGrpSpPr/>
        <p:nvPr/>
      </p:nvGrpSpPr>
      <p:grpSpPr>
        <a:xfrm>
          <a:off x="0" y="0"/>
          <a:ext cx="0" cy="0"/>
          <a:chOff x="0" y="0"/>
          <a:chExt cx="0" cy="0"/>
        </a:xfrm>
      </p:grpSpPr>
      <p:sp>
        <p:nvSpPr>
          <p:cNvPr id="64" name="Google Shape;64;p19"/>
          <p:cNvSpPr/>
          <p:nvPr/>
        </p:nvSpPr>
        <p:spPr>
          <a:xfrm>
            <a:off x="3175" y="6400800"/>
            <a:ext cx="12188825" cy="4572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9"/>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68" name="Google Shape;68;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1" name="Google Shape;71;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2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6" name="Google Shape;7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2"/>
          <p:cNvSpPr/>
          <p:nvPr/>
        </p:nvSpPr>
        <p:spPr>
          <a:xfrm>
            <a:off x="1" y="6400800"/>
            <a:ext cx="12192000" cy="457200"/>
          </a:xfrm>
          <a:prstGeom prst="rect">
            <a:avLst/>
          </a:prstGeom>
          <a:solidFill>
            <a:srgbClr val="618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15" y="6334316"/>
            <a:ext cx="12191985" cy="6648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
          <p:cNvSpPr/>
          <p:nvPr/>
        </p:nvSpPr>
        <p:spPr>
          <a:xfrm>
            <a:off x="81378" y="0"/>
            <a:ext cx="12110621" cy="11896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i="0" u="none" strike="noStrike" cap="none" dirty="0">
                <a:solidFill>
                  <a:schemeClr val="tx1">
                    <a:lumMod val="95000"/>
                    <a:lumOff val="5000"/>
                  </a:schemeClr>
                </a:solidFill>
                <a:latin typeface="Times New Roman" panose="02020603050405020304" pitchFamily="18" charset="0"/>
                <a:cs typeface="Times New Roman" panose="02020603050405020304" pitchFamily="18" charset="0"/>
              </a:rPr>
              <a:t>SAMRAT ASHOK TECHNOLOGICAL INSTITUTE </a:t>
            </a:r>
            <a:endParaRPr lang="en-US" sz="3200" b="1" i="0" u="none" strike="noStrike" cap="none"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3200" b="1" i="0" u="none" strike="noStrike" cap="none" dirty="0" smtClean="0">
                <a:solidFill>
                  <a:schemeClr val="tx1">
                    <a:lumMod val="95000"/>
                    <a:lumOff val="5000"/>
                  </a:schemeClr>
                </a:solidFill>
                <a:latin typeface="Times New Roman" panose="02020603050405020304" pitchFamily="18" charset="0"/>
                <a:cs typeface="Times New Roman" panose="02020603050405020304" pitchFamily="18" charset="0"/>
              </a:rPr>
              <a:t>VIDISHA </a:t>
            </a:r>
            <a:r>
              <a:rPr lang="en-US" sz="3200" b="1" i="0" u="none" strike="noStrike" cap="none" dirty="0">
                <a:solidFill>
                  <a:schemeClr val="tx1">
                    <a:lumMod val="95000"/>
                    <a:lumOff val="5000"/>
                  </a:schemeClr>
                </a:solidFill>
                <a:latin typeface="Times New Roman" panose="02020603050405020304" pitchFamily="18" charset="0"/>
                <a:cs typeface="Times New Roman" panose="02020603050405020304" pitchFamily="18" charset="0"/>
              </a:rPr>
              <a:t>(M.P)</a:t>
            </a:r>
            <a:endParaRPr sz="3200" b="1" i="0" u="none" strike="noStrike" cap="none"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3" name="Google Shape;113;p1"/>
          <p:cNvSpPr/>
          <p:nvPr/>
        </p:nvSpPr>
        <p:spPr>
          <a:xfrm>
            <a:off x="3728622" y="2352645"/>
            <a:ext cx="3563715" cy="1076417"/>
          </a:xfrm>
          <a:prstGeom prst="roundRect">
            <a:avLst>
              <a:gd name="adj" fmla="val 16667"/>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800" i="0" u="none" strike="noStrike" cap="none" dirty="0" smtClean="0">
                <a:solidFill>
                  <a:schemeClr val="tx1"/>
                </a:solidFill>
                <a:latin typeface="Times New Roman" panose="02020603050405020304" pitchFamily="18" charset="0"/>
                <a:ea typeface="Calibri"/>
                <a:cs typeface="Times New Roman" panose="02020603050405020304" pitchFamily="18" charset="0"/>
                <a:sym typeface="Calibri"/>
              </a:rPr>
              <a:t>Presented to :-</a:t>
            </a:r>
            <a:endParaRPr lang="en-US" sz="1800" dirty="0">
              <a:solidFill>
                <a:schemeClr val="tx1"/>
              </a:solidFill>
              <a:latin typeface="Times New Roman" panose="02020603050405020304" pitchFamily="18" charset="0"/>
              <a:ea typeface="Calibri"/>
              <a:cs typeface="Times New Roman" panose="02020603050405020304" pitchFamily="18" charset="0"/>
            </a:endParaRPr>
          </a:p>
          <a:p>
            <a:pPr marL="0" marR="0" lvl="0" indent="0" rtl="0">
              <a:spcBef>
                <a:spcPts val="0"/>
              </a:spcBef>
              <a:spcAft>
                <a:spcPts val="0"/>
              </a:spcAft>
              <a:buNone/>
            </a:pPr>
            <a:r>
              <a:rPr lang="en-US" sz="1900" i="0" u="none" strike="noStrike" cap="none" dirty="0" smtClean="0">
                <a:solidFill>
                  <a:schemeClr val="tx1"/>
                </a:solidFill>
                <a:latin typeface="Times New Roman" panose="02020603050405020304" pitchFamily="18" charset="0"/>
                <a:ea typeface="Calibri"/>
                <a:cs typeface="Times New Roman" panose="02020603050405020304" pitchFamily="18" charset="0"/>
                <a:sym typeface="Calibri"/>
              </a:rPr>
              <a:t>Prof. ABHISHEK MATHUR Sir</a:t>
            </a:r>
            <a:endParaRPr lang="en-US" sz="190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14" name="Google Shape;114;p1"/>
          <p:cNvSpPr/>
          <p:nvPr/>
        </p:nvSpPr>
        <p:spPr>
          <a:xfrm>
            <a:off x="3728622" y="3680237"/>
            <a:ext cx="4914900" cy="2314575"/>
          </a:xfrm>
          <a:prstGeom prst="rect">
            <a:avLst/>
          </a:prstGeom>
          <a:gradFill>
            <a:gsLst>
              <a:gs pos="0">
                <a:srgbClr val="567387"/>
              </a:gs>
              <a:gs pos="48000">
                <a:srgbClr val="94ABBA"/>
              </a:gs>
              <a:gs pos="100000">
                <a:srgbClr val="BCCAD4"/>
              </a:gs>
            </a:gsLst>
            <a:lin ang="16200000" scaled="0"/>
          </a:gradFill>
          <a:ln>
            <a:noFill/>
          </a:ln>
        </p:spPr>
        <p:txBody>
          <a:bodyPr spcFirstLastPara="1" wrap="square" lIns="91425" tIns="45700" rIns="91425" bIns="45700" anchor="ctr" anchorCtr="0">
            <a:noAutofit/>
          </a:bodyPr>
          <a:lstStyle/>
          <a:p>
            <a:pPr marL="0" marR="0" lvl="0" indent="0" rtl="0">
              <a:spcBef>
                <a:spcPts val="130"/>
              </a:spcBef>
              <a:spcAft>
                <a:spcPts val="0"/>
              </a:spcAft>
              <a:buNone/>
            </a:pPr>
            <a:r>
              <a:rPr lang="en-US" sz="180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Presented by </a:t>
            </a:r>
            <a:r>
              <a:rPr lang="en-US" sz="1800" i="0" u="none" strike="noStrike" cap="none" dirty="0" smtClean="0">
                <a:solidFill>
                  <a:schemeClr val="tx1"/>
                </a:solidFill>
                <a:latin typeface="Times New Roman" panose="02020603050405020304" pitchFamily="18" charset="0"/>
                <a:ea typeface="Calibri"/>
                <a:cs typeface="Times New Roman" panose="02020603050405020304" pitchFamily="18" charset="0"/>
                <a:sym typeface="Calibri"/>
              </a:rPr>
              <a:t>:- </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130"/>
              </a:spcBef>
              <a:spcAft>
                <a:spcPts val="0"/>
              </a:spcAft>
              <a:buNone/>
            </a:pPr>
            <a:r>
              <a:rPr lang="en-US"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Ayush Dhabale – 0108CS201022</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130"/>
              </a:spcBef>
              <a:spcAft>
                <a:spcPts val="0"/>
              </a:spcAft>
              <a:buNone/>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Himanshu Kudesiya – 0108CS201041</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130"/>
              </a:spcBef>
              <a:spcAft>
                <a:spcPts val="0"/>
              </a:spcAft>
              <a:buNone/>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Hitika Gahlot – 0108CS201042</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130"/>
              </a:spcBef>
              <a:spcAft>
                <a:spcPts val="0"/>
              </a:spcAft>
              <a:buNone/>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Jaiansh Bora – 0108CS201043</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130"/>
              </a:spcBef>
              <a:spcAft>
                <a:spcPts val="0"/>
              </a:spcAft>
              <a:buNone/>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Nilima Barde – 0108CS201071</a:t>
            </a:r>
            <a:endParaRPr dirty="0">
              <a:solidFill>
                <a:schemeClr val="tx1"/>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18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15" name="Google Shape;115;p1"/>
          <p:cNvSpPr/>
          <p:nvPr/>
        </p:nvSpPr>
        <p:spPr>
          <a:xfrm>
            <a:off x="3728622" y="1482571"/>
            <a:ext cx="7341900" cy="618900"/>
          </a:xfrm>
          <a:prstGeom prst="rect">
            <a:avLst/>
          </a:prstGeom>
          <a:gradFill>
            <a:gsLst>
              <a:gs pos="0">
                <a:srgbClr val="819CB0"/>
              </a:gs>
              <a:gs pos="34000">
                <a:srgbClr val="849EB1"/>
              </a:gs>
              <a:gs pos="70000">
                <a:srgbClr val="85A2B5"/>
              </a:gs>
              <a:gs pos="100000">
                <a:srgbClr val="90A9BA"/>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smtClean="0">
                <a:solidFill>
                  <a:schemeClr val="tx1"/>
                </a:solidFill>
                <a:latin typeface="Times New Roman" panose="02020603050405020304" pitchFamily="18" charset="0"/>
                <a:cs typeface="Times New Roman" panose="02020603050405020304" pitchFamily="18" charset="0"/>
              </a:rPr>
              <a:t>MINOR PROJECT – HAND GESTURE VOLUME CONTROLLER</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91" y="1482571"/>
            <a:ext cx="2825724" cy="3592503"/>
          </a:xfrm>
          <a:prstGeom prst="rect">
            <a:avLst/>
          </a:prstGeo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123345" y="816323"/>
            <a:ext cx="10353762" cy="1318017"/>
          </a:xfrm>
          <a:prstGeom prst="rect">
            <a:avLst/>
          </a:prstGeom>
          <a:noFill/>
          <a:ln>
            <a:noFill/>
          </a:ln>
        </p:spPr>
        <p:txBody>
          <a:bodyPr spcFirstLastPara="1" wrap="square" lIns="91425" tIns="45700" rIns="91425" bIns="45700" anchor="ctr" anchorCtr="0">
            <a:normAutofit/>
          </a:bodyPr>
          <a:lstStyle/>
          <a:p>
            <a:pPr lvl="0"/>
            <a:r>
              <a:rPr lang="en-IN" dirty="0">
                <a:solidFill>
                  <a:schemeClr val="tx1">
                    <a:lumMod val="95000"/>
                    <a:lumOff val="5000"/>
                  </a:schemeClr>
                </a:solidFill>
                <a:latin typeface="Times New Roman" panose="02020603050405020304" pitchFamily="18" charset="0"/>
                <a:cs typeface="Times New Roman" panose="02020603050405020304" pitchFamily="18" charset="0"/>
              </a:rPr>
              <a:t>Pycaw</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1" name="Google Shape;151;p7"/>
          <p:cNvSpPr txBox="1">
            <a:spLocks noGrp="1"/>
          </p:cNvSpPr>
          <p:nvPr>
            <p:ph type="body" idx="1"/>
          </p:nvPr>
        </p:nvSpPr>
        <p:spPr>
          <a:xfrm>
            <a:off x="819149" y="1809750"/>
            <a:ext cx="10810875" cy="4191000"/>
          </a:xfrm>
          <a:prstGeom prst="rect">
            <a:avLst/>
          </a:prstGeom>
          <a:noFill/>
          <a:ln>
            <a:noFill/>
          </a:ln>
        </p:spPr>
        <p:txBody>
          <a:bodyPr spcFirstLastPara="1" wrap="square" lIns="0" tIns="45700" rIns="0" bIns="45700" anchor="ctr" anchorCtr="0">
            <a:noAutofit/>
          </a:bodyPr>
          <a:lstStyle/>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PyCAW (Python Core Audio Windows) is a Python library that provides an interface to the Windows Core Audio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API.</a:t>
            </a:r>
          </a:p>
          <a:p>
            <a:pPr marL="342900" lvl="0" indent="-342900" algn="l">
              <a:lnSpc>
                <a:spcPct val="110000"/>
              </a:lnSpc>
              <a:spcBef>
                <a:spcPts val="0"/>
              </a:spcBef>
              <a:buClr>
                <a:schemeClr val="tx1"/>
              </a:buClr>
              <a:buSzPts val="2400"/>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volume gesture control, PyCAW can be used to adjust the volume of the audio system in response to the hand gestures made by the user</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42900" lvl="0" indent="-342900" algn="l">
              <a:lnSpc>
                <a:spcPct val="110000"/>
              </a:lnSpc>
              <a:spcBef>
                <a:spcPts val="0"/>
              </a:spcBef>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Once the hand gestures are recognized and interpreted by the gesture recognition algorithm, PyCAW can be used to set the volume levels of the audio device accordingly.</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364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EXPERIMENTATION</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66" name="Google Shape;166;p9"/>
          <p:cNvPicPr preferRelativeResize="0">
            <a:picLocks noGrp="1"/>
          </p:cNvPicPr>
          <p:nvPr>
            <p:ph type="body" idx="2"/>
          </p:nvPr>
        </p:nvPicPr>
        <p:blipFill rotWithShape="1">
          <a:blip r:embed="rId3">
            <a:alphaModFix/>
          </a:blip>
          <a:srcRect t="7275"/>
          <a:stretch/>
        </p:blipFill>
        <p:spPr>
          <a:xfrm>
            <a:off x="1097278" y="3524364"/>
            <a:ext cx="4179571" cy="2520322"/>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
        <p:nvSpPr>
          <p:cNvPr id="167" name="Google Shape;167;p9"/>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000"/>
              <a:buNone/>
            </a:pPr>
            <a:r>
              <a:rPr lang="en-US">
                <a:solidFill>
                  <a:schemeClr val="tx1">
                    <a:lumMod val="95000"/>
                    <a:lumOff val="5000"/>
                  </a:schemeClr>
                </a:solidFill>
                <a:latin typeface="Times New Roman" panose="02020603050405020304" pitchFamily="18" charset="0"/>
                <a:cs typeface="Times New Roman" panose="02020603050405020304" pitchFamily="18" charset="0"/>
              </a:rPr>
              <a:t> </a:t>
            </a:r>
            <a:endParaRPr>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68" name="Google Shape;168;p9"/>
          <p:cNvPicPr preferRelativeResize="0">
            <a:picLocks noGrp="1"/>
          </p:cNvPicPr>
          <p:nvPr>
            <p:ph type="body" idx="4"/>
          </p:nvPr>
        </p:nvPicPr>
        <p:blipFill rotWithShape="1">
          <a:blip r:embed="rId4">
            <a:alphaModFix/>
          </a:blip>
          <a:srcRect l="2542" t="4358" r="3243" b="3161"/>
          <a:stretch/>
        </p:blipFill>
        <p:spPr>
          <a:xfrm>
            <a:off x="7055745" y="3524364"/>
            <a:ext cx="3910639" cy="2520322"/>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
        <p:nvSpPr>
          <p:cNvPr id="169" name="Google Shape;169;p9"/>
          <p:cNvSpPr txBox="1"/>
          <p:nvPr/>
        </p:nvSpPr>
        <p:spPr>
          <a:xfrm>
            <a:off x="1097278" y="1846052"/>
            <a:ext cx="9751697" cy="15696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tx1"/>
              </a:buClr>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Calibri"/>
                <a:cs typeface="Times New Roman" panose="02020603050405020304" pitchFamily="18" charset="0"/>
                <a:sym typeface="Calibri"/>
              </a:rPr>
              <a:t>The </a:t>
            </a:r>
            <a:r>
              <a:rPr lang="en-US" sz="2400" dirty="0" smtClean="0">
                <a:solidFill>
                  <a:schemeClr val="tx1">
                    <a:lumMod val="95000"/>
                    <a:lumOff val="5000"/>
                  </a:schemeClr>
                </a:solidFill>
                <a:latin typeface="Times New Roman" panose="02020603050405020304" pitchFamily="18" charset="0"/>
                <a:ea typeface="Calibri"/>
                <a:cs typeface="Times New Roman" panose="02020603050405020304" pitchFamily="18" charset="0"/>
                <a:sym typeface="Calibri"/>
              </a:rPr>
              <a:t>camera </a:t>
            </a:r>
            <a:r>
              <a:rPr lang="en-US" sz="2400" dirty="0">
                <a:solidFill>
                  <a:schemeClr val="tx1">
                    <a:lumMod val="95000"/>
                    <a:lumOff val="5000"/>
                  </a:schemeClr>
                </a:solidFill>
                <a:latin typeface="Times New Roman" panose="02020603050405020304" pitchFamily="18" charset="0"/>
                <a:ea typeface="Calibri"/>
                <a:cs typeface="Times New Roman" panose="02020603050405020304" pitchFamily="18" charset="0"/>
                <a:sym typeface="Calibri"/>
              </a:rPr>
              <a:t>is detecting the points and drawing the lines or making the landmarks</a:t>
            </a:r>
            <a:r>
              <a:rPr lang="en-US" sz="2400" dirty="0" smtClean="0">
                <a:solidFill>
                  <a:schemeClr val="tx1">
                    <a:lumMod val="95000"/>
                    <a:lumOff val="5000"/>
                  </a:schemeClr>
                </a:solidFill>
                <a:latin typeface="Times New Roman" panose="02020603050405020304" pitchFamily="18" charset="0"/>
                <a:ea typeface="Calibri"/>
                <a:cs typeface="Times New Roman" panose="02020603050405020304" pitchFamily="18" charset="0"/>
                <a:sym typeface="Calibri"/>
              </a:rPr>
              <a:t>.</a:t>
            </a:r>
          </a:p>
          <a:p>
            <a:pPr marL="342900" marR="0" lvl="0" indent="-342900" algn="l" rtl="0">
              <a:spcBef>
                <a:spcPts val="0"/>
              </a:spcBef>
              <a:spcAft>
                <a:spcPts val="0"/>
              </a:spcAft>
              <a:buClr>
                <a:schemeClr val="tx1"/>
              </a:buClr>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Calibri"/>
                <a:cs typeface="Times New Roman" panose="02020603050405020304" pitchFamily="18" charset="0"/>
                <a:sym typeface="Calibri"/>
              </a:rPr>
              <a:t>The pink line is between the landmark of index finger tip and thumb tip (Point 4 and 8).</a:t>
            </a:r>
            <a:endParaRPr sz="2400" dirty="0">
              <a:solidFill>
                <a:schemeClr val="tx1">
                  <a:lumMod val="95000"/>
                  <a:lumOff val="5000"/>
                </a:schemeClr>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1123345" y="703687"/>
            <a:ext cx="10353762" cy="148669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ADVANTAGES</a:t>
            </a:r>
            <a:endParaRPr lang="en-US" dirty="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endParaRPr>
          </a:p>
        </p:txBody>
      </p:sp>
      <p:sp>
        <p:nvSpPr>
          <p:cNvPr id="175" name="Google Shape;175;p10"/>
          <p:cNvSpPr txBox="1">
            <a:spLocks noGrp="1"/>
          </p:cNvSpPr>
          <p:nvPr>
            <p:ph type="body" idx="1"/>
          </p:nvPr>
        </p:nvSpPr>
        <p:spPr>
          <a:xfrm>
            <a:off x="904269" y="1979258"/>
            <a:ext cx="10353763" cy="3941573"/>
          </a:xfrm>
          <a:prstGeom prst="rect">
            <a:avLst/>
          </a:prstGeom>
          <a:noFill/>
          <a:ln>
            <a:noFill/>
          </a:ln>
        </p:spPr>
        <p:txBody>
          <a:bodyPr spcFirstLastPara="1" wrap="square" lIns="0" tIns="45700" rIns="0" bIns="45700" anchor="ctr" anchorCtr="0">
            <a:normAutofit fontScale="92500" lnSpcReduction="10000"/>
          </a:bodyPr>
          <a:lstStyle/>
          <a:p>
            <a:pPr marL="342900" lvl="0" indent="-342900" algn="l" rtl="0">
              <a:lnSpc>
                <a:spcPct val="90000"/>
              </a:lnSpc>
              <a:spcBef>
                <a:spcPts val="0"/>
              </a:spcBef>
              <a:spcAft>
                <a:spcPts val="0"/>
              </a:spcAft>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Easy to use</a:t>
            </a:r>
            <a:endParaRPr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endParaRPr>
          </a:p>
          <a:p>
            <a:pPr marL="342900" lvl="0" indent="-342900" algn="l" rtl="0">
              <a:lnSpc>
                <a:spcPct val="90000"/>
              </a:lnSpc>
              <a:spcBef>
                <a:spcPts val="1400"/>
              </a:spcBef>
              <a:spcAft>
                <a:spcPts val="0"/>
              </a:spcAft>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Hassle free</a:t>
            </a:r>
            <a:endParaRPr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endParaRPr>
          </a:p>
          <a:p>
            <a:pPr marL="342900" lvl="0" indent="-342900" algn="l" rtl="0">
              <a:lnSpc>
                <a:spcPct val="90000"/>
              </a:lnSpc>
              <a:spcBef>
                <a:spcPts val="1400"/>
              </a:spcBef>
              <a:spcAft>
                <a:spcPts val="0"/>
              </a:spcAft>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Fun to use</a:t>
            </a:r>
          </a:p>
          <a:p>
            <a:pPr marL="342900" lvl="0" indent="-342900" algn="l">
              <a:spcBef>
                <a:spcPts val="1400"/>
              </a:spcBef>
              <a:buClr>
                <a:srgbClr val="000000"/>
              </a:buClr>
              <a:buSzPts val="2400"/>
              <a:buFont typeface="Arial" panose="020B0604020202020204" pitchFamily="34" charset="0"/>
              <a:buChar char="•"/>
            </a:pPr>
            <a:r>
              <a:rPr lang="en-US" sz="2400" dirty="0">
                <a:solidFill>
                  <a:srgbClr val="000000">
                    <a:lumMod val="95000"/>
                    <a:lumOff val="5000"/>
                  </a:srgbClr>
                </a:solidFill>
                <a:latin typeface="Times New Roman" panose="02020603050405020304" pitchFamily="18" charset="0"/>
                <a:ea typeface="Arial"/>
                <a:cs typeface="Times New Roman" panose="02020603050405020304" pitchFamily="18" charset="0"/>
                <a:sym typeface="Arial"/>
              </a:rPr>
              <a:t>More </a:t>
            </a:r>
            <a:r>
              <a:rPr lang="en-US" sz="2400" dirty="0" smtClean="0">
                <a:solidFill>
                  <a:srgbClr val="000000">
                    <a:lumMod val="95000"/>
                    <a:lumOff val="5000"/>
                  </a:srgbClr>
                </a:solidFill>
                <a:latin typeface="Times New Roman" panose="02020603050405020304" pitchFamily="18" charset="0"/>
                <a:ea typeface="Arial"/>
                <a:cs typeface="Times New Roman" panose="02020603050405020304" pitchFamily="18" charset="0"/>
                <a:sym typeface="Arial"/>
              </a:rPr>
              <a:t>interactivity</a:t>
            </a:r>
          </a:p>
          <a:p>
            <a:pPr marL="342900" indent="-342900" algn="l">
              <a:spcBef>
                <a:spcPts val="1400"/>
              </a:spcBef>
              <a:buClr>
                <a:srgbClr val="000000"/>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Intuitive and </a:t>
            </a: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natural</a:t>
            </a:r>
          </a:p>
          <a:p>
            <a:pPr marL="342900" lvl="0" indent="-342900" algn="l">
              <a:spcBef>
                <a:spcPts val="1400"/>
              </a:spcBef>
              <a:buClr>
                <a:srgbClr val="000000"/>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Hands-free </a:t>
            </a: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operation</a:t>
            </a:r>
          </a:p>
          <a:p>
            <a:pPr marL="342900" indent="-342900" algn="l">
              <a:spcBef>
                <a:spcPts val="1400"/>
              </a:spcBef>
              <a:buClr>
                <a:srgbClr val="000000"/>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Accessibility</a:t>
            </a:r>
          </a:p>
          <a:p>
            <a:pPr marL="342900" lvl="0" indent="-342900" algn="l">
              <a:spcBef>
                <a:spcPts val="1400"/>
              </a:spcBef>
              <a:buClr>
                <a:srgbClr val="000000"/>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Convenience</a:t>
            </a:r>
          </a:p>
          <a:p>
            <a:pPr marL="342900" indent="-342900" algn="l">
              <a:spcBef>
                <a:spcPts val="1400"/>
              </a:spcBef>
              <a:buClr>
                <a:srgbClr val="000000"/>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rPr>
              <a:t>Aesthetics</a:t>
            </a:r>
            <a:endParaRPr lang="en-US" sz="2400" dirty="0">
              <a:solidFill>
                <a:schemeClr val="tx1">
                  <a:lumMod val="95000"/>
                  <a:lumOff val="5000"/>
                </a:schemeClr>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1151920" y="675112"/>
            <a:ext cx="10353762" cy="1566592"/>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FUTURE SCOPE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1" name="Google Shape;181;p11"/>
          <p:cNvSpPr txBox="1">
            <a:spLocks noGrp="1"/>
          </p:cNvSpPr>
          <p:nvPr>
            <p:ph type="body" idx="1"/>
          </p:nvPr>
        </p:nvSpPr>
        <p:spPr>
          <a:xfrm>
            <a:off x="861148" y="1647824"/>
            <a:ext cx="10935305" cy="4429125"/>
          </a:xfrm>
          <a:prstGeom prst="rect">
            <a:avLst/>
          </a:prstGeom>
          <a:noFill/>
          <a:ln>
            <a:noFill/>
          </a:ln>
        </p:spPr>
        <p:txBody>
          <a:bodyPr spcFirstLastPara="1" wrap="square" lIns="0" tIns="45700" rIns="0" bIns="45700" anchor="ctr" anchorCtr="0">
            <a:noAutofit/>
          </a:bodyPr>
          <a:lstStyle/>
          <a:p>
            <a:pPr marL="342900" lvl="0" indent="-342900" algn="l" rtl="0">
              <a:lnSpc>
                <a:spcPct val="120000"/>
              </a:lnSpc>
              <a:spcBef>
                <a:spcPts val="0"/>
              </a:spcBef>
              <a:spcAft>
                <a:spcPts val="0"/>
              </a:spcAft>
              <a:buClrTx/>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Computer interaction is one of the significant challenges that elderly and disabled people face in today's computerized world. In recent years, hand gesture recognition has emerged as one of the most natural human-machine interactions in software development, particularly for facilitating friendly and flexible human-computer interaction. </a:t>
            </a:r>
            <a:endParaRPr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20000"/>
              </a:lnSpc>
              <a:spcBef>
                <a:spcPts val="0"/>
              </a:spcBef>
              <a:buClrTx/>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Integration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with smart home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devices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20000"/>
              </a:lnSpc>
              <a:spcBef>
                <a:spcPts val="0"/>
              </a:spcBef>
              <a:buClrTx/>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Virtual and augmented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reality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20000"/>
              </a:lnSpc>
              <a:spcBef>
                <a:spcPts val="0"/>
              </a:spcBef>
              <a:buClrTx/>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Wearable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devices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20000"/>
              </a:lnSpc>
              <a:spcBef>
                <a:spcPts val="0"/>
              </a:spcBef>
              <a:buClrTx/>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Health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monitoring</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2305050"/>
            <a:ext cx="11734800" cy="1585049"/>
          </a:xfrm>
          <a:prstGeom prst="rect">
            <a:avLst/>
          </a:prstGeom>
          <a:noFill/>
        </p:spPr>
        <p:txBody>
          <a:bodyPr wrap="square" rtlCol="0">
            <a:spAutoFit/>
          </a:bodyPr>
          <a:lstStyle/>
          <a:p>
            <a:pPr algn="ctr"/>
            <a:r>
              <a:rPr lang="en-US" sz="9700" dirty="0" smtClean="0">
                <a:latin typeface="Times New Roman" panose="02020603050405020304" pitchFamily="18" charset="0"/>
                <a:cs typeface="Times New Roman" panose="02020603050405020304" pitchFamily="18" charset="0"/>
              </a:rPr>
              <a:t>THANK YOU</a:t>
            </a:r>
            <a:endParaRPr lang="en-IN" sz="9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87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097280" y="277976"/>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CONTENT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1" name="Google Shape;121;p2"/>
          <p:cNvSpPr txBox="1">
            <a:spLocks noGrp="1"/>
          </p:cNvSpPr>
          <p:nvPr>
            <p:ph type="body" idx="1"/>
          </p:nvPr>
        </p:nvSpPr>
        <p:spPr>
          <a:xfrm>
            <a:off x="1097280" y="1992383"/>
            <a:ext cx="10058400" cy="4023360"/>
          </a:xfrm>
          <a:prstGeom prst="rect">
            <a:avLst/>
          </a:prstGeom>
          <a:noFill/>
          <a:ln>
            <a:noFill/>
          </a:ln>
        </p:spPr>
        <p:txBody>
          <a:bodyPr spcFirstLastPara="1" wrap="square" lIns="0" tIns="45700" rIns="0" bIns="45700" anchor="t" anchorCtr="0">
            <a:normAutofit/>
          </a:bodyPr>
          <a:lstStyle/>
          <a:p>
            <a:pPr marL="342900">
              <a:spcBef>
                <a:spcPts val="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a:spcBef>
                <a:spcPts val="140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Working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Principle</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a:spcBef>
                <a:spcPts val="140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Approach</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a:spcBef>
                <a:spcPts val="140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Tools and Technologies</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a:spcBef>
                <a:spcPts val="140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Experimentation</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a:spcBef>
                <a:spcPts val="140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a:spcBef>
                <a:spcPts val="1400"/>
              </a:spcBef>
              <a:buClr>
                <a:schemeClr val="tx1"/>
              </a:buClr>
              <a:buSzPts val="20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Future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Scope</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1120827" y="978922"/>
            <a:ext cx="10353762" cy="97178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7" name="Google Shape;127;p3"/>
          <p:cNvSpPr txBox="1">
            <a:spLocks noGrp="1"/>
          </p:cNvSpPr>
          <p:nvPr>
            <p:ph type="body" idx="1"/>
          </p:nvPr>
        </p:nvSpPr>
        <p:spPr>
          <a:xfrm>
            <a:off x="939672" y="2077292"/>
            <a:ext cx="10353763" cy="3169328"/>
          </a:xfrm>
          <a:prstGeom prst="rect">
            <a:avLst/>
          </a:prstGeom>
          <a:noFill/>
          <a:ln>
            <a:noFill/>
          </a:ln>
        </p:spPr>
        <p:txBody>
          <a:bodyPr spcFirstLastPara="1" wrap="square" lIns="0" tIns="45700" rIns="0" bIns="45700" anchor="ctr" anchorCtr="0">
            <a:normAutofit/>
          </a:bodyPr>
          <a:lstStyle/>
          <a:p>
            <a:pPr marL="630238" lvl="0" indent="-342900" algn="just">
              <a:spcBef>
                <a:spcPts val="150"/>
              </a:spcBef>
              <a:buClr>
                <a:schemeClr val="tx1"/>
              </a:buClr>
              <a:buFont typeface="Arial" panose="020B0604020202020204" pitchFamily="34" charset="0"/>
              <a:buChar char="•"/>
              <a:tabLst>
                <a:tab pos="361950" algn="l"/>
              </a:tabLst>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Gesture volume control is a modern technology that allows users to adjust the volume of their devices without the need for physical buttons or touchscreens</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630238" lvl="0" indent="-342900" algn="just">
              <a:spcBef>
                <a:spcPts val="150"/>
              </a:spcBef>
              <a:buClr>
                <a:schemeClr val="tx1"/>
              </a:buClr>
              <a:buFont typeface="Arial" panose="020B0604020202020204" pitchFamily="34" charset="0"/>
              <a:buChar char="•"/>
              <a:tabLst>
                <a:tab pos="361950" algn="l"/>
              </a:tabLst>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630238" lvl="0" indent="-342900" algn="just">
              <a:spcBef>
                <a:spcPts val="150"/>
              </a:spcBef>
              <a:buClr>
                <a:schemeClr val="tx1"/>
              </a:buClr>
              <a:buFont typeface="Arial" panose="020B0604020202020204" pitchFamily="34" charset="0"/>
              <a:buChar char="•"/>
              <a:tabLst>
                <a:tab pos="361950" algn="l"/>
              </a:tabLst>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objective of this project is to develop an interface which will capture human hand gesture dynamically and will control the volume level.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630238" lvl="0" indent="-342900" algn="just">
              <a:spcBef>
                <a:spcPts val="150"/>
              </a:spcBef>
              <a:buClr>
                <a:schemeClr val="tx1"/>
              </a:buClr>
              <a:buFont typeface="Arial" panose="020B0604020202020204" pitchFamily="34" charset="0"/>
              <a:buChar char="•"/>
              <a:tabLst>
                <a:tab pos="361950" algn="l"/>
              </a:tabLst>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609600" indent="-342900" algn="just">
              <a:spcBef>
                <a:spcPts val="150"/>
              </a:spcBef>
              <a:buClr>
                <a:schemeClr val="tx1"/>
              </a:buClr>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human body’s motions are read by computer camera. The computer then makes use of this data as input to handle applications.</a:t>
            </a:r>
          </a:p>
          <a:p>
            <a:pPr marL="342900" lvl="0" indent="-342900" algn="l" rtl="0">
              <a:lnSpc>
                <a:spcPct val="90000"/>
              </a:lnSpc>
              <a:spcBef>
                <a:spcPts val="150"/>
              </a:spcBef>
              <a:spcAft>
                <a:spcPts val="0"/>
              </a:spcAft>
              <a:buClr>
                <a:schemeClr val="tx1"/>
              </a:buClr>
              <a:buSzPts val="1600"/>
              <a:buFont typeface="Arial" panose="020B0604020202020204" pitchFamily="34" charset="0"/>
              <a:buChar char="•"/>
            </a:pP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094949" y="694701"/>
            <a:ext cx="10353762" cy="1433427"/>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WORKING PRINCIPLE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 name="Google Shape;133;p4"/>
          <p:cNvSpPr txBox="1">
            <a:spLocks noGrp="1"/>
          </p:cNvSpPr>
          <p:nvPr>
            <p:ph type="body" idx="1"/>
          </p:nvPr>
        </p:nvSpPr>
        <p:spPr>
          <a:xfrm>
            <a:off x="913795" y="2033236"/>
            <a:ext cx="10353763" cy="4117397"/>
          </a:xfrm>
          <a:prstGeom prst="rect">
            <a:avLst/>
          </a:prstGeom>
          <a:noFill/>
          <a:ln>
            <a:noFill/>
          </a:ln>
        </p:spPr>
        <p:txBody>
          <a:bodyPr spcFirstLastPara="1" wrap="square" lIns="0" tIns="45700" rIns="0" bIns="45700" anchor="ctr" anchorCtr="0">
            <a:normAutofit lnSpcReduction="10000"/>
          </a:bodyPr>
          <a:lstStyle/>
          <a:p>
            <a:pPr marL="342900" indent="-342900" algn="l">
              <a:lnSpc>
                <a:spcPct val="10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camera in our device is used for this project. It detects our hand landmarks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which are the points on our hand.</a:t>
            </a:r>
          </a:p>
          <a:p>
            <a:pPr marL="342900" indent="-342900" algn="l">
              <a:lnSpc>
                <a:spcPct val="100000"/>
              </a:lnSpc>
              <a:spcBef>
                <a:spcPts val="0"/>
              </a:spcBef>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00000"/>
              </a:lnSpc>
              <a:spcBef>
                <a:spcPts val="0"/>
              </a:spcBef>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camera detects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position, movement, and distance of the user's hand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or fingers and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convert this information into data that can be interpreted by the machine learning algorithms.</a:t>
            </a:r>
          </a:p>
          <a:p>
            <a:pPr marL="342900" indent="-342900" algn="l">
              <a:lnSpc>
                <a:spcPct val="100000"/>
              </a:lnSpc>
              <a:spcBef>
                <a:spcPts val="0"/>
              </a:spcBef>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We will be using two landmarks that are index finger tip and thumb tip (4 and 8 respectively).</a:t>
            </a:r>
          </a:p>
          <a:p>
            <a:pPr marL="342900" indent="-342900" algn="l">
              <a:lnSpc>
                <a:spcPct val="100000"/>
              </a:lnSpc>
              <a:spcBef>
                <a:spcPts val="0"/>
              </a:spcBef>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distance between the points 4 and 8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will be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directly proportional to the volume of device.</a:t>
            </a:r>
          </a:p>
          <a:p>
            <a:pPr marL="342900" indent="-342900" algn="l">
              <a:lnSpc>
                <a:spcPct val="100000"/>
              </a:lnSpc>
              <a:spcBef>
                <a:spcPts val="0"/>
              </a:spcBef>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1138082" y="832221"/>
            <a:ext cx="10353762" cy="123811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APPROACH</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9" name="Google Shape;139;p5"/>
          <p:cNvSpPr txBox="1">
            <a:spLocks noGrp="1"/>
          </p:cNvSpPr>
          <p:nvPr>
            <p:ph type="body" idx="1"/>
          </p:nvPr>
        </p:nvSpPr>
        <p:spPr>
          <a:xfrm>
            <a:off x="948301" y="1923690"/>
            <a:ext cx="10353763" cy="2613859"/>
          </a:xfrm>
          <a:prstGeom prst="rect">
            <a:avLst/>
          </a:prstGeom>
          <a:noFill/>
          <a:ln>
            <a:noFill/>
          </a:ln>
        </p:spPr>
        <p:txBody>
          <a:bodyPr spcFirstLastPara="1" wrap="square" lIns="0" tIns="45700" rIns="0" bIns="45700" anchor="ctr" anchorCtr="0">
            <a:noAutofit/>
          </a:bodyPr>
          <a:lstStyle/>
          <a:p>
            <a:pPr marL="342900" lvl="0" indent="-342900" algn="l" rtl="0">
              <a:lnSpc>
                <a:spcPct val="90000"/>
              </a:lnSpc>
              <a:spcBef>
                <a:spcPts val="0"/>
              </a:spcBef>
              <a:spcAft>
                <a:spcPts val="0"/>
              </a:spcAft>
              <a:buClrTx/>
              <a:buSzPts val="2400"/>
              <a:buFont typeface="Arial" panose="020B0604020202020204" pitchFamily="34" charset="0"/>
              <a:buChar char="•"/>
            </a:pPr>
            <a:r>
              <a:rPr lang="en-US" sz="2400" b="0" i="0" dirty="0" smtClean="0">
                <a:solidFill>
                  <a:schemeClr val="tx1">
                    <a:lumMod val="95000"/>
                    <a:lumOff val="5000"/>
                  </a:schemeClr>
                </a:solidFill>
                <a:latin typeface="Times New Roman" panose="02020603050405020304" pitchFamily="18" charset="0"/>
                <a:cs typeface="Times New Roman" panose="02020603050405020304" pitchFamily="18" charset="0"/>
              </a:rPr>
              <a:t>Detect </a:t>
            </a:r>
            <a:r>
              <a:rPr lang="en-US" sz="2400" b="0" i="0" dirty="0">
                <a:solidFill>
                  <a:schemeClr val="tx1">
                    <a:lumMod val="95000"/>
                    <a:lumOff val="5000"/>
                  </a:schemeClr>
                </a:solidFill>
                <a:latin typeface="Times New Roman" panose="02020603050405020304" pitchFamily="18" charset="0"/>
                <a:cs typeface="Times New Roman" panose="02020603050405020304" pitchFamily="18" charset="0"/>
              </a:rPr>
              <a:t>hand </a:t>
            </a:r>
            <a:r>
              <a:rPr lang="en-US" sz="2400" b="0" i="0" dirty="0" smtClean="0">
                <a:solidFill>
                  <a:schemeClr val="tx1">
                    <a:lumMod val="95000"/>
                    <a:lumOff val="5000"/>
                  </a:schemeClr>
                </a:solidFill>
                <a:latin typeface="Times New Roman" panose="02020603050405020304" pitchFamily="18" charset="0"/>
                <a:cs typeface="Times New Roman" panose="02020603050405020304" pitchFamily="18" charset="0"/>
              </a:rPr>
              <a:t>landmarks.</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rtl="0">
              <a:lnSpc>
                <a:spcPct val="90000"/>
              </a:lnSpc>
              <a:spcBef>
                <a:spcPts val="1400"/>
              </a:spcBef>
              <a:spcAft>
                <a:spcPts val="0"/>
              </a:spcAft>
              <a:buClrTx/>
              <a:buSzPts val="2400"/>
              <a:buFont typeface="Arial" panose="020B0604020202020204" pitchFamily="34" charset="0"/>
              <a:buChar char="•"/>
            </a:pPr>
            <a:r>
              <a:rPr lang="en-US" sz="2400" b="0" i="0" dirty="0">
                <a:solidFill>
                  <a:schemeClr val="tx1">
                    <a:lumMod val="95000"/>
                    <a:lumOff val="5000"/>
                  </a:schemeClr>
                </a:solidFill>
                <a:latin typeface="Times New Roman" panose="02020603050405020304" pitchFamily="18" charset="0"/>
                <a:cs typeface="Times New Roman" panose="02020603050405020304" pitchFamily="18" charset="0"/>
              </a:rPr>
              <a:t>Calculate the distance between thumb tip and index finger tip.</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rtl="0">
              <a:lnSpc>
                <a:spcPct val="90000"/>
              </a:lnSpc>
              <a:spcBef>
                <a:spcPts val="1400"/>
              </a:spcBef>
              <a:spcAft>
                <a:spcPts val="0"/>
              </a:spcAft>
              <a:buClrTx/>
              <a:buSzPts val="2400"/>
              <a:buFont typeface="Arial" panose="020B0604020202020204" pitchFamily="34" charset="0"/>
              <a:buChar char="•"/>
            </a:pPr>
            <a:r>
              <a:rPr lang="en-US" sz="2400" b="0" i="0" dirty="0">
                <a:solidFill>
                  <a:schemeClr val="tx1">
                    <a:lumMod val="95000"/>
                    <a:lumOff val="5000"/>
                  </a:schemeClr>
                </a:solidFill>
                <a:latin typeface="Times New Roman" panose="02020603050405020304" pitchFamily="18" charset="0"/>
                <a:cs typeface="Times New Roman" panose="02020603050405020304" pitchFamily="18" charset="0"/>
              </a:rPr>
              <a:t>Map the distance of thumb tip and index finger tip with volume range.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Generally </a:t>
            </a:r>
            <a:r>
              <a:rPr lang="en-US" sz="2400" b="0" i="0" dirty="0" smtClean="0">
                <a:solidFill>
                  <a:schemeClr val="tx1">
                    <a:lumMod val="95000"/>
                    <a:lumOff val="5000"/>
                  </a:schemeClr>
                </a:solidFill>
                <a:latin typeface="Times New Roman" panose="02020603050405020304" pitchFamily="18" charset="0"/>
                <a:cs typeface="Times New Roman" panose="02020603050405020304" pitchFamily="18" charset="0"/>
              </a:rPr>
              <a:t>, distance between thumb tip and index finger tip is within the range of 30 – 350 and the volume range is from -63.5 – 0.0.</a:t>
            </a:r>
            <a:endParaRPr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rtl="0">
              <a:lnSpc>
                <a:spcPct val="90000"/>
              </a:lnSpc>
              <a:spcBef>
                <a:spcPts val="1400"/>
              </a:spcBef>
              <a:spcAft>
                <a:spcPts val="0"/>
              </a:spcAft>
              <a:buClrTx/>
              <a:buSzPts val="2400"/>
              <a:buFont typeface="Arial" panose="020B0604020202020204" pitchFamily="34" charset="0"/>
              <a:buChar char="•"/>
            </a:pPr>
            <a:r>
              <a:rPr lang="en-US" sz="2400" b="0" i="0" dirty="0" smtClean="0">
                <a:solidFill>
                  <a:schemeClr val="tx1">
                    <a:lumMod val="95000"/>
                    <a:lumOff val="5000"/>
                  </a:schemeClr>
                </a:solidFill>
                <a:latin typeface="Times New Roman" panose="02020603050405020304" pitchFamily="18" charset="0"/>
                <a:cs typeface="Times New Roman" panose="02020603050405020304" pitchFamily="18" charset="0"/>
              </a:rPr>
              <a:t>In order to exit click ‘Close Button‘.</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86324" y="677448"/>
            <a:ext cx="10353762" cy="1501826"/>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TOOLS AND TECHNOLOGY</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5" name="Google Shape;145;p6"/>
          <p:cNvSpPr txBox="1">
            <a:spLocks noGrp="1"/>
          </p:cNvSpPr>
          <p:nvPr>
            <p:ph type="body" idx="1"/>
          </p:nvPr>
        </p:nvSpPr>
        <p:spPr>
          <a:xfrm>
            <a:off x="1086324" y="2179274"/>
            <a:ext cx="10353763" cy="3772897"/>
          </a:xfrm>
          <a:prstGeom prst="rect">
            <a:avLst/>
          </a:prstGeom>
          <a:noFill/>
          <a:ln>
            <a:noFill/>
          </a:ln>
        </p:spPr>
        <p:txBody>
          <a:bodyPr spcFirstLastPara="1" wrap="square" lIns="0" tIns="45700" rIns="0" bIns="45700" anchor="ctr" anchorCtr="0">
            <a:noAutofit/>
          </a:bodyPr>
          <a:lstStyle/>
          <a:p>
            <a:pPr marL="342900" lvl="0" indent="-342900" algn="l" rtl="0">
              <a:lnSpc>
                <a:spcPct val="90000"/>
              </a:lnSpc>
              <a:spcBef>
                <a:spcPts val="0"/>
              </a:spcBef>
              <a:spcAft>
                <a:spcPts val="0"/>
              </a:spcAft>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Framework – Mediapipe</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rtl="0">
              <a:lnSpc>
                <a:spcPct val="90000"/>
              </a:lnSpc>
              <a:spcBef>
                <a:spcPts val="1400"/>
              </a:spcBef>
              <a:spcAft>
                <a:spcPts val="0"/>
              </a:spcAft>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Libraries –</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85800" lvl="0" indent="-342900" algn="l" rtl="0">
              <a:lnSpc>
                <a:spcPct val="90000"/>
              </a:lnSpc>
              <a:spcBef>
                <a:spcPts val="1400"/>
              </a:spcBef>
              <a:spcAft>
                <a:spcPts val="0"/>
              </a:spcAft>
              <a:buClr>
                <a:schemeClr val="tx1"/>
              </a:buClr>
              <a:buSzPct val="70000"/>
              <a:buFont typeface="Arial" panose="020B0604020202020204" pitchFamily="34" charset="0"/>
              <a:buChar char="•"/>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CV2</a:t>
            </a:r>
            <a:endParaRPr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85800" lvl="0" indent="-342900" algn="l" rtl="0">
              <a:lnSpc>
                <a:spcPct val="90000"/>
              </a:lnSpc>
              <a:spcBef>
                <a:spcPts val="1400"/>
              </a:spcBef>
              <a:spcAft>
                <a:spcPts val="0"/>
              </a:spcAft>
              <a:buClr>
                <a:schemeClr val="tx1"/>
              </a:buClr>
              <a:buSzPct val="70000"/>
              <a:buFont typeface="Arial" panose="020B0604020202020204" pitchFamily="34" charset="0"/>
              <a:buChar char="•"/>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Mediapipe</a:t>
            </a:r>
          </a:p>
          <a:p>
            <a:pPr marL="685800" lvl="0" indent="-342900" algn="l">
              <a:spcBef>
                <a:spcPts val="1400"/>
              </a:spcBef>
              <a:buClr>
                <a:schemeClr val="tx1"/>
              </a:buClr>
              <a:buSzPct val="70000"/>
              <a:buFont typeface="Arial" panose="020B0604020202020204" pitchFamily="34" charset="0"/>
              <a:buChar char="•"/>
            </a:pP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Pycaw </a:t>
            </a:r>
            <a:r>
              <a:rPr lang="en-IN" sz="2200" dirty="0" smtClean="0">
                <a:solidFill>
                  <a:schemeClr val="tx1">
                    <a:lumMod val="95000"/>
                    <a:lumOff val="5000"/>
                  </a:schemeClr>
                </a:solidFill>
                <a:latin typeface="Times New Roman" panose="02020603050405020304" pitchFamily="18" charset="0"/>
                <a:cs typeface="Times New Roman" panose="02020603050405020304" pitchFamily="18" charset="0"/>
              </a:rPr>
              <a:t>(AudioUtilities</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200" dirty="0" smtClean="0">
                <a:solidFill>
                  <a:schemeClr val="tx1">
                    <a:lumMod val="95000"/>
                    <a:lumOff val="5000"/>
                  </a:schemeClr>
                </a:solidFill>
                <a:latin typeface="Times New Roman" panose="02020603050405020304" pitchFamily="18" charset="0"/>
                <a:cs typeface="Times New Roman" panose="02020603050405020304" pitchFamily="18" charset="0"/>
              </a:rPr>
              <a:t>IAudioEndpointVolume)</a:t>
            </a:r>
            <a:endParaRPr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685800" lvl="0" indent="-342900" algn="l" rtl="0">
              <a:lnSpc>
                <a:spcPct val="90000"/>
              </a:lnSpc>
              <a:spcBef>
                <a:spcPts val="1400"/>
              </a:spcBef>
              <a:spcAft>
                <a:spcPts val="0"/>
              </a:spcAft>
              <a:buClr>
                <a:schemeClr val="tx1"/>
              </a:buClr>
              <a:buSzPct val="70000"/>
              <a:buFont typeface="Arial" panose="020B0604020202020204" pitchFamily="34" charset="0"/>
              <a:buChar char="•"/>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Time</a:t>
            </a:r>
            <a:endParaRPr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85800" lvl="0" indent="-342900" algn="l" rtl="0">
              <a:lnSpc>
                <a:spcPct val="90000"/>
              </a:lnSpc>
              <a:spcBef>
                <a:spcPts val="1400"/>
              </a:spcBef>
              <a:spcAft>
                <a:spcPts val="0"/>
              </a:spcAft>
              <a:buClr>
                <a:schemeClr val="tx1"/>
              </a:buClr>
              <a:buSzPct val="70000"/>
              <a:buFont typeface="Arial" panose="020B0604020202020204" pitchFamily="34" charset="0"/>
              <a:buChar char="•"/>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Numpy</a:t>
            </a:r>
            <a:endParaRPr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85800" lvl="0" indent="-342900" algn="l" rtl="0">
              <a:lnSpc>
                <a:spcPct val="90000"/>
              </a:lnSpc>
              <a:spcBef>
                <a:spcPts val="1400"/>
              </a:spcBef>
              <a:spcAft>
                <a:spcPts val="0"/>
              </a:spcAft>
              <a:buClr>
                <a:schemeClr val="tx1"/>
              </a:buClr>
              <a:buSzPct val="70000"/>
              <a:buFont typeface="Arial" panose="020B0604020202020204" pitchFamily="34" charset="0"/>
              <a:buChar char="•"/>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Math</a:t>
            </a:r>
          </a:p>
          <a:p>
            <a:pPr marL="342900" lvl="0" indent="-342900" algn="l" rtl="0">
              <a:lnSpc>
                <a:spcPct val="90000"/>
              </a:lnSpc>
              <a:spcBef>
                <a:spcPts val="1400"/>
              </a:spcBef>
              <a:spcAft>
                <a:spcPts val="0"/>
              </a:spcAft>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Tool – Visual Studio Code</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819149" y="730598"/>
            <a:ext cx="10353762" cy="1318017"/>
          </a:xfrm>
          <a:prstGeom prst="rect">
            <a:avLst/>
          </a:prstGeom>
          <a:noFill/>
          <a:ln>
            <a:noFill/>
          </a:ln>
        </p:spPr>
        <p:txBody>
          <a:bodyPr spcFirstLastPara="1" wrap="square" lIns="91425" tIns="45700" rIns="91425" bIns="45700" anchor="ctr" anchorCtr="0">
            <a:normAutofit/>
          </a:bodyPr>
          <a:lstStyle/>
          <a:p>
            <a:pPr marL="342900" lvl="0">
              <a:lnSpc>
                <a:spcPct val="90000"/>
              </a:lnSpc>
              <a:spcBef>
                <a:spcPts val="1400"/>
              </a:spcBef>
              <a:buClr>
                <a:schemeClr val="tx1"/>
              </a:buClr>
              <a:buSzPct val="50000"/>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CV2</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1" name="Google Shape;151;p7"/>
          <p:cNvSpPr txBox="1">
            <a:spLocks noGrp="1"/>
          </p:cNvSpPr>
          <p:nvPr>
            <p:ph type="body" idx="1"/>
          </p:nvPr>
        </p:nvSpPr>
        <p:spPr>
          <a:xfrm>
            <a:off x="819149" y="1809750"/>
            <a:ext cx="10810875" cy="4191000"/>
          </a:xfrm>
          <a:prstGeom prst="rect">
            <a:avLst/>
          </a:prstGeom>
          <a:noFill/>
          <a:ln>
            <a:noFill/>
          </a:ln>
        </p:spPr>
        <p:txBody>
          <a:bodyPr spcFirstLastPara="1" wrap="square" lIns="0" tIns="45700" rIns="0" bIns="45700" anchor="ctr" anchorCtr="0">
            <a:noAutofit/>
          </a:bodyPr>
          <a:lstStyle/>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CV2 (OpenCV) volume gesture control is an application of the OpenCV library to detect and interpret hand gestures made by users for controlling the volume of audio and video systems.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technology uses computer vision algorithms to capture and analyze the movements of the user's hand, and translate them into volume control commands</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42900" lvl="0" indent="-342900" algn="l">
              <a:lnSpc>
                <a:spcPct val="110000"/>
              </a:lnSpc>
              <a:spcBef>
                <a:spcPts val="0"/>
              </a:spcBef>
              <a:buClr>
                <a:schemeClr val="tx1"/>
              </a:buClr>
              <a:buSzPts val="2400"/>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hand gestures are recognized and interpreted by the CV2 volume gesture control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system.</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97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123345" y="816323"/>
            <a:ext cx="10353762" cy="1318017"/>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000"/>
              <a:buFont typeface="Calibri"/>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MEDIAPIPE</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1" name="Google Shape;151;p7"/>
          <p:cNvSpPr txBox="1">
            <a:spLocks noGrp="1"/>
          </p:cNvSpPr>
          <p:nvPr>
            <p:ph type="body" idx="1"/>
          </p:nvPr>
        </p:nvSpPr>
        <p:spPr>
          <a:xfrm>
            <a:off x="819149" y="1809750"/>
            <a:ext cx="10810875" cy="4191000"/>
          </a:xfrm>
          <a:prstGeom prst="rect">
            <a:avLst/>
          </a:prstGeom>
          <a:noFill/>
          <a:ln>
            <a:noFill/>
          </a:ln>
        </p:spPr>
        <p:txBody>
          <a:bodyPr spcFirstLastPara="1" wrap="square" lIns="0" tIns="45700" rIns="0" bIns="45700" anchor="ctr" anchorCtr="0">
            <a:noAutofit/>
          </a:bodyPr>
          <a:lstStyle/>
          <a:p>
            <a:pPr marL="342900" lvl="0" indent="-342900" algn="l" rtl="0">
              <a:lnSpc>
                <a:spcPct val="110000"/>
              </a:lnSpc>
              <a:spcBef>
                <a:spcPts val="0"/>
              </a:spcBef>
              <a:spcAft>
                <a:spcPts val="0"/>
              </a:spcAft>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Mediapipe is an open-source machine learning library of Google, which has some solutions for face recognition and gesture recognition, and provides encapsulation of python, js and other languages</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42900" lvl="0" indent="-342900" algn="l" rtl="0">
              <a:lnSpc>
                <a:spcPct val="110000"/>
              </a:lnSpc>
              <a:spcBef>
                <a:spcPts val="0"/>
              </a:spcBef>
              <a:spcAft>
                <a:spcPts val="0"/>
              </a:spcAft>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Developers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use the framework's pre-built hand tracking and gesture recognition models, or build their own custom models using MediaPipe's ML training and inference tools</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42900" lvl="0" indent="-342900" algn="l">
              <a:lnSpc>
                <a:spcPct val="110000"/>
              </a:lnSpc>
              <a:spcBef>
                <a:spcPts val="0"/>
              </a:spcBef>
              <a:buClr>
                <a:schemeClr val="tx1"/>
              </a:buClr>
              <a:buSzPts val="2400"/>
              <a:buFont typeface="Arial" panose="020B0604020202020204" pitchFamily="34" charset="0"/>
              <a:buChar char="•"/>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a:lnSpc>
                <a:spcPct val="110000"/>
              </a:lnSpc>
              <a:spcBef>
                <a:spcPts val="0"/>
              </a:spcBef>
              <a:buClr>
                <a:schemeClr val="tx1"/>
              </a:buClr>
              <a:buSzPts val="24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They can also leverage MediaPipe's integration with other technologies such as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OpenCV.</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1097280" y="5317724"/>
            <a:ext cx="10113645" cy="1305018"/>
          </a:xfrm>
          <a:prstGeom prst="rect">
            <a:avLst/>
          </a:prstGeom>
          <a:noFill/>
          <a:ln>
            <a:noFill/>
          </a:ln>
        </p:spPr>
        <p:txBody>
          <a:bodyPr spcFirstLastPara="1" wrap="square" lIns="91425" tIns="0" rIns="91425" bIns="0" anchor="b" anchorCtr="0">
            <a:noAutofit/>
          </a:bodyPr>
          <a:lstStyle/>
          <a:p>
            <a:pPr marL="0" lvl="0" indent="0" algn="l" rtl="0">
              <a:lnSpc>
                <a:spcPct val="85000"/>
              </a:lnSpc>
              <a:spcBef>
                <a:spcPts val="0"/>
              </a:spcBef>
              <a:spcAft>
                <a:spcPts val="0"/>
              </a:spcAft>
              <a:buClr>
                <a:srgbClr val="FFFFFF"/>
              </a:buClr>
              <a:buSzPct val="100000"/>
              <a:buFont typeface="Calibri"/>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MediaPipe Hands is a high-fidelity hand and finger tracking solution. It uses machine learning (ML) to infer 21 key 3D hand information from just one frame. We can use it to extract the coordinates of the key points of the hand.</a:t>
            </a:r>
            <a:br>
              <a:rPr lang="en-US" sz="2400" dirty="0">
                <a:solidFill>
                  <a:schemeClr val="tx1">
                    <a:lumMod val="95000"/>
                    <a:lumOff val="5000"/>
                  </a:schemeClr>
                </a:solidFill>
                <a:latin typeface="Times New Roman" panose="02020603050405020304" pitchFamily="18" charset="0"/>
                <a:cs typeface="Times New Roman" panose="02020603050405020304" pitchFamily="18" charset="0"/>
              </a:rPr>
            </a:b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57" name="Google Shape;157;p8"/>
          <p:cNvPicPr preferRelativeResize="0">
            <a:picLocks noGrp="1"/>
          </p:cNvPicPr>
          <p:nvPr>
            <p:ph type="pic" idx="2"/>
          </p:nvPr>
        </p:nvPicPr>
        <p:blipFill rotWithShape="1">
          <a:blip r:embed="rId3">
            <a:alphaModFix/>
          </a:blip>
          <a:srcRect t="2022"/>
          <a:stretch/>
        </p:blipFill>
        <p:spPr>
          <a:xfrm>
            <a:off x="585494" y="1104899"/>
            <a:ext cx="7777456" cy="2922973"/>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158" name="Google Shape;158;p8"/>
          <p:cNvSpPr txBox="1">
            <a:spLocks noGrp="1"/>
          </p:cNvSpPr>
          <p:nvPr>
            <p:ph type="body" idx="1"/>
          </p:nvPr>
        </p:nvSpPr>
        <p:spPr>
          <a:xfrm>
            <a:off x="1097280" y="6400800"/>
            <a:ext cx="10113264" cy="329184"/>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0"/>
              </a:spcBef>
              <a:spcAft>
                <a:spcPts val="0"/>
              </a:spcAft>
              <a:buSzPts val="1500"/>
              <a:buNone/>
            </a:pPr>
            <a:r>
              <a:rPr lang="en-US">
                <a:latin typeface="Times New Roman" panose="02020603050405020304" pitchFamily="18" charset="0"/>
                <a:cs typeface="Times New Roman" panose="02020603050405020304" pitchFamily="18" charset="0"/>
              </a:rPr>
              <a:t> </a:t>
            </a:r>
            <a:endParaRPr>
              <a:latin typeface="Times New Roman" panose="02020603050405020304" pitchFamily="18" charset="0"/>
              <a:cs typeface="Times New Roman" panose="02020603050405020304" pitchFamily="18" charset="0"/>
            </a:endParaRPr>
          </a:p>
        </p:txBody>
      </p:sp>
      <p:pic>
        <p:nvPicPr>
          <p:cNvPr id="159" name="Google Shape;159;p8"/>
          <p:cNvPicPr preferRelativeResize="0"/>
          <p:nvPr/>
        </p:nvPicPr>
        <p:blipFill rotWithShape="1">
          <a:blip r:embed="rId4">
            <a:alphaModFix/>
          </a:blip>
          <a:srcRect/>
          <a:stretch/>
        </p:blipFill>
        <p:spPr>
          <a:xfrm>
            <a:off x="8659046" y="1104900"/>
            <a:ext cx="2922973" cy="2922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717</Words>
  <Application>Microsoft Office PowerPoint</Application>
  <PresentationFormat>Widescreen</PresentationFormat>
  <Paragraphs>89</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Retrospect</vt:lpstr>
      <vt:lpstr>PowerPoint Presentation</vt:lpstr>
      <vt:lpstr>CONTENT</vt:lpstr>
      <vt:lpstr>INTRODUCTION</vt:lpstr>
      <vt:lpstr>WORKING PRINCIPLE</vt:lpstr>
      <vt:lpstr>APPROACH</vt:lpstr>
      <vt:lpstr>TOOLS AND TECHNOLOGY</vt:lpstr>
      <vt:lpstr>CV2</vt:lpstr>
      <vt:lpstr>MEDIAPIPE</vt:lpstr>
      <vt:lpstr>MediaPipe Hands is a high-fidelity hand and finger tracking solution. It uses machine learning (ML) to infer 21 key 3D hand information from just one frame. We can use it to extract the coordinates of the key points of the hand. </vt:lpstr>
      <vt:lpstr>Pycaw</vt:lpstr>
      <vt:lpstr>EXPERIMENTATION</vt:lpstr>
      <vt:lpstr>ADVANTAGES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Hitika Gahalot</dc:creator>
  <cp:lastModifiedBy>ASUS</cp:lastModifiedBy>
  <cp:revision>26</cp:revision>
  <dcterms:created xsi:type="dcterms:W3CDTF">2023-03-30T07:23:27Z</dcterms:created>
  <dcterms:modified xsi:type="dcterms:W3CDTF">2023-03-30T15:14:44Z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