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66" r:id="rId5"/>
    <p:sldId id="259" r:id="rId6"/>
    <p:sldId id="264" r:id="rId7"/>
    <p:sldId id="260" r:id="rId8"/>
    <p:sldId id="261" r:id="rId9"/>
    <p:sldId id="262" r:id="rId10"/>
    <p:sldId id="263" r:id="rId11"/>
    <p:sldId id="265" r:id="rId12"/>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4A49"/>
    <a:srgbClr val="FFD9BE"/>
    <a:srgbClr val="F9EEE7"/>
    <a:srgbClr val="FFE5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7225AE-68DD-4C63-9ACF-B20FE1EB9200}" v="7" dt="2024-05-08T03:30:38.6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7" d="100"/>
          <a:sy n="77" d="100"/>
        </p:scale>
        <p:origin x="200"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an Bhardwaj" userId="0eaf478f17539cb5" providerId="LiveId" clId="{547225AE-68DD-4C63-9ACF-B20FE1EB9200}"/>
    <pc:docChg chg="undo custSel addSld modSld">
      <pc:chgData name="Aman Bhardwaj" userId="0eaf478f17539cb5" providerId="LiveId" clId="{547225AE-68DD-4C63-9ACF-B20FE1EB9200}" dt="2024-05-08T05:58:38.049" v="201" actId="20577"/>
      <pc:docMkLst>
        <pc:docMk/>
      </pc:docMkLst>
      <pc:sldChg chg="modSp mod">
        <pc:chgData name="Aman Bhardwaj" userId="0eaf478f17539cb5" providerId="LiveId" clId="{547225AE-68DD-4C63-9ACF-B20FE1EB9200}" dt="2024-05-08T05:03:34.684" v="182" actId="1035"/>
        <pc:sldMkLst>
          <pc:docMk/>
          <pc:sldMk cId="0" sldId="257"/>
        </pc:sldMkLst>
        <pc:spChg chg="mod">
          <ac:chgData name="Aman Bhardwaj" userId="0eaf478f17539cb5" providerId="LiveId" clId="{547225AE-68DD-4C63-9ACF-B20FE1EB9200}" dt="2024-05-08T05:03:34.684" v="182" actId="1035"/>
          <ac:spMkLst>
            <pc:docMk/>
            <pc:sldMk cId="0" sldId="257"/>
            <ac:spMk id="3" creationId="{00000000-0000-0000-0000-000000000000}"/>
          </ac:spMkLst>
        </pc:spChg>
        <pc:spChg chg="mod">
          <ac:chgData name="Aman Bhardwaj" userId="0eaf478f17539cb5" providerId="LiveId" clId="{547225AE-68DD-4C63-9ACF-B20FE1EB9200}" dt="2024-05-08T05:03:06.614" v="176" actId="1076"/>
          <ac:spMkLst>
            <pc:docMk/>
            <pc:sldMk cId="0" sldId="257"/>
            <ac:spMk id="5" creationId="{00000000-0000-0000-0000-000000000000}"/>
          </ac:spMkLst>
        </pc:spChg>
        <pc:spChg chg="mod">
          <ac:chgData name="Aman Bhardwaj" userId="0eaf478f17539cb5" providerId="LiveId" clId="{547225AE-68DD-4C63-9ACF-B20FE1EB9200}" dt="2024-05-08T05:03:14.318" v="178" actId="14100"/>
          <ac:spMkLst>
            <pc:docMk/>
            <pc:sldMk cId="0" sldId="257"/>
            <ac:spMk id="6" creationId="{00000000-0000-0000-0000-000000000000}"/>
          </ac:spMkLst>
        </pc:spChg>
        <pc:spChg chg="mod">
          <ac:chgData name="Aman Bhardwaj" userId="0eaf478f17539cb5" providerId="LiveId" clId="{547225AE-68DD-4C63-9ACF-B20FE1EB9200}" dt="2024-05-08T05:00:56.223" v="165" actId="20577"/>
          <ac:spMkLst>
            <pc:docMk/>
            <pc:sldMk cId="0" sldId="257"/>
            <ac:spMk id="7" creationId="{00000000-0000-0000-0000-000000000000}"/>
          </ac:spMkLst>
        </pc:spChg>
        <pc:spChg chg="mod">
          <ac:chgData name="Aman Bhardwaj" userId="0eaf478f17539cb5" providerId="LiveId" clId="{547225AE-68DD-4C63-9ACF-B20FE1EB9200}" dt="2024-05-08T05:01:07.657" v="166" actId="1076"/>
          <ac:spMkLst>
            <pc:docMk/>
            <pc:sldMk cId="0" sldId="257"/>
            <ac:spMk id="8" creationId="{00000000-0000-0000-0000-000000000000}"/>
          </ac:spMkLst>
        </pc:spChg>
        <pc:spChg chg="mod">
          <ac:chgData name="Aman Bhardwaj" userId="0eaf478f17539cb5" providerId="LiveId" clId="{547225AE-68DD-4C63-9ACF-B20FE1EB9200}" dt="2024-05-08T04:59:05.507" v="94" actId="14100"/>
          <ac:spMkLst>
            <pc:docMk/>
            <pc:sldMk cId="0" sldId="257"/>
            <ac:spMk id="9" creationId="{00000000-0000-0000-0000-000000000000}"/>
          </ac:spMkLst>
        </pc:spChg>
        <pc:spChg chg="mod">
          <ac:chgData name="Aman Bhardwaj" userId="0eaf478f17539cb5" providerId="LiveId" clId="{547225AE-68DD-4C63-9ACF-B20FE1EB9200}" dt="2024-05-08T04:59:11.020" v="95" actId="14100"/>
          <ac:spMkLst>
            <pc:docMk/>
            <pc:sldMk cId="0" sldId="257"/>
            <ac:spMk id="10" creationId="{00000000-0000-0000-0000-000000000000}"/>
          </ac:spMkLst>
        </pc:spChg>
      </pc:sldChg>
      <pc:sldChg chg="modSp mod">
        <pc:chgData name="Aman Bhardwaj" userId="0eaf478f17539cb5" providerId="LiveId" clId="{547225AE-68DD-4C63-9ACF-B20FE1EB9200}" dt="2024-05-08T05:58:38.049" v="201" actId="20577"/>
        <pc:sldMkLst>
          <pc:docMk/>
          <pc:sldMk cId="0" sldId="259"/>
        </pc:sldMkLst>
        <pc:spChg chg="mod">
          <ac:chgData name="Aman Bhardwaj" userId="0eaf478f17539cb5" providerId="LiveId" clId="{547225AE-68DD-4C63-9ACF-B20FE1EB9200}" dt="2024-05-08T05:58:38.049" v="201" actId="20577"/>
          <ac:spMkLst>
            <pc:docMk/>
            <pc:sldMk cId="0" sldId="259"/>
            <ac:spMk id="14" creationId="{00000000-0000-0000-0000-000000000000}"/>
          </ac:spMkLst>
        </pc:spChg>
      </pc:sldChg>
      <pc:sldChg chg="modSp mod">
        <pc:chgData name="Aman Bhardwaj" userId="0eaf478f17539cb5" providerId="LiveId" clId="{547225AE-68DD-4C63-9ACF-B20FE1EB9200}" dt="2024-05-08T05:33:18.350" v="183" actId="20577"/>
        <pc:sldMkLst>
          <pc:docMk/>
          <pc:sldMk cId="0" sldId="263"/>
        </pc:sldMkLst>
        <pc:spChg chg="mod">
          <ac:chgData name="Aman Bhardwaj" userId="0eaf478f17539cb5" providerId="LiveId" clId="{547225AE-68DD-4C63-9ACF-B20FE1EB9200}" dt="2024-05-08T05:33:18.350" v="183" actId="20577"/>
          <ac:spMkLst>
            <pc:docMk/>
            <pc:sldMk cId="0" sldId="263"/>
            <ac:spMk id="7" creationId="{00000000-0000-0000-0000-000000000000}"/>
          </ac:spMkLst>
        </pc:spChg>
      </pc:sldChg>
      <pc:sldChg chg="modSp mod">
        <pc:chgData name="Aman Bhardwaj" userId="0eaf478f17539cb5" providerId="LiveId" clId="{547225AE-68DD-4C63-9ACF-B20FE1EB9200}" dt="2024-05-08T04:53:03.019" v="85" actId="20577"/>
        <pc:sldMkLst>
          <pc:docMk/>
          <pc:sldMk cId="944134255" sldId="264"/>
        </pc:sldMkLst>
        <pc:spChg chg="mod">
          <ac:chgData name="Aman Bhardwaj" userId="0eaf478f17539cb5" providerId="LiveId" clId="{547225AE-68DD-4C63-9ACF-B20FE1EB9200}" dt="2024-05-08T04:53:03.019" v="85" actId="20577"/>
          <ac:spMkLst>
            <pc:docMk/>
            <pc:sldMk cId="944134255" sldId="264"/>
            <ac:spMk id="3" creationId="{A0FF7EF9-3AC0-FF3E-E92E-32BA7BA2F2F1}"/>
          </ac:spMkLst>
        </pc:spChg>
      </pc:sldChg>
      <pc:sldChg chg="addSp modSp new mod">
        <pc:chgData name="Aman Bhardwaj" userId="0eaf478f17539cb5" providerId="LiveId" clId="{547225AE-68DD-4C63-9ACF-B20FE1EB9200}" dt="2024-05-08T03:31:01.740" v="68" actId="14100"/>
        <pc:sldMkLst>
          <pc:docMk/>
          <pc:sldMk cId="519165411" sldId="266"/>
        </pc:sldMkLst>
        <pc:spChg chg="add mod">
          <ac:chgData name="Aman Bhardwaj" userId="0eaf478f17539cb5" providerId="LiveId" clId="{547225AE-68DD-4C63-9ACF-B20FE1EB9200}" dt="2024-05-08T03:26:28.105" v="1"/>
          <ac:spMkLst>
            <pc:docMk/>
            <pc:sldMk cId="519165411" sldId="266"/>
            <ac:spMk id="2" creationId="{2BEFBA61-5B25-C900-6527-96E6F11E427D}"/>
          </ac:spMkLst>
        </pc:spChg>
        <pc:picChg chg="add mod">
          <ac:chgData name="Aman Bhardwaj" userId="0eaf478f17539cb5" providerId="LiveId" clId="{547225AE-68DD-4C63-9ACF-B20FE1EB9200}" dt="2024-05-08T03:29:57.034" v="48" actId="14100"/>
          <ac:picMkLst>
            <pc:docMk/>
            <pc:sldMk cId="519165411" sldId="266"/>
            <ac:picMk id="4" creationId="{006DA002-5651-C325-0A8D-E2F8F143B33E}"/>
          </ac:picMkLst>
        </pc:picChg>
        <pc:picChg chg="add mod">
          <ac:chgData name="Aman Bhardwaj" userId="0eaf478f17539cb5" providerId="LiveId" clId="{547225AE-68DD-4C63-9ACF-B20FE1EB9200}" dt="2024-05-08T03:30:04.253" v="50" actId="14100"/>
          <ac:picMkLst>
            <pc:docMk/>
            <pc:sldMk cId="519165411" sldId="266"/>
            <ac:picMk id="6" creationId="{B1861E51-B46B-4F8E-6EDD-750F4899AF4A}"/>
          </ac:picMkLst>
        </pc:picChg>
        <pc:picChg chg="add mod">
          <ac:chgData name="Aman Bhardwaj" userId="0eaf478f17539cb5" providerId="LiveId" clId="{547225AE-68DD-4C63-9ACF-B20FE1EB9200}" dt="2024-05-08T03:30:11.580" v="53" actId="14100"/>
          <ac:picMkLst>
            <pc:docMk/>
            <pc:sldMk cId="519165411" sldId="266"/>
            <ac:picMk id="8" creationId="{9CB36650-0DDE-6FFD-7A76-915CB870796D}"/>
          </ac:picMkLst>
        </pc:picChg>
        <pc:picChg chg="add mod">
          <ac:chgData name="Aman Bhardwaj" userId="0eaf478f17539cb5" providerId="LiveId" clId="{547225AE-68DD-4C63-9ACF-B20FE1EB9200}" dt="2024-05-08T03:30:28.320" v="57" actId="14100"/>
          <ac:picMkLst>
            <pc:docMk/>
            <pc:sldMk cId="519165411" sldId="266"/>
            <ac:picMk id="10" creationId="{D3DBAE93-FC25-0DF9-BB41-E7A006AFF0A2}"/>
          </ac:picMkLst>
        </pc:picChg>
        <pc:picChg chg="add mod">
          <ac:chgData name="Aman Bhardwaj" userId="0eaf478f17539cb5" providerId="LiveId" clId="{547225AE-68DD-4C63-9ACF-B20FE1EB9200}" dt="2024-05-08T03:30:32.120" v="58" actId="1076"/>
          <ac:picMkLst>
            <pc:docMk/>
            <pc:sldMk cId="519165411" sldId="266"/>
            <ac:picMk id="12" creationId="{0D81A1C7-3B0A-72E6-607E-36DE9E420D03}"/>
          </ac:picMkLst>
        </pc:picChg>
        <pc:picChg chg="add mod">
          <ac:chgData name="Aman Bhardwaj" userId="0eaf478f17539cb5" providerId="LiveId" clId="{547225AE-68DD-4C63-9ACF-B20FE1EB9200}" dt="2024-05-08T03:31:01.740" v="68" actId="14100"/>
          <ac:picMkLst>
            <pc:docMk/>
            <pc:sldMk cId="519165411" sldId="266"/>
            <ac:picMk id="14" creationId="{69CDFFB4-97B9-5E2D-8C39-E8DEBCE68318}"/>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0eaf478f17539cb5/Desktop/Project%20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0eaf478f17539cb5/Desktop/Project%20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0eaf478f17539cb5/Desktop/Project%20dat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0eaf478f17539cb5/Desktop/Project%20data.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0eaf478f17539cb5/Desktop/Project%20data.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data.xlsx]Sheet2!PivotTable1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solidFill>
                  <a:schemeClr val="bg1"/>
                </a:solidFill>
              </a:rPr>
              <a:t>Male</a:t>
            </a:r>
            <a:r>
              <a:rPr lang="en-US" baseline="0" dirty="0">
                <a:solidFill>
                  <a:schemeClr val="bg1"/>
                </a:solidFill>
              </a:rPr>
              <a:t> vs Female</a:t>
            </a:r>
            <a:endParaRPr lang="en-US" dirty="0">
              <a:solidFill>
                <a:schemeClr val="bg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chemeClr val="accent1"/>
          </a:solidFill>
          <a:ln w="19050">
            <a:solidFill>
              <a:schemeClr val="lt1"/>
            </a:solidFill>
          </a:ln>
          <a:effectLst/>
        </c:spP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s>
    <c:plotArea>
      <c:layout/>
      <c:pieChart>
        <c:varyColors val="1"/>
        <c:ser>
          <c:idx val="0"/>
          <c:order val="0"/>
          <c:tx>
            <c:strRef>
              <c:f>Sheet2!$B$3</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FFB-4700-8F15-2E35B84898E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FFB-4700-8F15-2E35B84898EC}"/>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Sheet2!$A$4:$A$6</c:f>
              <c:strCache>
                <c:ptCount val="2"/>
                <c:pt idx="0">
                  <c:v>Female</c:v>
                </c:pt>
                <c:pt idx="1">
                  <c:v>Male</c:v>
                </c:pt>
              </c:strCache>
            </c:strRef>
          </c:cat>
          <c:val>
            <c:numRef>
              <c:f>Sheet2!$B$4:$B$6</c:f>
              <c:numCache>
                <c:formatCode>General</c:formatCode>
                <c:ptCount val="2"/>
                <c:pt idx="0">
                  <c:v>50</c:v>
                </c:pt>
                <c:pt idx="1">
                  <c:v>50</c:v>
                </c:pt>
              </c:numCache>
            </c:numRef>
          </c:val>
          <c:extLst>
            <c:ext xmlns:c16="http://schemas.microsoft.com/office/drawing/2014/chart" uri="{C3380CC4-5D6E-409C-BE32-E72D297353CC}">
              <c16:uniqueId val="{00000004-6FFB-4700-8F15-2E35B84898EC}"/>
            </c:ext>
          </c:extLst>
        </c:ser>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data.xlsx]Sheet2!PivotTable3</c:name>
    <c:fmtId val="-1"/>
  </c:pivotSource>
  <c:chart>
    <c:autoTitleDeleted val="1"/>
    <c:pivotFmts>
      <c:pivotFmt>
        <c:idx val="0"/>
        <c:spPr>
          <a:solidFill>
            <a:schemeClr val="accent1"/>
          </a:solidFill>
          <a:ln>
            <a:noFill/>
          </a:ln>
          <a:effectLst>
            <a:outerShdw blurRad="254000" sx="102000" sy="102000" algn="ctr" rotWithShape="0">
              <a:prstClr val="black">
                <a:alpha val="20000"/>
              </a:prstClr>
            </a:outerShdw>
          </a:effectLst>
        </c:spPr>
        <c:marker>
          <c:symbol val="circle"/>
          <c:size val="6"/>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chemeClr val="accent1"/>
          </a:solidFill>
          <a:ln>
            <a:noFill/>
          </a:ln>
          <a:effectLst>
            <a:outerShdw blurRad="254000" sx="102000" sy="102000" algn="ctr" rotWithShape="0">
              <a:prstClr val="black">
                <a:alpha val="20000"/>
              </a:prstClr>
            </a:outerShdw>
          </a:effectLst>
        </c:spPr>
      </c:pivotFmt>
      <c:pivotFmt>
        <c:idx val="2"/>
        <c:spPr>
          <a:solidFill>
            <a:schemeClr val="accent2"/>
          </a:solidFill>
          <a:ln>
            <a:noFill/>
          </a:ln>
          <a:effectLst>
            <a:outerShdw blurRad="254000" sx="102000" sy="102000" algn="ctr" rotWithShape="0">
              <a:prstClr val="black">
                <a:alpha val="20000"/>
              </a:prstClr>
            </a:outerShdw>
          </a:effectLst>
        </c:spPr>
      </c:pivotFmt>
      <c:pivotFmt>
        <c:idx val="3"/>
        <c:spPr>
          <a:solidFill>
            <a:schemeClr val="accent3"/>
          </a:solidFill>
          <a:ln>
            <a:noFill/>
          </a:ln>
          <a:effectLst>
            <a:outerShdw blurRad="254000" sx="102000" sy="102000" algn="ctr" rotWithShape="0">
              <a:prstClr val="black">
                <a:alpha val="20000"/>
              </a:prstClr>
            </a:outerShdw>
          </a:effectLst>
        </c:spPr>
      </c:pivotFmt>
      <c:pivotFmt>
        <c:idx val="4"/>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
        <c:spPr>
          <a:solidFill>
            <a:schemeClr val="accent1"/>
          </a:solidFill>
          <a:ln>
            <a:noFill/>
          </a:ln>
          <a:effectLst>
            <a:outerShdw blurRad="254000" sx="102000" sy="102000" algn="ctr" rotWithShape="0">
              <a:prstClr val="black">
                <a:alpha val="20000"/>
              </a:prstClr>
            </a:outerShdw>
          </a:effectLst>
        </c:spPr>
      </c:pivotFmt>
      <c:pivotFmt>
        <c:idx val="6"/>
        <c:spPr>
          <a:solidFill>
            <a:schemeClr val="accent1"/>
          </a:solidFill>
          <a:ln>
            <a:noFill/>
          </a:ln>
          <a:effectLst>
            <a:outerShdw blurRad="254000" sx="102000" sy="102000" algn="ctr" rotWithShape="0">
              <a:prstClr val="black">
                <a:alpha val="20000"/>
              </a:prstClr>
            </a:outerShdw>
          </a:effectLst>
        </c:spPr>
      </c:pivotFmt>
      <c:pivotFmt>
        <c:idx val="7"/>
        <c:spPr>
          <a:solidFill>
            <a:schemeClr val="accent1"/>
          </a:solidFill>
          <a:ln>
            <a:noFill/>
          </a:ln>
          <a:effectLst>
            <a:outerShdw blurRad="254000" sx="102000" sy="102000" algn="ctr" rotWithShape="0">
              <a:prstClr val="black">
                <a:alpha val="20000"/>
              </a:prstClr>
            </a:outerShdw>
          </a:effectLst>
        </c:spPr>
      </c:pivotFmt>
      <c:pivotFmt>
        <c:idx val="8"/>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9"/>
        <c:spPr>
          <a:solidFill>
            <a:schemeClr val="accent1"/>
          </a:solidFill>
          <a:ln>
            <a:noFill/>
          </a:ln>
          <a:effectLst>
            <a:outerShdw blurRad="254000" sx="102000" sy="102000" algn="ctr" rotWithShape="0">
              <a:prstClr val="black">
                <a:alpha val="20000"/>
              </a:prstClr>
            </a:outerShdw>
          </a:effectLst>
        </c:spPr>
      </c:pivotFmt>
      <c:pivotFmt>
        <c:idx val="10"/>
        <c:spPr>
          <a:solidFill>
            <a:schemeClr val="accent1"/>
          </a:solidFill>
          <a:ln>
            <a:noFill/>
          </a:ln>
          <a:effectLst>
            <a:outerShdw blurRad="254000" sx="102000" sy="102000" algn="ctr" rotWithShape="0">
              <a:prstClr val="black">
                <a:alpha val="20000"/>
              </a:prstClr>
            </a:outerShdw>
          </a:effectLst>
        </c:spPr>
      </c:pivotFmt>
      <c:pivotFmt>
        <c:idx val="11"/>
        <c:spPr>
          <a:solidFill>
            <a:schemeClr val="accent1"/>
          </a:solidFill>
          <a:ln>
            <a:noFill/>
          </a:ln>
          <a:effectLst>
            <a:outerShdw blurRad="254000" sx="102000" sy="102000" algn="ctr" rotWithShape="0">
              <a:prstClr val="black">
                <a:alpha val="20000"/>
              </a:prstClr>
            </a:outerShdw>
          </a:effectLst>
        </c:spPr>
      </c:pivotFmt>
    </c:pivotFmts>
    <c:plotArea>
      <c:layout>
        <c:manualLayout>
          <c:layoutTarget val="inner"/>
          <c:xMode val="edge"/>
          <c:yMode val="edge"/>
          <c:x val="0.17223230004850085"/>
          <c:y val="4.4041649986325426E-2"/>
          <c:w val="0.68462713527922359"/>
          <c:h val="0.71056390783731604"/>
        </c:manualLayout>
      </c:layout>
      <c:doughnutChart>
        <c:varyColors val="1"/>
        <c:ser>
          <c:idx val="0"/>
          <c:order val="0"/>
          <c:tx>
            <c:strRef>
              <c:f>Sheet2!$N$3</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5BA7-4094-A793-EF467DB12775}"/>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5BA7-4094-A793-EF467DB12775}"/>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5BA7-4094-A793-EF467DB12775}"/>
              </c:ext>
            </c:extLst>
          </c:dPt>
          <c:dLbls>
            <c:spPr>
              <a:solidFill>
                <a:prstClr val="white"/>
              </a:solidFill>
              <a:ln>
                <a:no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Sheet2!$M$4:$M$7</c:f>
              <c:strCache>
                <c:ptCount val="3"/>
                <c:pt idx="0">
                  <c:v>Moderately Familiar</c:v>
                </c:pt>
                <c:pt idx="1">
                  <c:v>Slightly Familiar</c:v>
                </c:pt>
                <c:pt idx="2">
                  <c:v>Very Familiar</c:v>
                </c:pt>
              </c:strCache>
            </c:strRef>
          </c:cat>
          <c:val>
            <c:numRef>
              <c:f>Sheet2!$N$4:$N$7</c:f>
              <c:numCache>
                <c:formatCode>General</c:formatCode>
                <c:ptCount val="3"/>
                <c:pt idx="0">
                  <c:v>2297</c:v>
                </c:pt>
                <c:pt idx="1">
                  <c:v>991</c:v>
                </c:pt>
                <c:pt idx="2">
                  <c:v>1762</c:v>
                </c:pt>
              </c:numCache>
            </c:numRef>
          </c:val>
          <c:extLst>
            <c:ext xmlns:c16="http://schemas.microsoft.com/office/drawing/2014/chart" uri="{C3380CC4-5D6E-409C-BE32-E72D297353CC}">
              <c16:uniqueId val="{00000006-5BA7-4094-A793-EF467DB12775}"/>
            </c:ext>
          </c:extLst>
        </c:ser>
        <c:dLbls>
          <c:showLegendKey val="0"/>
          <c:showVal val="0"/>
          <c:showCatName val="0"/>
          <c:showSerName val="0"/>
          <c:showPercent val="1"/>
          <c:showBubbleSize val="0"/>
          <c:showLeaderLines val="0"/>
        </c:dLbls>
        <c:firstSliceAng val="0"/>
        <c:holeSize val="75"/>
      </c:doughnutChart>
      <c:spPr>
        <a:noFill/>
        <a:ln>
          <a:noFill/>
        </a:ln>
        <a:effectLst/>
      </c:spPr>
    </c:plotArea>
    <c:legend>
      <c:legendPos val="r"/>
      <c:layout>
        <c:manualLayout>
          <c:xMode val="edge"/>
          <c:yMode val="edge"/>
          <c:x val="0.14637599245372371"/>
          <c:y val="0.77874653676479344"/>
          <c:w val="0.71782158555819919"/>
          <c:h val="0.2177167024055364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data.xlsx]Sheet2!PivotTable5</c:name>
    <c:fmtId val="-1"/>
  </c:pivotSource>
  <c:chart>
    <c:title>
      <c:overlay val="0"/>
      <c:spPr>
        <a:noFill/>
        <a:ln>
          <a:noFill/>
        </a:ln>
        <a:effectLst/>
      </c:spPr>
      <c:txPr>
        <a:bodyPr rot="0" spcFirstLastPara="1" vertOverflow="ellipsis" vert="horz" wrap="square" anchor="ctr" anchorCtr="1"/>
        <a:lstStyle/>
        <a:p>
          <a:pPr>
            <a:defRPr sz="2200" b="0" i="0" u="none" strike="noStrike" kern="1200" cap="none" spc="50" baseline="0">
              <a:solidFill>
                <a:schemeClr val="tx1">
                  <a:lumMod val="65000"/>
                  <a:lumOff val="35000"/>
                </a:schemeClr>
              </a:solidFill>
              <a:latin typeface="+mn-lt"/>
              <a:ea typeface="+mn-ea"/>
              <a:cs typeface="+mn-cs"/>
            </a:defRPr>
          </a:pPr>
          <a:endParaRPr lang="en-US"/>
        </a:p>
      </c:txPr>
    </c:title>
    <c:autoTitleDeleted val="0"/>
    <c:pivotFmts>
      <c:pivotFmt>
        <c:idx val="0"/>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w="25400" cap="flat" cmpd="sng" algn="ctr">
            <a:noFill/>
            <a:miter lim="800000"/>
          </a:ln>
          <a:effectLst/>
        </c:spPr>
        <c:marker>
          <c:symbol val="circle"/>
          <c:size val="6"/>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w="9525" cap="flat" cmpd="sng" algn="ctr">
              <a:solidFill>
                <a:schemeClr val="accent1">
                  <a:shade val="95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w="25400" cap="flat" cmpd="sng" algn="ctr">
            <a:no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w="25400" cap="flat" cmpd="sng" algn="ctr">
            <a:no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Sheet2!$U$3</c:f>
              <c:strCache>
                <c:ptCount val="1"/>
                <c:pt idx="0">
                  <c:v>Total</c:v>
                </c:pt>
              </c:strCache>
            </c:strRef>
          </c:tx>
          <c:spPr>
            <a:noFill/>
            <a:ln w="25400" cap="flat" cmpd="sng" algn="ctr">
              <a:solidFill>
                <a:schemeClr val="accent1"/>
              </a:solidFill>
              <a:miter lim="800000"/>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65000"/>
                        <a:lumOff val="3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Sheet2!$T$4:$T$7</c:f>
              <c:strCache>
                <c:ptCount val="3"/>
                <c:pt idx="0">
                  <c:v>Average</c:v>
                </c:pt>
                <c:pt idx="1">
                  <c:v>Excellent</c:v>
                </c:pt>
                <c:pt idx="2">
                  <c:v>Good</c:v>
                </c:pt>
              </c:strCache>
            </c:strRef>
          </c:cat>
          <c:val>
            <c:numRef>
              <c:f>Sheet2!$U$4:$U$7</c:f>
              <c:numCache>
                <c:formatCode>General</c:formatCode>
                <c:ptCount val="3"/>
                <c:pt idx="0">
                  <c:v>6</c:v>
                </c:pt>
                <c:pt idx="1">
                  <c:v>30</c:v>
                </c:pt>
                <c:pt idx="2">
                  <c:v>64</c:v>
                </c:pt>
              </c:numCache>
            </c:numRef>
          </c:val>
          <c:extLst>
            <c:ext xmlns:c16="http://schemas.microsoft.com/office/drawing/2014/chart" uri="{C3380CC4-5D6E-409C-BE32-E72D297353CC}">
              <c16:uniqueId val="{00000000-018E-4159-8C66-E734074044B9}"/>
            </c:ext>
          </c:extLst>
        </c:ser>
        <c:dLbls>
          <c:dLblPos val="outEnd"/>
          <c:showLegendKey val="0"/>
          <c:showVal val="1"/>
          <c:showCatName val="0"/>
          <c:showSerName val="0"/>
          <c:showPercent val="0"/>
          <c:showBubbleSize val="0"/>
        </c:dLbls>
        <c:gapWidth val="164"/>
        <c:overlap val="-35"/>
        <c:axId val="1386842496"/>
        <c:axId val="1386842976"/>
      </c:barChart>
      <c:catAx>
        <c:axId val="138684249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1386842976"/>
        <c:crosses val="autoZero"/>
        <c:auto val="1"/>
        <c:lblAlgn val="ctr"/>
        <c:lblOffset val="100"/>
        <c:noMultiLvlLbl val="0"/>
      </c:catAx>
      <c:valAx>
        <c:axId val="138684297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138684249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data.xlsx]Sheet2!PivotTable7</c:name>
    <c:fmtId val="-1"/>
  </c:pivotSource>
  <c:chart>
    <c:autoTitleDeleted val="1"/>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s>
    <c:plotArea>
      <c:layout/>
      <c:pieChart>
        <c:varyColors val="1"/>
        <c:ser>
          <c:idx val="0"/>
          <c:order val="0"/>
          <c:tx>
            <c:strRef>
              <c:f>Sheet2!$AB$3</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56C8-457B-A914-F80E90A905C4}"/>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56C8-457B-A914-F80E90A905C4}"/>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56C8-457B-A914-F80E90A905C4}"/>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56C8-457B-A914-F80E90A905C4}"/>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56C8-457B-A914-F80E90A905C4}"/>
              </c:ext>
            </c:extLst>
          </c:dPt>
          <c:cat>
            <c:strRef>
              <c:f>Sheet2!$AA$4:$AA$9</c:f>
              <c:strCache>
                <c:ptCount val="5"/>
                <c:pt idx="0">
                  <c:v>Definitely</c:v>
                </c:pt>
                <c:pt idx="1">
                  <c:v>Lack of advanced features compared to other brands.</c:v>
                </c:pt>
                <c:pt idx="2">
                  <c:v>Lack of innovation in their recent models.</c:v>
                </c:pt>
                <c:pt idx="3">
                  <c:v>Probably</c:v>
                </c:pt>
                <c:pt idx="4">
                  <c:v>The service experience was not up to the mark.</c:v>
                </c:pt>
              </c:strCache>
            </c:strRef>
          </c:cat>
          <c:val>
            <c:numRef>
              <c:f>Sheet2!$AB$4:$AB$9</c:f>
              <c:numCache>
                <c:formatCode>General</c:formatCode>
                <c:ptCount val="5"/>
                <c:pt idx="0">
                  <c:v>88</c:v>
                </c:pt>
                <c:pt idx="1">
                  <c:v>1</c:v>
                </c:pt>
                <c:pt idx="2">
                  <c:v>1</c:v>
                </c:pt>
                <c:pt idx="3">
                  <c:v>6</c:v>
                </c:pt>
                <c:pt idx="4">
                  <c:v>1</c:v>
                </c:pt>
              </c:numCache>
            </c:numRef>
          </c:val>
          <c:extLst>
            <c:ext xmlns:c16="http://schemas.microsoft.com/office/drawing/2014/chart" uri="{C3380CC4-5D6E-409C-BE32-E72D297353CC}">
              <c16:uniqueId val="{0000000A-56C8-457B-A914-F80E90A905C4}"/>
            </c:ext>
          </c:extLst>
        </c:ser>
        <c:dLbls>
          <c:showLegendKey val="0"/>
          <c:showVal val="0"/>
          <c:showCatName val="0"/>
          <c:showSerName val="0"/>
          <c:showPercent val="0"/>
          <c:showBubbleSize val="0"/>
          <c:showLeaderLines val="1"/>
        </c:dLbls>
        <c:firstSliceAng val="0"/>
      </c:pieChart>
      <c:spPr>
        <a:noFill/>
        <a:ln>
          <a:noFill/>
        </a:ln>
        <a:effectLst/>
      </c:spPr>
    </c:plotArea>
    <c:legend>
      <c:legendPos val="r"/>
      <c:legendEntry>
        <c:idx val="1"/>
        <c:delete val="1"/>
      </c:legendEntry>
      <c:legendEntry>
        <c:idx val="2"/>
        <c:delete val="1"/>
      </c:legendEntry>
      <c:legendEntry>
        <c:idx val="4"/>
        <c:delete val="1"/>
      </c:legendEntry>
      <c:layout>
        <c:manualLayout>
          <c:xMode val="edge"/>
          <c:yMode val="edge"/>
          <c:x val="0.63991660645333504"/>
          <c:y val="0.21222492872215679"/>
          <c:w val="0.34162577690942469"/>
          <c:h val="0.71475202741615218"/>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data.xlsx]Sheet2!PivotTable4</c:name>
    <c:fmtId val="-1"/>
  </c:pivotSource>
  <c:chart>
    <c:autoTitleDeleted val="1"/>
    <c:pivotFmts>
      <c:pivotFmt>
        <c:idx val="0"/>
        <c:spPr>
          <a:solidFill>
            <a:schemeClr val="accent1">
              <a:alpha val="85000"/>
            </a:schemeClr>
          </a:solidFill>
          <a:ln w="9525" cap="flat" cmpd="sng" algn="ctr">
            <a:solidFill>
              <a:schemeClr val="lt1">
                <a:alpha val="50000"/>
              </a:schemeClr>
            </a:solidFill>
            <a:round/>
          </a:ln>
          <a:effectLst/>
        </c:spPr>
        <c:marker>
          <c:symbol val="circle"/>
          <c:size val="6"/>
          <c:spPr>
            <a:solidFill>
              <a:schemeClr val="accent1">
                <a:alpha val="85000"/>
              </a:schemeClr>
            </a:solidFill>
            <a:ln w="9525">
              <a:noFill/>
              <a:round/>
            </a:ln>
            <a:effectLst/>
          </c:spPr>
        </c:marker>
        <c:dLbl>
          <c:idx val="0"/>
          <c:spPr>
            <a:noFill/>
            <a:ln>
              <a:noFill/>
            </a:ln>
            <a:effectLst/>
          </c:spPr>
          <c:txPr>
            <a:bodyPr rot="0" spcFirstLastPara="1" vertOverflow="ellipsis" horzOverflow="clip"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horzOverflow="clip"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horzOverflow="clip"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Sheet2!$N$26</c:f>
              <c:strCache>
                <c:ptCount val="1"/>
                <c:pt idx="0">
                  <c:v>Total</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Sheet2!$M$27:$M$38</c:f>
              <c:strCache>
                <c:ptCount val="11"/>
                <c:pt idx="0">
                  <c:v>Affordable</c:v>
                </c:pt>
                <c:pt idx="1">
                  <c:v>Budget-friendly</c:v>
                </c:pt>
                <c:pt idx="2">
                  <c:v>Dependable</c:v>
                </c:pt>
                <c:pt idx="3">
                  <c:v>Economical</c:v>
                </c:pt>
                <c:pt idx="4">
                  <c:v>Quality</c:v>
                </c:pt>
                <c:pt idx="5">
                  <c:v>Reliable</c:v>
                </c:pt>
                <c:pt idx="6">
                  <c:v>Stylish</c:v>
                </c:pt>
                <c:pt idx="7">
                  <c:v>Trusted</c:v>
                </c:pt>
                <c:pt idx="8">
                  <c:v>Trustworthy</c:v>
                </c:pt>
                <c:pt idx="9">
                  <c:v>Value</c:v>
                </c:pt>
                <c:pt idx="10">
                  <c:v>Value for Money</c:v>
                </c:pt>
              </c:strCache>
            </c:strRef>
          </c:cat>
          <c:val>
            <c:numRef>
              <c:f>Sheet2!$N$27:$N$38</c:f>
              <c:numCache>
                <c:formatCode>General</c:formatCode>
                <c:ptCount val="11"/>
                <c:pt idx="0">
                  <c:v>20</c:v>
                </c:pt>
                <c:pt idx="1">
                  <c:v>8</c:v>
                </c:pt>
                <c:pt idx="2">
                  <c:v>3</c:v>
                </c:pt>
                <c:pt idx="3">
                  <c:v>6</c:v>
                </c:pt>
                <c:pt idx="4">
                  <c:v>8</c:v>
                </c:pt>
                <c:pt idx="5">
                  <c:v>18</c:v>
                </c:pt>
                <c:pt idx="6">
                  <c:v>5</c:v>
                </c:pt>
                <c:pt idx="7">
                  <c:v>8</c:v>
                </c:pt>
                <c:pt idx="8">
                  <c:v>13</c:v>
                </c:pt>
                <c:pt idx="9">
                  <c:v>9</c:v>
                </c:pt>
                <c:pt idx="10">
                  <c:v>2</c:v>
                </c:pt>
              </c:numCache>
            </c:numRef>
          </c:val>
          <c:extLst>
            <c:ext xmlns:c16="http://schemas.microsoft.com/office/drawing/2014/chart" uri="{C3380CC4-5D6E-409C-BE32-E72D297353CC}">
              <c16:uniqueId val="{00000000-DB3C-45E5-A963-EAFEF23FF7A3}"/>
            </c:ext>
          </c:extLst>
        </c:ser>
        <c:dLbls>
          <c:dLblPos val="outEnd"/>
          <c:showLegendKey val="0"/>
          <c:showVal val="1"/>
          <c:showCatName val="0"/>
          <c:showSerName val="0"/>
          <c:showPercent val="0"/>
          <c:showBubbleSize val="0"/>
        </c:dLbls>
        <c:gapWidth val="444"/>
        <c:overlap val="-90"/>
        <c:axId val="1332572256"/>
        <c:axId val="1332575136"/>
      </c:barChart>
      <c:catAx>
        <c:axId val="133257225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1332575136"/>
        <c:crosses val="autoZero"/>
        <c:auto val="1"/>
        <c:lblAlgn val="ctr"/>
        <c:lblOffset val="100"/>
        <c:noMultiLvlLbl val="0"/>
      </c:catAx>
      <c:valAx>
        <c:axId val="1332575136"/>
        <c:scaling>
          <c:orientation val="minMax"/>
        </c:scaling>
        <c:delete val="1"/>
        <c:axPos val="l"/>
        <c:numFmt formatCode="General" sourceLinked="1"/>
        <c:majorTickMark val="none"/>
        <c:minorTickMark val="none"/>
        <c:tickLblPos val="nextTo"/>
        <c:crossAx val="13325722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11">
  <cs:axisTitle>
    <cs:lnRef idx="0"/>
    <cs:fillRef idx="0"/>
    <cs:effectRef idx="0"/>
    <cs:fontRef idx="minor">
      <a:schemeClr val="tx1">
        <a:lumMod val="50000"/>
        <a:lumOff val="50000"/>
      </a:schemeClr>
    </cs:fontRef>
    <cs:defRPr sz="1197" kern="1200"/>
  </cs:axisTitle>
  <cs:categoryAxis>
    <cs:lnRef idx="0"/>
    <cs:fillRef idx="0"/>
    <cs:effectRef idx="0"/>
    <cs:fontRef idx="minor">
      <a:schemeClr val="tx1">
        <a:lumMod val="50000"/>
        <a:lumOff val="50000"/>
      </a:schemeClr>
    </cs:fontRef>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bg1"/>
    </cs:fontRef>
    <cs:spPr>
      <a:solidFill>
        <a:schemeClr val="tx1">
          <a:lumMod val="35000"/>
          <a:lumOff val="65000"/>
        </a:schemeClr>
      </a:solidFill>
    </cs:spPr>
    <cs:defRPr sz="1197"/>
    <cs:bodyPr rot="0" spcFirstLastPara="1" vertOverflow="clip" horzOverflow="clip" vert="horz" wrap="square" lIns="36576" tIns="18288" rIns="36576" bIns="18288" anchor="ctr" anchorCtr="1">
      <a:spAutoFit/>
    </cs:bodyPr>
  </cs:dataLabelCallout>
  <cs:dataPoint>
    <cs:lnRef idx="0">
      <cs:styleClr val="auto"/>
    </cs:lnRef>
    <cs:fillRef idx="0"/>
    <cs:effectRef idx="0"/>
    <cs:fontRef idx="minor">
      <a:schemeClr val="dk1"/>
    </cs:fontRef>
    <cs:spPr>
      <a:noFill/>
      <a:ln w="25400" cap="flat" cmpd="sng" algn="ctr">
        <a:solidFill>
          <a:schemeClr val="phClr"/>
        </a:solidFill>
        <a:miter lim="800000"/>
      </a:ln>
    </cs:spPr>
  </cs:dataPoint>
  <cs:dataPoint3D>
    <cs:lnRef idx="0">
      <cs:styleClr val="auto"/>
    </cs:lnRef>
    <cs:fillRef idx="0">
      <cs:styleClr val="auto"/>
    </cs:fillRef>
    <cs:effectRef idx="0"/>
    <cs:fontRef idx="minor">
      <a:schemeClr val="dk1"/>
    </cs:fontRef>
    <cs:spPr>
      <a:ln w="19050" cap="flat" cmpd="sng" algn="ctr">
        <a:solidFill>
          <a:schemeClr val="phClr"/>
        </a:solidFill>
        <a:miter lim="800000"/>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ln w="19050" cap="rnd">
        <a:solidFill>
          <a:schemeClr val="phClr"/>
        </a:solidFill>
        <a:round/>
      </a:ln>
    </cs:spPr>
  </cs:dataPointMarker>
  <cs:dataPointMarkerLayout symbol="circle" size="6"/>
  <cs:dataPointWireframe>
    <cs:lnRef idx="0">
      <cs:styleClr val="auto"/>
    </cs:lnRef>
    <cs:fillRef idx="1"/>
    <cs:effectRef idx="0"/>
    <cs:fontRef idx="minor">
      <a:schemeClr val="tx1"/>
    </cs:fontRef>
    <cs:spPr>
      <a:ln w="9525">
        <a:solidFill>
          <a:schemeClr val="phClr"/>
        </a:solidFill>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tx1">
            <a:lumMod val="50000"/>
            <a:lumOff val="50000"/>
          </a:schemeClr>
        </a:solidFill>
        <a:round/>
      </a:ln>
    </cs:spPr>
  </cs:downBar>
  <cs:dropLine>
    <cs:lnRef idx="0"/>
    <cs:fillRef idx="0"/>
    <cs:effectRef idx="0"/>
    <cs:fontRef idx="minor">
      <a:schemeClr val="dk1"/>
    </cs:fontRef>
    <cs:spPr>
      <a:ln w="9525" cap="flat" cmpd="sng" algn="ctr">
        <a:solidFill>
          <a:schemeClr val="tx1">
            <a:lumMod val="35000"/>
            <a:lumOff val="65000"/>
          </a:schemeClr>
        </a:solidFill>
        <a:round/>
      </a:ln>
    </cs:spPr>
  </cs:dropLine>
  <cs:errorBar>
    <cs:lnRef idx="0"/>
    <cs:fillRef idx="0"/>
    <cs:effectRef idx="0"/>
    <cs:fontRef idx="minor">
      <a:schemeClr val="dk1"/>
    </cs:fontRef>
    <cs:spPr>
      <a:ln w="9525" cap="flat" cmpd="sng" algn="ctr">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a:solidFill>
          <a:schemeClr val="tx1">
            <a:lumMod val="15000"/>
            <a:lumOff val="85000"/>
          </a:schemeClr>
        </a:solidFill>
      </a:ln>
    </cs:spPr>
  </cs:gridlineMajor>
  <cs:gridlineMinor>
    <cs:lnRef idx="0"/>
    <cs:fillRef idx="0"/>
    <cs:effectRef idx="0"/>
    <cs:fontRef idx="minor">
      <a:schemeClr val="dk1"/>
    </cs:fontRef>
    <cs:spPr>
      <a:ln w="9525">
        <a:solidFill>
          <a:schemeClr val="tx1">
            <a:lumMod val="5000"/>
            <a:lumOff val="95000"/>
          </a:schemeClr>
        </a:solidFill>
      </a:ln>
    </cs:spPr>
  </cs:gridlineMinor>
  <cs:hiLoLine>
    <cs:lnRef idx="0"/>
    <cs:fillRef idx="0"/>
    <cs:effectRef idx="0"/>
    <cs:fontRef idx="minor">
      <a:schemeClr val="dk1"/>
    </cs:fontRef>
    <cs:spPr>
      <a:ln w="9525" cap="flat" cmpd="sng" algn="ctr">
        <a:solidFill>
          <a:schemeClr val="tx1">
            <a:lumMod val="35000"/>
            <a:lumOff val="65000"/>
          </a:schemeClr>
        </a:solidFill>
        <a:round/>
      </a:ln>
    </cs:spPr>
  </cs:hiLoLine>
  <cs:leaderLine>
    <cs:lnRef idx="0"/>
    <cs:fillRef idx="0"/>
    <cs:effectRef idx="0"/>
    <cs:fontRef idx="minor">
      <a:schemeClr val="dk1"/>
    </cs:fontRef>
    <cs:spPr>
      <a:ln w="9525" cap="flat" cmpd="sng" algn="ctr">
        <a:solidFill>
          <a:schemeClr val="tx1">
            <a:lumMod val="35000"/>
            <a:lumOff val="65000"/>
          </a:schemeClr>
        </a:solidFill>
        <a:round/>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defRPr sz="1197" kern="1200"/>
  </cs:seriesAxis>
  <cs:seriesLine>
    <cs:lnRef idx="0"/>
    <cs:fillRef idx="0"/>
    <cs:effectRef idx="0"/>
    <cs:fontRef idx="minor">
      <a:schemeClr val="dk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200" b="0" kern="1200" cap="none" spc="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cap="flat" cmpd="sng" algn="ctr">
        <a:solidFill>
          <a:schemeClr val="tx1">
            <a:lumMod val="50000"/>
            <a:lumOff val="50000"/>
          </a:schemeClr>
        </a:solidFill>
        <a:round/>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23294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8.jpg"/><Relationship Id="rId2"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chart" Target="../charts/chart2.xml"/></Relationships>
</file>

<file path=ppt/slides/_rels/slide8.xml.rels><?xml version="1.0" encoding="UTF-8" standalone="yes"?>
<Relationships xmlns="http://schemas.openxmlformats.org/package/2006/relationships"><Relationship Id="rId8" Type="http://schemas.openxmlformats.org/officeDocument/2006/relationships/chart" Target="../charts/chart4.xml"/><Relationship Id="rId3" Type="http://schemas.openxmlformats.org/officeDocument/2006/relationships/image" Target="../media/image11.png"/><Relationship Id="rId7" Type="http://schemas.openxmlformats.org/officeDocument/2006/relationships/chart" Target="../charts/chart3.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chart" Target="../charts/chart5.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7620" y="0"/>
            <a:ext cx="14630400" cy="8229600"/>
          </a:xfrm>
          <a:prstGeom prst="rect">
            <a:avLst/>
          </a:prstGeom>
          <a:solidFill>
            <a:srgbClr val="123332"/>
          </a:solidFill>
          <a:ln/>
        </p:spPr>
      </p:sp>
      <p:pic>
        <p:nvPicPr>
          <p:cNvPr id="4" name="Image 0" descr="preencoded.png"/>
          <p:cNvPicPr>
            <a:picLocks noChangeAspect="1"/>
          </p:cNvPicPr>
          <p:nvPr/>
        </p:nvPicPr>
        <p:blipFill>
          <a:blip r:embed="rId3"/>
          <a:stretch>
            <a:fillRect/>
          </a:stretch>
        </p:blipFill>
        <p:spPr>
          <a:xfrm>
            <a:off x="-7620" y="0"/>
            <a:ext cx="5486400" cy="8229600"/>
          </a:xfrm>
          <a:prstGeom prst="rect">
            <a:avLst/>
          </a:prstGeom>
        </p:spPr>
      </p:pic>
      <p:sp>
        <p:nvSpPr>
          <p:cNvPr id="5" name="Text 2"/>
          <p:cNvSpPr/>
          <p:nvPr/>
        </p:nvSpPr>
        <p:spPr>
          <a:xfrm>
            <a:off x="5881600" y="585596"/>
            <a:ext cx="8044794" cy="2487810"/>
          </a:xfrm>
          <a:prstGeom prst="rect">
            <a:avLst/>
          </a:prstGeom>
          <a:noFill/>
          <a:ln/>
        </p:spPr>
        <p:txBody>
          <a:bodyPr wrap="square" rtlCol="0" anchor="t"/>
          <a:lstStyle/>
          <a:p>
            <a:pPr marL="0" indent="0">
              <a:buNone/>
            </a:pPr>
            <a:r>
              <a:rPr lang="en-US" sz="4000" spc="-150" dirty="0">
                <a:solidFill>
                  <a:srgbClr val="FFD9BE"/>
                </a:solidFill>
                <a:latin typeface="Quattrocento" pitchFamily="34" charset="0"/>
                <a:ea typeface="Quattrocento" pitchFamily="34" charset="-122"/>
                <a:cs typeface="Quattrocento" pitchFamily="34" charset="-120"/>
              </a:rPr>
              <a:t>Examining Maruti Suzuki’s Marketing Impact on Customer Purchasing Behavior</a:t>
            </a:r>
            <a:endParaRPr lang="en-US" sz="4000" spc="-150" dirty="0"/>
          </a:p>
        </p:txBody>
      </p:sp>
      <p:sp>
        <p:nvSpPr>
          <p:cNvPr id="6" name="Text 3"/>
          <p:cNvSpPr/>
          <p:nvPr/>
        </p:nvSpPr>
        <p:spPr>
          <a:xfrm>
            <a:off x="6165196" y="2668385"/>
            <a:ext cx="7477601" cy="1679172"/>
          </a:xfrm>
          <a:prstGeom prst="rect">
            <a:avLst/>
          </a:prstGeom>
          <a:noFill/>
          <a:ln/>
        </p:spPr>
        <p:txBody>
          <a:bodyPr wrap="square" rtlCol="0" anchor="t"/>
          <a:lstStyle/>
          <a:p>
            <a:pPr marL="0" indent="0">
              <a:lnSpc>
                <a:spcPts val="2799"/>
              </a:lnSpc>
              <a:buNone/>
            </a:pPr>
            <a:r>
              <a:rPr lang="en-US" sz="1750" dirty="0">
                <a:solidFill>
                  <a:srgbClr val="F9EEE7"/>
                </a:solidFill>
                <a:latin typeface="Quattrocento" pitchFamily="34" charset="0"/>
                <a:ea typeface="Quattrocento" pitchFamily="34" charset="-122"/>
                <a:cs typeface="Quattrocento" pitchFamily="34" charset="-120"/>
              </a:rPr>
              <a:t>Maruti Suzuki, a dominant player in the Indian automotive market, is known for its innovative marketing strategies that have significantly impacted consumer purchasing behavior. </a:t>
            </a:r>
            <a:endParaRPr lang="en-US" sz="1750" dirty="0"/>
          </a:p>
        </p:txBody>
      </p:sp>
      <p:sp>
        <p:nvSpPr>
          <p:cNvPr id="8" name="Text 6">
            <a:extLst>
              <a:ext uri="{FF2B5EF4-FFF2-40B4-BE49-F238E27FC236}">
                <a16:creationId xmlns:a16="http://schemas.microsoft.com/office/drawing/2014/main" id="{9B534EC1-6992-985F-43F4-2001B3FBC87A}"/>
              </a:ext>
            </a:extLst>
          </p:cNvPr>
          <p:cNvSpPr/>
          <p:nvPr/>
        </p:nvSpPr>
        <p:spPr>
          <a:xfrm>
            <a:off x="5881600" y="4264863"/>
            <a:ext cx="2440900" cy="347186"/>
          </a:xfrm>
          <a:prstGeom prst="rect">
            <a:avLst/>
          </a:prstGeom>
          <a:noFill/>
          <a:ln/>
        </p:spPr>
        <p:txBody>
          <a:bodyPr wrap="none" rtlCol="0" anchor="t"/>
          <a:lstStyle/>
          <a:p>
            <a:pPr marL="0" indent="0">
              <a:lnSpc>
                <a:spcPts val="2734"/>
              </a:lnSpc>
              <a:buNone/>
            </a:pPr>
            <a:r>
              <a:rPr lang="en-US" sz="2187" dirty="0">
                <a:solidFill>
                  <a:srgbClr val="FFD9BE"/>
                </a:solidFill>
                <a:latin typeface="Quattrocento" pitchFamily="34" charset="0"/>
                <a:ea typeface="Quattrocento" pitchFamily="34" charset="-122"/>
                <a:cs typeface="Quattrocento" pitchFamily="34" charset="-120"/>
              </a:rPr>
              <a:t>Objectives:</a:t>
            </a:r>
            <a:endParaRPr lang="en-US" sz="2187" dirty="0"/>
          </a:p>
        </p:txBody>
      </p:sp>
      <p:sp>
        <p:nvSpPr>
          <p:cNvPr id="9" name="Shape 3">
            <a:extLst>
              <a:ext uri="{FF2B5EF4-FFF2-40B4-BE49-F238E27FC236}">
                <a16:creationId xmlns:a16="http://schemas.microsoft.com/office/drawing/2014/main" id="{8B90D502-D615-96D9-3C0A-7F386C8E4E7E}"/>
              </a:ext>
            </a:extLst>
          </p:cNvPr>
          <p:cNvSpPr/>
          <p:nvPr/>
        </p:nvSpPr>
        <p:spPr>
          <a:xfrm>
            <a:off x="6391081" y="4847684"/>
            <a:ext cx="6252578" cy="2881789"/>
          </a:xfrm>
          <a:prstGeom prst="roundRect">
            <a:avLst>
              <a:gd name="adj" fmla="val 1953"/>
            </a:avLst>
          </a:prstGeom>
          <a:solidFill>
            <a:srgbClr val="234A49"/>
          </a:solidFill>
          <a:ln/>
        </p:spPr>
        <p:txBody>
          <a:bodyPr/>
          <a:lstStyle/>
          <a:p>
            <a:endParaRPr lang="en-US" dirty="0"/>
          </a:p>
          <a:p>
            <a:pPr marL="285750" indent="-285750">
              <a:buFont typeface="Arial" panose="020B0604020202020204" pitchFamily="34" charset="0"/>
              <a:buChar char="•"/>
            </a:pPr>
            <a:r>
              <a:rPr lang="en-US" sz="1800" dirty="0">
                <a:solidFill>
                  <a:srgbClr val="F9EEE7"/>
                </a:solidFill>
                <a:latin typeface="Quattrocento" pitchFamily="34" charset="0"/>
                <a:ea typeface="Quattrocento" pitchFamily="34" charset="-122"/>
                <a:cs typeface="Quattrocento" pitchFamily="34" charset="-120"/>
              </a:rPr>
              <a:t>Analyze Maruti Suzuki’s Marketing Strategies</a:t>
            </a:r>
          </a:p>
          <a:p>
            <a:pPr marL="285750" indent="-285750">
              <a:buFont typeface="Arial" panose="020B0604020202020204" pitchFamily="34" charset="0"/>
              <a:buChar char="•"/>
            </a:pPr>
            <a:endParaRPr lang="en-US" dirty="0">
              <a:solidFill>
                <a:srgbClr val="F9EEE7"/>
              </a:solidFill>
              <a:latin typeface="Quattrocento" pitchFamily="34" charset="0"/>
              <a:ea typeface="Quattrocento" pitchFamily="34" charset="-122"/>
              <a:cs typeface="Quattrocento" pitchFamily="34" charset="-120"/>
            </a:endParaRPr>
          </a:p>
          <a:p>
            <a:pPr marL="285750" indent="-285750">
              <a:buFont typeface="Arial" panose="020B0604020202020204" pitchFamily="34" charset="0"/>
              <a:buChar char="•"/>
            </a:pPr>
            <a:r>
              <a:rPr lang="en-US" sz="1800" dirty="0">
                <a:solidFill>
                  <a:srgbClr val="F9EEE7"/>
                </a:solidFill>
                <a:latin typeface="Quattrocento" pitchFamily="34" charset="0"/>
                <a:ea typeface="Quattrocento" pitchFamily="34" charset="-122"/>
                <a:cs typeface="Quattrocento" pitchFamily="34" charset="-120"/>
              </a:rPr>
              <a:t>Understanding Consumer Perceptions and Preferences</a:t>
            </a:r>
          </a:p>
          <a:p>
            <a:pPr marL="285750" indent="-285750">
              <a:buFont typeface="Arial" panose="020B0604020202020204" pitchFamily="34" charset="0"/>
              <a:buChar char="•"/>
            </a:pPr>
            <a:endParaRPr lang="en-US" dirty="0">
              <a:solidFill>
                <a:srgbClr val="F9EEE7"/>
              </a:solidFill>
              <a:latin typeface="Quattrocento" pitchFamily="34" charset="0"/>
              <a:ea typeface="Quattrocento" pitchFamily="34" charset="-122"/>
              <a:cs typeface="Quattrocento" pitchFamily="34" charset="-120"/>
            </a:endParaRPr>
          </a:p>
          <a:p>
            <a:pPr marL="285750" indent="-285750">
              <a:buFont typeface="Arial" panose="020B0604020202020204" pitchFamily="34" charset="0"/>
              <a:buChar char="•"/>
            </a:pPr>
            <a:r>
              <a:rPr lang="en-US" sz="1800" dirty="0">
                <a:solidFill>
                  <a:srgbClr val="F9EEE7"/>
                </a:solidFill>
                <a:latin typeface="Quattrocento" pitchFamily="34" charset="0"/>
                <a:ea typeface="Quattrocento" pitchFamily="34" charset="-122"/>
                <a:cs typeface="Quattrocento" pitchFamily="34" charset="-120"/>
              </a:rPr>
              <a:t>Evaluate the impact on Purchasing Behavior</a:t>
            </a:r>
          </a:p>
          <a:p>
            <a:pPr marL="285750" indent="-285750">
              <a:buFont typeface="Arial" panose="020B0604020202020204" pitchFamily="34" charset="0"/>
              <a:buChar char="•"/>
            </a:pPr>
            <a:endParaRPr lang="en-US" dirty="0">
              <a:solidFill>
                <a:srgbClr val="F9EEE7"/>
              </a:solidFill>
              <a:latin typeface="Quattrocento" pitchFamily="34" charset="0"/>
              <a:ea typeface="Quattrocento" pitchFamily="34" charset="-122"/>
              <a:cs typeface="Quattrocento" pitchFamily="34" charset="-120"/>
            </a:endParaRPr>
          </a:p>
          <a:p>
            <a:pPr marL="285750" indent="-285750">
              <a:buFont typeface="Arial" panose="020B0604020202020204" pitchFamily="34" charset="0"/>
              <a:buChar char="•"/>
            </a:pPr>
            <a:r>
              <a:rPr lang="en-US" sz="1800" dirty="0">
                <a:solidFill>
                  <a:srgbClr val="F9EEE7"/>
                </a:solidFill>
                <a:latin typeface="Quattrocento" pitchFamily="34" charset="0"/>
                <a:ea typeface="Quattrocento" pitchFamily="34" charset="-122"/>
                <a:cs typeface="Quattrocento" pitchFamily="34" charset="-120"/>
              </a:rPr>
              <a:t>Identify drivers of Brand Loyalty and Image</a:t>
            </a:r>
          </a:p>
          <a:p>
            <a:endParaRPr lang="en-US" dirty="0">
              <a:solidFill>
                <a:srgbClr val="F9EEE7"/>
              </a:solidFill>
              <a:latin typeface="Quattrocento" pitchFamily="34" charset="0"/>
            </a:endParaRPr>
          </a:p>
          <a:p>
            <a:endParaRPr lang="en-US" sz="1800" dirty="0"/>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49364"/>
          </a:xfrm>
          <a:prstGeom prst="rect">
            <a:avLst/>
          </a:prstGeom>
          <a:solidFill>
            <a:srgbClr val="123332"/>
          </a:solidFill>
          <a:ln/>
        </p:spPr>
      </p:sp>
      <p:sp>
        <p:nvSpPr>
          <p:cNvPr id="4" name="Text 2"/>
          <p:cNvSpPr/>
          <p:nvPr/>
        </p:nvSpPr>
        <p:spPr>
          <a:xfrm>
            <a:off x="3804642" y="431840"/>
            <a:ext cx="7021116" cy="981551"/>
          </a:xfrm>
          <a:prstGeom prst="rect">
            <a:avLst/>
          </a:prstGeom>
          <a:noFill/>
          <a:ln/>
        </p:spPr>
        <p:txBody>
          <a:bodyPr wrap="square" rtlCol="0" anchor="t"/>
          <a:lstStyle/>
          <a:p>
            <a:pPr marL="0" indent="0">
              <a:lnSpc>
                <a:spcPts val="3864"/>
              </a:lnSpc>
              <a:buNone/>
            </a:pPr>
            <a:r>
              <a:rPr lang="en-US" sz="3092" dirty="0">
                <a:solidFill>
                  <a:srgbClr val="FFD9BE"/>
                </a:solidFill>
                <a:latin typeface="Quattrocento" pitchFamily="34" charset="0"/>
                <a:ea typeface="Quattrocento" pitchFamily="34" charset="-122"/>
                <a:cs typeface="Quattrocento" pitchFamily="34" charset="-120"/>
              </a:rPr>
              <a:t>Conclusion: Maruti Suzuki's Continued Success</a:t>
            </a:r>
            <a:endParaRPr lang="en-US" sz="3092" dirty="0"/>
          </a:p>
        </p:txBody>
      </p:sp>
      <p:sp>
        <p:nvSpPr>
          <p:cNvPr id="5" name="Text 3"/>
          <p:cNvSpPr/>
          <p:nvPr/>
        </p:nvSpPr>
        <p:spPr>
          <a:xfrm>
            <a:off x="2049759" y="2056686"/>
            <a:ext cx="3192661" cy="251222"/>
          </a:xfrm>
          <a:prstGeom prst="rect">
            <a:avLst/>
          </a:prstGeom>
          <a:noFill/>
          <a:ln/>
        </p:spPr>
        <p:txBody>
          <a:bodyPr wrap="none" rtlCol="0" anchor="t"/>
          <a:lstStyle/>
          <a:p>
            <a:pPr marL="0" indent="0">
              <a:lnSpc>
                <a:spcPts val="1979"/>
              </a:lnSpc>
              <a:buNone/>
            </a:pPr>
            <a:r>
              <a:rPr lang="en-US" dirty="0">
                <a:solidFill>
                  <a:srgbClr val="F9EEE7"/>
                </a:solidFill>
                <a:latin typeface="Quattrocento" pitchFamily="34" charset="0"/>
                <a:ea typeface="Quattrocento" pitchFamily="34" charset="-122"/>
                <a:cs typeface="Quattrocento" pitchFamily="34" charset="-120"/>
              </a:rPr>
              <a:t>Resonance with Diverse Audiences</a:t>
            </a:r>
            <a:endParaRPr lang="en-US" dirty="0"/>
          </a:p>
        </p:txBody>
      </p:sp>
      <p:sp>
        <p:nvSpPr>
          <p:cNvPr id="6" name="Text 4"/>
          <p:cNvSpPr/>
          <p:nvPr/>
        </p:nvSpPr>
        <p:spPr>
          <a:xfrm>
            <a:off x="6802723" y="1672233"/>
            <a:ext cx="4677154" cy="1256109"/>
          </a:xfrm>
          <a:prstGeom prst="rect">
            <a:avLst/>
          </a:prstGeom>
          <a:noFill/>
          <a:ln/>
        </p:spPr>
        <p:txBody>
          <a:bodyPr wrap="square" rtlCol="0" anchor="t"/>
          <a:lstStyle/>
          <a:p>
            <a:pPr marL="0" indent="0">
              <a:lnSpc>
                <a:spcPts val="1979"/>
              </a:lnSpc>
              <a:buNone/>
            </a:pPr>
            <a:r>
              <a:rPr lang="en-US" sz="1600" dirty="0">
                <a:solidFill>
                  <a:srgbClr val="F9EEE7"/>
                </a:solidFill>
                <a:latin typeface="Quattrocento" pitchFamily="34" charset="0"/>
                <a:ea typeface="Quattrocento" pitchFamily="34" charset="-122"/>
                <a:cs typeface="Quattrocento" pitchFamily="34" charset="-120"/>
              </a:rPr>
              <a:t>Maruti Suzuki's marketing strategies have successfully resonated with a diverse range of customers, appealing to both male and female consumers across different income levels and professions.</a:t>
            </a:r>
            <a:endParaRPr lang="en-US" sz="1600" dirty="0"/>
          </a:p>
        </p:txBody>
      </p:sp>
      <p:sp>
        <p:nvSpPr>
          <p:cNvPr id="7" name="Shape 5"/>
          <p:cNvSpPr/>
          <p:nvPr/>
        </p:nvSpPr>
        <p:spPr>
          <a:xfrm>
            <a:off x="2049759" y="3187184"/>
            <a:ext cx="9280488" cy="1459706"/>
          </a:xfrm>
          <a:prstGeom prst="rect">
            <a:avLst/>
          </a:prstGeom>
          <a:solidFill>
            <a:srgbClr val="234A49"/>
          </a:solidFill>
          <a:ln/>
        </p:spPr>
        <p:txBody>
          <a:bodyPr/>
          <a:lstStyle/>
          <a:p>
            <a:endParaRPr lang="en-IN" dirty="0"/>
          </a:p>
        </p:txBody>
      </p:sp>
      <p:sp>
        <p:nvSpPr>
          <p:cNvPr id="8" name="Text 6"/>
          <p:cNvSpPr/>
          <p:nvPr/>
        </p:nvSpPr>
        <p:spPr>
          <a:xfrm>
            <a:off x="2208311" y="3671380"/>
            <a:ext cx="3192661" cy="251222"/>
          </a:xfrm>
          <a:prstGeom prst="rect">
            <a:avLst/>
          </a:prstGeom>
          <a:noFill/>
          <a:ln/>
        </p:spPr>
        <p:txBody>
          <a:bodyPr wrap="none" rtlCol="0" anchor="t"/>
          <a:lstStyle/>
          <a:p>
            <a:pPr marL="0" indent="0">
              <a:lnSpc>
                <a:spcPts val="1979"/>
              </a:lnSpc>
              <a:buNone/>
            </a:pPr>
            <a:r>
              <a:rPr lang="en-US" dirty="0">
                <a:solidFill>
                  <a:srgbClr val="F9EEE7"/>
                </a:solidFill>
                <a:latin typeface="Quattrocento" pitchFamily="34" charset="0"/>
                <a:ea typeface="Quattrocento" pitchFamily="34" charset="-122"/>
                <a:cs typeface="Quattrocento" pitchFamily="34" charset="-120"/>
              </a:rPr>
              <a:t>Factors Influencing Purchases</a:t>
            </a:r>
            <a:endParaRPr lang="en-US" dirty="0"/>
          </a:p>
        </p:txBody>
      </p:sp>
      <p:sp>
        <p:nvSpPr>
          <p:cNvPr id="9" name="Text 7"/>
          <p:cNvSpPr/>
          <p:nvPr/>
        </p:nvSpPr>
        <p:spPr>
          <a:xfrm>
            <a:off x="6802723" y="3223844"/>
            <a:ext cx="4402833" cy="1256109"/>
          </a:xfrm>
          <a:prstGeom prst="rect">
            <a:avLst/>
          </a:prstGeom>
          <a:noFill/>
          <a:ln/>
        </p:spPr>
        <p:txBody>
          <a:bodyPr wrap="square" rtlCol="0" anchor="t"/>
          <a:lstStyle/>
          <a:p>
            <a:pPr marL="0" indent="0">
              <a:lnSpc>
                <a:spcPts val="1979"/>
              </a:lnSpc>
              <a:buNone/>
            </a:pPr>
            <a:r>
              <a:rPr lang="en-US" sz="1600" dirty="0">
                <a:solidFill>
                  <a:srgbClr val="F9EEE7"/>
                </a:solidFill>
                <a:latin typeface="Quattrocento" pitchFamily="34" charset="0"/>
                <a:ea typeface="Quattrocento" pitchFamily="34" charset="-122"/>
                <a:cs typeface="Quattrocento" pitchFamily="34" charset="-120"/>
              </a:rPr>
              <a:t>Factors such as brand reputation, pricing, product features, and word-of-mouth recommendations have played a significant role in shaping customer purchasing decisions for Maruti Suzuki vehicles.</a:t>
            </a:r>
            <a:endParaRPr lang="en-US" sz="1600" dirty="0"/>
          </a:p>
        </p:txBody>
      </p:sp>
      <p:sp>
        <p:nvSpPr>
          <p:cNvPr id="10" name="Text 8"/>
          <p:cNvSpPr/>
          <p:nvPr/>
        </p:nvSpPr>
        <p:spPr>
          <a:xfrm>
            <a:off x="2049759" y="5074622"/>
            <a:ext cx="3192661" cy="251222"/>
          </a:xfrm>
          <a:prstGeom prst="rect">
            <a:avLst/>
          </a:prstGeom>
          <a:noFill/>
          <a:ln/>
        </p:spPr>
        <p:txBody>
          <a:bodyPr wrap="none" rtlCol="0" anchor="t"/>
          <a:lstStyle/>
          <a:p>
            <a:pPr marL="0" indent="0">
              <a:lnSpc>
                <a:spcPts val="1979"/>
              </a:lnSpc>
              <a:buNone/>
            </a:pPr>
            <a:r>
              <a:rPr lang="en-US" sz="2000" dirty="0">
                <a:solidFill>
                  <a:srgbClr val="F9EEE7"/>
                </a:solidFill>
                <a:latin typeface="Quattrocento" pitchFamily="34" charset="0"/>
                <a:ea typeface="Quattrocento" pitchFamily="34" charset="-122"/>
                <a:cs typeface="Quattrocento" pitchFamily="34" charset="-120"/>
              </a:rPr>
              <a:t>Digital and Word-of-Mouth Impact</a:t>
            </a:r>
            <a:endParaRPr lang="en-US" sz="2000" dirty="0"/>
          </a:p>
        </p:txBody>
      </p:sp>
      <p:sp>
        <p:nvSpPr>
          <p:cNvPr id="11" name="Text 9"/>
          <p:cNvSpPr/>
          <p:nvPr/>
        </p:nvSpPr>
        <p:spPr>
          <a:xfrm>
            <a:off x="6802723" y="4748689"/>
            <a:ext cx="4527524" cy="1256109"/>
          </a:xfrm>
          <a:prstGeom prst="rect">
            <a:avLst/>
          </a:prstGeom>
          <a:noFill/>
          <a:ln/>
        </p:spPr>
        <p:txBody>
          <a:bodyPr wrap="square" rtlCol="0" anchor="t"/>
          <a:lstStyle/>
          <a:p>
            <a:pPr marL="0" indent="0">
              <a:lnSpc>
                <a:spcPts val="1979"/>
              </a:lnSpc>
              <a:buNone/>
            </a:pPr>
            <a:r>
              <a:rPr lang="en-US" sz="1600" dirty="0">
                <a:solidFill>
                  <a:srgbClr val="F9EEE7"/>
                </a:solidFill>
                <a:latin typeface="Quattrocento" pitchFamily="34" charset="0"/>
                <a:ea typeface="Quattrocento" pitchFamily="34" charset="-122"/>
                <a:cs typeface="Quattrocento" pitchFamily="34" charset="-120"/>
              </a:rPr>
              <a:t>Digital channels and word-of-mouth have emerged as vital influencers in the automotive market, underscoring the importance of these channels in Maruti Suzuki's marketing efforts.</a:t>
            </a:r>
            <a:endParaRPr lang="en-US" sz="1600" dirty="0"/>
          </a:p>
        </p:txBody>
      </p:sp>
      <p:sp>
        <p:nvSpPr>
          <p:cNvPr id="12" name="Shape 10"/>
          <p:cNvSpPr/>
          <p:nvPr/>
        </p:nvSpPr>
        <p:spPr>
          <a:xfrm>
            <a:off x="2049759" y="6106597"/>
            <a:ext cx="9280488" cy="1710928"/>
          </a:xfrm>
          <a:prstGeom prst="rect">
            <a:avLst/>
          </a:prstGeom>
          <a:solidFill>
            <a:srgbClr val="234A49"/>
          </a:solidFill>
          <a:ln/>
        </p:spPr>
      </p:sp>
      <p:sp>
        <p:nvSpPr>
          <p:cNvPr id="13" name="Text 11"/>
          <p:cNvSpPr/>
          <p:nvPr/>
        </p:nvSpPr>
        <p:spPr>
          <a:xfrm>
            <a:off x="2365355" y="6767713"/>
            <a:ext cx="3192661" cy="251222"/>
          </a:xfrm>
          <a:prstGeom prst="rect">
            <a:avLst/>
          </a:prstGeom>
          <a:noFill/>
          <a:ln/>
        </p:spPr>
        <p:txBody>
          <a:bodyPr wrap="none" rtlCol="0" anchor="t"/>
          <a:lstStyle/>
          <a:p>
            <a:pPr marL="0" indent="0">
              <a:lnSpc>
                <a:spcPts val="1979"/>
              </a:lnSpc>
              <a:buNone/>
            </a:pPr>
            <a:r>
              <a:rPr lang="en-US" dirty="0">
                <a:solidFill>
                  <a:srgbClr val="F9EEE7"/>
                </a:solidFill>
                <a:latin typeface="Quattrocento" pitchFamily="34" charset="0"/>
                <a:ea typeface="Quattrocento" pitchFamily="34" charset="-122"/>
                <a:cs typeface="Quattrocento" pitchFamily="34" charset="-120"/>
              </a:rPr>
              <a:t>Continuous Improvement</a:t>
            </a:r>
            <a:endParaRPr lang="en-US" dirty="0"/>
          </a:p>
        </p:txBody>
      </p:sp>
      <p:sp>
        <p:nvSpPr>
          <p:cNvPr id="14" name="Text 12"/>
          <p:cNvSpPr/>
          <p:nvPr/>
        </p:nvSpPr>
        <p:spPr>
          <a:xfrm>
            <a:off x="6802723" y="6208395"/>
            <a:ext cx="4402833" cy="1507331"/>
          </a:xfrm>
          <a:prstGeom prst="rect">
            <a:avLst/>
          </a:prstGeom>
          <a:noFill/>
          <a:ln/>
        </p:spPr>
        <p:txBody>
          <a:bodyPr wrap="square" rtlCol="0" anchor="t"/>
          <a:lstStyle/>
          <a:p>
            <a:pPr marL="0" indent="0">
              <a:lnSpc>
                <a:spcPts val="1979"/>
              </a:lnSpc>
              <a:buNone/>
            </a:pPr>
            <a:r>
              <a:rPr lang="en-US" sz="1600" dirty="0">
                <a:solidFill>
                  <a:srgbClr val="F9EEE7"/>
                </a:solidFill>
                <a:latin typeface="Quattrocento" pitchFamily="34" charset="0"/>
                <a:ea typeface="Quattrocento" pitchFamily="34" charset="-122"/>
                <a:cs typeface="Quattrocento" pitchFamily="34" charset="-120"/>
              </a:rPr>
              <a:t>While Maruti Suzuki has established a robust brand and offers value-driven products, the company should continue to focus on customer satisfaction and address areas for improvement to maintain its market dominance.</a:t>
            </a:r>
            <a:endParaRPr lang="en-US"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
            <a:extLst>
              <a:ext uri="{FF2B5EF4-FFF2-40B4-BE49-F238E27FC236}">
                <a16:creationId xmlns:a16="http://schemas.microsoft.com/office/drawing/2014/main" id="{EBE4E08D-ADB4-DF61-E6D9-84990F4EB78D}"/>
              </a:ext>
            </a:extLst>
          </p:cNvPr>
          <p:cNvSpPr/>
          <p:nvPr/>
        </p:nvSpPr>
        <p:spPr>
          <a:xfrm>
            <a:off x="0" y="0"/>
            <a:ext cx="14630400" cy="8249364"/>
          </a:xfrm>
          <a:prstGeom prst="rect">
            <a:avLst/>
          </a:prstGeom>
          <a:solidFill>
            <a:srgbClr val="123332"/>
          </a:solidFill>
          <a:ln/>
        </p:spPr>
        <p:txBody>
          <a:bodyPr/>
          <a:lstStyle/>
          <a:p>
            <a:endParaRPr lang="en-IN" dirty="0"/>
          </a:p>
        </p:txBody>
      </p:sp>
      <p:sp>
        <p:nvSpPr>
          <p:cNvPr id="3" name="Rectangle 2">
            <a:extLst>
              <a:ext uri="{FF2B5EF4-FFF2-40B4-BE49-F238E27FC236}">
                <a16:creationId xmlns:a16="http://schemas.microsoft.com/office/drawing/2014/main" id="{8AFB03A1-C44D-DF58-9AA2-A166EDD0104B}"/>
              </a:ext>
            </a:extLst>
          </p:cNvPr>
          <p:cNvSpPr/>
          <p:nvPr/>
        </p:nvSpPr>
        <p:spPr>
          <a:xfrm>
            <a:off x="2285999" y="723207"/>
            <a:ext cx="9293629" cy="3167149"/>
          </a:xfrm>
          <a:prstGeom prst="rect">
            <a:avLst/>
          </a:prstGeom>
          <a:solidFill>
            <a:srgbClr val="234A4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500" dirty="0">
                <a:latin typeface="Quattrocento" panose="02020502030000000404" pitchFamily="18" charset="0"/>
              </a:rPr>
              <a:t>Thank You</a:t>
            </a:r>
            <a:endParaRPr lang="en-IN" sz="11500" dirty="0">
              <a:latin typeface="Quattrocento" panose="02020502030000000404" pitchFamily="18" charset="0"/>
            </a:endParaRPr>
          </a:p>
        </p:txBody>
      </p:sp>
      <p:sp>
        <p:nvSpPr>
          <p:cNvPr id="5" name="Oval 4">
            <a:extLst>
              <a:ext uri="{FF2B5EF4-FFF2-40B4-BE49-F238E27FC236}">
                <a16:creationId xmlns:a16="http://schemas.microsoft.com/office/drawing/2014/main" id="{F860CD98-885A-EDDB-3E02-CE4920E07296}"/>
              </a:ext>
            </a:extLst>
          </p:cNvPr>
          <p:cNvSpPr/>
          <p:nvPr/>
        </p:nvSpPr>
        <p:spPr>
          <a:xfrm>
            <a:off x="7930340" y="5004263"/>
            <a:ext cx="5652655" cy="2701636"/>
          </a:xfrm>
          <a:prstGeom prst="ellipse">
            <a:avLst/>
          </a:prstGeom>
          <a:solidFill>
            <a:srgbClr val="234A4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latin typeface="Quattrocento" panose="02020502030000000404" pitchFamily="18" charset="0"/>
              </a:rPr>
              <a:t>Name : Aman Bhardwaj</a:t>
            </a:r>
          </a:p>
          <a:p>
            <a:pPr algn="ctr"/>
            <a:r>
              <a:rPr lang="en-US" sz="1800" dirty="0">
                <a:latin typeface="Quattrocento" panose="02020502030000000404" pitchFamily="18" charset="0"/>
              </a:rPr>
              <a:t>Roll No. : 2022PBA9271</a:t>
            </a:r>
          </a:p>
          <a:p>
            <a:pPr algn="ctr"/>
            <a:r>
              <a:rPr lang="en-US" sz="1800" dirty="0">
                <a:latin typeface="Quattrocento" panose="02020502030000000404" pitchFamily="18" charset="0"/>
              </a:rPr>
              <a:t>Batch : MBA 2</a:t>
            </a:r>
            <a:r>
              <a:rPr lang="en-US" sz="1800" baseline="30000" dirty="0">
                <a:latin typeface="Quattrocento" panose="02020502030000000404" pitchFamily="18" charset="0"/>
              </a:rPr>
              <a:t>nd</a:t>
            </a:r>
            <a:r>
              <a:rPr lang="en-US" sz="1800" dirty="0">
                <a:latin typeface="Quattrocento" panose="02020502030000000404" pitchFamily="18" charset="0"/>
              </a:rPr>
              <a:t> Year</a:t>
            </a:r>
            <a:endParaRPr lang="en-IN" sz="1800" dirty="0">
              <a:latin typeface="Quattrocento" panose="02020502030000000404" pitchFamily="18" charset="0"/>
            </a:endParaRPr>
          </a:p>
          <a:p>
            <a:pPr algn="ctr"/>
            <a:endParaRPr lang="en-IN" dirty="0"/>
          </a:p>
        </p:txBody>
      </p:sp>
    </p:spTree>
    <p:extLst>
      <p:ext uri="{BB962C8B-B14F-4D97-AF65-F5344CB8AC3E}">
        <p14:creationId xmlns:p14="http://schemas.microsoft.com/office/powerpoint/2010/main" val="3852392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6906" y="7207"/>
            <a:ext cx="14630400" cy="8229600"/>
          </a:xfrm>
          <a:prstGeom prst="rect">
            <a:avLst/>
          </a:prstGeom>
          <a:solidFill>
            <a:srgbClr val="123332"/>
          </a:solidFill>
          <a:ln/>
        </p:spPr>
      </p:sp>
      <p:sp>
        <p:nvSpPr>
          <p:cNvPr id="4" name="Text 2"/>
          <p:cNvSpPr/>
          <p:nvPr/>
        </p:nvSpPr>
        <p:spPr>
          <a:xfrm>
            <a:off x="2348389" y="629722"/>
            <a:ext cx="9933503" cy="1388745"/>
          </a:xfrm>
          <a:prstGeom prst="rect">
            <a:avLst/>
          </a:prstGeom>
          <a:noFill/>
          <a:ln/>
        </p:spPr>
        <p:txBody>
          <a:bodyPr wrap="square" rtlCol="0" anchor="t"/>
          <a:lstStyle/>
          <a:p>
            <a:pPr marL="0" indent="0">
              <a:lnSpc>
                <a:spcPts val="5468"/>
              </a:lnSpc>
              <a:buNone/>
            </a:pPr>
            <a:r>
              <a:rPr lang="en-US" sz="4374" dirty="0">
                <a:solidFill>
                  <a:srgbClr val="FFD9BE"/>
                </a:solidFill>
                <a:latin typeface="Quattrocento" pitchFamily="34" charset="0"/>
                <a:ea typeface="Quattrocento" pitchFamily="34" charset="-122"/>
                <a:cs typeface="Quattrocento" pitchFamily="34" charset="-120"/>
              </a:rPr>
              <a:t>Literature Review: Insights into Maruti Suzuki's Strategies</a:t>
            </a:r>
            <a:endParaRPr lang="en-US" sz="4374" dirty="0"/>
          </a:p>
        </p:txBody>
      </p:sp>
      <p:sp>
        <p:nvSpPr>
          <p:cNvPr id="5" name="Text 3"/>
          <p:cNvSpPr/>
          <p:nvPr/>
        </p:nvSpPr>
        <p:spPr>
          <a:xfrm>
            <a:off x="1508803" y="2136160"/>
            <a:ext cx="3678338" cy="694373"/>
          </a:xfrm>
          <a:prstGeom prst="rect">
            <a:avLst/>
          </a:prstGeom>
          <a:noFill/>
          <a:ln/>
        </p:spPr>
        <p:txBody>
          <a:bodyPr wrap="square" rtlCol="0" anchor="t"/>
          <a:lstStyle/>
          <a:p>
            <a:pPr marL="0" indent="0">
              <a:lnSpc>
                <a:spcPts val="2734"/>
              </a:lnSpc>
              <a:buNone/>
            </a:pPr>
            <a:r>
              <a:rPr lang="en-US" sz="2187" dirty="0">
                <a:solidFill>
                  <a:srgbClr val="FFD9BE"/>
                </a:solidFill>
                <a:latin typeface="Quattrocento" pitchFamily="34" charset="0"/>
                <a:ea typeface="Quattrocento" pitchFamily="34" charset="-122"/>
                <a:cs typeface="Quattrocento" pitchFamily="34" charset="-120"/>
              </a:rPr>
              <a:t>Maruti's Targeted Approach </a:t>
            </a:r>
          </a:p>
          <a:p>
            <a:pPr marL="0" indent="0">
              <a:lnSpc>
                <a:spcPts val="2734"/>
              </a:lnSpc>
              <a:buNone/>
            </a:pPr>
            <a:r>
              <a:rPr lang="en-US" sz="2187" dirty="0">
                <a:solidFill>
                  <a:srgbClr val="FFD9BE"/>
                </a:solidFill>
                <a:latin typeface="Quattrocento" pitchFamily="34" charset="0"/>
                <a:ea typeface="Quattrocento" pitchFamily="34" charset="-122"/>
                <a:cs typeface="Quattrocento" pitchFamily="34" charset="-120"/>
              </a:rPr>
              <a:t>Pranay, Bokade., Abhishek, Pande., </a:t>
            </a:r>
            <a:r>
              <a:rPr lang="en-US" sz="2187" dirty="0" err="1">
                <a:solidFill>
                  <a:srgbClr val="FFD9BE"/>
                </a:solidFill>
                <a:latin typeface="Quattrocento" pitchFamily="34" charset="0"/>
                <a:ea typeface="Quattrocento" pitchFamily="34" charset="-122"/>
                <a:cs typeface="Quattrocento" pitchFamily="34" charset="-120"/>
              </a:rPr>
              <a:t>Meenal</a:t>
            </a:r>
            <a:r>
              <a:rPr lang="en-US" sz="2187" dirty="0">
                <a:solidFill>
                  <a:srgbClr val="FFD9BE"/>
                </a:solidFill>
                <a:latin typeface="Quattrocento" pitchFamily="34" charset="0"/>
                <a:ea typeface="Quattrocento" pitchFamily="34" charset="-122"/>
                <a:cs typeface="Quattrocento" pitchFamily="34" charset="-120"/>
              </a:rPr>
              <a:t>, </a:t>
            </a:r>
            <a:r>
              <a:rPr lang="en-US" sz="2187" dirty="0" err="1">
                <a:solidFill>
                  <a:srgbClr val="FFD9BE"/>
                </a:solidFill>
                <a:latin typeface="Quattrocento" pitchFamily="34" charset="0"/>
                <a:ea typeface="Quattrocento" pitchFamily="34" charset="-122"/>
                <a:cs typeface="Quattrocento" pitchFamily="34" charset="-120"/>
              </a:rPr>
              <a:t>Pendse</a:t>
            </a:r>
            <a:r>
              <a:rPr lang="en-US" sz="2187" dirty="0">
                <a:solidFill>
                  <a:srgbClr val="FFD9BE"/>
                </a:solidFill>
                <a:latin typeface="Quattrocento" pitchFamily="34" charset="0"/>
                <a:ea typeface="Quattrocento" pitchFamily="34" charset="-122"/>
                <a:cs typeface="Quattrocento" pitchFamily="34" charset="-120"/>
              </a:rPr>
              <a:t>. (2020). </a:t>
            </a:r>
          </a:p>
          <a:p>
            <a:pPr marL="0" indent="0">
              <a:lnSpc>
                <a:spcPts val="2734"/>
              </a:lnSpc>
              <a:buNone/>
            </a:pPr>
            <a:endParaRPr lang="en-US" sz="2187" dirty="0"/>
          </a:p>
        </p:txBody>
      </p:sp>
      <p:sp>
        <p:nvSpPr>
          <p:cNvPr id="6" name="Text 4"/>
          <p:cNvSpPr/>
          <p:nvPr/>
        </p:nvSpPr>
        <p:spPr>
          <a:xfrm>
            <a:off x="1556621" y="3615127"/>
            <a:ext cx="3505829" cy="3198614"/>
          </a:xfrm>
          <a:prstGeom prst="rect">
            <a:avLst/>
          </a:prstGeom>
          <a:noFill/>
          <a:ln/>
        </p:spPr>
        <p:txBody>
          <a:bodyPr wrap="square" rtlCol="0" anchor="t"/>
          <a:lstStyle/>
          <a:p>
            <a:pPr marL="0" indent="0">
              <a:lnSpc>
                <a:spcPts val="2799"/>
              </a:lnSpc>
              <a:buNone/>
            </a:pPr>
            <a:r>
              <a:rPr lang="en-US" sz="1750" dirty="0">
                <a:solidFill>
                  <a:srgbClr val="F9EEE7"/>
                </a:solidFill>
                <a:latin typeface="Quattrocento" pitchFamily="34" charset="0"/>
                <a:ea typeface="Quattrocento" pitchFamily="34" charset="-122"/>
                <a:cs typeface="Quattrocento" pitchFamily="34" charset="-120"/>
              </a:rPr>
              <a:t>Studies highlight Maruti Suzuki's focus on low and middle-income groups, as well as its efforts to continuously upgrade its product offerings and embrace digitization to stay relevant in the dynamic auto industry.</a:t>
            </a:r>
            <a:endParaRPr lang="en-US" sz="1750" dirty="0"/>
          </a:p>
        </p:txBody>
      </p:sp>
      <p:sp>
        <p:nvSpPr>
          <p:cNvPr id="7" name="Text 5"/>
          <p:cNvSpPr/>
          <p:nvPr/>
        </p:nvSpPr>
        <p:spPr>
          <a:xfrm>
            <a:off x="5772583" y="2136160"/>
            <a:ext cx="3246726" cy="931236"/>
          </a:xfrm>
          <a:prstGeom prst="rect">
            <a:avLst/>
          </a:prstGeom>
          <a:noFill/>
          <a:ln/>
        </p:spPr>
        <p:txBody>
          <a:bodyPr wrap="none" rtlCol="0" anchor="t"/>
          <a:lstStyle/>
          <a:p>
            <a:pPr marL="0" indent="0">
              <a:lnSpc>
                <a:spcPts val="2734"/>
              </a:lnSpc>
              <a:buNone/>
            </a:pPr>
            <a:r>
              <a:rPr lang="en-US" sz="2187" dirty="0">
                <a:solidFill>
                  <a:srgbClr val="FFD9BE"/>
                </a:solidFill>
                <a:latin typeface="Quattrocento" pitchFamily="34" charset="0"/>
                <a:ea typeface="Quattrocento" pitchFamily="34" charset="-122"/>
                <a:cs typeface="Quattrocento" pitchFamily="34" charset="-120"/>
              </a:rPr>
              <a:t>Regional Insights</a:t>
            </a:r>
          </a:p>
          <a:p>
            <a:pPr marL="0" indent="0">
              <a:lnSpc>
                <a:spcPts val="2734"/>
              </a:lnSpc>
              <a:buNone/>
            </a:pPr>
            <a:r>
              <a:rPr lang="en-US" sz="2187" dirty="0">
                <a:solidFill>
                  <a:srgbClr val="FFD9BE"/>
                </a:solidFill>
                <a:latin typeface="Quattrocento" pitchFamily="34" charset="0"/>
                <a:ea typeface="Quattrocento" pitchFamily="34" charset="-122"/>
                <a:cs typeface="Quattrocento" pitchFamily="34" charset="-120"/>
              </a:rPr>
              <a:t>Dr., </a:t>
            </a:r>
            <a:r>
              <a:rPr lang="en-US" sz="2187" dirty="0" err="1">
                <a:solidFill>
                  <a:srgbClr val="FFD9BE"/>
                </a:solidFill>
                <a:latin typeface="Quattrocento" pitchFamily="34" charset="0"/>
                <a:ea typeface="Quattrocento" pitchFamily="34" charset="-122"/>
                <a:cs typeface="Quattrocento" pitchFamily="34" charset="-120"/>
              </a:rPr>
              <a:t>Ashamayee</a:t>
            </a:r>
            <a:r>
              <a:rPr lang="en-US" sz="2187" dirty="0">
                <a:solidFill>
                  <a:srgbClr val="FFD9BE"/>
                </a:solidFill>
                <a:latin typeface="Quattrocento" pitchFamily="34" charset="0"/>
                <a:ea typeface="Quattrocento" pitchFamily="34" charset="-122"/>
                <a:cs typeface="Quattrocento" pitchFamily="34" charset="-120"/>
              </a:rPr>
              <a:t>, Mishra.</a:t>
            </a:r>
          </a:p>
          <a:p>
            <a:pPr marL="0" indent="0">
              <a:lnSpc>
                <a:spcPts val="2734"/>
              </a:lnSpc>
              <a:buNone/>
            </a:pPr>
            <a:r>
              <a:rPr lang="en-US" sz="2187" dirty="0">
                <a:solidFill>
                  <a:srgbClr val="FFD9BE"/>
                </a:solidFill>
                <a:latin typeface="Quattrocento" pitchFamily="34" charset="0"/>
                <a:ea typeface="Quattrocento" pitchFamily="34" charset="-122"/>
                <a:cs typeface="Quattrocento" pitchFamily="34" charset="-120"/>
              </a:rPr>
              <a:t>, Mr., Suraj, Soni. (2022). </a:t>
            </a:r>
          </a:p>
          <a:p>
            <a:pPr marL="0" indent="0">
              <a:lnSpc>
                <a:spcPts val="2734"/>
              </a:lnSpc>
              <a:buNone/>
            </a:pPr>
            <a:endParaRPr lang="en-US" sz="2187" dirty="0"/>
          </a:p>
        </p:txBody>
      </p:sp>
      <p:sp>
        <p:nvSpPr>
          <p:cNvPr id="8" name="Text 6"/>
          <p:cNvSpPr/>
          <p:nvPr/>
        </p:nvSpPr>
        <p:spPr>
          <a:xfrm>
            <a:off x="5921238" y="3490436"/>
            <a:ext cx="2949416" cy="2487811"/>
          </a:xfrm>
          <a:prstGeom prst="rect">
            <a:avLst/>
          </a:prstGeom>
          <a:noFill/>
          <a:ln/>
        </p:spPr>
        <p:txBody>
          <a:bodyPr wrap="square" rtlCol="0" anchor="t"/>
          <a:lstStyle/>
          <a:p>
            <a:pPr marL="0" indent="0">
              <a:lnSpc>
                <a:spcPts val="2799"/>
              </a:lnSpc>
              <a:buNone/>
            </a:pPr>
            <a:r>
              <a:rPr lang="en-US" sz="1750" dirty="0">
                <a:solidFill>
                  <a:srgbClr val="F9EEE7"/>
                </a:solidFill>
                <a:latin typeface="Quattrocento" pitchFamily="34" charset="0"/>
                <a:ea typeface="Quattrocento" pitchFamily="34" charset="-122"/>
                <a:cs typeface="Quattrocento" pitchFamily="34" charset="-120"/>
              </a:rPr>
              <a:t>Research has also explored buyer behavior towards Maruti's small cars in specific regions, providing valuable insights into consumer preferences and purchasing decisions.</a:t>
            </a:r>
            <a:endParaRPr lang="en-US" sz="1750" dirty="0"/>
          </a:p>
        </p:txBody>
      </p:sp>
      <p:sp>
        <p:nvSpPr>
          <p:cNvPr id="9" name="Text 7"/>
          <p:cNvSpPr/>
          <p:nvPr/>
        </p:nvSpPr>
        <p:spPr>
          <a:xfrm>
            <a:off x="9346405" y="2060078"/>
            <a:ext cx="3995521" cy="694373"/>
          </a:xfrm>
          <a:prstGeom prst="rect">
            <a:avLst/>
          </a:prstGeom>
          <a:noFill/>
          <a:ln/>
        </p:spPr>
        <p:txBody>
          <a:bodyPr wrap="square" rtlCol="0" anchor="t"/>
          <a:lstStyle/>
          <a:p>
            <a:pPr marL="0" indent="0">
              <a:lnSpc>
                <a:spcPts val="2734"/>
              </a:lnSpc>
              <a:buNone/>
            </a:pPr>
            <a:r>
              <a:rPr lang="en-US" sz="2187" dirty="0">
                <a:solidFill>
                  <a:srgbClr val="FFD9BE"/>
                </a:solidFill>
                <a:latin typeface="Quattrocento" pitchFamily="34" charset="0"/>
                <a:ea typeface="Quattrocento" pitchFamily="34" charset="-122"/>
                <a:cs typeface="Quattrocento" pitchFamily="34" charset="-120"/>
              </a:rPr>
              <a:t>Factors Influencing Purchases</a:t>
            </a:r>
          </a:p>
          <a:p>
            <a:pPr marL="0" indent="0">
              <a:lnSpc>
                <a:spcPts val="2734"/>
              </a:lnSpc>
              <a:buNone/>
            </a:pPr>
            <a:r>
              <a:rPr lang="en-US" sz="2187" dirty="0">
                <a:solidFill>
                  <a:srgbClr val="FFD9BE"/>
                </a:solidFill>
                <a:latin typeface="Quattrocento" pitchFamily="34" charset="0"/>
                <a:ea typeface="Quattrocento" pitchFamily="34" charset="-122"/>
                <a:cs typeface="Quattrocento" pitchFamily="34" charset="-120"/>
              </a:rPr>
              <a:t>Bhumi, Patel, and Trishna Shah</a:t>
            </a:r>
          </a:p>
          <a:p>
            <a:pPr marL="0" indent="0">
              <a:lnSpc>
                <a:spcPts val="2734"/>
              </a:lnSpc>
              <a:buNone/>
            </a:pPr>
            <a:endParaRPr lang="en-US" sz="2187" dirty="0">
              <a:solidFill>
                <a:srgbClr val="FFD9BE"/>
              </a:solidFill>
              <a:latin typeface="Quattrocento" pitchFamily="34" charset="0"/>
              <a:ea typeface="Quattrocento" pitchFamily="34" charset="-122"/>
              <a:cs typeface="Quattrocento" pitchFamily="34" charset="-120"/>
            </a:endParaRPr>
          </a:p>
          <a:p>
            <a:pPr marL="0" indent="0">
              <a:lnSpc>
                <a:spcPts val="2734"/>
              </a:lnSpc>
              <a:buNone/>
            </a:pPr>
            <a:endParaRPr lang="en-US" sz="2187" dirty="0"/>
          </a:p>
        </p:txBody>
      </p:sp>
      <p:sp>
        <p:nvSpPr>
          <p:cNvPr id="10" name="Text 8"/>
          <p:cNvSpPr/>
          <p:nvPr/>
        </p:nvSpPr>
        <p:spPr>
          <a:xfrm>
            <a:off x="9346405" y="3490436"/>
            <a:ext cx="3762765" cy="3909417"/>
          </a:xfrm>
          <a:prstGeom prst="rect">
            <a:avLst/>
          </a:prstGeom>
          <a:noFill/>
          <a:ln/>
        </p:spPr>
        <p:txBody>
          <a:bodyPr wrap="square" rtlCol="0" anchor="t"/>
          <a:lstStyle/>
          <a:p>
            <a:pPr marL="0" indent="0">
              <a:lnSpc>
                <a:spcPts val="2799"/>
              </a:lnSpc>
              <a:buNone/>
            </a:pPr>
            <a:r>
              <a:rPr lang="en-US" sz="1750" dirty="0">
                <a:solidFill>
                  <a:srgbClr val="F9EEE7"/>
                </a:solidFill>
                <a:latin typeface="Quattrocento" pitchFamily="34" charset="0"/>
                <a:ea typeface="Quattrocento" pitchFamily="34" charset="-122"/>
                <a:cs typeface="Quattrocento" pitchFamily="34" charset="-120"/>
              </a:rPr>
              <a:t>Existing literature has analyzed the influence of factors like product quality, brand awareness, and promotional activities on purchasing decisions for Maruti vehicles, as well as the impact of brand equity and pricing on buying behavior in the broader automotive industry.</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30672"/>
          </a:xfrm>
          <a:prstGeom prst="rect">
            <a:avLst/>
          </a:prstGeom>
          <a:solidFill>
            <a:srgbClr val="123332"/>
          </a:solidFill>
          <a:ln/>
        </p:spPr>
      </p:sp>
      <p:pic>
        <p:nvPicPr>
          <p:cNvPr id="4" name="Image 0" descr="preencoded.png"/>
          <p:cNvPicPr>
            <a:picLocks noChangeAspect="1"/>
          </p:cNvPicPr>
          <p:nvPr/>
        </p:nvPicPr>
        <p:blipFill>
          <a:blip r:embed="rId3"/>
          <a:stretch>
            <a:fillRect/>
          </a:stretch>
        </p:blipFill>
        <p:spPr>
          <a:xfrm>
            <a:off x="-7620" y="0"/>
            <a:ext cx="3657600" cy="8230672"/>
          </a:xfrm>
          <a:prstGeom prst="rect">
            <a:avLst/>
          </a:prstGeom>
        </p:spPr>
      </p:pic>
      <p:sp>
        <p:nvSpPr>
          <p:cNvPr id="5" name="Text 2"/>
          <p:cNvSpPr/>
          <p:nvPr/>
        </p:nvSpPr>
        <p:spPr>
          <a:xfrm>
            <a:off x="4936808" y="517565"/>
            <a:ext cx="8414266" cy="1176337"/>
          </a:xfrm>
          <a:prstGeom prst="rect">
            <a:avLst/>
          </a:prstGeom>
          <a:noFill/>
          <a:ln/>
        </p:spPr>
        <p:txBody>
          <a:bodyPr wrap="square" rtlCol="0" anchor="t"/>
          <a:lstStyle/>
          <a:p>
            <a:pPr marL="0" indent="0">
              <a:lnSpc>
                <a:spcPts val="4631"/>
              </a:lnSpc>
              <a:buNone/>
            </a:pPr>
            <a:r>
              <a:rPr lang="en-US" sz="3705" dirty="0">
                <a:solidFill>
                  <a:srgbClr val="FFD9BE"/>
                </a:solidFill>
                <a:latin typeface="Quattrocento" pitchFamily="34" charset="0"/>
                <a:ea typeface="Quattrocento" pitchFamily="34" charset="-122"/>
                <a:cs typeface="Quattrocento" pitchFamily="34" charset="-120"/>
              </a:rPr>
              <a:t>Data Collection: A Comprehensive Approach</a:t>
            </a:r>
            <a:endParaRPr lang="en-US" sz="3705" dirty="0"/>
          </a:p>
        </p:txBody>
      </p:sp>
      <p:sp>
        <p:nvSpPr>
          <p:cNvPr id="6" name="Shape 3"/>
          <p:cNvSpPr/>
          <p:nvPr/>
        </p:nvSpPr>
        <p:spPr>
          <a:xfrm>
            <a:off x="5207437" y="1976199"/>
            <a:ext cx="23455" cy="5736908"/>
          </a:xfrm>
          <a:prstGeom prst="rect">
            <a:avLst/>
          </a:prstGeom>
          <a:solidFill>
            <a:srgbClr val="EF9C82"/>
          </a:solidFill>
          <a:ln/>
        </p:spPr>
      </p:sp>
      <p:sp>
        <p:nvSpPr>
          <p:cNvPr id="7" name="Shape 4"/>
          <p:cNvSpPr/>
          <p:nvPr/>
        </p:nvSpPr>
        <p:spPr>
          <a:xfrm>
            <a:off x="5430798" y="2323207"/>
            <a:ext cx="658654" cy="23455"/>
          </a:xfrm>
          <a:prstGeom prst="rect">
            <a:avLst/>
          </a:prstGeom>
          <a:solidFill>
            <a:srgbClr val="EF9C82"/>
          </a:solidFill>
          <a:ln/>
        </p:spPr>
      </p:sp>
      <p:sp>
        <p:nvSpPr>
          <p:cNvPr id="8" name="Shape 5"/>
          <p:cNvSpPr/>
          <p:nvPr/>
        </p:nvSpPr>
        <p:spPr>
          <a:xfrm>
            <a:off x="5007412" y="2123242"/>
            <a:ext cx="423386" cy="423386"/>
          </a:xfrm>
          <a:prstGeom prst="roundRect">
            <a:avLst>
              <a:gd name="adj" fmla="val 13336"/>
            </a:avLst>
          </a:prstGeom>
          <a:solidFill>
            <a:srgbClr val="234A49"/>
          </a:solidFill>
          <a:ln/>
        </p:spPr>
      </p:sp>
      <p:sp>
        <p:nvSpPr>
          <p:cNvPr id="9" name="Text 6"/>
          <p:cNvSpPr/>
          <p:nvPr/>
        </p:nvSpPr>
        <p:spPr>
          <a:xfrm>
            <a:off x="5169098" y="2158484"/>
            <a:ext cx="100013" cy="352782"/>
          </a:xfrm>
          <a:prstGeom prst="rect">
            <a:avLst/>
          </a:prstGeom>
          <a:noFill/>
          <a:ln/>
        </p:spPr>
        <p:txBody>
          <a:bodyPr wrap="none" rtlCol="0" anchor="t"/>
          <a:lstStyle/>
          <a:p>
            <a:pPr marL="0" indent="0" algn="ctr">
              <a:lnSpc>
                <a:spcPts val="2779"/>
              </a:lnSpc>
              <a:buNone/>
            </a:pPr>
            <a:r>
              <a:rPr lang="en-US" sz="2223" dirty="0">
                <a:solidFill>
                  <a:srgbClr val="FFD9BE"/>
                </a:solidFill>
                <a:latin typeface="Quattrocento" pitchFamily="34" charset="0"/>
                <a:ea typeface="Quattrocento" pitchFamily="34" charset="-122"/>
                <a:cs typeface="Quattrocento" pitchFamily="34" charset="-120"/>
              </a:rPr>
              <a:t>1</a:t>
            </a:r>
            <a:endParaRPr lang="en-US" sz="2223" dirty="0"/>
          </a:p>
        </p:txBody>
      </p:sp>
      <p:sp>
        <p:nvSpPr>
          <p:cNvPr id="10" name="Text 7"/>
          <p:cNvSpPr/>
          <p:nvPr/>
        </p:nvSpPr>
        <p:spPr>
          <a:xfrm>
            <a:off x="6254234" y="2164318"/>
            <a:ext cx="2352675" cy="294084"/>
          </a:xfrm>
          <a:prstGeom prst="rect">
            <a:avLst/>
          </a:prstGeom>
          <a:noFill/>
          <a:ln/>
        </p:spPr>
        <p:txBody>
          <a:bodyPr wrap="none" rtlCol="0" anchor="t"/>
          <a:lstStyle/>
          <a:p>
            <a:pPr marL="0" indent="0" algn="l">
              <a:lnSpc>
                <a:spcPts val="2316"/>
              </a:lnSpc>
              <a:buNone/>
            </a:pPr>
            <a:r>
              <a:rPr lang="en-US" sz="1853" dirty="0">
                <a:solidFill>
                  <a:srgbClr val="FFD9BE"/>
                </a:solidFill>
                <a:latin typeface="Quattrocento" pitchFamily="34" charset="0"/>
                <a:ea typeface="Quattrocento" pitchFamily="34" charset="-122"/>
                <a:cs typeface="Quattrocento" pitchFamily="34" charset="-120"/>
              </a:rPr>
              <a:t>Primary Data</a:t>
            </a:r>
            <a:endParaRPr lang="en-US" sz="1853" dirty="0"/>
          </a:p>
        </p:txBody>
      </p:sp>
      <p:sp>
        <p:nvSpPr>
          <p:cNvPr id="11" name="Text 8"/>
          <p:cNvSpPr/>
          <p:nvPr/>
        </p:nvSpPr>
        <p:spPr>
          <a:xfrm>
            <a:off x="6254234" y="2571274"/>
            <a:ext cx="7096839" cy="1204436"/>
          </a:xfrm>
          <a:prstGeom prst="rect">
            <a:avLst/>
          </a:prstGeom>
          <a:noFill/>
          <a:ln/>
        </p:spPr>
        <p:txBody>
          <a:bodyPr wrap="square" rtlCol="0" anchor="t"/>
          <a:lstStyle/>
          <a:p>
            <a:pPr marL="0" indent="0" algn="l">
              <a:lnSpc>
                <a:spcPts val="2371"/>
              </a:lnSpc>
              <a:buNone/>
            </a:pPr>
            <a:r>
              <a:rPr lang="en-US" sz="1482" dirty="0">
                <a:solidFill>
                  <a:srgbClr val="F9EEE7"/>
                </a:solidFill>
                <a:latin typeface="Quattrocento" pitchFamily="34" charset="0"/>
                <a:ea typeface="Quattrocento" pitchFamily="34" charset="-122"/>
                <a:cs typeface="Quattrocento" pitchFamily="34" charset="-120"/>
              </a:rPr>
              <a:t>The study will collect primary data through qualitative interviews with consumers, marketing professionals, and industry experts, as well as focus group discussions to explore key themes. Quantitative surveys will also be conducted to understand purchasing behavior and perceptions.</a:t>
            </a:r>
            <a:endParaRPr lang="en-US" sz="1482" dirty="0"/>
          </a:p>
        </p:txBody>
      </p:sp>
      <p:sp>
        <p:nvSpPr>
          <p:cNvPr id="12" name="Shape 9"/>
          <p:cNvSpPr/>
          <p:nvPr/>
        </p:nvSpPr>
        <p:spPr>
          <a:xfrm>
            <a:off x="5430798" y="4498955"/>
            <a:ext cx="658654" cy="23455"/>
          </a:xfrm>
          <a:prstGeom prst="rect">
            <a:avLst/>
          </a:prstGeom>
          <a:solidFill>
            <a:srgbClr val="EF9C82"/>
          </a:solidFill>
          <a:ln/>
        </p:spPr>
      </p:sp>
      <p:sp>
        <p:nvSpPr>
          <p:cNvPr id="13" name="Shape 10"/>
          <p:cNvSpPr/>
          <p:nvPr/>
        </p:nvSpPr>
        <p:spPr>
          <a:xfrm>
            <a:off x="5007412" y="4298990"/>
            <a:ext cx="423386" cy="423386"/>
          </a:xfrm>
          <a:prstGeom prst="roundRect">
            <a:avLst>
              <a:gd name="adj" fmla="val 13336"/>
            </a:avLst>
          </a:prstGeom>
          <a:solidFill>
            <a:srgbClr val="234A49"/>
          </a:solidFill>
          <a:ln/>
        </p:spPr>
      </p:sp>
      <p:sp>
        <p:nvSpPr>
          <p:cNvPr id="14" name="Text 11"/>
          <p:cNvSpPr/>
          <p:nvPr/>
        </p:nvSpPr>
        <p:spPr>
          <a:xfrm>
            <a:off x="5143381" y="4334232"/>
            <a:ext cx="151328" cy="352782"/>
          </a:xfrm>
          <a:prstGeom prst="rect">
            <a:avLst/>
          </a:prstGeom>
          <a:noFill/>
          <a:ln/>
        </p:spPr>
        <p:txBody>
          <a:bodyPr wrap="none" rtlCol="0" anchor="t"/>
          <a:lstStyle/>
          <a:p>
            <a:pPr marL="0" indent="0" algn="ctr">
              <a:lnSpc>
                <a:spcPts val="2779"/>
              </a:lnSpc>
              <a:buNone/>
            </a:pPr>
            <a:r>
              <a:rPr lang="en-US" sz="2223" dirty="0">
                <a:solidFill>
                  <a:srgbClr val="FFD9BE"/>
                </a:solidFill>
                <a:latin typeface="Quattrocento" pitchFamily="34" charset="0"/>
                <a:ea typeface="Quattrocento" pitchFamily="34" charset="-122"/>
                <a:cs typeface="Quattrocento" pitchFamily="34" charset="-120"/>
              </a:rPr>
              <a:t>2</a:t>
            </a:r>
            <a:endParaRPr lang="en-US" sz="2223" dirty="0"/>
          </a:p>
        </p:txBody>
      </p:sp>
      <p:sp>
        <p:nvSpPr>
          <p:cNvPr id="15" name="Text 12"/>
          <p:cNvSpPr/>
          <p:nvPr/>
        </p:nvSpPr>
        <p:spPr>
          <a:xfrm>
            <a:off x="6254234" y="4340066"/>
            <a:ext cx="2352675" cy="294084"/>
          </a:xfrm>
          <a:prstGeom prst="rect">
            <a:avLst/>
          </a:prstGeom>
          <a:noFill/>
          <a:ln/>
        </p:spPr>
        <p:txBody>
          <a:bodyPr wrap="none" rtlCol="0" anchor="t"/>
          <a:lstStyle/>
          <a:p>
            <a:pPr marL="0" indent="0" algn="l">
              <a:lnSpc>
                <a:spcPts val="2316"/>
              </a:lnSpc>
              <a:buNone/>
            </a:pPr>
            <a:r>
              <a:rPr lang="en-US" sz="1853" dirty="0">
                <a:solidFill>
                  <a:srgbClr val="FFD9BE"/>
                </a:solidFill>
                <a:latin typeface="Quattrocento" pitchFamily="34" charset="0"/>
                <a:ea typeface="Quattrocento" pitchFamily="34" charset="-122"/>
                <a:cs typeface="Quattrocento" pitchFamily="34" charset="-120"/>
              </a:rPr>
              <a:t>Secondary Data</a:t>
            </a:r>
            <a:endParaRPr lang="en-US" sz="1853" dirty="0"/>
          </a:p>
        </p:txBody>
      </p:sp>
      <p:sp>
        <p:nvSpPr>
          <p:cNvPr id="16" name="Text 13"/>
          <p:cNvSpPr/>
          <p:nvPr/>
        </p:nvSpPr>
        <p:spPr>
          <a:xfrm>
            <a:off x="6254234" y="4747022"/>
            <a:ext cx="7096839" cy="903327"/>
          </a:xfrm>
          <a:prstGeom prst="rect">
            <a:avLst/>
          </a:prstGeom>
          <a:noFill/>
          <a:ln/>
        </p:spPr>
        <p:txBody>
          <a:bodyPr wrap="square" rtlCol="0" anchor="t"/>
          <a:lstStyle/>
          <a:p>
            <a:pPr marL="0" indent="0" algn="l">
              <a:lnSpc>
                <a:spcPts val="2371"/>
              </a:lnSpc>
              <a:buNone/>
            </a:pPr>
            <a:r>
              <a:rPr lang="en-US" sz="1482" dirty="0">
                <a:solidFill>
                  <a:srgbClr val="F9EEE7"/>
                </a:solidFill>
                <a:latin typeface="Quattrocento" pitchFamily="34" charset="0"/>
                <a:ea typeface="Quattrocento" pitchFamily="34" charset="-122"/>
                <a:cs typeface="Quattrocento" pitchFamily="34" charset="-120"/>
              </a:rPr>
              <a:t>The researchers will gather secondary data from academic journals, industry reports, company websites, and government publications to supplement the primary data and provide a comprehensive understanding of the topic.</a:t>
            </a:r>
            <a:endParaRPr lang="en-US" sz="1482" dirty="0"/>
          </a:p>
        </p:txBody>
      </p:sp>
      <p:sp>
        <p:nvSpPr>
          <p:cNvPr id="17" name="Shape 14"/>
          <p:cNvSpPr/>
          <p:nvPr/>
        </p:nvSpPr>
        <p:spPr>
          <a:xfrm>
            <a:off x="5430798" y="6373594"/>
            <a:ext cx="658654" cy="23455"/>
          </a:xfrm>
          <a:prstGeom prst="rect">
            <a:avLst/>
          </a:prstGeom>
          <a:solidFill>
            <a:srgbClr val="EF9C82"/>
          </a:solidFill>
          <a:ln/>
        </p:spPr>
      </p:sp>
      <p:sp>
        <p:nvSpPr>
          <p:cNvPr id="18" name="Shape 15"/>
          <p:cNvSpPr/>
          <p:nvPr/>
        </p:nvSpPr>
        <p:spPr>
          <a:xfrm>
            <a:off x="5007412" y="6173629"/>
            <a:ext cx="423386" cy="423386"/>
          </a:xfrm>
          <a:prstGeom prst="roundRect">
            <a:avLst>
              <a:gd name="adj" fmla="val 13336"/>
            </a:avLst>
          </a:prstGeom>
          <a:solidFill>
            <a:srgbClr val="234A49"/>
          </a:solidFill>
          <a:ln/>
        </p:spPr>
      </p:sp>
      <p:sp>
        <p:nvSpPr>
          <p:cNvPr id="19" name="Text 16"/>
          <p:cNvSpPr/>
          <p:nvPr/>
        </p:nvSpPr>
        <p:spPr>
          <a:xfrm>
            <a:off x="5142309" y="6208871"/>
            <a:ext cx="153591" cy="352782"/>
          </a:xfrm>
          <a:prstGeom prst="rect">
            <a:avLst/>
          </a:prstGeom>
          <a:noFill/>
          <a:ln/>
        </p:spPr>
        <p:txBody>
          <a:bodyPr wrap="none" rtlCol="0" anchor="t"/>
          <a:lstStyle/>
          <a:p>
            <a:pPr marL="0" indent="0" algn="ctr">
              <a:lnSpc>
                <a:spcPts val="2779"/>
              </a:lnSpc>
              <a:buNone/>
            </a:pPr>
            <a:r>
              <a:rPr lang="en-US" sz="2223" dirty="0">
                <a:solidFill>
                  <a:srgbClr val="FFD9BE"/>
                </a:solidFill>
                <a:latin typeface="Quattrocento" pitchFamily="34" charset="0"/>
                <a:ea typeface="Quattrocento" pitchFamily="34" charset="-122"/>
                <a:cs typeface="Quattrocento" pitchFamily="34" charset="-120"/>
              </a:rPr>
              <a:t>3</a:t>
            </a:r>
            <a:endParaRPr lang="en-US" sz="2223" dirty="0"/>
          </a:p>
        </p:txBody>
      </p:sp>
      <p:sp>
        <p:nvSpPr>
          <p:cNvPr id="20" name="Text 17"/>
          <p:cNvSpPr/>
          <p:nvPr/>
        </p:nvSpPr>
        <p:spPr>
          <a:xfrm>
            <a:off x="6254234" y="6214705"/>
            <a:ext cx="2352675" cy="294084"/>
          </a:xfrm>
          <a:prstGeom prst="rect">
            <a:avLst/>
          </a:prstGeom>
          <a:noFill/>
          <a:ln/>
        </p:spPr>
        <p:txBody>
          <a:bodyPr wrap="none" rtlCol="0" anchor="t"/>
          <a:lstStyle/>
          <a:p>
            <a:pPr marL="0" indent="0" algn="l">
              <a:lnSpc>
                <a:spcPts val="2316"/>
              </a:lnSpc>
              <a:buNone/>
            </a:pPr>
            <a:r>
              <a:rPr lang="en-US" sz="1853" dirty="0">
                <a:solidFill>
                  <a:srgbClr val="FFD9BE"/>
                </a:solidFill>
                <a:latin typeface="Quattrocento" pitchFamily="34" charset="0"/>
                <a:ea typeface="Quattrocento" pitchFamily="34" charset="-122"/>
                <a:cs typeface="Quattrocento" pitchFamily="34" charset="-120"/>
              </a:rPr>
              <a:t>Mixed Methods</a:t>
            </a:r>
            <a:endParaRPr lang="en-US" sz="1853" dirty="0"/>
          </a:p>
        </p:txBody>
      </p:sp>
      <p:sp>
        <p:nvSpPr>
          <p:cNvPr id="21" name="Text 18"/>
          <p:cNvSpPr/>
          <p:nvPr/>
        </p:nvSpPr>
        <p:spPr>
          <a:xfrm>
            <a:off x="6254234" y="6621661"/>
            <a:ext cx="7096839" cy="903327"/>
          </a:xfrm>
          <a:prstGeom prst="rect">
            <a:avLst/>
          </a:prstGeom>
          <a:noFill/>
          <a:ln/>
        </p:spPr>
        <p:txBody>
          <a:bodyPr wrap="square" rtlCol="0" anchor="t"/>
          <a:lstStyle/>
          <a:p>
            <a:pPr marL="0" indent="0" algn="l">
              <a:lnSpc>
                <a:spcPts val="2371"/>
              </a:lnSpc>
              <a:buNone/>
            </a:pPr>
            <a:r>
              <a:rPr lang="en-US" sz="1482" dirty="0">
                <a:solidFill>
                  <a:srgbClr val="F9EEE7"/>
                </a:solidFill>
                <a:latin typeface="Quattrocento" pitchFamily="34" charset="0"/>
                <a:ea typeface="Quattrocento" pitchFamily="34" charset="-122"/>
                <a:cs typeface="Quattrocento" pitchFamily="34" charset="-120"/>
              </a:rPr>
              <a:t>The study will employ a mixed methods approach, combining qualitative and quantitative research techniques to gain a deeper insight into Maruti Suzuki's marketing strategies and their impact on consumer behavior.</a:t>
            </a:r>
            <a:endParaRPr lang="en-US" sz="1482"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
            <a:extLst>
              <a:ext uri="{FF2B5EF4-FFF2-40B4-BE49-F238E27FC236}">
                <a16:creationId xmlns:a16="http://schemas.microsoft.com/office/drawing/2014/main" id="{2BEFBA61-5B25-C900-6527-96E6F11E427D}"/>
              </a:ext>
            </a:extLst>
          </p:cNvPr>
          <p:cNvSpPr/>
          <p:nvPr/>
        </p:nvSpPr>
        <p:spPr>
          <a:xfrm>
            <a:off x="0" y="0"/>
            <a:ext cx="14630400" cy="8229600"/>
          </a:xfrm>
          <a:prstGeom prst="rect">
            <a:avLst/>
          </a:prstGeom>
          <a:solidFill>
            <a:srgbClr val="123332"/>
          </a:solidFill>
          <a:ln/>
        </p:spPr>
      </p:sp>
      <p:pic>
        <p:nvPicPr>
          <p:cNvPr id="4" name="Picture 3">
            <a:extLst>
              <a:ext uri="{FF2B5EF4-FFF2-40B4-BE49-F238E27FC236}">
                <a16:creationId xmlns:a16="http://schemas.microsoft.com/office/drawing/2014/main" id="{006DA002-5651-C325-0A8D-E2F8F143B33E}"/>
              </a:ext>
            </a:extLst>
          </p:cNvPr>
          <p:cNvPicPr>
            <a:picLocks noChangeAspect="1"/>
          </p:cNvPicPr>
          <p:nvPr/>
        </p:nvPicPr>
        <p:blipFill>
          <a:blip r:embed="rId2"/>
          <a:stretch>
            <a:fillRect/>
          </a:stretch>
        </p:blipFill>
        <p:spPr>
          <a:xfrm>
            <a:off x="1816546" y="615139"/>
            <a:ext cx="2814283" cy="3499662"/>
          </a:xfrm>
          <a:prstGeom prst="rect">
            <a:avLst/>
          </a:prstGeom>
        </p:spPr>
      </p:pic>
      <p:pic>
        <p:nvPicPr>
          <p:cNvPr id="6" name="Picture 5">
            <a:extLst>
              <a:ext uri="{FF2B5EF4-FFF2-40B4-BE49-F238E27FC236}">
                <a16:creationId xmlns:a16="http://schemas.microsoft.com/office/drawing/2014/main" id="{B1861E51-B46B-4F8E-6EDD-750F4899AF4A}"/>
              </a:ext>
            </a:extLst>
          </p:cNvPr>
          <p:cNvPicPr>
            <a:picLocks noChangeAspect="1"/>
          </p:cNvPicPr>
          <p:nvPr/>
        </p:nvPicPr>
        <p:blipFill>
          <a:blip r:embed="rId3"/>
          <a:stretch>
            <a:fillRect/>
          </a:stretch>
        </p:blipFill>
        <p:spPr>
          <a:xfrm>
            <a:off x="5908058" y="615140"/>
            <a:ext cx="2814283" cy="3424846"/>
          </a:xfrm>
          <a:prstGeom prst="rect">
            <a:avLst/>
          </a:prstGeom>
        </p:spPr>
      </p:pic>
      <p:pic>
        <p:nvPicPr>
          <p:cNvPr id="8" name="Picture 7">
            <a:extLst>
              <a:ext uri="{FF2B5EF4-FFF2-40B4-BE49-F238E27FC236}">
                <a16:creationId xmlns:a16="http://schemas.microsoft.com/office/drawing/2014/main" id="{9CB36650-0DDE-6FFD-7A76-915CB870796D}"/>
              </a:ext>
            </a:extLst>
          </p:cNvPr>
          <p:cNvPicPr>
            <a:picLocks noChangeAspect="1"/>
          </p:cNvPicPr>
          <p:nvPr/>
        </p:nvPicPr>
        <p:blipFill>
          <a:blip r:embed="rId4"/>
          <a:stretch>
            <a:fillRect/>
          </a:stretch>
        </p:blipFill>
        <p:spPr>
          <a:xfrm>
            <a:off x="9585871" y="615140"/>
            <a:ext cx="2795079" cy="3424846"/>
          </a:xfrm>
          <a:prstGeom prst="rect">
            <a:avLst/>
          </a:prstGeom>
        </p:spPr>
      </p:pic>
      <p:pic>
        <p:nvPicPr>
          <p:cNvPr id="10" name="Picture 9">
            <a:extLst>
              <a:ext uri="{FF2B5EF4-FFF2-40B4-BE49-F238E27FC236}">
                <a16:creationId xmlns:a16="http://schemas.microsoft.com/office/drawing/2014/main" id="{D3DBAE93-FC25-0DF9-BB41-E7A006AFF0A2}"/>
              </a:ext>
            </a:extLst>
          </p:cNvPr>
          <p:cNvPicPr>
            <a:picLocks noChangeAspect="1"/>
          </p:cNvPicPr>
          <p:nvPr/>
        </p:nvPicPr>
        <p:blipFill>
          <a:blip r:embed="rId5"/>
          <a:stretch>
            <a:fillRect/>
          </a:stretch>
        </p:blipFill>
        <p:spPr>
          <a:xfrm>
            <a:off x="1816545" y="4376651"/>
            <a:ext cx="2814283" cy="3591099"/>
          </a:xfrm>
          <a:prstGeom prst="rect">
            <a:avLst/>
          </a:prstGeom>
        </p:spPr>
      </p:pic>
      <p:pic>
        <p:nvPicPr>
          <p:cNvPr id="12" name="Picture 11">
            <a:extLst>
              <a:ext uri="{FF2B5EF4-FFF2-40B4-BE49-F238E27FC236}">
                <a16:creationId xmlns:a16="http://schemas.microsoft.com/office/drawing/2014/main" id="{0D81A1C7-3B0A-72E6-607E-36DE9E420D03}"/>
              </a:ext>
            </a:extLst>
          </p:cNvPr>
          <p:cNvPicPr>
            <a:picLocks noChangeAspect="1"/>
          </p:cNvPicPr>
          <p:nvPr/>
        </p:nvPicPr>
        <p:blipFill>
          <a:blip r:embed="rId6"/>
          <a:stretch>
            <a:fillRect/>
          </a:stretch>
        </p:blipFill>
        <p:spPr>
          <a:xfrm>
            <a:off x="5908057" y="4318461"/>
            <a:ext cx="2814284" cy="3707478"/>
          </a:xfrm>
          <a:prstGeom prst="rect">
            <a:avLst/>
          </a:prstGeom>
        </p:spPr>
      </p:pic>
      <p:pic>
        <p:nvPicPr>
          <p:cNvPr id="14" name="Picture 13">
            <a:extLst>
              <a:ext uri="{FF2B5EF4-FFF2-40B4-BE49-F238E27FC236}">
                <a16:creationId xmlns:a16="http://schemas.microsoft.com/office/drawing/2014/main" id="{69CDFFB4-97B9-5E2D-8C39-E8DEBCE68318}"/>
              </a:ext>
            </a:extLst>
          </p:cNvPr>
          <p:cNvPicPr>
            <a:picLocks noChangeAspect="1"/>
          </p:cNvPicPr>
          <p:nvPr/>
        </p:nvPicPr>
        <p:blipFill>
          <a:blip r:embed="rId7"/>
          <a:stretch>
            <a:fillRect/>
          </a:stretch>
        </p:blipFill>
        <p:spPr>
          <a:xfrm>
            <a:off x="9657064" y="4318461"/>
            <a:ext cx="2795079" cy="3649289"/>
          </a:xfrm>
          <a:prstGeom prst="rect">
            <a:avLst/>
          </a:prstGeom>
        </p:spPr>
      </p:pic>
    </p:spTree>
    <p:extLst>
      <p:ext uri="{BB962C8B-B14F-4D97-AF65-F5344CB8AC3E}">
        <p14:creationId xmlns:p14="http://schemas.microsoft.com/office/powerpoint/2010/main" val="519165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8313"/>
            <a:ext cx="14630400" cy="8229600"/>
          </a:xfrm>
          <a:prstGeom prst="rect">
            <a:avLst/>
          </a:prstGeom>
          <a:solidFill>
            <a:srgbClr val="123332">
              <a:alpha val="80000"/>
            </a:srgbClr>
          </a:solidFill>
          <a:ln/>
        </p:spPr>
      </p:sp>
      <p:sp>
        <p:nvSpPr>
          <p:cNvPr id="6" name="Text 3"/>
          <p:cNvSpPr/>
          <p:nvPr/>
        </p:nvSpPr>
        <p:spPr>
          <a:xfrm>
            <a:off x="2348389" y="937974"/>
            <a:ext cx="9933503" cy="1388745"/>
          </a:xfrm>
          <a:prstGeom prst="rect">
            <a:avLst/>
          </a:prstGeom>
          <a:noFill/>
          <a:ln/>
        </p:spPr>
        <p:txBody>
          <a:bodyPr wrap="square" rtlCol="0" anchor="t"/>
          <a:lstStyle/>
          <a:p>
            <a:pPr marL="0" indent="0">
              <a:lnSpc>
                <a:spcPts val="5468"/>
              </a:lnSpc>
              <a:buNone/>
            </a:pPr>
            <a:r>
              <a:rPr lang="en-US" sz="4374" dirty="0">
                <a:solidFill>
                  <a:srgbClr val="FFD9BE"/>
                </a:solidFill>
                <a:latin typeface="Quattrocento" pitchFamily="34" charset="0"/>
                <a:ea typeface="Quattrocento" pitchFamily="34" charset="-122"/>
                <a:cs typeface="Quattrocento" pitchFamily="34" charset="-120"/>
              </a:rPr>
              <a:t>Research Methodology: Rigorous Analysis</a:t>
            </a:r>
            <a:endParaRPr lang="en-US" sz="4374" dirty="0"/>
          </a:p>
        </p:txBody>
      </p:sp>
      <p:sp>
        <p:nvSpPr>
          <p:cNvPr id="7" name="Shape 4"/>
          <p:cNvSpPr/>
          <p:nvPr/>
        </p:nvSpPr>
        <p:spPr>
          <a:xfrm>
            <a:off x="2348389" y="2833568"/>
            <a:ext cx="499943" cy="499943"/>
          </a:xfrm>
          <a:prstGeom prst="roundRect">
            <a:avLst>
              <a:gd name="adj" fmla="val 13333"/>
            </a:avLst>
          </a:prstGeom>
          <a:solidFill>
            <a:srgbClr val="234A49"/>
          </a:solidFill>
          <a:ln/>
        </p:spPr>
      </p:sp>
      <p:sp>
        <p:nvSpPr>
          <p:cNvPr id="8" name="Text 5"/>
          <p:cNvSpPr/>
          <p:nvPr/>
        </p:nvSpPr>
        <p:spPr>
          <a:xfrm>
            <a:off x="2539365" y="2875240"/>
            <a:ext cx="117991" cy="416481"/>
          </a:xfrm>
          <a:prstGeom prst="rect">
            <a:avLst/>
          </a:prstGeom>
          <a:noFill/>
          <a:ln/>
        </p:spPr>
        <p:txBody>
          <a:bodyPr wrap="none" rtlCol="0" anchor="t"/>
          <a:lstStyle/>
          <a:p>
            <a:pPr marL="0" indent="0" algn="ctr">
              <a:lnSpc>
                <a:spcPts val="3281"/>
              </a:lnSpc>
              <a:buNone/>
            </a:pPr>
            <a:r>
              <a:rPr lang="en-US" sz="2624" dirty="0">
                <a:solidFill>
                  <a:srgbClr val="FFD9BE"/>
                </a:solidFill>
                <a:latin typeface="Quattrocento" pitchFamily="34" charset="0"/>
                <a:ea typeface="Quattrocento" pitchFamily="34" charset="-122"/>
                <a:cs typeface="Quattrocento" pitchFamily="34" charset="-120"/>
              </a:rPr>
              <a:t>1</a:t>
            </a:r>
            <a:endParaRPr lang="en-US" sz="2624" dirty="0"/>
          </a:p>
        </p:txBody>
      </p:sp>
      <p:sp>
        <p:nvSpPr>
          <p:cNvPr id="9" name="Text 6"/>
          <p:cNvSpPr/>
          <p:nvPr/>
        </p:nvSpPr>
        <p:spPr>
          <a:xfrm>
            <a:off x="3070503" y="2909888"/>
            <a:ext cx="2440900" cy="347186"/>
          </a:xfrm>
          <a:prstGeom prst="rect">
            <a:avLst/>
          </a:prstGeom>
          <a:noFill/>
          <a:ln/>
        </p:spPr>
        <p:txBody>
          <a:bodyPr wrap="none" rtlCol="0" anchor="t"/>
          <a:lstStyle/>
          <a:p>
            <a:pPr marL="0" indent="0">
              <a:lnSpc>
                <a:spcPts val="2734"/>
              </a:lnSpc>
              <a:buNone/>
            </a:pPr>
            <a:r>
              <a:rPr lang="en-US" sz="2187" dirty="0">
                <a:solidFill>
                  <a:srgbClr val="FFD9BE"/>
                </a:solidFill>
                <a:latin typeface="Quattrocento" pitchFamily="34" charset="0"/>
                <a:ea typeface="Quattrocento" pitchFamily="34" charset="-122"/>
                <a:cs typeface="Quattrocento" pitchFamily="34" charset="-120"/>
              </a:rPr>
              <a:t>Qualitative Analysis</a:t>
            </a:r>
            <a:endParaRPr lang="en-US" sz="2187" dirty="0"/>
          </a:p>
        </p:txBody>
      </p:sp>
      <p:sp>
        <p:nvSpPr>
          <p:cNvPr id="10" name="Text 7"/>
          <p:cNvSpPr/>
          <p:nvPr/>
        </p:nvSpPr>
        <p:spPr>
          <a:xfrm>
            <a:off x="3070503" y="3390305"/>
            <a:ext cx="2440900" cy="2487811"/>
          </a:xfrm>
          <a:prstGeom prst="rect">
            <a:avLst/>
          </a:prstGeom>
          <a:noFill/>
          <a:ln/>
        </p:spPr>
        <p:txBody>
          <a:bodyPr wrap="square" rtlCol="0" anchor="t"/>
          <a:lstStyle/>
          <a:p>
            <a:pPr marL="0" indent="0">
              <a:lnSpc>
                <a:spcPts val="2799"/>
              </a:lnSpc>
              <a:buNone/>
            </a:pPr>
            <a:r>
              <a:rPr lang="en-US" sz="1750" dirty="0">
                <a:solidFill>
                  <a:srgbClr val="F9EEE7"/>
                </a:solidFill>
                <a:latin typeface="Quattrocento" pitchFamily="34" charset="0"/>
                <a:ea typeface="Quattrocento" pitchFamily="34" charset="-122"/>
                <a:cs typeface="Quattrocento" pitchFamily="34" charset="-120"/>
              </a:rPr>
              <a:t>Qualitative data will be analyzed to identify common trends and patterns. This involves thoroughly examining the responses and grouping them based on similarities.</a:t>
            </a:r>
            <a:endParaRPr lang="en-US" sz="1750" dirty="0"/>
          </a:p>
        </p:txBody>
      </p:sp>
      <p:sp>
        <p:nvSpPr>
          <p:cNvPr id="11" name="Shape 8"/>
          <p:cNvSpPr/>
          <p:nvPr/>
        </p:nvSpPr>
        <p:spPr>
          <a:xfrm>
            <a:off x="5733574" y="2833568"/>
            <a:ext cx="499943" cy="499943"/>
          </a:xfrm>
          <a:prstGeom prst="roundRect">
            <a:avLst>
              <a:gd name="adj" fmla="val 13333"/>
            </a:avLst>
          </a:prstGeom>
          <a:solidFill>
            <a:srgbClr val="234A49"/>
          </a:solidFill>
          <a:ln/>
        </p:spPr>
      </p:sp>
      <p:sp>
        <p:nvSpPr>
          <p:cNvPr id="12" name="Text 9"/>
          <p:cNvSpPr/>
          <p:nvPr/>
        </p:nvSpPr>
        <p:spPr>
          <a:xfrm>
            <a:off x="5894189" y="2875240"/>
            <a:ext cx="178713" cy="416481"/>
          </a:xfrm>
          <a:prstGeom prst="rect">
            <a:avLst/>
          </a:prstGeom>
          <a:noFill/>
          <a:ln/>
        </p:spPr>
        <p:txBody>
          <a:bodyPr wrap="none" rtlCol="0" anchor="t"/>
          <a:lstStyle/>
          <a:p>
            <a:pPr marL="0" indent="0" algn="ctr">
              <a:lnSpc>
                <a:spcPts val="3281"/>
              </a:lnSpc>
              <a:buNone/>
            </a:pPr>
            <a:r>
              <a:rPr lang="en-US" sz="2624" dirty="0">
                <a:solidFill>
                  <a:srgbClr val="FFD9BE"/>
                </a:solidFill>
                <a:latin typeface="Quattrocento" pitchFamily="34" charset="0"/>
                <a:ea typeface="Quattrocento" pitchFamily="34" charset="-122"/>
                <a:cs typeface="Quattrocento" pitchFamily="34" charset="-120"/>
              </a:rPr>
              <a:t>2</a:t>
            </a:r>
            <a:endParaRPr lang="en-US" sz="2624" dirty="0"/>
          </a:p>
        </p:txBody>
      </p:sp>
      <p:sp>
        <p:nvSpPr>
          <p:cNvPr id="13" name="Text 10"/>
          <p:cNvSpPr/>
          <p:nvPr/>
        </p:nvSpPr>
        <p:spPr>
          <a:xfrm>
            <a:off x="6455688" y="2909888"/>
            <a:ext cx="2440900" cy="694373"/>
          </a:xfrm>
          <a:prstGeom prst="rect">
            <a:avLst/>
          </a:prstGeom>
          <a:noFill/>
          <a:ln/>
        </p:spPr>
        <p:txBody>
          <a:bodyPr wrap="square" rtlCol="0" anchor="t"/>
          <a:lstStyle/>
          <a:p>
            <a:pPr marL="0" indent="0">
              <a:lnSpc>
                <a:spcPts val="2734"/>
              </a:lnSpc>
              <a:buNone/>
            </a:pPr>
            <a:r>
              <a:rPr lang="en-US" sz="2187" dirty="0">
                <a:solidFill>
                  <a:srgbClr val="FFD9BE"/>
                </a:solidFill>
                <a:latin typeface="Quattrocento" pitchFamily="34" charset="0"/>
                <a:ea typeface="Quattrocento" pitchFamily="34" charset="-122"/>
                <a:cs typeface="Quattrocento" pitchFamily="34" charset="-120"/>
              </a:rPr>
              <a:t>Quantitative Analysis</a:t>
            </a:r>
            <a:endParaRPr lang="en-US" sz="2187" dirty="0"/>
          </a:p>
        </p:txBody>
      </p:sp>
      <p:sp>
        <p:nvSpPr>
          <p:cNvPr id="14" name="Text 11"/>
          <p:cNvSpPr/>
          <p:nvPr/>
        </p:nvSpPr>
        <p:spPr>
          <a:xfrm>
            <a:off x="6455688" y="3737491"/>
            <a:ext cx="2440900" cy="3554016"/>
          </a:xfrm>
          <a:prstGeom prst="rect">
            <a:avLst/>
          </a:prstGeom>
          <a:noFill/>
          <a:ln/>
        </p:spPr>
        <p:txBody>
          <a:bodyPr wrap="square" rtlCol="0" anchor="t"/>
          <a:lstStyle/>
          <a:p>
            <a:pPr marL="0" indent="0">
              <a:lnSpc>
                <a:spcPts val="2799"/>
              </a:lnSpc>
              <a:buNone/>
            </a:pPr>
            <a:r>
              <a:rPr lang="en-US" sz="1750" dirty="0">
                <a:solidFill>
                  <a:srgbClr val="F9EEE7"/>
                </a:solidFill>
                <a:latin typeface="Quattrocento" pitchFamily="34" charset="0"/>
                <a:ea typeface="Quattrocento" pitchFamily="34" charset="-122"/>
                <a:cs typeface="Quattrocento" pitchFamily="34" charset="-120"/>
              </a:rPr>
              <a:t>The quantitative data will be analyzed using descriptive statistics, such as frequencies and percentages, as well as inferential analysis techniques like </a:t>
            </a:r>
            <a:r>
              <a:rPr lang="en-US" sz="1750" dirty="0" err="1">
                <a:solidFill>
                  <a:srgbClr val="F9EEE7"/>
                </a:solidFill>
                <a:latin typeface="Quattrocento" pitchFamily="34" charset="0"/>
                <a:ea typeface="Quattrocento" pitchFamily="34" charset="-122"/>
                <a:cs typeface="Quattrocento" pitchFamily="34" charset="-120"/>
              </a:rPr>
              <a:t>Annova</a:t>
            </a:r>
            <a:r>
              <a:rPr lang="en-US" sz="1750" dirty="0">
                <a:solidFill>
                  <a:srgbClr val="F9EEE7"/>
                </a:solidFill>
                <a:latin typeface="Quattrocento" pitchFamily="34" charset="0"/>
                <a:ea typeface="Quattrocento" pitchFamily="34" charset="-122"/>
                <a:cs typeface="Quattrocento" pitchFamily="34" charset="-120"/>
              </a:rPr>
              <a:t> and regression, with the help of excel.</a:t>
            </a:r>
            <a:endParaRPr lang="en-US" sz="1750" dirty="0"/>
          </a:p>
        </p:txBody>
      </p:sp>
      <p:sp>
        <p:nvSpPr>
          <p:cNvPr id="15" name="Shape 12"/>
          <p:cNvSpPr/>
          <p:nvPr/>
        </p:nvSpPr>
        <p:spPr>
          <a:xfrm>
            <a:off x="9118759" y="2833568"/>
            <a:ext cx="499943" cy="499943"/>
          </a:xfrm>
          <a:prstGeom prst="roundRect">
            <a:avLst>
              <a:gd name="adj" fmla="val 13333"/>
            </a:avLst>
          </a:prstGeom>
          <a:solidFill>
            <a:srgbClr val="234A49"/>
          </a:solidFill>
          <a:ln/>
        </p:spPr>
      </p:sp>
      <p:sp>
        <p:nvSpPr>
          <p:cNvPr id="16" name="Text 13"/>
          <p:cNvSpPr/>
          <p:nvPr/>
        </p:nvSpPr>
        <p:spPr>
          <a:xfrm>
            <a:off x="9278064" y="2875240"/>
            <a:ext cx="181332" cy="416481"/>
          </a:xfrm>
          <a:prstGeom prst="rect">
            <a:avLst/>
          </a:prstGeom>
          <a:noFill/>
          <a:ln/>
        </p:spPr>
        <p:txBody>
          <a:bodyPr wrap="none" rtlCol="0" anchor="t"/>
          <a:lstStyle/>
          <a:p>
            <a:pPr marL="0" indent="0" algn="ctr">
              <a:lnSpc>
                <a:spcPts val="3281"/>
              </a:lnSpc>
              <a:buNone/>
            </a:pPr>
            <a:r>
              <a:rPr lang="en-US" sz="2624" dirty="0">
                <a:solidFill>
                  <a:srgbClr val="FFD9BE"/>
                </a:solidFill>
                <a:latin typeface="Quattrocento" pitchFamily="34" charset="0"/>
                <a:ea typeface="Quattrocento" pitchFamily="34" charset="-122"/>
                <a:cs typeface="Quattrocento" pitchFamily="34" charset="-120"/>
              </a:rPr>
              <a:t>3</a:t>
            </a:r>
            <a:endParaRPr lang="en-US" sz="2624" dirty="0"/>
          </a:p>
        </p:txBody>
      </p:sp>
      <p:sp>
        <p:nvSpPr>
          <p:cNvPr id="17" name="Text 14"/>
          <p:cNvSpPr/>
          <p:nvPr/>
        </p:nvSpPr>
        <p:spPr>
          <a:xfrm>
            <a:off x="9840873" y="2909888"/>
            <a:ext cx="2440900" cy="694373"/>
          </a:xfrm>
          <a:prstGeom prst="rect">
            <a:avLst/>
          </a:prstGeom>
          <a:noFill/>
          <a:ln/>
        </p:spPr>
        <p:txBody>
          <a:bodyPr wrap="square" rtlCol="0" anchor="t"/>
          <a:lstStyle/>
          <a:p>
            <a:pPr marL="0" indent="0">
              <a:lnSpc>
                <a:spcPts val="2734"/>
              </a:lnSpc>
              <a:buNone/>
            </a:pPr>
            <a:r>
              <a:rPr lang="en-US" sz="2187" dirty="0">
                <a:solidFill>
                  <a:srgbClr val="FFD9BE"/>
                </a:solidFill>
                <a:latin typeface="Quattrocento" pitchFamily="34" charset="0"/>
                <a:ea typeface="Quattrocento" pitchFamily="34" charset="-122"/>
                <a:cs typeface="Quattrocento" pitchFamily="34" charset="-120"/>
              </a:rPr>
              <a:t>Mixed Methods Approach</a:t>
            </a:r>
            <a:endParaRPr lang="en-US" sz="2187" dirty="0"/>
          </a:p>
        </p:txBody>
      </p:sp>
      <p:sp>
        <p:nvSpPr>
          <p:cNvPr id="18" name="Text 15"/>
          <p:cNvSpPr/>
          <p:nvPr/>
        </p:nvSpPr>
        <p:spPr>
          <a:xfrm>
            <a:off x="9840873" y="3737491"/>
            <a:ext cx="2440900" cy="3554016"/>
          </a:xfrm>
          <a:prstGeom prst="rect">
            <a:avLst/>
          </a:prstGeom>
          <a:noFill/>
          <a:ln/>
        </p:spPr>
        <p:txBody>
          <a:bodyPr wrap="square" rtlCol="0" anchor="t"/>
          <a:lstStyle/>
          <a:p>
            <a:pPr marL="0" indent="0">
              <a:lnSpc>
                <a:spcPts val="2799"/>
              </a:lnSpc>
              <a:buNone/>
            </a:pPr>
            <a:r>
              <a:rPr lang="en-US" sz="1750" dirty="0">
                <a:solidFill>
                  <a:srgbClr val="F9EEE7"/>
                </a:solidFill>
                <a:latin typeface="Quattrocento" pitchFamily="34" charset="0"/>
                <a:ea typeface="Quattrocento" pitchFamily="34" charset="-122"/>
                <a:cs typeface="Quattrocento" pitchFamily="34" charset="-120"/>
              </a:rPr>
              <a:t>The combination of qualitative and quantitative research methods will provide a comprehensive understanding of the research problem and enable the researchers to draw robust conclusions.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
            <a:extLst>
              <a:ext uri="{FF2B5EF4-FFF2-40B4-BE49-F238E27FC236}">
                <a16:creationId xmlns:a16="http://schemas.microsoft.com/office/drawing/2014/main" id="{73F79C78-E314-CCCC-ECF7-E38F9960F335}"/>
              </a:ext>
            </a:extLst>
          </p:cNvPr>
          <p:cNvSpPr/>
          <p:nvPr/>
        </p:nvSpPr>
        <p:spPr>
          <a:xfrm>
            <a:off x="-1" y="9176"/>
            <a:ext cx="14630400" cy="8230672"/>
          </a:xfrm>
          <a:prstGeom prst="rect">
            <a:avLst/>
          </a:prstGeom>
          <a:solidFill>
            <a:srgbClr val="123332"/>
          </a:solidFill>
          <a:ln/>
        </p:spPr>
        <p:txBody>
          <a:bodyPr/>
          <a:lstStyle/>
          <a:p>
            <a:endParaRPr lang="en-IN" dirty="0">
              <a:solidFill>
                <a:srgbClr val="FFD9BE"/>
              </a:solidFill>
            </a:endParaRPr>
          </a:p>
        </p:txBody>
      </p:sp>
      <p:sp>
        <p:nvSpPr>
          <p:cNvPr id="3" name="Text 2">
            <a:extLst>
              <a:ext uri="{FF2B5EF4-FFF2-40B4-BE49-F238E27FC236}">
                <a16:creationId xmlns:a16="http://schemas.microsoft.com/office/drawing/2014/main" id="{A0FF7EF9-3AC0-FF3E-E92E-32BA7BA2F2F1}"/>
              </a:ext>
            </a:extLst>
          </p:cNvPr>
          <p:cNvSpPr/>
          <p:nvPr/>
        </p:nvSpPr>
        <p:spPr>
          <a:xfrm>
            <a:off x="213952" y="462918"/>
            <a:ext cx="4599118" cy="1609203"/>
          </a:xfrm>
          <a:prstGeom prst="rect">
            <a:avLst/>
          </a:prstGeom>
          <a:noFill/>
          <a:ln/>
        </p:spPr>
        <p:txBody>
          <a:bodyPr wrap="square" rtlCol="0" anchor="t"/>
          <a:lstStyle/>
          <a:p>
            <a:pPr marL="0" indent="0">
              <a:lnSpc>
                <a:spcPts val="4617"/>
              </a:lnSpc>
              <a:buNone/>
            </a:pPr>
            <a:r>
              <a:rPr lang="en-US" sz="3693" dirty="0">
                <a:solidFill>
                  <a:srgbClr val="FFD9BE"/>
                </a:solidFill>
                <a:latin typeface="Quattrocento" pitchFamily="34" charset="0"/>
              </a:rPr>
              <a:t>Findings : Quantitative Analysis</a:t>
            </a:r>
            <a:endParaRPr lang="en-US" sz="3693" dirty="0"/>
          </a:p>
        </p:txBody>
      </p:sp>
      <p:graphicFrame>
        <p:nvGraphicFramePr>
          <p:cNvPr id="4" name="Table 3">
            <a:extLst>
              <a:ext uri="{FF2B5EF4-FFF2-40B4-BE49-F238E27FC236}">
                <a16:creationId xmlns:a16="http://schemas.microsoft.com/office/drawing/2014/main" id="{DD0C96D0-3502-BA1E-DB55-91CA2544F3A6}"/>
              </a:ext>
            </a:extLst>
          </p:cNvPr>
          <p:cNvGraphicFramePr>
            <a:graphicFrameLocks noGrp="1"/>
          </p:cNvGraphicFramePr>
          <p:nvPr>
            <p:extLst>
              <p:ext uri="{D42A27DB-BD31-4B8C-83A1-F6EECF244321}">
                <p14:modId xmlns:p14="http://schemas.microsoft.com/office/powerpoint/2010/main" val="178148437"/>
              </p:ext>
            </p:extLst>
          </p:nvPr>
        </p:nvGraphicFramePr>
        <p:xfrm>
          <a:off x="276294" y="2296686"/>
          <a:ext cx="4825745" cy="5478780"/>
        </p:xfrm>
        <a:graphic>
          <a:graphicData uri="http://schemas.openxmlformats.org/drawingml/2006/table">
            <a:tbl>
              <a:tblPr>
                <a:tableStyleId>{3C2FFA5D-87B4-456A-9821-1D502468CF0F}</a:tableStyleId>
              </a:tblPr>
              <a:tblGrid>
                <a:gridCol w="706388">
                  <a:extLst>
                    <a:ext uri="{9D8B030D-6E8A-4147-A177-3AD203B41FA5}">
                      <a16:colId xmlns:a16="http://schemas.microsoft.com/office/drawing/2014/main" val="3682556629"/>
                    </a:ext>
                  </a:extLst>
                </a:gridCol>
                <a:gridCol w="513061">
                  <a:extLst>
                    <a:ext uri="{9D8B030D-6E8A-4147-A177-3AD203B41FA5}">
                      <a16:colId xmlns:a16="http://schemas.microsoft.com/office/drawing/2014/main" val="2598883096"/>
                    </a:ext>
                  </a:extLst>
                </a:gridCol>
                <a:gridCol w="557673">
                  <a:extLst>
                    <a:ext uri="{9D8B030D-6E8A-4147-A177-3AD203B41FA5}">
                      <a16:colId xmlns:a16="http://schemas.microsoft.com/office/drawing/2014/main" val="495624605"/>
                    </a:ext>
                  </a:extLst>
                </a:gridCol>
                <a:gridCol w="513061">
                  <a:extLst>
                    <a:ext uri="{9D8B030D-6E8A-4147-A177-3AD203B41FA5}">
                      <a16:colId xmlns:a16="http://schemas.microsoft.com/office/drawing/2014/main" val="1043562981"/>
                    </a:ext>
                  </a:extLst>
                </a:gridCol>
                <a:gridCol w="483318">
                  <a:extLst>
                    <a:ext uri="{9D8B030D-6E8A-4147-A177-3AD203B41FA5}">
                      <a16:colId xmlns:a16="http://schemas.microsoft.com/office/drawing/2014/main" val="4105057194"/>
                    </a:ext>
                  </a:extLst>
                </a:gridCol>
                <a:gridCol w="513061">
                  <a:extLst>
                    <a:ext uri="{9D8B030D-6E8A-4147-A177-3AD203B41FA5}">
                      <a16:colId xmlns:a16="http://schemas.microsoft.com/office/drawing/2014/main" val="2190567707"/>
                    </a:ext>
                  </a:extLst>
                </a:gridCol>
                <a:gridCol w="513061">
                  <a:extLst>
                    <a:ext uri="{9D8B030D-6E8A-4147-A177-3AD203B41FA5}">
                      <a16:colId xmlns:a16="http://schemas.microsoft.com/office/drawing/2014/main" val="4180973226"/>
                    </a:ext>
                  </a:extLst>
                </a:gridCol>
                <a:gridCol w="513061">
                  <a:extLst>
                    <a:ext uri="{9D8B030D-6E8A-4147-A177-3AD203B41FA5}">
                      <a16:colId xmlns:a16="http://schemas.microsoft.com/office/drawing/2014/main" val="2218406661"/>
                    </a:ext>
                  </a:extLst>
                </a:gridCol>
                <a:gridCol w="513061">
                  <a:extLst>
                    <a:ext uri="{9D8B030D-6E8A-4147-A177-3AD203B41FA5}">
                      <a16:colId xmlns:a16="http://schemas.microsoft.com/office/drawing/2014/main" val="3788197496"/>
                    </a:ext>
                  </a:extLst>
                </a:gridCol>
              </a:tblGrid>
              <a:tr h="277518">
                <a:tc>
                  <a:txBody>
                    <a:bodyPr/>
                    <a:lstStyle/>
                    <a:p>
                      <a:pPr algn="l" fontAlgn="b"/>
                      <a:r>
                        <a:rPr lang="en-IN" sz="1100" u="none" strike="noStrike">
                          <a:effectLst/>
                        </a:rPr>
                        <a:t>SUMMARY OUTPUT</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04134139"/>
                  </a:ext>
                </a:extLst>
              </a:tr>
              <a:tr h="141338">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241329056"/>
                  </a:ext>
                </a:extLst>
              </a:tr>
              <a:tr h="141338">
                <a:tc gridSpan="2">
                  <a:txBody>
                    <a:bodyPr/>
                    <a:lstStyle/>
                    <a:p>
                      <a:pPr algn="ctr" fontAlgn="b"/>
                      <a:r>
                        <a:rPr lang="en-IN" sz="1100" u="none" strike="noStrike">
                          <a:effectLst/>
                        </a:rPr>
                        <a:t>Regression Statistics</a:t>
                      </a:r>
                      <a:endParaRPr lang="en-IN" sz="1100" b="0" i="1" u="none" strike="noStrike">
                        <a:solidFill>
                          <a:srgbClr val="000000"/>
                        </a:solidFill>
                        <a:effectLst/>
                        <a:latin typeface="Calibri" panose="020F0502020204030204" pitchFamily="34" charset="0"/>
                      </a:endParaRPr>
                    </a:p>
                  </a:txBody>
                  <a:tcPr marL="6350" marR="6350" marT="6350" marB="0" anchor="b"/>
                </a:tc>
                <a:tc hMerge="1">
                  <a:txBody>
                    <a:bodyPr/>
                    <a:lstStyle/>
                    <a:p>
                      <a:endParaRPr lang="en-IN"/>
                    </a:p>
                  </a:txBody>
                  <a:tcPr/>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958701964"/>
                  </a:ext>
                </a:extLst>
              </a:tr>
              <a:tr h="277518">
                <a:tc>
                  <a:txBody>
                    <a:bodyPr/>
                    <a:lstStyle/>
                    <a:p>
                      <a:pPr algn="l" fontAlgn="b"/>
                      <a:r>
                        <a:rPr lang="en-IN" sz="1100" u="none" strike="noStrike">
                          <a:effectLst/>
                        </a:rPr>
                        <a:t>Multiple R</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0.728681815</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769325376"/>
                  </a:ext>
                </a:extLst>
              </a:tr>
              <a:tr h="277518">
                <a:tc>
                  <a:txBody>
                    <a:bodyPr/>
                    <a:lstStyle/>
                    <a:p>
                      <a:pPr algn="l" fontAlgn="b"/>
                      <a:r>
                        <a:rPr lang="en-IN" sz="1100" u="none" strike="noStrike">
                          <a:effectLst/>
                        </a:rPr>
                        <a:t>R Square</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0.530977188</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168008341"/>
                  </a:ext>
                </a:extLst>
              </a:tr>
              <a:tr h="277518">
                <a:tc>
                  <a:txBody>
                    <a:bodyPr/>
                    <a:lstStyle/>
                    <a:p>
                      <a:pPr algn="l" fontAlgn="b"/>
                      <a:r>
                        <a:rPr lang="en-IN" sz="1100" u="none" strike="noStrike">
                          <a:effectLst/>
                        </a:rPr>
                        <a:t>Adjusted R Square</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0.526141901</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259733959"/>
                  </a:ext>
                </a:extLst>
              </a:tr>
              <a:tr h="277518">
                <a:tc>
                  <a:txBody>
                    <a:bodyPr/>
                    <a:lstStyle/>
                    <a:p>
                      <a:pPr algn="l" fontAlgn="b"/>
                      <a:r>
                        <a:rPr lang="en-IN" sz="1100" u="none" strike="noStrike">
                          <a:effectLst/>
                        </a:rPr>
                        <a:t>Standard Error</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34882.13541</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094609076"/>
                  </a:ext>
                </a:extLst>
              </a:tr>
              <a:tr h="277518">
                <a:tc>
                  <a:txBody>
                    <a:bodyPr/>
                    <a:lstStyle/>
                    <a:p>
                      <a:pPr algn="l" fontAlgn="b"/>
                      <a:r>
                        <a:rPr lang="en-IN" sz="1100" u="none" strike="noStrike">
                          <a:effectLst/>
                        </a:rPr>
                        <a:t>Observations</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99</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948533832"/>
                  </a:ext>
                </a:extLst>
              </a:tr>
              <a:tr h="141338">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208587531"/>
                  </a:ext>
                </a:extLst>
              </a:tr>
              <a:tr h="141338">
                <a:tc>
                  <a:txBody>
                    <a:bodyPr/>
                    <a:lstStyle/>
                    <a:p>
                      <a:pPr algn="l" fontAlgn="b"/>
                      <a:r>
                        <a:rPr lang="en-IN" sz="1100" u="none" strike="noStrike">
                          <a:effectLst/>
                        </a:rPr>
                        <a:t>ANOVA</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742402424"/>
                  </a:ext>
                </a:extLst>
              </a:tr>
              <a:tr h="277518">
                <a:tc>
                  <a:txBody>
                    <a:bodyPr/>
                    <a:lstStyle/>
                    <a:p>
                      <a:pPr algn="ctr" fontAlgn="b"/>
                      <a:r>
                        <a:rPr lang="en-IN" sz="1100" u="none" strike="noStrike">
                          <a:effectLst/>
                        </a:rPr>
                        <a:t> </a:t>
                      </a:r>
                      <a:endParaRPr lang="en-IN" sz="1100" b="0" i="1"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u="none" strike="noStrike">
                          <a:effectLst/>
                        </a:rPr>
                        <a:t>df</a:t>
                      </a:r>
                      <a:endParaRPr lang="en-IN" sz="1100" b="0" i="1"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u="none" strike="noStrike">
                          <a:effectLst/>
                        </a:rPr>
                        <a:t>SS</a:t>
                      </a:r>
                      <a:endParaRPr lang="en-IN" sz="1100" b="0" i="1"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u="none" strike="noStrike">
                          <a:effectLst/>
                        </a:rPr>
                        <a:t>MS</a:t>
                      </a:r>
                      <a:endParaRPr lang="en-IN" sz="1100" b="0" i="1"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u="none" strike="noStrike">
                          <a:effectLst/>
                        </a:rPr>
                        <a:t>F</a:t>
                      </a:r>
                      <a:endParaRPr lang="en-IN" sz="1100" b="0" i="1"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u="none" strike="noStrike">
                          <a:effectLst/>
                        </a:rPr>
                        <a:t>Significance F</a:t>
                      </a:r>
                      <a:endParaRPr lang="en-IN" sz="1100" b="0" i="1"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379077720"/>
                  </a:ext>
                </a:extLst>
              </a:tr>
              <a:tr h="277518">
                <a:tc>
                  <a:txBody>
                    <a:bodyPr/>
                    <a:lstStyle/>
                    <a:p>
                      <a:pPr algn="l" fontAlgn="b"/>
                      <a:r>
                        <a:rPr lang="en-IN" sz="1100" u="none" strike="noStrike">
                          <a:effectLst/>
                        </a:rPr>
                        <a:t>Regression</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1.33616E+11</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1.33616E+11</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109.8129683</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1.24168E-17</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014331965"/>
                  </a:ext>
                </a:extLst>
              </a:tr>
              <a:tr h="277518">
                <a:tc>
                  <a:txBody>
                    <a:bodyPr/>
                    <a:lstStyle/>
                    <a:p>
                      <a:pPr algn="l" fontAlgn="b"/>
                      <a:r>
                        <a:rPr lang="en-IN" sz="1100" u="none" strike="noStrike">
                          <a:effectLst/>
                        </a:rPr>
                        <a:t>Residual</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97</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1.18026E+11</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1216763371</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82639653"/>
                  </a:ext>
                </a:extLst>
              </a:tr>
              <a:tr h="277518">
                <a:tc>
                  <a:txBody>
                    <a:bodyPr/>
                    <a:lstStyle/>
                    <a:p>
                      <a:pPr algn="l" fontAlgn="b"/>
                      <a:r>
                        <a:rPr lang="en-IN" sz="1100" u="none" strike="noStrike">
                          <a:effectLst/>
                        </a:rPr>
                        <a:t>Total</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98</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2.51642E+11</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51622757"/>
                  </a:ext>
                </a:extLst>
              </a:tr>
              <a:tr h="141338">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059034476"/>
                  </a:ext>
                </a:extLst>
              </a:tr>
              <a:tr h="277518">
                <a:tc>
                  <a:txBody>
                    <a:bodyPr/>
                    <a:lstStyle/>
                    <a:p>
                      <a:pPr algn="ctr" fontAlgn="b"/>
                      <a:r>
                        <a:rPr lang="en-IN" sz="1100" u="none" strike="noStrike">
                          <a:effectLst/>
                        </a:rPr>
                        <a:t> </a:t>
                      </a:r>
                      <a:endParaRPr lang="en-IN" sz="1100" b="0" i="1"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u="none" strike="noStrike">
                          <a:effectLst/>
                        </a:rPr>
                        <a:t>Coefficients</a:t>
                      </a:r>
                      <a:endParaRPr lang="en-IN" sz="1100" b="0" i="1"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u="none" strike="noStrike">
                          <a:effectLst/>
                        </a:rPr>
                        <a:t>Standard Error</a:t>
                      </a:r>
                      <a:endParaRPr lang="en-IN" sz="1100" b="0" i="1"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u="none" strike="noStrike">
                          <a:effectLst/>
                        </a:rPr>
                        <a:t>t Stat</a:t>
                      </a:r>
                      <a:endParaRPr lang="en-IN" sz="1100" b="0" i="1"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u="none" strike="noStrike">
                          <a:effectLst/>
                        </a:rPr>
                        <a:t>P-value</a:t>
                      </a:r>
                      <a:endParaRPr lang="en-IN" sz="1100" b="0" i="1"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u="none" strike="noStrike">
                          <a:effectLst/>
                        </a:rPr>
                        <a:t>Lower 95%</a:t>
                      </a:r>
                      <a:endParaRPr lang="en-IN" sz="1100" b="0" i="1"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u="none" strike="noStrike">
                          <a:effectLst/>
                        </a:rPr>
                        <a:t>Upper 95%</a:t>
                      </a:r>
                      <a:endParaRPr lang="en-IN" sz="1100" b="0" i="1"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u="none" strike="noStrike">
                          <a:effectLst/>
                        </a:rPr>
                        <a:t>Lower 95.0%</a:t>
                      </a:r>
                      <a:endParaRPr lang="en-IN" sz="1100" b="0" i="1"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u="none" strike="noStrike">
                          <a:effectLst/>
                        </a:rPr>
                        <a:t>Upper 95.0%</a:t>
                      </a:r>
                      <a:endParaRPr lang="en-IN" sz="1100" b="0" i="1"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53236220"/>
                  </a:ext>
                </a:extLst>
              </a:tr>
              <a:tr h="413698">
                <a:tc>
                  <a:txBody>
                    <a:bodyPr/>
                    <a:lstStyle/>
                    <a:p>
                      <a:pPr algn="l" fontAlgn="b"/>
                      <a:r>
                        <a:rPr lang="en-IN" sz="1100" u="none" strike="noStrike">
                          <a:effectLst/>
                        </a:rPr>
                        <a:t>Intercept</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-80311.39777</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18256.81857</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-4.398980987</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2.7911E-05</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-116546.1289</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-44076.66665</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-116546.1289</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-44076.66665</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72031652"/>
                  </a:ext>
                </a:extLst>
              </a:tr>
              <a:tr h="277518">
                <a:tc>
                  <a:txBody>
                    <a:bodyPr/>
                    <a:lstStyle/>
                    <a:p>
                      <a:pPr algn="r" fontAlgn="b"/>
                      <a:r>
                        <a:rPr lang="en-IN" sz="1100" u="none" strike="noStrike">
                          <a:effectLst/>
                        </a:rPr>
                        <a:t>35</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5241.914377</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500.2223675</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10.4791683</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1.24168E-17</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4249.111446</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6234.717307</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4249.111446</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dirty="0">
                          <a:effectLst/>
                        </a:rPr>
                        <a:t>6234.717307</a:t>
                      </a:r>
                      <a:endParaRPr lang="en-IN"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754962954"/>
                  </a:ext>
                </a:extLst>
              </a:tr>
            </a:tbl>
          </a:graphicData>
        </a:graphic>
      </p:graphicFrame>
      <p:sp>
        <p:nvSpPr>
          <p:cNvPr id="5" name="Shape 4">
            <a:extLst>
              <a:ext uri="{FF2B5EF4-FFF2-40B4-BE49-F238E27FC236}">
                <a16:creationId xmlns:a16="http://schemas.microsoft.com/office/drawing/2014/main" id="{E4F6221D-70B1-7EAE-48A5-FCB7AF884B91}"/>
              </a:ext>
            </a:extLst>
          </p:cNvPr>
          <p:cNvSpPr/>
          <p:nvPr/>
        </p:nvSpPr>
        <p:spPr>
          <a:xfrm>
            <a:off x="5691556" y="1125406"/>
            <a:ext cx="499943" cy="499943"/>
          </a:xfrm>
          <a:prstGeom prst="roundRect">
            <a:avLst>
              <a:gd name="adj" fmla="val 13333"/>
            </a:avLst>
          </a:prstGeom>
          <a:solidFill>
            <a:srgbClr val="234A49"/>
          </a:solidFill>
          <a:ln/>
        </p:spPr>
        <p:txBody>
          <a:bodyPr/>
          <a:lstStyle/>
          <a:p>
            <a:r>
              <a:rPr lang="en-US" sz="2800" b="1" dirty="0"/>
              <a:t>1</a:t>
            </a:r>
            <a:endParaRPr lang="en-IN" sz="2800" b="1" dirty="0"/>
          </a:p>
        </p:txBody>
      </p:sp>
      <p:sp>
        <p:nvSpPr>
          <p:cNvPr id="8" name="Shape 4">
            <a:extLst>
              <a:ext uri="{FF2B5EF4-FFF2-40B4-BE49-F238E27FC236}">
                <a16:creationId xmlns:a16="http://schemas.microsoft.com/office/drawing/2014/main" id="{09134E37-1D82-A2B8-BAA1-18E1AA6C47A8}"/>
              </a:ext>
            </a:extLst>
          </p:cNvPr>
          <p:cNvSpPr/>
          <p:nvPr/>
        </p:nvSpPr>
        <p:spPr>
          <a:xfrm>
            <a:off x="5691377" y="2722544"/>
            <a:ext cx="499943" cy="499943"/>
          </a:xfrm>
          <a:prstGeom prst="roundRect">
            <a:avLst>
              <a:gd name="adj" fmla="val 13333"/>
            </a:avLst>
          </a:prstGeom>
          <a:solidFill>
            <a:srgbClr val="234A49"/>
          </a:solidFill>
          <a:ln/>
        </p:spPr>
        <p:txBody>
          <a:bodyPr/>
          <a:lstStyle/>
          <a:p>
            <a:r>
              <a:rPr lang="en-US" sz="2800" b="1" dirty="0"/>
              <a:t>2</a:t>
            </a:r>
            <a:endParaRPr lang="en-IN" sz="2800" b="1" dirty="0"/>
          </a:p>
        </p:txBody>
      </p:sp>
      <p:sp>
        <p:nvSpPr>
          <p:cNvPr id="13" name="Shape 4">
            <a:extLst>
              <a:ext uri="{FF2B5EF4-FFF2-40B4-BE49-F238E27FC236}">
                <a16:creationId xmlns:a16="http://schemas.microsoft.com/office/drawing/2014/main" id="{92BEFB42-EE2E-DE11-2602-4B96533C2887}"/>
              </a:ext>
            </a:extLst>
          </p:cNvPr>
          <p:cNvSpPr/>
          <p:nvPr/>
        </p:nvSpPr>
        <p:spPr>
          <a:xfrm>
            <a:off x="5691556" y="4716658"/>
            <a:ext cx="499943" cy="499943"/>
          </a:xfrm>
          <a:prstGeom prst="roundRect">
            <a:avLst>
              <a:gd name="adj" fmla="val 13333"/>
            </a:avLst>
          </a:prstGeom>
          <a:solidFill>
            <a:srgbClr val="234A49"/>
          </a:solidFill>
          <a:ln/>
        </p:spPr>
        <p:txBody>
          <a:bodyPr/>
          <a:lstStyle/>
          <a:p>
            <a:r>
              <a:rPr lang="en-US" sz="2800" b="1" dirty="0"/>
              <a:t>3</a:t>
            </a:r>
            <a:endParaRPr lang="en-IN" sz="2800" b="1" dirty="0"/>
          </a:p>
        </p:txBody>
      </p:sp>
      <p:sp>
        <p:nvSpPr>
          <p:cNvPr id="16" name="Text 6">
            <a:extLst>
              <a:ext uri="{FF2B5EF4-FFF2-40B4-BE49-F238E27FC236}">
                <a16:creationId xmlns:a16="http://schemas.microsoft.com/office/drawing/2014/main" id="{7DA9DF9D-C0ED-A393-C95B-B1D78F1C94FB}"/>
              </a:ext>
            </a:extLst>
          </p:cNvPr>
          <p:cNvSpPr/>
          <p:nvPr/>
        </p:nvSpPr>
        <p:spPr>
          <a:xfrm>
            <a:off x="5378334" y="5973118"/>
            <a:ext cx="2440900" cy="347186"/>
          </a:xfrm>
          <a:prstGeom prst="rect">
            <a:avLst/>
          </a:prstGeom>
          <a:noFill/>
          <a:ln/>
        </p:spPr>
        <p:txBody>
          <a:bodyPr wrap="none" rtlCol="0" anchor="t"/>
          <a:lstStyle/>
          <a:p>
            <a:pPr marL="0" indent="0">
              <a:lnSpc>
                <a:spcPts val="2734"/>
              </a:lnSpc>
              <a:buNone/>
            </a:pPr>
            <a:r>
              <a:rPr lang="en-US" sz="2187" dirty="0">
                <a:solidFill>
                  <a:srgbClr val="FFD9BE"/>
                </a:solidFill>
              </a:rPr>
              <a:t>Insights</a:t>
            </a:r>
          </a:p>
        </p:txBody>
      </p:sp>
      <p:sp>
        <p:nvSpPr>
          <p:cNvPr id="17" name="Shape 3">
            <a:extLst>
              <a:ext uri="{FF2B5EF4-FFF2-40B4-BE49-F238E27FC236}">
                <a16:creationId xmlns:a16="http://schemas.microsoft.com/office/drawing/2014/main" id="{F42DD93E-9FD5-EA61-0612-0BD90D1BA280}"/>
              </a:ext>
            </a:extLst>
          </p:cNvPr>
          <p:cNvSpPr/>
          <p:nvPr/>
        </p:nvSpPr>
        <p:spPr>
          <a:xfrm>
            <a:off x="5481765" y="6482650"/>
            <a:ext cx="8242547" cy="1295759"/>
          </a:xfrm>
          <a:prstGeom prst="roundRect">
            <a:avLst>
              <a:gd name="adj" fmla="val 1953"/>
            </a:avLst>
          </a:prstGeom>
          <a:solidFill>
            <a:srgbClr val="234A49"/>
          </a:solidFill>
          <a:ln/>
        </p:spPr>
        <p:txBody>
          <a:bodyPr/>
          <a:lstStyle/>
          <a:p>
            <a:r>
              <a:rPr lang="en-US" dirty="0">
                <a:solidFill>
                  <a:srgbClr val="F9EEE7"/>
                </a:solidFill>
                <a:latin typeface="Quattrocento" panose="02020502030000000404" pitchFamily="18" charset="0"/>
              </a:rPr>
              <a:t>1) Older individuals with higher incomes are more likely to purchase Maruti       	Suzuki 	cars.</a:t>
            </a:r>
          </a:p>
          <a:p>
            <a:r>
              <a:rPr lang="en-US" dirty="0">
                <a:solidFill>
                  <a:srgbClr val="F9EEE7"/>
                </a:solidFill>
                <a:latin typeface="Quattrocento" panose="02020502030000000404" pitchFamily="18" charset="0"/>
              </a:rPr>
              <a:t>2) Other factors beyond age and income may also influence purchasing 	decisions, such   	as brand loyalty and specific car preferences.</a:t>
            </a:r>
            <a:endParaRPr lang="en-IN" dirty="0">
              <a:solidFill>
                <a:srgbClr val="F9EEE7"/>
              </a:solidFill>
              <a:latin typeface="Quattrocento" panose="02020502030000000404" pitchFamily="18" charset="0"/>
            </a:endParaRPr>
          </a:p>
        </p:txBody>
      </p:sp>
      <p:sp>
        <p:nvSpPr>
          <p:cNvPr id="18" name="Shape 3">
            <a:extLst>
              <a:ext uri="{FF2B5EF4-FFF2-40B4-BE49-F238E27FC236}">
                <a16:creationId xmlns:a16="http://schemas.microsoft.com/office/drawing/2014/main" id="{AD18287F-6625-0C9D-4879-22580F1E3AAA}"/>
              </a:ext>
            </a:extLst>
          </p:cNvPr>
          <p:cNvSpPr/>
          <p:nvPr/>
        </p:nvSpPr>
        <p:spPr>
          <a:xfrm>
            <a:off x="6598784" y="679610"/>
            <a:ext cx="6543638" cy="1752138"/>
          </a:xfrm>
          <a:prstGeom prst="roundRect">
            <a:avLst>
              <a:gd name="adj" fmla="val 1953"/>
            </a:avLst>
          </a:prstGeom>
          <a:solidFill>
            <a:srgbClr val="234A49"/>
          </a:solidFill>
          <a:ln/>
        </p:spPr>
        <p:txBody>
          <a:bodyPr/>
          <a:lstStyle/>
          <a:p>
            <a:r>
              <a:rPr lang="en-US" sz="1800" dirty="0">
                <a:solidFill>
                  <a:srgbClr val="FFD9BE"/>
                </a:solidFill>
                <a:latin typeface="Quattrocento" panose="02020502030000000404" pitchFamily="18" charset="0"/>
              </a:rPr>
              <a:t>CORRELATION  (MULTIPLE R)</a:t>
            </a:r>
          </a:p>
          <a:p>
            <a:endParaRPr lang="en-US" sz="1800" dirty="0">
              <a:solidFill>
                <a:srgbClr val="FFD9BE"/>
              </a:solidFill>
              <a:latin typeface="Quattrocento" panose="02020502030000000404" pitchFamily="18" charset="0"/>
            </a:endParaRPr>
          </a:p>
          <a:p>
            <a:r>
              <a:rPr lang="en-US" dirty="0">
                <a:solidFill>
                  <a:srgbClr val="F9EEE7"/>
                </a:solidFill>
                <a:latin typeface="Quattrocento" panose="02020502030000000404" pitchFamily="18" charset="0"/>
              </a:rPr>
              <a:t>Age and monthly income together show a strong positive correlation with Maruti Suzuki car purchases (Multiple R = 0.73)</a:t>
            </a:r>
            <a:endParaRPr lang="en-IN" dirty="0">
              <a:solidFill>
                <a:srgbClr val="F9EEE7"/>
              </a:solidFill>
              <a:latin typeface="Quattrocento" panose="02020502030000000404" pitchFamily="18" charset="0"/>
            </a:endParaRPr>
          </a:p>
          <a:p>
            <a:endParaRPr lang="en-IN" dirty="0">
              <a:latin typeface="Quattrocento" panose="02020502030000000404" pitchFamily="18" charset="0"/>
            </a:endParaRPr>
          </a:p>
        </p:txBody>
      </p:sp>
      <p:sp>
        <p:nvSpPr>
          <p:cNvPr id="19" name="Shape 3">
            <a:extLst>
              <a:ext uri="{FF2B5EF4-FFF2-40B4-BE49-F238E27FC236}">
                <a16:creationId xmlns:a16="http://schemas.microsoft.com/office/drawing/2014/main" id="{A6ECD678-7679-62F3-CDE0-513BF2D6DB59}"/>
              </a:ext>
            </a:extLst>
          </p:cNvPr>
          <p:cNvSpPr/>
          <p:nvPr/>
        </p:nvSpPr>
        <p:spPr>
          <a:xfrm>
            <a:off x="6598784" y="2722544"/>
            <a:ext cx="6601827" cy="1747129"/>
          </a:xfrm>
          <a:prstGeom prst="roundRect">
            <a:avLst>
              <a:gd name="adj" fmla="val 1953"/>
            </a:avLst>
          </a:prstGeom>
          <a:solidFill>
            <a:srgbClr val="234A49"/>
          </a:solidFill>
          <a:ln/>
        </p:spPr>
        <p:txBody>
          <a:bodyPr/>
          <a:lstStyle/>
          <a:p>
            <a:pPr marL="0" indent="0">
              <a:lnSpc>
                <a:spcPts val="2734"/>
              </a:lnSpc>
              <a:buNone/>
            </a:pPr>
            <a:r>
              <a:rPr lang="en-US" sz="1800" dirty="0">
                <a:solidFill>
                  <a:srgbClr val="FFD9BE"/>
                </a:solidFill>
                <a:latin typeface="Quattrocento" panose="02020502030000000404" pitchFamily="18" charset="0"/>
              </a:rPr>
              <a:t>PREDICTIVE POWER (R SQUARE)</a:t>
            </a:r>
          </a:p>
          <a:p>
            <a:pPr marL="0" indent="0">
              <a:lnSpc>
                <a:spcPts val="2734"/>
              </a:lnSpc>
              <a:buNone/>
            </a:pPr>
            <a:endParaRPr lang="en-US" sz="1800" dirty="0">
              <a:solidFill>
                <a:srgbClr val="FFD9BE"/>
              </a:solidFill>
              <a:latin typeface="Quattrocento" panose="02020502030000000404" pitchFamily="18" charset="0"/>
            </a:endParaRPr>
          </a:p>
          <a:p>
            <a:r>
              <a:rPr lang="en-US" dirty="0">
                <a:solidFill>
                  <a:srgbClr val="F9EEE7"/>
                </a:solidFill>
                <a:latin typeface="Quattrocento" panose="02020502030000000404" pitchFamily="18" charset="0"/>
              </a:rPr>
              <a:t>Approximately 53% of the variation in Maruti Suzuki purchases can be explained by age and income (R Square = 0.53)</a:t>
            </a:r>
            <a:endParaRPr lang="en-IN" dirty="0">
              <a:solidFill>
                <a:srgbClr val="F9EEE7"/>
              </a:solidFill>
              <a:latin typeface="Quattrocento" panose="02020502030000000404" pitchFamily="18" charset="0"/>
            </a:endParaRPr>
          </a:p>
          <a:p>
            <a:endParaRPr lang="en-IN" dirty="0">
              <a:latin typeface="Quattrocento" panose="02020502030000000404" pitchFamily="18" charset="0"/>
            </a:endParaRPr>
          </a:p>
        </p:txBody>
      </p:sp>
      <p:sp>
        <p:nvSpPr>
          <p:cNvPr id="20" name="Shape 3">
            <a:extLst>
              <a:ext uri="{FF2B5EF4-FFF2-40B4-BE49-F238E27FC236}">
                <a16:creationId xmlns:a16="http://schemas.microsoft.com/office/drawing/2014/main" id="{4BC94822-9A3A-43D5-456A-C1AD9A818070}"/>
              </a:ext>
            </a:extLst>
          </p:cNvPr>
          <p:cNvSpPr/>
          <p:nvPr/>
        </p:nvSpPr>
        <p:spPr>
          <a:xfrm>
            <a:off x="6571224" y="4742566"/>
            <a:ext cx="6820579" cy="1400539"/>
          </a:xfrm>
          <a:prstGeom prst="roundRect">
            <a:avLst>
              <a:gd name="adj" fmla="val 1953"/>
            </a:avLst>
          </a:prstGeom>
          <a:solidFill>
            <a:srgbClr val="234A49"/>
          </a:solidFill>
          <a:ln/>
        </p:spPr>
        <p:txBody>
          <a:bodyPr/>
          <a:lstStyle/>
          <a:p>
            <a:pPr marL="0" indent="0">
              <a:lnSpc>
                <a:spcPts val="2734"/>
              </a:lnSpc>
              <a:buNone/>
            </a:pPr>
            <a:r>
              <a:rPr lang="en-US" sz="1800" dirty="0">
                <a:solidFill>
                  <a:srgbClr val="FFD9BE"/>
                </a:solidFill>
                <a:latin typeface="Quattrocento" panose="02020502030000000404" pitchFamily="18" charset="0"/>
              </a:rPr>
              <a:t>SIGNIFICANCE (ANNOVA)</a:t>
            </a:r>
          </a:p>
          <a:p>
            <a:pPr marL="0" indent="0">
              <a:lnSpc>
                <a:spcPts val="2734"/>
              </a:lnSpc>
              <a:buNone/>
            </a:pPr>
            <a:endParaRPr lang="en-US" sz="1800" dirty="0">
              <a:solidFill>
                <a:srgbClr val="FFD9BE"/>
              </a:solidFill>
              <a:latin typeface="Quattrocento" panose="02020502030000000404" pitchFamily="18" charset="0"/>
            </a:endParaRPr>
          </a:p>
          <a:p>
            <a:r>
              <a:rPr lang="en-US" dirty="0">
                <a:solidFill>
                  <a:srgbClr val="F9EEE7"/>
                </a:solidFill>
                <a:latin typeface="Quattrocento" panose="02020502030000000404" pitchFamily="18" charset="0"/>
              </a:rPr>
              <a:t>Both age and income are statistically significant predictors of Maruti Suzuki purchases (p &lt; 0.001)</a:t>
            </a:r>
            <a:endParaRPr lang="en-IN" dirty="0">
              <a:solidFill>
                <a:srgbClr val="F9EEE7"/>
              </a:solidFill>
              <a:latin typeface="Quattrocento" panose="02020502030000000404" pitchFamily="18" charset="0"/>
            </a:endParaRPr>
          </a:p>
          <a:p>
            <a:endParaRPr lang="en-IN" dirty="0">
              <a:latin typeface="Quattrocento" panose="02020502030000000404" pitchFamily="18" charset="0"/>
            </a:endParaRPr>
          </a:p>
        </p:txBody>
      </p:sp>
    </p:spTree>
    <p:extLst>
      <p:ext uri="{BB962C8B-B14F-4D97-AF65-F5344CB8AC3E}">
        <p14:creationId xmlns:p14="http://schemas.microsoft.com/office/powerpoint/2010/main" val="944134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13335"/>
            <a:ext cx="14630400" cy="8230672"/>
          </a:xfrm>
          <a:prstGeom prst="rect">
            <a:avLst/>
          </a:prstGeom>
          <a:solidFill>
            <a:srgbClr val="123332"/>
          </a:solidFill>
          <a:ln/>
        </p:spPr>
        <p:txBody>
          <a:bodyPr/>
          <a:lstStyle/>
          <a:p>
            <a:endParaRPr lang="en-IN" dirty="0"/>
          </a:p>
        </p:txBody>
      </p:sp>
      <p:sp>
        <p:nvSpPr>
          <p:cNvPr id="4" name="Text 2"/>
          <p:cNvSpPr/>
          <p:nvPr/>
        </p:nvSpPr>
        <p:spPr>
          <a:xfrm>
            <a:off x="3121223" y="515898"/>
            <a:ext cx="8387953" cy="1172766"/>
          </a:xfrm>
          <a:prstGeom prst="rect">
            <a:avLst/>
          </a:prstGeom>
          <a:noFill/>
          <a:ln/>
        </p:spPr>
        <p:txBody>
          <a:bodyPr wrap="square" rtlCol="0" anchor="t"/>
          <a:lstStyle/>
          <a:p>
            <a:pPr marL="0" indent="0">
              <a:lnSpc>
                <a:spcPts val="4617"/>
              </a:lnSpc>
              <a:buNone/>
            </a:pPr>
            <a:r>
              <a:rPr lang="en-US" sz="3693" dirty="0">
                <a:solidFill>
                  <a:srgbClr val="FFD9BE"/>
                </a:solidFill>
                <a:latin typeface="Quattrocento" pitchFamily="34" charset="0"/>
                <a:ea typeface="Quattrocento" pitchFamily="34" charset="-122"/>
                <a:cs typeface="Quattrocento" pitchFamily="34" charset="-120"/>
              </a:rPr>
              <a:t>Insights into Consumer Perceptions</a:t>
            </a:r>
            <a:endParaRPr lang="en-US" sz="3693" dirty="0"/>
          </a:p>
        </p:txBody>
      </p:sp>
      <p:sp>
        <p:nvSpPr>
          <p:cNvPr id="5" name="Shape 3"/>
          <p:cNvSpPr/>
          <p:nvPr/>
        </p:nvSpPr>
        <p:spPr>
          <a:xfrm>
            <a:off x="3121223" y="2063829"/>
            <a:ext cx="4100274" cy="2881789"/>
          </a:xfrm>
          <a:prstGeom prst="roundRect">
            <a:avLst>
              <a:gd name="adj" fmla="val 1953"/>
            </a:avLst>
          </a:prstGeom>
          <a:solidFill>
            <a:srgbClr val="234A49"/>
          </a:solidFill>
          <a:ln/>
        </p:spPr>
      </p:sp>
      <p:sp>
        <p:nvSpPr>
          <p:cNvPr id="6" name="Text 4"/>
          <p:cNvSpPr/>
          <p:nvPr/>
        </p:nvSpPr>
        <p:spPr>
          <a:xfrm>
            <a:off x="3308747" y="2251353"/>
            <a:ext cx="2345293" cy="293132"/>
          </a:xfrm>
          <a:prstGeom prst="rect">
            <a:avLst/>
          </a:prstGeom>
          <a:noFill/>
          <a:ln/>
        </p:spPr>
        <p:txBody>
          <a:bodyPr wrap="none" rtlCol="0" anchor="t"/>
          <a:lstStyle/>
          <a:p>
            <a:pPr marL="0" indent="0">
              <a:lnSpc>
                <a:spcPts val="2308"/>
              </a:lnSpc>
              <a:buNone/>
            </a:pPr>
            <a:r>
              <a:rPr lang="en-US" sz="1847" dirty="0">
                <a:solidFill>
                  <a:srgbClr val="FFD9BE"/>
                </a:solidFill>
                <a:latin typeface="Quattrocento" pitchFamily="34" charset="0"/>
                <a:ea typeface="Quattrocento" pitchFamily="34" charset="-122"/>
                <a:cs typeface="Quattrocento" pitchFamily="34" charset="-120"/>
              </a:rPr>
              <a:t>Diverse Respondents</a:t>
            </a:r>
            <a:endParaRPr lang="en-US" sz="1847" dirty="0"/>
          </a:p>
        </p:txBody>
      </p:sp>
      <p:sp>
        <p:nvSpPr>
          <p:cNvPr id="7" name="Text 5"/>
          <p:cNvSpPr/>
          <p:nvPr/>
        </p:nvSpPr>
        <p:spPr>
          <a:xfrm>
            <a:off x="3308747" y="2656999"/>
            <a:ext cx="3725228" cy="2101096"/>
          </a:xfrm>
          <a:prstGeom prst="rect">
            <a:avLst/>
          </a:prstGeom>
          <a:noFill/>
          <a:ln/>
        </p:spPr>
        <p:txBody>
          <a:bodyPr wrap="square" rtlCol="0" anchor="t"/>
          <a:lstStyle/>
          <a:p>
            <a:pPr marL="0" indent="0">
              <a:lnSpc>
                <a:spcPts val="2364"/>
              </a:lnSpc>
              <a:buNone/>
            </a:pPr>
            <a:r>
              <a:rPr lang="en-US" sz="1477" dirty="0">
                <a:solidFill>
                  <a:srgbClr val="F9EEE7"/>
                </a:solidFill>
                <a:latin typeface="Quattrocento" pitchFamily="34" charset="0"/>
                <a:ea typeface="Quattrocento" pitchFamily="34" charset="-122"/>
                <a:cs typeface="Quattrocento" pitchFamily="34" charset="-120"/>
              </a:rPr>
              <a:t>The study had an equal representation of male and female respondents, indicating Maruti Suzuki's broad appeal across genders. Respondents were from diverse professions and income levels, providing a comprehensive understanding of the target market.</a:t>
            </a:r>
            <a:endParaRPr lang="en-US" sz="1477" dirty="0"/>
          </a:p>
        </p:txBody>
      </p:sp>
      <p:sp>
        <p:nvSpPr>
          <p:cNvPr id="8" name="Shape 6"/>
          <p:cNvSpPr/>
          <p:nvPr/>
        </p:nvSpPr>
        <p:spPr>
          <a:xfrm>
            <a:off x="7409021" y="2063829"/>
            <a:ext cx="4100274" cy="2881789"/>
          </a:xfrm>
          <a:prstGeom prst="roundRect">
            <a:avLst>
              <a:gd name="adj" fmla="val 1953"/>
            </a:avLst>
          </a:prstGeom>
          <a:solidFill>
            <a:srgbClr val="234A49"/>
          </a:solidFill>
          <a:ln/>
        </p:spPr>
      </p:sp>
      <p:sp>
        <p:nvSpPr>
          <p:cNvPr id="9" name="Text 7"/>
          <p:cNvSpPr/>
          <p:nvPr/>
        </p:nvSpPr>
        <p:spPr>
          <a:xfrm>
            <a:off x="7596545" y="2251353"/>
            <a:ext cx="2345293" cy="293132"/>
          </a:xfrm>
          <a:prstGeom prst="rect">
            <a:avLst/>
          </a:prstGeom>
          <a:noFill/>
          <a:ln/>
        </p:spPr>
        <p:txBody>
          <a:bodyPr wrap="none" rtlCol="0" anchor="t"/>
          <a:lstStyle/>
          <a:p>
            <a:pPr marL="0" indent="0">
              <a:lnSpc>
                <a:spcPts val="2308"/>
              </a:lnSpc>
              <a:buNone/>
            </a:pPr>
            <a:r>
              <a:rPr lang="en-US" sz="1847" dirty="0">
                <a:solidFill>
                  <a:srgbClr val="FFD9BE"/>
                </a:solidFill>
                <a:latin typeface="Quattrocento" pitchFamily="34" charset="0"/>
                <a:ea typeface="Quattrocento" pitchFamily="34" charset="-122"/>
                <a:cs typeface="Quattrocento" pitchFamily="34" charset="-120"/>
              </a:rPr>
              <a:t>Brand Familiarity</a:t>
            </a:r>
            <a:endParaRPr lang="en-US" sz="1847" dirty="0"/>
          </a:p>
        </p:txBody>
      </p:sp>
      <p:sp>
        <p:nvSpPr>
          <p:cNvPr id="10" name="Text 8"/>
          <p:cNvSpPr/>
          <p:nvPr/>
        </p:nvSpPr>
        <p:spPr>
          <a:xfrm>
            <a:off x="7596545" y="2656999"/>
            <a:ext cx="3725228" cy="1500783"/>
          </a:xfrm>
          <a:prstGeom prst="rect">
            <a:avLst/>
          </a:prstGeom>
          <a:noFill/>
          <a:ln/>
        </p:spPr>
        <p:txBody>
          <a:bodyPr wrap="square" rtlCol="0" anchor="t"/>
          <a:lstStyle/>
          <a:p>
            <a:pPr marL="0" indent="0">
              <a:lnSpc>
                <a:spcPts val="2364"/>
              </a:lnSpc>
              <a:buNone/>
            </a:pPr>
            <a:r>
              <a:rPr lang="en-US" sz="1477" dirty="0">
                <a:solidFill>
                  <a:srgbClr val="F9EEE7"/>
                </a:solidFill>
                <a:latin typeface="Quattrocento" pitchFamily="34" charset="0"/>
                <a:ea typeface="Quattrocento" pitchFamily="34" charset="-122"/>
                <a:cs typeface="Quattrocento" pitchFamily="34" charset="-120"/>
              </a:rPr>
              <a:t>Most respondents were moderately or very familiar with the Maruti Suzuki brand, highlighting its strong presence and recognition in the Indian automotive market.</a:t>
            </a:r>
            <a:endParaRPr lang="en-US" sz="1477" dirty="0"/>
          </a:p>
        </p:txBody>
      </p:sp>
      <p:sp>
        <p:nvSpPr>
          <p:cNvPr id="11" name="Shape 9"/>
          <p:cNvSpPr/>
          <p:nvPr/>
        </p:nvSpPr>
        <p:spPr>
          <a:xfrm>
            <a:off x="3121223" y="5133142"/>
            <a:ext cx="4100274" cy="2581632"/>
          </a:xfrm>
          <a:prstGeom prst="roundRect">
            <a:avLst>
              <a:gd name="adj" fmla="val 2180"/>
            </a:avLst>
          </a:prstGeom>
          <a:solidFill>
            <a:srgbClr val="234A49"/>
          </a:solidFill>
          <a:ln/>
        </p:spPr>
      </p:sp>
      <p:sp>
        <p:nvSpPr>
          <p:cNvPr id="12" name="Text 10"/>
          <p:cNvSpPr/>
          <p:nvPr/>
        </p:nvSpPr>
        <p:spPr>
          <a:xfrm>
            <a:off x="3308747" y="5320665"/>
            <a:ext cx="2345293" cy="293132"/>
          </a:xfrm>
          <a:prstGeom prst="rect">
            <a:avLst/>
          </a:prstGeom>
          <a:noFill/>
          <a:ln/>
        </p:spPr>
        <p:txBody>
          <a:bodyPr wrap="none" rtlCol="0" anchor="t"/>
          <a:lstStyle/>
          <a:p>
            <a:pPr marL="0" indent="0">
              <a:lnSpc>
                <a:spcPts val="2308"/>
              </a:lnSpc>
              <a:buNone/>
            </a:pPr>
            <a:r>
              <a:rPr lang="en-US" sz="1847" dirty="0">
                <a:solidFill>
                  <a:srgbClr val="FFD9BE"/>
                </a:solidFill>
                <a:latin typeface="Quattrocento" pitchFamily="34" charset="0"/>
                <a:ea typeface="Quattrocento" pitchFamily="34" charset="-122"/>
                <a:cs typeface="Quattrocento" pitchFamily="34" charset="-120"/>
              </a:rPr>
              <a:t>Influential Factors</a:t>
            </a:r>
            <a:endParaRPr lang="en-US" sz="1847" dirty="0"/>
          </a:p>
        </p:txBody>
      </p:sp>
      <p:sp>
        <p:nvSpPr>
          <p:cNvPr id="13" name="Text 11"/>
          <p:cNvSpPr/>
          <p:nvPr/>
        </p:nvSpPr>
        <p:spPr>
          <a:xfrm>
            <a:off x="3308747" y="5726311"/>
            <a:ext cx="3725228" cy="1800939"/>
          </a:xfrm>
          <a:prstGeom prst="rect">
            <a:avLst/>
          </a:prstGeom>
          <a:noFill/>
          <a:ln/>
        </p:spPr>
        <p:txBody>
          <a:bodyPr wrap="square" rtlCol="0" anchor="t"/>
          <a:lstStyle/>
          <a:p>
            <a:pPr marL="0" indent="0">
              <a:lnSpc>
                <a:spcPts val="2364"/>
              </a:lnSpc>
              <a:buNone/>
            </a:pPr>
            <a:r>
              <a:rPr lang="en-US" sz="1477" dirty="0">
                <a:solidFill>
                  <a:srgbClr val="F9EEE7"/>
                </a:solidFill>
                <a:latin typeface="Quattrocento" pitchFamily="34" charset="0"/>
                <a:ea typeface="Quattrocento" pitchFamily="34" charset="-122"/>
                <a:cs typeface="Quattrocento" pitchFamily="34" charset="-120"/>
              </a:rPr>
              <a:t>Social media and word-of-mouth were identified as significant influencers in the purchasing decisions of Maruti Suzuki customers, underscoring the importance of these channels in the company's marketing efforts.</a:t>
            </a:r>
            <a:endParaRPr lang="en-US" sz="1477" dirty="0"/>
          </a:p>
        </p:txBody>
      </p:sp>
      <p:sp>
        <p:nvSpPr>
          <p:cNvPr id="14" name="Shape 12"/>
          <p:cNvSpPr/>
          <p:nvPr/>
        </p:nvSpPr>
        <p:spPr>
          <a:xfrm>
            <a:off x="7409021" y="5133142"/>
            <a:ext cx="4100274" cy="2581632"/>
          </a:xfrm>
          <a:prstGeom prst="roundRect">
            <a:avLst>
              <a:gd name="adj" fmla="val 2180"/>
            </a:avLst>
          </a:prstGeom>
          <a:solidFill>
            <a:srgbClr val="234A49"/>
          </a:solidFill>
          <a:ln/>
        </p:spPr>
      </p:sp>
      <p:sp>
        <p:nvSpPr>
          <p:cNvPr id="15" name="Text 13"/>
          <p:cNvSpPr/>
          <p:nvPr/>
        </p:nvSpPr>
        <p:spPr>
          <a:xfrm>
            <a:off x="7596545" y="5320665"/>
            <a:ext cx="2345293" cy="293132"/>
          </a:xfrm>
          <a:prstGeom prst="rect">
            <a:avLst/>
          </a:prstGeom>
          <a:noFill/>
          <a:ln/>
        </p:spPr>
        <p:txBody>
          <a:bodyPr wrap="none" rtlCol="0" anchor="t"/>
          <a:lstStyle/>
          <a:p>
            <a:pPr marL="0" indent="0">
              <a:lnSpc>
                <a:spcPts val="2308"/>
              </a:lnSpc>
              <a:buNone/>
            </a:pPr>
            <a:r>
              <a:rPr lang="en-US" sz="1847" dirty="0">
                <a:solidFill>
                  <a:srgbClr val="FFD9BE"/>
                </a:solidFill>
                <a:latin typeface="Quattrocento" pitchFamily="34" charset="0"/>
                <a:ea typeface="Quattrocento" pitchFamily="34" charset="-122"/>
                <a:cs typeface="Quattrocento" pitchFamily="34" charset="-120"/>
              </a:rPr>
              <a:t>Brand Perception</a:t>
            </a:r>
            <a:endParaRPr lang="en-US" sz="1847" dirty="0"/>
          </a:p>
        </p:txBody>
      </p:sp>
      <p:sp>
        <p:nvSpPr>
          <p:cNvPr id="16" name="Text 14"/>
          <p:cNvSpPr/>
          <p:nvPr/>
        </p:nvSpPr>
        <p:spPr>
          <a:xfrm>
            <a:off x="7596545" y="5726311"/>
            <a:ext cx="3725228" cy="1500783"/>
          </a:xfrm>
          <a:prstGeom prst="rect">
            <a:avLst/>
          </a:prstGeom>
          <a:noFill/>
          <a:ln/>
        </p:spPr>
        <p:txBody>
          <a:bodyPr wrap="square" rtlCol="0" anchor="t"/>
          <a:lstStyle/>
          <a:p>
            <a:pPr marL="0" indent="0">
              <a:lnSpc>
                <a:spcPts val="2364"/>
              </a:lnSpc>
              <a:buNone/>
            </a:pPr>
            <a:r>
              <a:rPr lang="en-US" sz="1477" dirty="0">
                <a:solidFill>
                  <a:srgbClr val="F9EEE7"/>
                </a:solidFill>
                <a:latin typeface="Quattrocento" pitchFamily="34" charset="0"/>
                <a:ea typeface="Quattrocento" pitchFamily="34" charset="-122"/>
                <a:cs typeface="Quattrocento" pitchFamily="34" charset="-120"/>
              </a:rPr>
              <a:t>Maruti Suzuki was perceived by respondents as a reliable, affordable, and trustworthy brand, which are key factors contributing to its success in the Indian market.</a:t>
            </a:r>
            <a:endParaRPr lang="en-US" sz="1477" dirty="0"/>
          </a:p>
        </p:txBody>
      </p:sp>
      <p:graphicFrame>
        <p:nvGraphicFramePr>
          <p:cNvPr id="18" name="Chart 17">
            <a:extLst>
              <a:ext uri="{FF2B5EF4-FFF2-40B4-BE49-F238E27FC236}">
                <a16:creationId xmlns:a16="http://schemas.microsoft.com/office/drawing/2014/main" id="{1188C81A-F931-3BD0-5798-54E54ED67856}"/>
              </a:ext>
            </a:extLst>
          </p:cNvPr>
          <p:cNvGraphicFramePr/>
          <p:nvPr>
            <p:extLst>
              <p:ext uri="{D42A27DB-BD31-4B8C-83A1-F6EECF244321}">
                <p14:modId xmlns:p14="http://schemas.microsoft.com/office/powerpoint/2010/main" val="3106886936"/>
              </p:ext>
            </p:extLst>
          </p:nvPr>
        </p:nvGraphicFramePr>
        <p:xfrm>
          <a:off x="-205324" y="1876187"/>
          <a:ext cx="3968750" cy="23774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9" name="Chart 18">
            <a:extLst>
              <a:ext uri="{FF2B5EF4-FFF2-40B4-BE49-F238E27FC236}">
                <a16:creationId xmlns:a16="http://schemas.microsoft.com/office/drawing/2014/main" id="{4CBA57A3-41CE-A11C-B965-5F50419E544F}"/>
              </a:ext>
            </a:extLst>
          </p:cNvPr>
          <p:cNvGraphicFramePr/>
          <p:nvPr>
            <p:extLst>
              <p:ext uri="{D42A27DB-BD31-4B8C-83A1-F6EECF244321}">
                <p14:modId xmlns:p14="http://schemas.microsoft.com/office/powerpoint/2010/main" val="3059251707"/>
              </p:ext>
            </p:extLst>
          </p:nvPr>
        </p:nvGraphicFramePr>
        <p:xfrm>
          <a:off x="11779134" y="2063829"/>
          <a:ext cx="2618510" cy="2522930"/>
        </p:xfrm>
        <a:graphic>
          <a:graphicData uri="http://schemas.openxmlformats.org/drawingml/2006/chart">
            <c:chart xmlns:c="http://schemas.openxmlformats.org/drawingml/2006/chart" xmlns:r="http://schemas.openxmlformats.org/officeDocument/2006/relationships" r:id="rId4"/>
          </a:graphicData>
        </a:graphic>
      </p:graphicFrame>
      <p:pic>
        <p:nvPicPr>
          <p:cNvPr id="2050" name="Picture 2" descr="Word Of Mouth Icon - Download in Glyph Style">
            <a:extLst>
              <a:ext uri="{FF2B5EF4-FFF2-40B4-BE49-F238E27FC236}">
                <a16:creationId xmlns:a16="http://schemas.microsoft.com/office/drawing/2014/main" id="{4B12A2F8-F3FE-F4DD-8A86-3489CC45AD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566" y="5088850"/>
            <a:ext cx="2438400" cy="2438400"/>
          </a:xfrm>
          <a:prstGeom prst="rect">
            <a:avLst/>
          </a:prstGeom>
          <a:noFill/>
          <a:extLst>
            <a:ext uri="{909E8E84-426E-40DD-AFC4-6F175D3DCCD1}">
              <a14:hiddenFill xmlns:a14="http://schemas.microsoft.com/office/drawing/2010/main">
                <a:solidFill>
                  <a:srgbClr val="FFFFFF"/>
                </a:solidFill>
              </a14:hiddenFill>
            </a:ext>
          </a:extLst>
        </p:spPr>
      </p:pic>
      <p:sp>
        <p:nvSpPr>
          <p:cNvPr id="20" name="AutoShape 4" descr="Social Media Icons Free SVG Files | SVG, PNG, DXF, EPS">
            <a:extLst>
              <a:ext uri="{FF2B5EF4-FFF2-40B4-BE49-F238E27FC236}">
                <a16:creationId xmlns:a16="http://schemas.microsoft.com/office/drawing/2014/main" id="{4AA749A3-0FFA-870D-7963-B6AA233594FD}"/>
              </a:ext>
            </a:extLst>
          </p:cNvPr>
          <p:cNvSpPr>
            <a:spLocks noChangeAspect="1" noChangeArrowheads="1"/>
          </p:cNvSpPr>
          <p:nvPr/>
        </p:nvSpPr>
        <p:spPr bwMode="auto">
          <a:xfrm>
            <a:off x="7162800" y="396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1" name="AutoShape 6" descr="Social Media Icons Free SVG Files | SVG, PNG, DXF, EPS">
            <a:extLst>
              <a:ext uri="{FF2B5EF4-FFF2-40B4-BE49-F238E27FC236}">
                <a16:creationId xmlns:a16="http://schemas.microsoft.com/office/drawing/2014/main" id="{8E921FF9-C64C-A5C9-1FD8-47410073E5F0}"/>
              </a:ext>
            </a:extLst>
          </p:cNvPr>
          <p:cNvSpPr>
            <a:spLocks noChangeAspect="1" noChangeArrowheads="1"/>
          </p:cNvSpPr>
          <p:nvPr/>
        </p:nvSpPr>
        <p:spPr bwMode="auto">
          <a:xfrm>
            <a:off x="7315200" y="4114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3" name="AutoShape 12" descr="Social Media Icons Free SVG Files | SVG, PNG, DXF, EPS">
            <a:extLst>
              <a:ext uri="{FF2B5EF4-FFF2-40B4-BE49-F238E27FC236}">
                <a16:creationId xmlns:a16="http://schemas.microsoft.com/office/drawing/2014/main" id="{04F53722-C083-DE26-4FAF-B99D26021F7A}"/>
              </a:ext>
            </a:extLst>
          </p:cNvPr>
          <p:cNvSpPr>
            <a:spLocks noChangeAspect="1" noChangeArrowheads="1"/>
          </p:cNvSpPr>
          <p:nvPr/>
        </p:nvSpPr>
        <p:spPr bwMode="auto">
          <a:xfrm>
            <a:off x="7467600" y="4267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30112"/>
            <a:ext cx="14630400" cy="8229600"/>
          </a:xfrm>
          <a:prstGeom prst="rect">
            <a:avLst/>
          </a:prstGeom>
          <a:solidFill>
            <a:srgbClr val="123332"/>
          </a:solidFill>
          <a:ln/>
        </p:spPr>
      </p:sp>
      <p:sp>
        <p:nvSpPr>
          <p:cNvPr id="4" name="Text 2"/>
          <p:cNvSpPr/>
          <p:nvPr/>
        </p:nvSpPr>
        <p:spPr>
          <a:xfrm>
            <a:off x="2773632" y="257162"/>
            <a:ext cx="8392193" cy="1388745"/>
          </a:xfrm>
          <a:prstGeom prst="rect">
            <a:avLst/>
          </a:prstGeom>
          <a:noFill/>
          <a:ln/>
        </p:spPr>
        <p:txBody>
          <a:bodyPr wrap="square" rtlCol="0" anchor="t"/>
          <a:lstStyle/>
          <a:p>
            <a:pPr marL="0" indent="0">
              <a:lnSpc>
                <a:spcPts val="5468"/>
              </a:lnSpc>
              <a:buNone/>
            </a:pPr>
            <a:r>
              <a:rPr lang="en-US" sz="4000" dirty="0">
                <a:solidFill>
                  <a:srgbClr val="FFD9BE"/>
                </a:solidFill>
                <a:latin typeface="Quattrocento" pitchFamily="34" charset="0"/>
                <a:ea typeface="Quattrocento" pitchFamily="34" charset="-122"/>
                <a:cs typeface="Quattrocento" pitchFamily="34" charset="-120"/>
              </a:rPr>
              <a:t>Evaluating Customer Satisfaction</a:t>
            </a:r>
            <a:endParaRPr lang="en-US" sz="4000" dirty="0"/>
          </a:p>
        </p:txBody>
      </p:sp>
      <p:pic>
        <p:nvPicPr>
          <p:cNvPr id="5" name="Image 0" descr="preencoded.png"/>
          <p:cNvPicPr>
            <a:picLocks noChangeAspect="1"/>
          </p:cNvPicPr>
          <p:nvPr/>
        </p:nvPicPr>
        <p:blipFill>
          <a:blip r:embed="rId3"/>
          <a:stretch>
            <a:fillRect/>
          </a:stretch>
        </p:blipFill>
        <p:spPr>
          <a:xfrm>
            <a:off x="439486" y="1591581"/>
            <a:ext cx="555427" cy="555427"/>
          </a:xfrm>
          <a:prstGeom prst="rect">
            <a:avLst/>
          </a:prstGeom>
        </p:spPr>
      </p:pic>
      <p:sp>
        <p:nvSpPr>
          <p:cNvPr id="6" name="Text 3"/>
          <p:cNvSpPr/>
          <p:nvPr/>
        </p:nvSpPr>
        <p:spPr>
          <a:xfrm>
            <a:off x="1273354" y="1695655"/>
            <a:ext cx="2233374" cy="347186"/>
          </a:xfrm>
          <a:prstGeom prst="rect">
            <a:avLst/>
          </a:prstGeom>
          <a:noFill/>
          <a:ln/>
        </p:spPr>
        <p:txBody>
          <a:bodyPr wrap="none" rtlCol="0" anchor="t"/>
          <a:lstStyle/>
          <a:p>
            <a:pPr marL="0" indent="0" algn="l">
              <a:lnSpc>
                <a:spcPts val="2734"/>
              </a:lnSpc>
              <a:buNone/>
            </a:pPr>
            <a:r>
              <a:rPr lang="en-US" sz="2187" dirty="0">
                <a:solidFill>
                  <a:srgbClr val="FFD9BE"/>
                </a:solidFill>
                <a:latin typeface="Quattrocento" pitchFamily="34" charset="0"/>
                <a:ea typeface="Quattrocento" pitchFamily="34" charset="-122"/>
                <a:cs typeface="Quattrocento" pitchFamily="34" charset="-120"/>
              </a:rPr>
              <a:t>Product Ratings</a:t>
            </a:r>
            <a:endParaRPr lang="en-US" sz="2187" dirty="0"/>
          </a:p>
        </p:txBody>
      </p:sp>
      <p:sp>
        <p:nvSpPr>
          <p:cNvPr id="7" name="Text 4"/>
          <p:cNvSpPr/>
          <p:nvPr/>
        </p:nvSpPr>
        <p:spPr>
          <a:xfrm>
            <a:off x="312244" y="2357583"/>
            <a:ext cx="3794243" cy="1852638"/>
          </a:xfrm>
          <a:prstGeom prst="rect">
            <a:avLst/>
          </a:prstGeom>
          <a:noFill/>
          <a:ln/>
        </p:spPr>
        <p:txBody>
          <a:bodyPr wrap="square" rtlCol="0" anchor="t"/>
          <a:lstStyle/>
          <a:p>
            <a:pPr marL="0" indent="0" algn="l">
              <a:lnSpc>
                <a:spcPts val="2799"/>
              </a:lnSpc>
              <a:buNone/>
            </a:pPr>
            <a:r>
              <a:rPr lang="en-US" sz="1750" dirty="0">
                <a:solidFill>
                  <a:srgbClr val="F9EEE7"/>
                </a:solidFill>
                <a:latin typeface="Quattrocento" pitchFamily="34" charset="0"/>
                <a:ea typeface="Quattrocento" pitchFamily="34" charset="-122"/>
                <a:cs typeface="Quattrocento" pitchFamily="34" charset="-120"/>
              </a:rPr>
              <a:t>The majority of respondents rated Maruti Suzuki's products as "Good" or "Excellent", indicating high levels of customer satisfaction with the company's offerings.</a:t>
            </a:r>
            <a:endParaRPr lang="en-US" sz="1750" dirty="0"/>
          </a:p>
        </p:txBody>
      </p:sp>
      <p:pic>
        <p:nvPicPr>
          <p:cNvPr id="8" name="Image 1" descr="preencoded.png"/>
          <p:cNvPicPr>
            <a:picLocks noChangeAspect="1"/>
          </p:cNvPicPr>
          <p:nvPr/>
        </p:nvPicPr>
        <p:blipFill>
          <a:blip r:embed="rId4"/>
          <a:stretch>
            <a:fillRect/>
          </a:stretch>
        </p:blipFill>
        <p:spPr>
          <a:xfrm>
            <a:off x="451084" y="5422999"/>
            <a:ext cx="555427" cy="555427"/>
          </a:xfrm>
          <a:prstGeom prst="rect">
            <a:avLst/>
          </a:prstGeom>
        </p:spPr>
      </p:pic>
      <p:sp>
        <p:nvSpPr>
          <p:cNvPr id="9" name="Text 5"/>
          <p:cNvSpPr/>
          <p:nvPr/>
        </p:nvSpPr>
        <p:spPr>
          <a:xfrm>
            <a:off x="1214083" y="5353525"/>
            <a:ext cx="2233493" cy="694373"/>
          </a:xfrm>
          <a:prstGeom prst="rect">
            <a:avLst/>
          </a:prstGeom>
          <a:noFill/>
          <a:ln/>
        </p:spPr>
        <p:txBody>
          <a:bodyPr wrap="square" rtlCol="0" anchor="t"/>
          <a:lstStyle/>
          <a:p>
            <a:pPr marL="0" indent="0" algn="l">
              <a:lnSpc>
                <a:spcPts val="2734"/>
              </a:lnSpc>
              <a:buNone/>
            </a:pPr>
            <a:r>
              <a:rPr lang="en-US" sz="2187" dirty="0">
                <a:solidFill>
                  <a:srgbClr val="FFD9BE"/>
                </a:solidFill>
                <a:latin typeface="Quattrocento" pitchFamily="34" charset="0"/>
                <a:ea typeface="Quattrocento" pitchFamily="34" charset="-122"/>
                <a:cs typeface="Quattrocento" pitchFamily="34" charset="-120"/>
              </a:rPr>
              <a:t>Purchase Intentions</a:t>
            </a:r>
            <a:endParaRPr lang="en-US" sz="2187" dirty="0"/>
          </a:p>
        </p:txBody>
      </p:sp>
      <p:sp>
        <p:nvSpPr>
          <p:cNvPr id="10" name="Text 6"/>
          <p:cNvSpPr/>
          <p:nvPr/>
        </p:nvSpPr>
        <p:spPr>
          <a:xfrm>
            <a:off x="610730" y="6178984"/>
            <a:ext cx="5673692" cy="2254945"/>
          </a:xfrm>
          <a:prstGeom prst="rect">
            <a:avLst/>
          </a:prstGeom>
          <a:noFill/>
          <a:ln/>
        </p:spPr>
        <p:txBody>
          <a:bodyPr wrap="square" rtlCol="0" anchor="t"/>
          <a:lstStyle/>
          <a:p>
            <a:pPr marL="0" indent="0" algn="l">
              <a:lnSpc>
                <a:spcPts val="2799"/>
              </a:lnSpc>
              <a:buNone/>
            </a:pPr>
            <a:r>
              <a:rPr lang="en-US" sz="1750" dirty="0">
                <a:solidFill>
                  <a:srgbClr val="F9EEE7"/>
                </a:solidFill>
                <a:latin typeface="Quattrocento" pitchFamily="34" charset="0"/>
                <a:ea typeface="Quattrocento" pitchFamily="34" charset="-122"/>
                <a:cs typeface="Quattrocento" pitchFamily="34" charset="-120"/>
              </a:rPr>
              <a:t>A significant number of respondents expressed their intention to consider Maruti Suzuki for their future vehicle purchases, demonstrating the brand's strong appeal and customer loyalty.</a:t>
            </a:r>
            <a:endParaRPr lang="en-US" sz="1750" dirty="0"/>
          </a:p>
        </p:txBody>
      </p:sp>
      <p:pic>
        <p:nvPicPr>
          <p:cNvPr id="11" name="Image 2" descr="preencoded.png"/>
          <p:cNvPicPr>
            <a:picLocks noChangeAspect="1"/>
          </p:cNvPicPr>
          <p:nvPr/>
        </p:nvPicPr>
        <p:blipFill>
          <a:blip r:embed="rId5"/>
          <a:stretch>
            <a:fillRect/>
          </a:stretch>
        </p:blipFill>
        <p:spPr>
          <a:xfrm>
            <a:off x="10339386" y="5289146"/>
            <a:ext cx="555427" cy="555427"/>
          </a:xfrm>
          <a:prstGeom prst="rect">
            <a:avLst/>
          </a:prstGeom>
        </p:spPr>
      </p:pic>
      <p:sp>
        <p:nvSpPr>
          <p:cNvPr id="12" name="Text 7"/>
          <p:cNvSpPr/>
          <p:nvPr/>
        </p:nvSpPr>
        <p:spPr>
          <a:xfrm>
            <a:off x="11062959" y="5353525"/>
            <a:ext cx="2233374" cy="347186"/>
          </a:xfrm>
          <a:prstGeom prst="rect">
            <a:avLst/>
          </a:prstGeom>
          <a:noFill/>
          <a:ln/>
        </p:spPr>
        <p:txBody>
          <a:bodyPr wrap="none" rtlCol="0" anchor="t"/>
          <a:lstStyle/>
          <a:p>
            <a:pPr marL="0" indent="0" algn="l">
              <a:lnSpc>
                <a:spcPts val="2734"/>
              </a:lnSpc>
              <a:buNone/>
            </a:pPr>
            <a:r>
              <a:rPr lang="en-US" sz="2187" dirty="0">
                <a:solidFill>
                  <a:srgbClr val="FFD9BE"/>
                </a:solidFill>
                <a:latin typeface="Quattrocento" pitchFamily="34" charset="0"/>
                <a:ea typeface="Quattrocento" pitchFamily="34" charset="-122"/>
                <a:cs typeface="Quattrocento" pitchFamily="34" charset="-120"/>
              </a:rPr>
              <a:t>Price Sensitivity</a:t>
            </a:r>
            <a:endParaRPr lang="en-US" sz="2187" dirty="0"/>
          </a:p>
        </p:txBody>
      </p:sp>
      <p:sp>
        <p:nvSpPr>
          <p:cNvPr id="13" name="Text 8"/>
          <p:cNvSpPr/>
          <p:nvPr/>
        </p:nvSpPr>
        <p:spPr>
          <a:xfrm>
            <a:off x="10461204" y="5978426"/>
            <a:ext cx="3803237" cy="1707714"/>
          </a:xfrm>
          <a:prstGeom prst="rect">
            <a:avLst/>
          </a:prstGeom>
          <a:noFill/>
          <a:ln/>
        </p:spPr>
        <p:txBody>
          <a:bodyPr wrap="square" rtlCol="0" anchor="t"/>
          <a:lstStyle/>
          <a:p>
            <a:pPr marL="0" indent="0" algn="l">
              <a:lnSpc>
                <a:spcPts val="2799"/>
              </a:lnSpc>
              <a:buNone/>
            </a:pPr>
            <a:r>
              <a:rPr lang="en-US" sz="1750" dirty="0">
                <a:solidFill>
                  <a:srgbClr val="F9EEE7"/>
                </a:solidFill>
                <a:latin typeface="Quattrocento" pitchFamily="34" charset="0"/>
                <a:ea typeface="Quattrocento" pitchFamily="34" charset="-122"/>
                <a:cs typeface="Quattrocento" pitchFamily="34" charset="-120"/>
              </a:rPr>
              <a:t>While Maruti Suzuki is perceived as an affordable brand, addressing price sensitivity could be an area for improvement to attract more customers.</a:t>
            </a:r>
            <a:endParaRPr lang="en-US" sz="1750" dirty="0"/>
          </a:p>
        </p:txBody>
      </p:sp>
      <p:pic>
        <p:nvPicPr>
          <p:cNvPr id="14" name="Image 3" descr="preencoded.png"/>
          <p:cNvPicPr>
            <a:picLocks noChangeAspect="1"/>
          </p:cNvPicPr>
          <p:nvPr/>
        </p:nvPicPr>
        <p:blipFill>
          <a:blip r:embed="rId6"/>
          <a:stretch>
            <a:fillRect/>
          </a:stretch>
        </p:blipFill>
        <p:spPr>
          <a:xfrm>
            <a:off x="10183490" y="1313821"/>
            <a:ext cx="555427" cy="555427"/>
          </a:xfrm>
          <a:prstGeom prst="rect">
            <a:avLst/>
          </a:prstGeom>
        </p:spPr>
      </p:pic>
      <p:sp>
        <p:nvSpPr>
          <p:cNvPr id="15" name="Text 9"/>
          <p:cNvSpPr/>
          <p:nvPr/>
        </p:nvSpPr>
        <p:spPr>
          <a:xfrm>
            <a:off x="10912577" y="1223264"/>
            <a:ext cx="2233493" cy="694373"/>
          </a:xfrm>
          <a:prstGeom prst="rect">
            <a:avLst/>
          </a:prstGeom>
          <a:noFill/>
          <a:ln/>
        </p:spPr>
        <p:txBody>
          <a:bodyPr wrap="square" rtlCol="0" anchor="t"/>
          <a:lstStyle/>
          <a:p>
            <a:pPr marL="0" indent="0" algn="l">
              <a:lnSpc>
                <a:spcPts val="2734"/>
              </a:lnSpc>
              <a:buNone/>
            </a:pPr>
            <a:r>
              <a:rPr lang="en-US" sz="2187" dirty="0">
                <a:solidFill>
                  <a:srgbClr val="FFD9BE"/>
                </a:solidFill>
                <a:latin typeface="Quattrocento" pitchFamily="34" charset="0"/>
                <a:ea typeface="Quattrocento" pitchFamily="34" charset="-122"/>
                <a:cs typeface="Quattrocento" pitchFamily="34" charset="-120"/>
              </a:rPr>
              <a:t>Overall Satisfaction</a:t>
            </a:r>
            <a:endParaRPr lang="en-US" sz="2187" dirty="0"/>
          </a:p>
        </p:txBody>
      </p:sp>
      <p:sp>
        <p:nvSpPr>
          <p:cNvPr id="16" name="Text 10"/>
          <p:cNvSpPr/>
          <p:nvPr/>
        </p:nvSpPr>
        <p:spPr>
          <a:xfrm>
            <a:off x="10183490" y="2168218"/>
            <a:ext cx="3772749" cy="2843213"/>
          </a:xfrm>
          <a:prstGeom prst="rect">
            <a:avLst/>
          </a:prstGeom>
          <a:noFill/>
          <a:ln/>
        </p:spPr>
        <p:txBody>
          <a:bodyPr wrap="square" rtlCol="0" anchor="t"/>
          <a:lstStyle/>
          <a:p>
            <a:pPr marL="0" indent="0" algn="l">
              <a:lnSpc>
                <a:spcPts val="2799"/>
              </a:lnSpc>
              <a:buNone/>
            </a:pPr>
            <a:r>
              <a:rPr lang="en-US" sz="1750" dirty="0">
                <a:solidFill>
                  <a:srgbClr val="F9EEE7"/>
                </a:solidFill>
                <a:latin typeface="Quattrocento" pitchFamily="34" charset="0"/>
                <a:ea typeface="Quattrocento" pitchFamily="34" charset="-122"/>
                <a:cs typeface="Quattrocento" pitchFamily="34" charset="-120"/>
              </a:rPr>
              <a:t>The study found high overall satisfaction levels among Maruti Suzuki customers, indicating the company's success in meeting their expectations.</a:t>
            </a:r>
            <a:endParaRPr lang="en-US" sz="1750" dirty="0"/>
          </a:p>
        </p:txBody>
      </p:sp>
      <p:graphicFrame>
        <p:nvGraphicFramePr>
          <p:cNvPr id="18" name="Chart 17">
            <a:extLst>
              <a:ext uri="{FF2B5EF4-FFF2-40B4-BE49-F238E27FC236}">
                <a16:creationId xmlns:a16="http://schemas.microsoft.com/office/drawing/2014/main" id="{F80D4CA9-0851-E73B-E5B8-E371D27E5E61}"/>
              </a:ext>
            </a:extLst>
          </p:cNvPr>
          <p:cNvGraphicFramePr/>
          <p:nvPr>
            <p:extLst>
              <p:ext uri="{D42A27DB-BD31-4B8C-83A1-F6EECF244321}">
                <p14:modId xmlns:p14="http://schemas.microsoft.com/office/powerpoint/2010/main" val="983059334"/>
              </p:ext>
            </p:extLst>
          </p:nvPr>
        </p:nvGraphicFramePr>
        <p:xfrm>
          <a:off x="4106487" y="1527188"/>
          <a:ext cx="3816350" cy="2126485"/>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9" name="Chart 18">
            <a:extLst>
              <a:ext uri="{FF2B5EF4-FFF2-40B4-BE49-F238E27FC236}">
                <a16:creationId xmlns:a16="http://schemas.microsoft.com/office/drawing/2014/main" id="{688E1772-E0F6-A44B-309C-5F352CF809B9}"/>
              </a:ext>
            </a:extLst>
          </p:cNvPr>
          <p:cNvGraphicFramePr/>
          <p:nvPr>
            <p:extLst>
              <p:ext uri="{D42A27DB-BD31-4B8C-83A1-F6EECF244321}">
                <p14:modId xmlns:p14="http://schemas.microsoft.com/office/powerpoint/2010/main" val="2070539758"/>
              </p:ext>
            </p:extLst>
          </p:nvPr>
        </p:nvGraphicFramePr>
        <p:xfrm>
          <a:off x="3556497" y="4037211"/>
          <a:ext cx="3816350" cy="2370455"/>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20" name="Chart 19">
            <a:extLst>
              <a:ext uri="{FF2B5EF4-FFF2-40B4-BE49-F238E27FC236}">
                <a16:creationId xmlns:a16="http://schemas.microsoft.com/office/drawing/2014/main" id="{2760C1A7-7858-2871-56C8-D5ED4E85C6AD}"/>
              </a:ext>
            </a:extLst>
          </p:cNvPr>
          <p:cNvGraphicFramePr/>
          <p:nvPr>
            <p:extLst>
              <p:ext uri="{D42A27DB-BD31-4B8C-83A1-F6EECF244321}">
                <p14:modId xmlns:p14="http://schemas.microsoft.com/office/powerpoint/2010/main" val="2698777910"/>
              </p:ext>
            </p:extLst>
          </p:nvPr>
        </p:nvGraphicFramePr>
        <p:xfrm>
          <a:off x="7102737" y="5127946"/>
          <a:ext cx="3009136" cy="2528464"/>
        </p:xfrm>
        <a:graphic>
          <a:graphicData uri="http://schemas.openxmlformats.org/drawingml/2006/chart">
            <c:chart xmlns:c="http://schemas.openxmlformats.org/drawingml/2006/chart" xmlns:r="http://schemas.openxmlformats.org/officeDocument/2006/relationships" r:id="rId9"/>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pic>
        <p:nvPicPr>
          <p:cNvPr id="4" name="Image 0" descr="preencoded.png"/>
          <p:cNvPicPr>
            <a:picLocks noChangeAspect="1"/>
          </p:cNvPicPr>
          <p:nvPr/>
        </p:nvPicPr>
        <p:blipFill>
          <a:blip r:embed="rId3"/>
          <a:stretch>
            <a:fillRect/>
          </a:stretch>
        </p:blipFill>
        <p:spPr>
          <a:xfrm>
            <a:off x="-7620" y="0"/>
            <a:ext cx="3657600" cy="8229600"/>
          </a:xfrm>
          <a:prstGeom prst="rect">
            <a:avLst/>
          </a:prstGeom>
        </p:spPr>
      </p:pic>
      <p:sp>
        <p:nvSpPr>
          <p:cNvPr id="5" name="Text 2"/>
          <p:cNvSpPr/>
          <p:nvPr/>
        </p:nvSpPr>
        <p:spPr>
          <a:xfrm>
            <a:off x="4465320" y="695206"/>
            <a:ext cx="9357360" cy="1346121"/>
          </a:xfrm>
          <a:prstGeom prst="rect">
            <a:avLst/>
          </a:prstGeom>
          <a:noFill/>
          <a:ln/>
        </p:spPr>
        <p:txBody>
          <a:bodyPr wrap="square" rtlCol="0" anchor="t"/>
          <a:lstStyle/>
          <a:p>
            <a:pPr marL="0" indent="0">
              <a:lnSpc>
                <a:spcPts val="5301"/>
              </a:lnSpc>
              <a:buNone/>
            </a:pPr>
            <a:r>
              <a:rPr lang="en-US" sz="4241" dirty="0">
                <a:solidFill>
                  <a:srgbClr val="FFD9BE"/>
                </a:solidFill>
                <a:latin typeface="Quattrocento" pitchFamily="34" charset="0"/>
                <a:ea typeface="Quattrocento" pitchFamily="34" charset="-122"/>
                <a:cs typeface="Quattrocento" pitchFamily="34" charset="-120"/>
              </a:rPr>
              <a:t>Recommendations: Enhancing Maruti Suzuki's Strategies</a:t>
            </a:r>
            <a:endParaRPr lang="en-US" sz="4241" dirty="0"/>
          </a:p>
        </p:txBody>
      </p:sp>
      <p:pic>
        <p:nvPicPr>
          <p:cNvPr id="6" name="Image 1" descr="preencoded.png"/>
          <p:cNvPicPr>
            <a:picLocks noChangeAspect="1"/>
          </p:cNvPicPr>
          <p:nvPr/>
        </p:nvPicPr>
        <p:blipFill>
          <a:blip r:embed="rId4"/>
          <a:stretch>
            <a:fillRect/>
          </a:stretch>
        </p:blipFill>
        <p:spPr>
          <a:xfrm>
            <a:off x="4465320" y="2364343"/>
            <a:ext cx="1077039" cy="1723311"/>
          </a:xfrm>
          <a:prstGeom prst="rect">
            <a:avLst/>
          </a:prstGeom>
        </p:spPr>
      </p:pic>
      <p:sp>
        <p:nvSpPr>
          <p:cNvPr id="7" name="Text 3"/>
          <p:cNvSpPr/>
          <p:nvPr/>
        </p:nvSpPr>
        <p:spPr>
          <a:xfrm>
            <a:off x="5865376" y="2579727"/>
            <a:ext cx="3123843" cy="336590"/>
          </a:xfrm>
          <a:prstGeom prst="rect">
            <a:avLst/>
          </a:prstGeom>
          <a:noFill/>
          <a:ln/>
        </p:spPr>
        <p:txBody>
          <a:bodyPr wrap="none" rtlCol="0" anchor="t"/>
          <a:lstStyle/>
          <a:p>
            <a:pPr marL="0" indent="0" algn="l">
              <a:lnSpc>
                <a:spcPts val="2650"/>
              </a:lnSpc>
              <a:buNone/>
            </a:pPr>
            <a:r>
              <a:rPr lang="en-US" sz="2120" dirty="0">
                <a:solidFill>
                  <a:srgbClr val="FFD9BE"/>
                </a:solidFill>
                <a:latin typeface="Quattrocento" pitchFamily="34" charset="0"/>
                <a:ea typeface="Quattrocento" pitchFamily="34" charset="-122"/>
                <a:cs typeface="Quattrocento" pitchFamily="34" charset="-120"/>
              </a:rPr>
              <a:t>Leverage Word-of-Mouth</a:t>
            </a:r>
            <a:endParaRPr lang="en-US" sz="2120" dirty="0"/>
          </a:p>
        </p:txBody>
      </p:sp>
      <p:sp>
        <p:nvSpPr>
          <p:cNvPr id="8" name="Text 4"/>
          <p:cNvSpPr/>
          <p:nvPr/>
        </p:nvSpPr>
        <p:spPr>
          <a:xfrm>
            <a:off x="5865376" y="3045500"/>
            <a:ext cx="7957304" cy="689134"/>
          </a:xfrm>
          <a:prstGeom prst="rect">
            <a:avLst/>
          </a:prstGeom>
          <a:noFill/>
          <a:ln/>
        </p:spPr>
        <p:txBody>
          <a:bodyPr wrap="square" rtlCol="0" anchor="t"/>
          <a:lstStyle/>
          <a:p>
            <a:pPr marL="0" indent="0" algn="l">
              <a:lnSpc>
                <a:spcPts val="2714"/>
              </a:lnSpc>
              <a:buNone/>
            </a:pPr>
            <a:r>
              <a:rPr lang="en-US" sz="1696" dirty="0">
                <a:solidFill>
                  <a:srgbClr val="F9EEE7"/>
                </a:solidFill>
                <a:latin typeface="Quattrocento" pitchFamily="34" charset="0"/>
                <a:ea typeface="Quattrocento" pitchFamily="34" charset="-122"/>
                <a:cs typeface="Quattrocento" pitchFamily="34" charset="-120"/>
              </a:rPr>
              <a:t>Encourage positive word-of-mouth by building trust and delivering exceptional customer experiences to further strengthen Maruti Suzuki's brand reputation.</a:t>
            </a:r>
            <a:endParaRPr lang="en-US" sz="1696" dirty="0"/>
          </a:p>
        </p:txBody>
      </p:sp>
      <p:pic>
        <p:nvPicPr>
          <p:cNvPr id="9" name="Image 2" descr="preencoded.png"/>
          <p:cNvPicPr>
            <a:picLocks noChangeAspect="1"/>
          </p:cNvPicPr>
          <p:nvPr/>
        </p:nvPicPr>
        <p:blipFill>
          <a:blip r:embed="rId5"/>
          <a:stretch>
            <a:fillRect/>
          </a:stretch>
        </p:blipFill>
        <p:spPr>
          <a:xfrm>
            <a:off x="4465320" y="4087654"/>
            <a:ext cx="1077039" cy="1723311"/>
          </a:xfrm>
          <a:prstGeom prst="rect">
            <a:avLst/>
          </a:prstGeom>
        </p:spPr>
      </p:pic>
      <p:sp>
        <p:nvSpPr>
          <p:cNvPr id="10" name="Text 5"/>
          <p:cNvSpPr/>
          <p:nvPr/>
        </p:nvSpPr>
        <p:spPr>
          <a:xfrm>
            <a:off x="5865376" y="4303038"/>
            <a:ext cx="2692718" cy="336590"/>
          </a:xfrm>
          <a:prstGeom prst="rect">
            <a:avLst/>
          </a:prstGeom>
          <a:noFill/>
          <a:ln/>
        </p:spPr>
        <p:txBody>
          <a:bodyPr wrap="none" rtlCol="0" anchor="t"/>
          <a:lstStyle/>
          <a:p>
            <a:pPr marL="0" indent="0" algn="l">
              <a:lnSpc>
                <a:spcPts val="2650"/>
              </a:lnSpc>
              <a:buNone/>
            </a:pPr>
            <a:r>
              <a:rPr lang="en-US" sz="2120" dirty="0">
                <a:solidFill>
                  <a:srgbClr val="FFD9BE"/>
                </a:solidFill>
                <a:latin typeface="Quattrocento" pitchFamily="34" charset="0"/>
                <a:ea typeface="Quattrocento" pitchFamily="34" charset="-122"/>
                <a:cs typeface="Quattrocento" pitchFamily="34" charset="-120"/>
              </a:rPr>
              <a:t>Competitive Pricing</a:t>
            </a:r>
            <a:endParaRPr lang="en-US" sz="2120" dirty="0"/>
          </a:p>
        </p:txBody>
      </p:sp>
      <p:sp>
        <p:nvSpPr>
          <p:cNvPr id="11" name="Text 6"/>
          <p:cNvSpPr/>
          <p:nvPr/>
        </p:nvSpPr>
        <p:spPr>
          <a:xfrm>
            <a:off x="5865376" y="4768810"/>
            <a:ext cx="7957304" cy="689134"/>
          </a:xfrm>
          <a:prstGeom prst="rect">
            <a:avLst/>
          </a:prstGeom>
          <a:noFill/>
          <a:ln/>
        </p:spPr>
        <p:txBody>
          <a:bodyPr wrap="square" rtlCol="0" anchor="t"/>
          <a:lstStyle/>
          <a:p>
            <a:pPr marL="0" indent="0" algn="l">
              <a:lnSpc>
                <a:spcPts val="2714"/>
              </a:lnSpc>
              <a:buNone/>
            </a:pPr>
            <a:r>
              <a:rPr lang="en-US" sz="1696" dirty="0">
                <a:solidFill>
                  <a:srgbClr val="F9EEE7"/>
                </a:solidFill>
                <a:latin typeface="Quattrocento" pitchFamily="34" charset="0"/>
                <a:ea typeface="Quattrocento" pitchFamily="34" charset="-122"/>
                <a:cs typeface="Quattrocento" pitchFamily="34" charset="-120"/>
              </a:rPr>
              <a:t>Offer competitive pricing to attract more customers and address price sensitivity, while maintaining the brand's value proposition.</a:t>
            </a:r>
            <a:endParaRPr lang="en-US" sz="1696" dirty="0"/>
          </a:p>
        </p:txBody>
      </p:sp>
      <p:pic>
        <p:nvPicPr>
          <p:cNvPr id="12" name="Image 3" descr="preencoded.png"/>
          <p:cNvPicPr>
            <a:picLocks noChangeAspect="1"/>
          </p:cNvPicPr>
          <p:nvPr/>
        </p:nvPicPr>
        <p:blipFill>
          <a:blip r:embed="rId6"/>
          <a:stretch>
            <a:fillRect/>
          </a:stretch>
        </p:blipFill>
        <p:spPr>
          <a:xfrm>
            <a:off x="4465320" y="5810964"/>
            <a:ext cx="1077039" cy="1723311"/>
          </a:xfrm>
          <a:prstGeom prst="rect">
            <a:avLst/>
          </a:prstGeom>
        </p:spPr>
      </p:pic>
      <p:sp>
        <p:nvSpPr>
          <p:cNvPr id="13" name="Text 7"/>
          <p:cNvSpPr/>
          <p:nvPr/>
        </p:nvSpPr>
        <p:spPr>
          <a:xfrm>
            <a:off x="5865376" y="6026348"/>
            <a:ext cx="3171468" cy="336590"/>
          </a:xfrm>
          <a:prstGeom prst="rect">
            <a:avLst/>
          </a:prstGeom>
          <a:noFill/>
          <a:ln/>
        </p:spPr>
        <p:txBody>
          <a:bodyPr wrap="none" rtlCol="0" anchor="t"/>
          <a:lstStyle/>
          <a:p>
            <a:pPr marL="0" indent="0" algn="l">
              <a:lnSpc>
                <a:spcPts val="2650"/>
              </a:lnSpc>
              <a:buNone/>
            </a:pPr>
            <a:r>
              <a:rPr lang="en-US" sz="2120" dirty="0">
                <a:solidFill>
                  <a:srgbClr val="FFD9BE"/>
                </a:solidFill>
                <a:latin typeface="Quattrocento" pitchFamily="34" charset="0"/>
                <a:ea typeface="Quattrocento" pitchFamily="34" charset="-122"/>
                <a:cs typeface="Quattrocento" pitchFamily="34" charset="-120"/>
              </a:rPr>
              <a:t>Highlight Product Benefits</a:t>
            </a:r>
            <a:endParaRPr lang="en-US" sz="2120" dirty="0"/>
          </a:p>
        </p:txBody>
      </p:sp>
      <p:sp>
        <p:nvSpPr>
          <p:cNvPr id="14" name="Text 8"/>
          <p:cNvSpPr/>
          <p:nvPr/>
        </p:nvSpPr>
        <p:spPr>
          <a:xfrm>
            <a:off x="5865376" y="6492121"/>
            <a:ext cx="7957304" cy="689134"/>
          </a:xfrm>
          <a:prstGeom prst="rect">
            <a:avLst/>
          </a:prstGeom>
          <a:noFill/>
          <a:ln/>
        </p:spPr>
        <p:txBody>
          <a:bodyPr wrap="square" rtlCol="0" anchor="t"/>
          <a:lstStyle/>
          <a:p>
            <a:pPr marL="0" indent="0" algn="l">
              <a:lnSpc>
                <a:spcPts val="2714"/>
              </a:lnSpc>
              <a:buNone/>
            </a:pPr>
            <a:r>
              <a:rPr lang="en-US" sz="1696" dirty="0">
                <a:solidFill>
                  <a:srgbClr val="F9EEE7"/>
                </a:solidFill>
                <a:latin typeface="Quattrocento" pitchFamily="34" charset="0"/>
                <a:ea typeface="Quattrocento" pitchFamily="34" charset="-122"/>
                <a:cs typeface="Quattrocento" pitchFamily="34" charset="-120"/>
              </a:rPr>
              <a:t>Emphasize the unique features and benefits of Maruti Suzuki's products to showcase their value and differentiate the brand in the market.</a:t>
            </a:r>
            <a:endParaRPr lang="en-US" sz="1696"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TotalTime>
  <Words>1140</Words>
  <Application>Microsoft Office PowerPoint</Application>
  <PresentationFormat>Custom</PresentationFormat>
  <Paragraphs>169</Paragraphs>
  <Slides>11</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Quattrocento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Aman Bhardwaj</cp:lastModifiedBy>
  <cp:revision>2</cp:revision>
  <dcterms:created xsi:type="dcterms:W3CDTF">2024-05-06T20:22:40Z</dcterms:created>
  <dcterms:modified xsi:type="dcterms:W3CDTF">2024-05-08T05:58:43Z</dcterms:modified>
</cp:coreProperties>
</file>