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63" r:id="rId4"/>
    <p:sldId id="262"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p:scale>
          <a:sx n="58" d="100"/>
          <a:sy n="58" d="100"/>
        </p:scale>
        <p:origin x="98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9A08E4-B018-467D-8BA0-1B1B0018744F}"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BAA87-F5D5-4EB5-93CB-E497D485C988}" type="slidenum">
              <a:rPr lang="en-IN" smtClean="0"/>
              <a:t>‹#›</a:t>
            </a:fld>
            <a:endParaRPr lang="en-IN"/>
          </a:p>
        </p:txBody>
      </p:sp>
    </p:spTree>
    <p:extLst>
      <p:ext uri="{BB962C8B-B14F-4D97-AF65-F5344CB8AC3E}">
        <p14:creationId xmlns:p14="http://schemas.microsoft.com/office/powerpoint/2010/main" val="3808387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9A08E4-B018-467D-8BA0-1B1B0018744F}"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2BAA87-F5D5-4EB5-93CB-E497D485C988}" type="slidenum">
              <a:rPr lang="en-IN" smtClean="0"/>
              <a:t>‹#›</a:t>
            </a:fld>
            <a:endParaRPr lang="en-IN"/>
          </a:p>
        </p:txBody>
      </p:sp>
    </p:spTree>
    <p:extLst>
      <p:ext uri="{BB962C8B-B14F-4D97-AF65-F5344CB8AC3E}">
        <p14:creationId xmlns:p14="http://schemas.microsoft.com/office/powerpoint/2010/main" val="28250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F9A08E4-B018-467D-8BA0-1B1B0018744F}"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BAA87-F5D5-4EB5-93CB-E497D485C988}" type="slidenum">
              <a:rPr lang="en-IN" smtClean="0"/>
              <a:t>‹#›</a:t>
            </a:fld>
            <a:endParaRPr lang="en-IN"/>
          </a:p>
        </p:txBody>
      </p:sp>
    </p:spTree>
    <p:extLst>
      <p:ext uri="{BB962C8B-B14F-4D97-AF65-F5344CB8AC3E}">
        <p14:creationId xmlns:p14="http://schemas.microsoft.com/office/powerpoint/2010/main" val="2031994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F9A08E4-B018-467D-8BA0-1B1B0018744F}"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BAA87-F5D5-4EB5-93CB-E497D485C98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40997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A08E4-B018-467D-8BA0-1B1B0018744F}"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BAA87-F5D5-4EB5-93CB-E497D485C988}" type="slidenum">
              <a:rPr lang="en-IN" smtClean="0"/>
              <a:t>‹#›</a:t>
            </a:fld>
            <a:endParaRPr lang="en-IN"/>
          </a:p>
        </p:txBody>
      </p:sp>
    </p:spTree>
    <p:extLst>
      <p:ext uri="{BB962C8B-B14F-4D97-AF65-F5344CB8AC3E}">
        <p14:creationId xmlns:p14="http://schemas.microsoft.com/office/powerpoint/2010/main" val="3529364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F9A08E4-B018-467D-8BA0-1B1B0018744F}" type="datetimeFigureOut">
              <a:rPr lang="en-IN" smtClean="0"/>
              <a:t>21-08-2024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BAA87-F5D5-4EB5-93CB-E497D485C988}" type="slidenum">
              <a:rPr lang="en-IN" smtClean="0"/>
              <a:t>‹#›</a:t>
            </a:fld>
            <a:endParaRPr lang="en-IN"/>
          </a:p>
        </p:txBody>
      </p:sp>
    </p:spTree>
    <p:extLst>
      <p:ext uri="{BB962C8B-B14F-4D97-AF65-F5344CB8AC3E}">
        <p14:creationId xmlns:p14="http://schemas.microsoft.com/office/powerpoint/2010/main" val="3338779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F9A08E4-B018-467D-8BA0-1B1B0018744F}" type="datetimeFigureOut">
              <a:rPr lang="en-IN" smtClean="0"/>
              <a:t>21-08-2024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BAA87-F5D5-4EB5-93CB-E497D485C988}" type="slidenum">
              <a:rPr lang="en-IN" smtClean="0"/>
              <a:t>‹#›</a:t>
            </a:fld>
            <a:endParaRPr lang="en-IN"/>
          </a:p>
        </p:txBody>
      </p:sp>
    </p:spTree>
    <p:extLst>
      <p:ext uri="{BB962C8B-B14F-4D97-AF65-F5344CB8AC3E}">
        <p14:creationId xmlns:p14="http://schemas.microsoft.com/office/powerpoint/2010/main" val="733591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A08E4-B018-467D-8BA0-1B1B0018744F}"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BAA87-F5D5-4EB5-93CB-E497D485C988}" type="slidenum">
              <a:rPr lang="en-IN" smtClean="0"/>
              <a:t>‹#›</a:t>
            </a:fld>
            <a:endParaRPr lang="en-IN"/>
          </a:p>
        </p:txBody>
      </p:sp>
    </p:spTree>
    <p:extLst>
      <p:ext uri="{BB962C8B-B14F-4D97-AF65-F5344CB8AC3E}">
        <p14:creationId xmlns:p14="http://schemas.microsoft.com/office/powerpoint/2010/main" val="699923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A08E4-B018-467D-8BA0-1B1B0018744F}"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BAA87-F5D5-4EB5-93CB-E497D485C988}" type="slidenum">
              <a:rPr lang="en-IN" smtClean="0"/>
              <a:t>‹#›</a:t>
            </a:fld>
            <a:endParaRPr lang="en-IN"/>
          </a:p>
        </p:txBody>
      </p:sp>
    </p:spTree>
    <p:extLst>
      <p:ext uri="{BB962C8B-B14F-4D97-AF65-F5344CB8AC3E}">
        <p14:creationId xmlns:p14="http://schemas.microsoft.com/office/powerpoint/2010/main" val="2157062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F9A08E4-B018-467D-8BA0-1B1B0018744F}"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BAA87-F5D5-4EB5-93CB-E497D485C988}" type="slidenum">
              <a:rPr lang="en-IN" smtClean="0"/>
              <a:t>‹#›</a:t>
            </a:fld>
            <a:endParaRPr lang="en-IN"/>
          </a:p>
        </p:txBody>
      </p:sp>
    </p:spTree>
    <p:extLst>
      <p:ext uri="{BB962C8B-B14F-4D97-AF65-F5344CB8AC3E}">
        <p14:creationId xmlns:p14="http://schemas.microsoft.com/office/powerpoint/2010/main" val="3706767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A08E4-B018-467D-8BA0-1B1B0018744F}"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BAA87-F5D5-4EB5-93CB-E497D485C988}" type="slidenum">
              <a:rPr lang="en-IN" smtClean="0"/>
              <a:t>‹#›</a:t>
            </a:fld>
            <a:endParaRPr lang="en-IN"/>
          </a:p>
        </p:txBody>
      </p:sp>
    </p:spTree>
    <p:extLst>
      <p:ext uri="{BB962C8B-B14F-4D97-AF65-F5344CB8AC3E}">
        <p14:creationId xmlns:p14="http://schemas.microsoft.com/office/powerpoint/2010/main" val="813508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9A08E4-B018-467D-8BA0-1B1B0018744F}"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2BAA87-F5D5-4EB5-93CB-E497D485C988}" type="slidenum">
              <a:rPr lang="en-IN" smtClean="0"/>
              <a:t>‹#›</a:t>
            </a:fld>
            <a:endParaRPr lang="en-IN"/>
          </a:p>
        </p:txBody>
      </p:sp>
    </p:spTree>
    <p:extLst>
      <p:ext uri="{BB962C8B-B14F-4D97-AF65-F5344CB8AC3E}">
        <p14:creationId xmlns:p14="http://schemas.microsoft.com/office/powerpoint/2010/main" val="3557936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9A08E4-B018-467D-8BA0-1B1B0018744F}" type="datetimeFigureOut">
              <a:rPr lang="en-IN" smtClean="0"/>
              <a:t>21-08-2024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2BAA87-F5D5-4EB5-93CB-E497D485C988}" type="slidenum">
              <a:rPr lang="en-IN" smtClean="0"/>
              <a:t>‹#›</a:t>
            </a:fld>
            <a:endParaRPr lang="en-IN"/>
          </a:p>
        </p:txBody>
      </p:sp>
    </p:spTree>
    <p:extLst>
      <p:ext uri="{BB962C8B-B14F-4D97-AF65-F5344CB8AC3E}">
        <p14:creationId xmlns:p14="http://schemas.microsoft.com/office/powerpoint/2010/main" val="400105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F9A08E4-B018-467D-8BA0-1B1B0018744F}" type="datetimeFigureOut">
              <a:rPr lang="en-IN" smtClean="0"/>
              <a:t>21-08-2024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D2BAA87-F5D5-4EB5-93CB-E497D485C988}" type="slidenum">
              <a:rPr lang="en-IN" smtClean="0"/>
              <a:t>‹#›</a:t>
            </a:fld>
            <a:endParaRPr lang="en-IN"/>
          </a:p>
        </p:txBody>
      </p:sp>
    </p:spTree>
    <p:extLst>
      <p:ext uri="{BB962C8B-B14F-4D97-AF65-F5344CB8AC3E}">
        <p14:creationId xmlns:p14="http://schemas.microsoft.com/office/powerpoint/2010/main" val="1902185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F9A08E4-B018-467D-8BA0-1B1B0018744F}" type="datetimeFigureOut">
              <a:rPr lang="en-IN" smtClean="0"/>
              <a:t>21-08-2024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D2BAA87-F5D5-4EB5-93CB-E497D485C988}" type="slidenum">
              <a:rPr lang="en-IN" smtClean="0"/>
              <a:t>‹#›</a:t>
            </a:fld>
            <a:endParaRPr lang="en-IN"/>
          </a:p>
        </p:txBody>
      </p:sp>
    </p:spTree>
    <p:extLst>
      <p:ext uri="{BB962C8B-B14F-4D97-AF65-F5344CB8AC3E}">
        <p14:creationId xmlns:p14="http://schemas.microsoft.com/office/powerpoint/2010/main" val="3641980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F9A08E4-B018-467D-8BA0-1B1B0018744F}" type="datetimeFigureOut">
              <a:rPr lang="en-IN" smtClean="0"/>
              <a:t>21-08-2024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D2BAA87-F5D5-4EB5-93CB-E497D485C988}" type="slidenum">
              <a:rPr lang="en-IN" smtClean="0"/>
              <a:t>‹#›</a:t>
            </a:fld>
            <a:endParaRPr lang="en-IN"/>
          </a:p>
        </p:txBody>
      </p:sp>
    </p:spTree>
    <p:extLst>
      <p:ext uri="{BB962C8B-B14F-4D97-AF65-F5344CB8AC3E}">
        <p14:creationId xmlns:p14="http://schemas.microsoft.com/office/powerpoint/2010/main" val="3511180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9A08E4-B018-467D-8BA0-1B1B0018744F}"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2BAA87-F5D5-4EB5-93CB-E497D485C988}" type="slidenum">
              <a:rPr lang="en-IN" smtClean="0"/>
              <a:t>‹#›</a:t>
            </a:fld>
            <a:endParaRPr lang="en-IN"/>
          </a:p>
        </p:txBody>
      </p:sp>
    </p:spTree>
    <p:extLst>
      <p:ext uri="{BB962C8B-B14F-4D97-AF65-F5344CB8AC3E}">
        <p14:creationId xmlns:p14="http://schemas.microsoft.com/office/powerpoint/2010/main" val="491922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F9A08E4-B018-467D-8BA0-1B1B0018744F}" type="datetimeFigureOut">
              <a:rPr lang="en-IN" smtClean="0"/>
              <a:t>21-08-2024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D2BAA87-F5D5-4EB5-93CB-E497D485C988}" type="slidenum">
              <a:rPr lang="en-IN" smtClean="0"/>
              <a:t>‹#›</a:t>
            </a:fld>
            <a:endParaRPr lang="en-IN"/>
          </a:p>
        </p:txBody>
      </p:sp>
    </p:spTree>
    <p:extLst>
      <p:ext uri="{BB962C8B-B14F-4D97-AF65-F5344CB8AC3E}">
        <p14:creationId xmlns:p14="http://schemas.microsoft.com/office/powerpoint/2010/main" val="4196741765"/>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A310-E83B-B3C3-DEF0-31C29015104F}"/>
              </a:ext>
            </a:extLst>
          </p:cNvPr>
          <p:cNvSpPr>
            <a:spLocks noGrp="1"/>
          </p:cNvSpPr>
          <p:nvPr>
            <p:ph type="title"/>
          </p:nvPr>
        </p:nvSpPr>
        <p:spPr>
          <a:xfrm>
            <a:off x="646111" y="452718"/>
            <a:ext cx="10084318" cy="6289605"/>
          </a:xfrm>
        </p:spPr>
        <p:txBody>
          <a:bodyPr>
            <a:normAutofit/>
          </a:bodyPr>
          <a:lstStyle/>
          <a:p>
            <a:br>
              <a:rPr lang="en-US" sz="1100" b="1" dirty="0"/>
            </a:br>
            <a:br>
              <a:rPr lang="en-US" sz="1100" b="1" dirty="0"/>
            </a:br>
            <a:br>
              <a:rPr lang="en-US" sz="1100" b="1" dirty="0"/>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Building an AI Pipeline for Image Segmentation and Object                                                           Analysis</a:t>
            </a:r>
            <a:br>
              <a:rPr lang="en-US" sz="2400" b="1" dirty="0">
                <a:latin typeface="Times New Roman" panose="02020603050405020304" pitchFamily="18" charset="0"/>
                <a:cs typeface="Times New Roman" panose="02020603050405020304" pitchFamily="18" charset="0"/>
              </a:rPr>
            </a:br>
            <a:br>
              <a:rPr lang="en-US" sz="1100" b="1" dirty="0"/>
            </a:br>
            <a:br>
              <a:rPr lang="en-US" sz="1100" b="1" dirty="0"/>
            </a:b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Objective </a:t>
            </a:r>
            <a:r>
              <a:rPr lang="en-US" sz="1800" dirty="0">
                <a:latin typeface="Times New Roman" panose="02020603050405020304" pitchFamily="18" charset="0"/>
                <a:cs typeface="Times New Roman" panose="02020603050405020304" pitchFamily="18" charset="0"/>
              </a:rPr>
              <a:t>: To develop a comprehensive pipeline for image processing that includes segmentation, object extraction, identification, and data extraction, leading to the generation of summarized outputs. This project aims to automate the process of analyzing images by breaking them down into individual objects, identifying these objects, and extracting relevant data for further use.</a:t>
            </a:r>
            <a:br>
              <a:rPr lang="en-US" sz="1800"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614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D34E3-0AFE-BF76-BFDC-BE48B5F6561C}"/>
              </a:ext>
            </a:extLst>
          </p:cNvPr>
          <p:cNvSpPr>
            <a:spLocks noGrp="1"/>
          </p:cNvSpPr>
          <p:nvPr>
            <p:ph type="title"/>
          </p:nvPr>
        </p:nvSpPr>
        <p:spPr>
          <a:xfrm>
            <a:off x="645130" y="843304"/>
            <a:ext cx="9404723" cy="781171"/>
          </a:xfrm>
        </p:spPr>
        <p:txBody>
          <a:bodyPr/>
          <a:lstStyle/>
          <a:p>
            <a:pPr algn="ctr"/>
            <a:r>
              <a:rPr lang="en-US" sz="2400" b="1" dirty="0">
                <a:latin typeface="Times New Roman" panose="02020603050405020304" pitchFamily="18" charset="0"/>
                <a:cs typeface="Times New Roman" panose="02020603050405020304" pitchFamily="18" charset="0"/>
              </a:rPr>
              <a:t>Building an AI Pipeline for Image Segmentation and Object                                                        Analysis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C1814D-1141-4FAC-F7AC-A6F108851897}"/>
              </a:ext>
            </a:extLst>
          </p:cNvPr>
          <p:cNvSpPr>
            <a:spLocks noGrp="1"/>
          </p:cNvSpPr>
          <p:nvPr>
            <p:ph idx="1"/>
          </p:nvPr>
        </p:nvSpPr>
        <p:spPr>
          <a:xfrm>
            <a:off x="793214" y="1035586"/>
            <a:ext cx="9256639" cy="5188945"/>
          </a:xfrm>
        </p:spPr>
        <p:txBody>
          <a:bodyPr>
            <a:normAutofit/>
          </a:bodyPr>
          <a:lstStyle/>
          <a:p>
            <a:pPr marL="0" indent="0" algn="just">
              <a:buNone/>
            </a:pP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1200" b="1" dirty="0"/>
            </a:br>
            <a:endParaRPr lang="en-US" sz="1200" b="1" dirty="0"/>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Objective </a:t>
            </a:r>
            <a:r>
              <a:rPr lang="en-US" sz="2000" dirty="0">
                <a:latin typeface="Times New Roman" panose="02020603050405020304" pitchFamily="18" charset="0"/>
                <a:cs typeface="Times New Roman" panose="02020603050405020304" pitchFamily="18" charset="0"/>
              </a:rPr>
              <a:t>: To develop a comprehensive pipeline for image processing that includes segmentation, object extraction, identification, and data extraction, leading to the generation of summarized outputs. This project aims to automate the process of analyzing images by breaking them down into individual objects, identifying these objects, and extracting relevant data for further use.</a:t>
            </a:r>
            <a:endParaRPr lang="en-US" b="1" dirty="0"/>
          </a:p>
        </p:txBody>
      </p:sp>
    </p:spTree>
    <p:extLst>
      <p:ext uri="{BB962C8B-B14F-4D97-AF65-F5344CB8AC3E}">
        <p14:creationId xmlns:p14="http://schemas.microsoft.com/office/powerpoint/2010/main" val="3044459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D34E3-0AFE-BF76-BFDC-BE48B5F6561C}"/>
              </a:ext>
            </a:extLst>
          </p:cNvPr>
          <p:cNvSpPr>
            <a:spLocks noGrp="1"/>
          </p:cNvSpPr>
          <p:nvPr>
            <p:ph type="title"/>
          </p:nvPr>
        </p:nvSpPr>
        <p:spPr>
          <a:xfrm>
            <a:off x="646111" y="452718"/>
            <a:ext cx="9404723" cy="781171"/>
          </a:xfrm>
        </p:spPr>
        <p:txBody>
          <a:bodyPr/>
          <a:lstStyle/>
          <a:p>
            <a:r>
              <a:rPr lang="en-US" sz="2400" b="1" dirty="0">
                <a:latin typeface="Times New Roman" panose="02020603050405020304" pitchFamily="18" charset="0"/>
                <a:cs typeface="Times New Roman" panose="02020603050405020304" pitchFamily="18" charset="0"/>
              </a:rPr>
              <a:t>Tools Used</a:t>
            </a:r>
            <a:r>
              <a:rPr lang="en-IN" sz="24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F0C1814D-1141-4FAC-F7AC-A6F108851897}"/>
              </a:ext>
            </a:extLst>
          </p:cNvPr>
          <p:cNvSpPr>
            <a:spLocks noGrp="1"/>
          </p:cNvSpPr>
          <p:nvPr>
            <p:ph idx="1"/>
          </p:nvPr>
        </p:nvSpPr>
        <p:spPr>
          <a:xfrm>
            <a:off x="1103312" y="1233890"/>
            <a:ext cx="8946541" cy="5014510"/>
          </a:xfrm>
        </p:spPr>
        <p:txBody>
          <a:bodyPr>
            <a:normAutofit fontScale="92500" lnSpcReduction="10000"/>
          </a:bodyPr>
          <a:lstStyle/>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Programming Language</a:t>
            </a:r>
            <a:r>
              <a:rPr lang="en-US" dirty="0">
                <a:latin typeface="Times New Roman" panose="02020603050405020304" pitchFamily="18" charset="0"/>
                <a:cs typeface="Times New Roman" panose="02020603050405020304" pitchFamily="18" charset="0"/>
              </a:rPr>
              <a:t>: Python</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Libraries and Frameworks</a:t>
            </a:r>
            <a:r>
              <a:rPr lang="en-US"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TensorFlow/</a:t>
            </a:r>
            <a:r>
              <a:rPr lang="en-US" b="1"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For building and training deep learning models, particularly for image segmentation and object detection.</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OpenCV</a:t>
            </a:r>
            <a:r>
              <a:rPr lang="en-US" dirty="0">
                <a:latin typeface="Times New Roman" panose="02020603050405020304" pitchFamily="18" charset="0"/>
                <a:cs typeface="Times New Roman" panose="02020603050405020304" pitchFamily="18" charset="0"/>
              </a:rPr>
              <a:t>: For image processing tasks such as segmentation, object extraction, and visualization.</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Pandas</a:t>
            </a:r>
            <a:r>
              <a:rPr lang="en-US" dirty="0">
                <a:latin typeface="Times New Roman" panose="02020603050405020304" pitchFamily="18" charset="0"/>
                <a:cs typeface="Times New Roman" panose="02020603050405020304" pitchFamily="18" charset="0"/>
              </a:rPr>
              <a:t>: For organizing and mapping the extracted data into structured formats like </a:t>
            </a:r>
            <a:r>
              <a:rPr lang="en-US" dirty="0" err="1">
                <a:latin typeface="Times New Roman" panose="02020603050405020304" pitchFamily="18" charset="0"/>
                <a:cs typeface="Times New Roman" panose="02020603050405020304" pitchFamily="18" charset="0"/>
              </a:rPr>
              <a:t>DataFrames</a:t>
            </a:r>
            <a:r>
              <a:rPr lang="en-US"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For numerical operations and data manipulation.</a:t>
            </a:r>
          </a:p>
          <a:p>
            <a:pPr marL="742950" lvl="1" indent="-285750" algn="just">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Pytesseract</a:t>
            </a:r>
            <a:r>
              <a:rPr lang="en-US" dirty="0">
                <a:latin typeface="Times New Roman" panose="02020603050405020304" pitchFamily="18" charset="0"/>
                <a:cs typeface="Times New Roman" panose="02020603050405020304" pitchFamily="18" charset="0"/>
              </a:rPr>
              <a:t>: For Optical Character Recognition (OCR) to extract text from images.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Development Environment</a:t>
            </a:r>
            <a:r>
              <a:rPr lang="en-US"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Jupyter</a:t>
            </a:r>
            <a:r>
              <a:rPr lang="en-US" b="1" dirty="0">
                <a:latin typeface="Times New Roman" panose="02020603050405020304" pitchFamily="18" charset="0"/>
                <a:cs typeface="Times New Roman" panose="02020603050405020304" pitchFamily="18" charset="0"/>
              </a:rPr>
              <a:t> Notebook</a:t>
            </a:r>
            <a:r>
              <a:rPr lang="en-US" dirty="0">
                <a:latin typeface="Times New Roman" panose="02020603050405020304" pitchFamily="18" charset="0"/>
                <a:cs typeface="Times New Roman" panose="02020603050405020304" pitchFamily="18" charset="0"/>
              </a:rPr>
              <a:t>: For interactive development, testing, and visualization of results.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Other Tools</a:t>
            </a:r>
            <a:r>
              <a:rPr lang="en-US"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Matplotlib/Seaborn</a:t>
            </a:r>
            <a:r>
              <a:rPr lang="en-US" dirty="0">
                <a:latin typeface="Times New Roman" panose="02020603050405020304" pitchFamily="18" charset="0"/>
                <a:cs typeface="Times New Roman" panose="02020603050405020304" pitchFamily="18" charset="0"/>
              </a:rPr>
              <a:t>: For plotting and visualizing data and segmentation results.</a:t>
            </a:r>
          </a:p>
          <a:p>
            <a:pPr marL="0" indent="0">
              <a:buNone/>
            </a:pPr>
            <a:endParaRPr lang="en-US" b="1" dirty="0"/>
          </a:p>
        </p:txBody>
      </p:sp>
    </p:spTree>
    <p:extLst>
      <p:ext uri="{BB962C8B-B14F-4D97-AF65-F5344CB8AC3E}">
        <p14:creationId xmlns:p14="http://schemas.microsoft.com/office/powerpoint/2010/main" val="2444437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D34E3-0AFE-BF76-BFDC-BE48B5F6561C}"/>
              </a:ext>
            </a:extLst>
          </p:cNvPr>
          <p:cNvSpPr>
            <a:spLocks noGrp="1"/>
          </p:cNvSpPr>
          <p:nvPr>
            <p:ph type="title"/>
          </p:nvPr>
        </p:nvSpPr>
        <p:spPr>
          <a:xfrm>
            <a:off x="646111" y="452718"/>
            <a:ext cx="9404723" cy="781171"/>
          </a:xfrm>
        </p:spPr>
        <p:txBody>
          <a:bodyPr/>
          <a:lstStyle/>
          <a:p>
            <a:r>
              <a:rPr lang="en-IN" sz="2800" b="1" dirty="0">
                <a:latin typeface="Times New Roman" panose="02020603050405020304" pitchFamily="18" charset="0"/>
                <a:cs typeface="Times New Roman" panose="02020603050405020304" pitchFamily="18" charset="0"/>
              </a:rPr>
              <a:t>Steps :</a:t>
            </a:r>
          </a:p>
        </p:txBody>
      </p:sp>
      <p:sp>
        <p:nvSpPr>
          <p:cNvPr id="3" name="Content Placeholder 2">
            <a:extLst>
              <a:ext uri="{FF2B5EF4-FFF2-40B4-BE49-F238E27FC236}">
                <a16:creationId xmlns:a16="http://schemas.microsoft.com/office/drawing/2014/main" id="{F0C1814D-1141-4FAC-F7AC-A6F108851897}"/>
              </a:ext>
            </a:extLst>
          </p:cNvPr>
          <p:cNvSpPr>
            <a:spLocks noGrp="1"/>
          </p:cNvSpPr>
          <p:nvPr>
            <p:ph idx="1"/>
          </p:nvPr>
        </p:nvSpPr>
        <p:spPr>
          <a:xfrm>
            <a:off x="1103312" y="1233890"/>
            <a:ext cx="8946541" cy="5014510"/>
          </a:xfrm>
        </p:spPr>
        <p:txBody>
          <a:bodyPr>
            <a:normAutofit lnSpcReduction="10000"/>
          </a:bodyPr>
          <a:lstStyle/>
          <a:p>
            <a:pPr algn="just"/>
            <a:r>
              <a:rPr lang="en-US" sz="1800" b="1" dirty="0">
                <a:latin typeface="Times New Roman" panose="02020603050405020304" pitchFamily="18" charset="0"/>
                <a:cs typeface="Times New Roman" panose="02020603050405020304" pitchFamily="18" charset="0"/>
              </a:rPr>
              <a:t>Step 1: Image Segmentation</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Objective</a:t>
            </a:r>
            <a:r>
              <a:rPr lang="en-US" sz="1800" dirty="0">
                <a:latin typeface="Times New Roman" panose="02020603050405020304" pitchFamily="18" charset="0"/>
                <a:cs typeface="Times New Roman" panose="02020603050405020304" pitchFamily="18" charset="0"/>
              </a:rPr>
              <a:t>: Segment the image into distinct regions to isolate objects within the image.</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Approach</a:t>
            </a:r>
            <a:r>
              <a:rPr lang="en-US" sz="18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of techniques like thresholding, edge detection, or deep learning models (e.g., U-Net) to segment images.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Convert the original image into a binary mask or multiple segments.</a:t>
            </a:r>
          </a:p>
          <a:p>
            <a:pPr marL="742950" lvl="1" indent="-285750" algn="just">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algn="just"/>
            <a:r>
              <a:rPr lang="en-US" sz="1900" b="1" dirty="0">
                <a:latin typeface="Times New Roman" panose="02020603050405020304" pitchFamily="18" charset="0"/>
                <a:cs typeface="Times New Roman" panose="02020603050405020304" pitchFamily="18" charset="0"/>
              </a:rPr>
              <a:t>Step 2: Object Extraction and Storage</a:t>
            </a:r>
          </a:p>
          <a:p>
            <a:pPr algn="just">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Objective</a:t>
            </a:r>
            <a:r>
              <a:rPr lang="en-US" sz="1900" dirty="0">
                <a:latin typeface="Times New Roman" panose="02020603050405020304" pitchFamily="18" charset="0"/>
                <a:cs typeface="Times New Roman" panose="02020603050405020304" pitchFamily="18" charset="0"/>
              </a:rPr>
              <a:t>: Extract individual objects from the segmented image and store them for further processing.</a:t>
            </a:r>
          </a:p>
          <a:p>
            <a:pPr algn="just">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Approach</a:t>
            </a:r>
            <a:r>
              <a:rPr lang="en-US" sz="19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Identify the contours or bounding boxes of objects.</a:t>
            </a:r>
          </a:p>
          <a:p>
            <a:pPr marL="742950" lvl="1"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Extract these objects and save them as separate image files or objects in memory.</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endParaRPr lang="en-US" b="1" dirty="0"/>
          </a:p>
        </p:txBody>
      </p:sp>
    </p:spTree>
    <p:extLst>
      <p:ext uri="{BB962C8B-B14F-4D97-AF65-F5344CB8AC3E}">
        <p14:creationId xmlns:p14="http://schemas.microsoft.com/office/powerpoint/2010/main" val="278170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9B5A-F5C5-B7F8-B393-8B7E185D12C7}"/>
              </a:ext>
            </a:extLst>
          </p:cNvPr>
          <p:cNvSpPr>
            <a:spLocks noGrp="1"/>
          </p:cNvSpPr>
          <p:nvPr>
            <p:ph type="title"/>
          </p:nvPr>
        </p:nvSpPr>
        <p:spPr>
          <a:xfrm>
            <a:off x="646111" y="452718"/>
            <a:ext cx="9404723" cy="505749"/>
          </a:xfrm>
        </p:spPr>
        <p:txBody>
          <a:bodyPr/>
          <a:lstStyle/>
          <a:p>
            <a:r>
              <a:rPr lang="en-IN" sz="2800" dirty="0">
                <a:latin typeface="Times New Roman" panose="02020603050405020304" pitchFamily="18" charset="0"/>
                <a:cs typeface="Times New Roman" panose="02020603050405020304" pitchFamily="18" charset="0"/>
              </a:rPr>
              <a:t>Steps</a:t>
            </a:r>
          </a:p>
        </p:txBody>
      </p:sp>
      <p:sp>
        <p:nvSpPr>
          <p:cNvPr id="3" name="Content Placeholder 2">
            <a:extLst>
              <a:ext uri="{FF2B5EF4-FFF2-40B4-BE49-F238E27FC236}">
                <a16:creationId xmlns:a16="http://schemas.microsoft.com/office/drawing/2014/main" id="{14AC2CFC-B77D-99A4-35D7-470A923C29B9}"/>
              </a:ext>
            </a:extLst>
          </p:cNvPr>
          <p:cNvSpPr>
            <a:spLocks noGrp="1"/>
          </p:cNvSpPr>
          <p:nvPr>
            <p:ph idx="1"/>
          </p:nvPr>
        </p:nvSpPr>
        <p:spPr>
          <a:xfrm>
            <a:off x="805212" y="1090670"/>
            <a:ext cx="9245622" cy="5102645"/>
          </a:xfrm>
        </p:spPr>
        <p:txBody>
          <a:bodyPr/>
          <a:lstStyle/>
          <a:p>
            <a:pPr algn="just"/>
            <a:r>
              <a:rPr lang="en-US" sz="1800" b="1" dirty="0">
                <a:latin typeface="Times New Roman" panose="02020603050405020304" pitchFamily="18" charset="0"/>
                <a:cs typeface="Times New Roman" panose="02020603050405020304" pitchFamily="18" charset="0"/>
              </a:rPr>
              <a:t>Step 3: Object Identification</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Objective</a:t>
            </a:r>
            <a:r>
              <a:rPr lang="en-US" sz="1800" dirty="0">
                <a:latin typeface="Times New Roman" panose="02020603050405020304" pitchFamily="18" charset="0"/>
                <a:cs typeface="Times New Roman" panose="02020603050405020304" pitchFamily="18" charset="0"/>
              </a:rPr>
              <a:t>: Identify and label the extracted objects.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Approach</a:t>
            </a:r>
            <a:r>
              <a:rPr lang="en-US" sz="18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a pre-trained object detection model (like YOLO, Faster R-CNN) to classify objects.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Assign labels such as "car," "train," or "No object detected" based on the confidence scores.</a:t>
            </a:r>
          </a:p>
          <a:p>
            <a:pPr marL="457200" lvl="1" indent="0" algn="just">
              <a:buNone/>
            </a:pPr>
            <a:endParaRPr lang="en-US"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Step 4: Text/Data Extraction from Objects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Objective</a:t>
            </a:r>
            <a:r>
              <a:rPr lang="en-US" sz="1800" dirty="0">
                <a:latin typeface="Times New Roman" panose="02020603050405020304" pitchFamily="18" charset="0"/>
                <a:cs typeface="Times New Roman" panose="02020603050405020304" pitchFamily="18" charset="0"/>
              </a:rPr>
              <a:t>: Extract any text or specific data from the identified objects.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Approach</a:t>
            </a:r>
            <a:r>
              <a:rPr lang="en-US" sz="18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Optical Character Recognition (OCR) techniques for text extraction.</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Extract other relevant data attributes if applicable, such as color, size, or shape.</a:t>
            </a:r>
          </a:p>
          <a:p>
            <a:endParaRPr lang="en-IN" dirty="0"/>
          </a:p>
        </p:txBody>
      </p:sp>
    </p:spTree>
    <p:extLst>
      <p:ext uri="{BB962C8B-B14F-4D97-AF65-F5344CB8AC3E}">
        <p14:creationId xmlns:p14="http://schemas.microsoft.com/office/powerpoint/2010/main" val="2256850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3158-7398-D540-41DE-B4D164493CC1}"/>
              </a:ext>
            </a:extLst>
          </p:cNvPr>
          <p:cNvSpPr>
            <a:spLocks noGrp="1"/>
          </p:cNvSpPr>
          <p:nvPr>
            <p:ph type="title"/>
          </p:nvPr>
        </p:nvSpPr>
        <p:spPr>
          <a:xfrm>
            <a:off x="646111" y="452718"/>
            <a:ext cx="9404723" cy="593884"/>
          </a:xfrm>
        </p:spPr>
        <p:txBody>
          <a:bodyPr/>
          <a:lstStyle/>
          <a:p>
            <a:r>
              <a:rPr lang="en-IN" sz="2800" b="1" dirty="0">
                <a:latin typeface="Times New Roman" panose="02020603050405020304" pitchFamily="18" charset="0"/>
                <a:cs typeface="Times New Roman" panose="02020603050405020304" pitchFamily="18" charset="0"/>
              </a:rPr>
              <a:t>Steps</a:t>
            </a:r>
          </a:p>
        </p:txBody>
      </p:sp>
      <p:sp>
        <p:nvSpPr>
          <p:cNvPr id="3" name="Content Placeholder 2">
            <a:extLst>
              <a:ext uri="{FF2B5EF4-FFF2-40B4-BE49-F238E27FC236}">
                <a16:creationId xmlns:a16="http://schemas.microsoft.com/office/drawing/2014/main" id="{75803525-5CC2-9CDD-8F4D-7033F6AB4AFF}"/>
              </a:ext>
            </a:extLst>
          </p:cNvPr>
          <p:cNvSpPr>
            <a:spLocks noGrp="1"/>
          </p:cNvSpPr>
          <p:nvPr>
            <p:ph idx="1"/>
          </p:nvPr>
        </p:nvSpPr>
        <p:spPr>
          <a:xfrm>
            <a:off x="727114" y="1266940"/>
            <a:ext cx="9322740" cy="4981459"/>
          </a:xfrm>
        </p:spPr>
        <p:txBody>
          <a:bodyPr>
            <a:normAutofit/>
          </a:bodyPr>
          <a:lstStyle/>
          <a:p>
            <a:pPr algn="just"/>
            <a:r>
              <a:rPr lang="en-US" sz="1800" b="1" dirty="0">
                <a:latin typeface="Times New Roman" panose="02020603050405020304" pitchFamily="18" charset="0"/>
                <a:cs typeface="Times New Roman" panose="02020603050405020304" pitchFamily="18" charset="0"/>
              </a:rPr>
              <a:t>Step 5: Summarize Object Attributes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Objective</a:t>
            </a:r>
            <a:r>
              <a:rPr lang="en-US" sz="1800" dirty="0">
                <a:latin typeface="Times New Roman" panose="02020603050405020304" pitchFamily="18" charset="0"/>
                <a:cs typeface="Times New Roman" panose="02020603050405020304" pitchFamily="18" charset="0"/>
              </a:rPr>
              <a:t>: Compile a detailed summary of each object's attributes.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Process</a:t>
            </a:r>
            <a:r>
              <a:rPr lang="en-US" sz="18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Combine the object's label, confidence score, and any extracted data into a concise summary.</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Example: "Object 'car' identified with 89% confidence, no text detected.“</a:t>
            </a:r>
          </a:p>
          <a:p>
            <a:pPr marL="457200" lvl="1" indent="0" algn="just">
              <a:buNone/>
            </a:pPr>
            <a:endParaRPr lang="en-US"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Step 6: Data Mapping</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Objective</a:t>
            </a:r>
            <a:r>
              <a:rPr lang="en-US" sz="1800" dirty="0">
                <a:latin typeface="Times New Roman" panose="02020603050405020304" pitchFamily="18" charset="0"/>
                <a:cs typeface="Times New Roman" panose="02020603050405020304" pitchFamily="18" charset="0"/>
              </a:rPr>
              <a:t>: Structure the summarized object data for easy access and further analysis.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Process</a:t>
            </a:r>
            <a:r>
              <a:rPr lang="en-US" sz="18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Organize the summaries and attributes into a structured data format like a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or JSON.</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 the data is prepared for any additional steps, such as reporting or analysis.</a:t>
            </a:r>
          </a:p>
          <a:p>
            <a:endParaRPr lang="en-IN" dirty="0"/>
          </a:p>
        </p:txBody>
      </p:sp>
    </p:spTree>
    <p:extLst>
      <p:ext uri="{BB962C8B-B14F-4D97-AF65-F5344CB8AC3E}">
        <p14:creationId xmlns:p14="http://schemas.microsoft.com/office/powerpoint/2010/main" val="1920555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9CAA2-3B65-D212-0F40-42969981C8D3}"/>
              </a:ext>
            </a:extLst>
          </p:cNvPr>
          <p:cNvSpPr>
            <a:spLocks noGrp="1"/>
          </p:cNvSpPr>
          <p:nvPr>
            <p:ph type="title"/>
          </p:nvPr>
        </p:nvSpPr>
        <p:spPr>
          <a:xfrm>
            <a:off x="646111" y="452718"/>
            <a:ext cx="9404723" cy="560834"/>
          </a:xfrm>
        </p:spPr>
        <p:txBody>
          <a:bodyPr/>
          <a:lstStyle/>
          <a:p>
            <a:r>
              <a:rPr lang="en-IN" sz="2800" b="1" dirty="0">
                <a:latin typeface="Times New Roman" panose="02020603050405020304" pitchFamily="18" charset="0"/>
                <a:cs typeface="Times New Roman" panose="02020603050405020304" pitchFamily="18" charset="0"/>
              </a:rPr>
              <a:t>Steps</a:t>
            </a:r>
          </a:p>
        </p:txBody>
      </p:sp>
      <p:sp>
        <p:nvSpPr>
          <p:cNvPr id="3" name="Content Placeholder 2">
            <a:extLst>
              <a:ext uri="{FF2B5EF4-FFF2-40B4-BE49-F238E27FC236}">
                <a16:creationId xmlns:a16="http://schemas.microsoft.com/office/drawing/2014/main" id="{10BF05CA-7FE4-ECF9-94D0-4845804E6CBC}"/>
              </a:ext>
            </a:extLst>
          </p:cNvPr>
          <p:cNvSpPr>
            <a:spLocks noGrp="1"/>
          </p:cNvSpPr>
          <p:nvPr>
            <p:ph idx="1"/>
          </p:nvPr>
        </p:nvSpPr>
        <p:spPr>
          <a:xfrm>
            <a:off x="771182" y="1222872"/>
            <a:ext cx="9278672" cy="5025527"/>
          </a:xfrm>
        </p:spPr>
        <p:txBody>
          <a:bodyPr/>
          <a:lstStyle/>
          <a:p>
            <a:r>
              <a:rPr lang="en-US" sz="1800" b="1" dirty="0">
                <a:latin typeface="Times New Roman" panose="02020603050405020304" pitchFamily="18" charset="0"/>
                <a:cs typeface="Times New Roman" panose="02020603050405020304" pitchFamily="18" charset="0"/>
              </a:rPr>
              <a:t>Step 7: Output Generation</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Objective</a:t>
            </a:r>
            <a:r>
              <a:rPr lang="en-US" sz="1800" dirty="0">
                <a:latin typeface="Times New Roman" panose="02020603050405020304" pitchFamily="18" charset="0"/>
                <a:cs typeface="Times New Roman" panose="02020603050405020304" pitchFamily="18" charset="0"/>
              </a:rPr>
              <a:t>: Generate the final output that encapsulates all the processed data and findings.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Process</a:t>
            </a:r>
            <a:r>
              <a:rPr lang="en-US" sz="18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Produce visual outputs, like annotated images with labeled bounding boxes.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Generate and save reports or data files (e.g., CSV, JSON) containing the summarized information.</a:t>
            </a:r>
          </a:p>
          <a:p>
            <a:endParaRPr lang="en-IN" dirty="0"/>
          </a:p>
        </p:txBody>
      </p:sp>
    </p:spTree>
    <p:extLst>
      <p:ext uri="{BB962C8B-B14F-4D97-AF65-F5344CB8AC3E}">
        <p14:creationId xmlns:p14="http://schemas.microsoft.com/office/powerpoint/2010/main" val="2274878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7515-013E-76EB-5936-E410609E46EF}"/>
              </a:ext>
            </a:extLst>
          </p:cNvPr>
          <p:cNvSpPr>
            <a:spLocks noGrp="1"/>
          </p:cNvSpPr>
          <p:nvPr>
            <p:ph type="title"/>
          </p:nvPr>
        </p:nvSpPr>
        <p:spPr>
          <a:xfrm>
            <a:off x="646111" y="452718"/>
            <a:ext cx="9404723" cy="527783"/>
          </a:xfrm>
        </p:spPr>
        <p:txBody>
          <a:bodyPr/>
          <a:lstStyle/>
          <a:p>
            <a:r>
              <a:rPr lang="en-IN" sz="2400" b="1" dirty="0">
                <a:latin typeface="Times New Roman" panose="02020603050405020304" pitchFamily="18" charset="0"/>
                <a:cs typeface="Times New Roman" panose="02020603050405020304" pitchFamily="18" charset="0"/>
              </a:rPr>
              <a:t>Output Annotated Image</a:t>
            </a:r>
          </a:p>
        </p:txBody>
      </p:sp>
      <p:pic>
        <p:nvPicPr>
          <p:cNvPr id="5" name="Content Placeholder 4">
            <a:extLst>
              <a:ext uri="{FF2B5EF4-FFF2-40B4-BE49-F238E27FC236}">
                <a16:creationId xmlns:a16="http://schemas.microsoft.com/office/drawing/2014/main" id="{574F3819-9960-9C53-2295-39F2D63FBD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075" y="1193635"/>
            <a:ext cx="9323388" cy="5050168"/>
          </a:xfrm>
        </p:spPr>
      </p:pic>
    </p:spTree>
    <p:extLst>
      <p:ext uri="{BB962C8B-B14F-4D97-AF65-F5344CB8AC3E}">
        <p14:creationId xmlns:p14="http://schemas.microsoft.com/office/powerpoint/2010/main" val="1427461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TotalTime>
  <Words>659</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Times New Roman</vt:lpstr>
      <vt:lpstr>Wingdings 3</vt:lpstr>
      <vt:lpstr>Ion</vt:lpstr>
      <vt:lpstr>     Building an AI Pipeline for Image Segmentation and Object                                                           Analysis    Objective : To develop a comprehensive pipeline for image processing that includes segmentation, object extraction, identification, and data extraction, leading to the generation of summarized outputs. This project aims to automate the process of analyzing images by breaking them down into individual objects, identifying these objects, and extracting relevant data for further use.   </vt:lpstr>
      <vt:lpstr>Building an AI Pipeline for Image Segmentation and Object                                                        Analysis</vt:lpstr>
      <vt:lpstr>Tools Used :</vt:lpstr>
      <vt:lpstr>Steps :</vt:lpstr>
      <vt:lpstr>Steps</vt:lpstr>
      <vt:lpstr>Steps</vt:lpstr>
      <vt:lpstr>Steps</vt:lpstr>
      <vt:lpstr>Output Annotated Image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Ashish Singh</dc:creator>
  <cp:lastModifiedBy>Ashish Singh</cp:lastModifiedBy>
  <cp:revision>1</cp:revision>
  <dcterms:created xsi:type="dcterms:W3CDTF">2024-08-21T06:19:02Z</dcterms:created>
  <dcterms:modified xsi:type="dcterms:W3CDTF">2024-08-21T06:42:06Z</dcterms:modified>
</cp:coreProperties>
</file>