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5A0B-E57B-691A-02F7-B3E674830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5293F-7A23-7F82-38C8-107A43CC4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54A48-6020-A07D-DC40-2E0AE1E2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E82E-F764-4A14-9BC1-7B82548CBA7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89C7-C340-C38C-DBE9-7CCD28D2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7EFE2-93B0-9CFA-9769-428DF878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6EF9-2446-4FE8-8519-D2BCC9CF7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48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014E-5194-6408-1538-6D3EDEE5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08E90-6641-ECB4-014F-C90306310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7A995-9C5B-7215-B6D6-4CF80141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E82E-F764-4A14-9BC1-7B82548CBA7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3340B-BD45-5B8D-8AB7-26781E59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FCFB4-8190-D8C5-6F14-2B66D513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6EF9-2446-4FE8-8519-D2BCC9CF7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43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AA2C7-839B-ED4F-5AA9-6A10B7ED8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4105D-67E6-584E-AE17-78B68B976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776DE-2918-707F-6094-741165C4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E82E-F764-4A14-9BC1-7B82548CBA7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46FB-4AF8-D244-ECBB-7DD99733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1B5DA-577B-282A-FD9A-9A49A81C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6EF9-2446-4FE8-8519-D2BCC9CF7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19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59B2-2031-DF27-E10F-57B99284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4DEDA-31E3-A91A-CC28-7F9DAA792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B5A4E-A2C4-C3FA-F7A8-3432EA2B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E82E-F764-4A14-9BC1-7B82548CBA7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F29E8-053E-0E9C-5444-B2ECB014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44EA-4ED5-E460-2609-11FDC7F5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6EF9-2446-4FE8-8519-D2BCC9CF7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49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AD6B-E4D9-4B97-9589-9F51535C8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4EB3D-5811-81FE-FF72-9696CD264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F3D2-931E-578D-D636-EABE0CB0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E82E-F764-4A14-9BC1-7B82548CBA7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07FC4-158D-DF29-157B-B3AD4F07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81D64-A6BF-049E-9B68-F9D4F136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6EF9-2446-4FE8-8519-D2BCC9CF7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96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53D6-63E9-3F2D-4535-FBAA69E1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DC234-FB41-825C-179D-6D2A6CA43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A961F-4579-28F9-4663-C88EFBEF8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2840C-BEC6-52A1-4BBB-D88A7A36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E82E-F764-4A14-9BC1-7B82548CBA7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B34F1-153B-825C-CDB2-CE7DC742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47145-7D01-E3F5-C39E-4F5030C1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6EF9-2446-4FE8-8519-D2BCC9CF7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76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EAC7A-64BE-C1B2-D3EA-942C3535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3F045-FD7C-6821-CFD7-E190E9DDB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1070-353B-6D51-A2B3-6B14A6E5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87EB7-E364-0212-C4B9-2BA773E20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A0028F-B611-4710-3ED1-A2AA9B5A0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C58D1-B8B4-3A64-F6AF-02EF92139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E82E-F764-4A14-9BC1-7B82548CBA7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86E95-1F7E-ECB8-2FFB-571BA3A3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B3633-5207-ED6D-4D1D-D043E521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6EF9-2446-4FE8-8519-D2BCC9CF7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26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FADF-11E9-E782-8319-61FAA8A9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CF82F-65F5-C9FC-94C2-21AE3397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E82E-F764-4A14-9BC1-7B82548CBA7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08A74-B12A-0525-09AC-6FA108E3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D58BC-BF26-AB2B-F1B3-E9927FF5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6EF9-2446-4FE8-8519-D2BCC9CF7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3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0A6A5-2102-8C80-D46E-00291436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E82E-F764-4A14-9BC1-7B82548CBA7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4171C-5A09-9FA7-1F89-0B4C71BB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12EA4-AECF-FDA7-4F3B-C691D8E5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6EF9-2446-4FE8-8519-D2BCC9CF7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24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ED5C-1F0A-18D4-6A1A-C1561482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00153-AF8E-F57D-22BE-75663CCD8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E0007-4E1A-31DA-47A0-512121B0F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1D917-C3D2-D48F-CDBE-B036C92E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E82E-F764-4A14-9BC1-7B82548CBA7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B9FF5-08D9-1231-9BE9-F024A3497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8202F-AF61-6DE4-EDFB-8768AC2D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6EF9-2446-4FE8-8519-D2BCC9CF7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67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26EA-76D5-F04E-FC4F-86A630CB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53AC8-6B78-2DA8-B73B-39F84E7FE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1939A-3155-DA87-1BF8-0AE47E18C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6BE60-A28A-6D7B-99C3-1E7A26E1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E82E-F764-4A14-9BC1-7B82548CBA7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67396-430C-60CE-FDEC-D0FEC244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B5061-B3D5-F3EA-91C6-33089561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6EF9-2446-4FE8-8519-D2BCC9CF7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62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CD4C6-E4C8-EF8B-D206-939C49B9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89252-4C36-373C-8E28-FC166F02C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7CAB-39C7-A70E-C540-63F47E07D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1E82E-F764-4A14-9BC1-7B82548CBA77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D0EAC-F4FF-8E84-C0AB-FF3AC7291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7E17E-56DA-B7E7-D7BE-EDD81855C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46EF9-2446-4FE8-8519-D2BCC9CF7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58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ABFD-39D8-E35F-0FF6-F302973B4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0F69D-0329-BAE3-F34D-B132B42B8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3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BA18693-3AB3-396C-8527-7782723D8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80" y="2327910"/>
            <a:ext cx="4064000" cy="406400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537CDEF-712B-CEED-9B9A-4CA6C0557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001832"/>
              </p:ext>
            </p:extLst>
          </p:nvPr>
        </p:nvGraphicFramePr>
        <p:xfrm>
          <a:off x="2325405" y="1826895"/>
          <a:ext cx="2941920" cy="304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7740">
                  <a:extLst>
                    <a:ext uri="{9D8B030D-6E8A-4147-A177-3AD203B41FA5}">
                      <a16:colId xmlns:a16="http://schemas.microsoft.com/office/drawing/2014/main" val="3046343533"/>
                    </a:ext>
                  </a:extLst>
                </a:gridCol>
                <a:gridCol w="367740">
                  <a:extLst>
                    <a:ext uri="{9D8B030D-6E8A-4147-A177-3AD203B41FA5}">
                      <a16:colId xmlns:a16="http://schemas.microsoft.com/office/drawing/2014/main" val="711257655"/>
                    </a:ext>
                  </a:extLst>
                </a:gridCol>
                <a:gridCol w="367740">
                  <a:extLst>
                    <a:ext uri="{9D8B030D-6E8A-4147-A177-3AD203B41FA5}">
                      <a16:colId xmlns:a16="http://schemas.microsoft.com/office/drawing/2014/main" val="3234148269"/>
                    </a:ext>
                  </a:extLst>
                </a:gridCol>
                <a:gridCol w="367740">
                  <a:extLst>
                    <a:ext uri="{9D8B030D-6E8A-4147-A177-3AD203B41FA5}">
                      <a16:colId xmlns:a16="http://schemas.microsoft.com/office/drawing/2014/main" val="3545411384"/>
                    </a:ext>
                  </a:extLst>
                </a:gridCol>
                <a:gridCol w="367740">
                  <a:extLst>
                    <a:ext uri="{9D8B030D-6E8A-4147-A177-3AD203B41FA5}">
                      <a16:colId xmlns:a16="http://schemas.microsoft.com/office/drawing/2014/main" val="392543877"/>
                    </a:ext>
                  </a:extLst>
                </a:gridCol>
                <a:gridCol w="367740">
                  <a:extLst>
                    <a:ext uri="{9D8B030D-6E8A-4147-A177-3AD203B41FA5}">
                      <a16:colId xmlns:a16="http://schemas.microsoft.com/office/drawing/2014/main" val="1712755414"/>
                    </a:ext>
                  </a:extLst>
                </a:gridCol>
                <a:gridCol w="367740">
                  <a:extLst>
                    <a:ext uri="{9D8B030D-6E8A-4147-A177-3AD203B41FA5}">
                      <a16:colId xmlns:a16="http://schemas.microsoft.com/office/drawing/2014/main" val="419558051"/>
                    </a:ext>
                  </a:extLst>
                </a:gridCol>
                <a:gridCol w="367740">
                  <a:extLst>
                    <a:ext uri="{9D8B030D-6E8A-4147-A177-3AD203B41FA5}">
                      <a16:colId xmlns:a16="http://schemas.microsoft.com/office/drawing/2014/main" val="115467930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2518"/>
                  </a:ext>
                </a:extLst>
              </a:tr>
            </a:tbl>
          </a:graphicData>
        </a:graphic>
      </p:graphicFrame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959299E4-ED30-D281-952F-001C22E5A4AA}"/>
              </a:ext>
            </a:extLst>
          </p:cNvPr>
          <p:cNvSpPr/>
          <p:nvPr/>
        </p:nvSpPr>
        <p:spPr>
          <a:xfrm flipH="1">
            <a:off x="257174" y="1028700"/>
            <a:ext cx="1440000" cy="630000"/>
          </a:xfrm>
          <a:prstGeom prst="callout2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is a Byte</a:t>
            </a:r>
          </a:p>
        </p:txBody>
      </p:sp>
      <p:sp>
        <p:nvSpPr>
          <p:cNvPr id="37" name="Callout: Bent Line 36">
            <a:extLst>
              <a:ext uri="{FF2B5EF4-FFF2-40B4-BE49-F238E27FC236}">
                <a16:creationId xmlns:a16="http://schemas.microsoft.com/office/drawing/2014/main" id="{9D715F6C-637F-8CA6-3F2D-3CB639445BC3}"/>
              </a:ext>
            </a:extLst>
          </p:cNvPr>
          <p:cNvSpPr/>
          <p:nvPr/>
        </p:nvSpPr>
        <p:spPr>
          <a:xfrm>
            <a:off x="8980805" y="3256875"/>
            <a:ext cx="2886075" cy="630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34786"/>
            </a:avLst>
          </a:prstGeom>
          <a:solidFill>
            <a:schemeClr val="accent2"/>
          </a:solidFill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is a single Storage Unit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D439B9-C36B-E508-C2A0-0078607725E2}"/>
              </a:ext>
            </a:extLst>
          </p:cNvPr>
          <p:cNvSpPr txBox="1"/>
          <p:nvPr/>
        </p:nvSpPr>
        <p:spPr>
          <a:xfrm>
            <a:off x="4700513" y="4610775"/>
            <a:ext cx="2786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 Storage Unit stores a Byte</a:t>
            </a:r>
          </a:p>
        </p:txBody>
      </p:sp>
    </p:spTree>
    <p:extLst>
      <p:ext uri="{BB962C8B-B14F-4D97-AF65-F5344CB8AC3E}">
        <p14:creationId xmlns:p14="http://schemas.microsoft.com/office/powerpoint/2010/main" val="187866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375E-6 1.85185E-6 L -0.05352 -0.1606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2" y="-803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875E-6 2.59259E-6 L 0.18867 0.2113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27" y="105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37" grpId="0" animBg="1"/>
      <p:bldP spid="37" grpId="1" animBg="1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6B06BC5-12C3-20E2-3E9F-40BE9C444FD0}"/>
              </a:ext>
            </a:extLst>
          </p:cNvPr>
          <p:cNvGrpSpPr/>
          <p:nvPr/>
        </p:nvGrpSpPr>
        <p:grpSpPr>
          <a:xfrm>
            <a:off x="1219200" y="990600"/>
            <a:ext cx="9753600" cy="4876800"/>
            <a:chOff x="868680" y="451485"/>
            <a:chExt cx="9753600" cy="4876800"/>
          </a:xfrm>
        </p:grpSpPr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480005DF-C626-D0B3-CAEE-823FE1969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7080" y="451485"/>
              <a:ext cx="2438400" cy="2438400"/>
            </a:xfrm>
            <a:prstGeom prst="rect">
              <a:avLst/>
            </a:prstGeom>
          </p:spPr>
        </p:pic>
        <p:pic>
          <p:nvPicPr>
            <p:cNvPr id="246" name="Picture 245">
              <a:extLst>
                <a:ext uri="{FF2B5EF4-FFF2-40B4-BE49-F238E27FC236}">
                  <a16:creationId xmlns:a16="http://schemas.microsoft.com/office/drawing/2014/main" id="{B46F5149-26D7-FE81-CFD7-031F4030F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" y="451485"/>
              <a:ext cx="2438400" cy="2438400"/>
            </a:xfrm>
            <a:prstGeom prst="rect">
              <a:avLst/>
            </a:prstGeom>
          </p:spPr>
        </p:pic>
        <p:pic>
          <p:nvPicPr>
            <p:cNvPr id="247" name="Picture 246">
              <a:extLst>
                <a:ext uri="{FF2B5EF4-FFF2-40B4-BE49-F238E27FC236}">
                  <a16:creationId xmlns:a16="http://schemas.microsoft.com/office/drawing/2014/main" id="{0752D18F-E81C-745A-5403-A5A021B9A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5480" y="451485"/>
              <a:ext cx="2438400" cy="2438400"/>
            </a:xfrm>
            <a:prstGeom prst="rect">
              <a:avLst/>
            </a:prstGeom>
          </p:spPr>
        </p:pic>
        <p:pic>
          <p:nvPicPr>
            <p:cNvPr id="248" name="Picture 247">
              <a:extLst>
                <a:ext uri="{FF2B5EF4-FFF2-40B4-BE49-F238E27FC236}">
                  <a16:creationId xmlns:a16="http://schemas.microsoft.com/office/drawing/2014/main" id="{84DD7EF1-0BDF-CBB7-BA52-D8F9E999C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3880" y="451485"/>
              <a:ext cx="2438400" cy="2438400"/>
            </a:xfrm>
            <a:prstGeom prst="rect">
              <a:avLst/>
            </a:prstGeom>
          </p:spPr>
        </p:pic>
        <p:pic>
          <p:nvPicPr>
            <p:cNvPr id="249" name="Picture 248">
              <a:extLst>
                <a:ext uri="{FF2B5EF4-FFF2-40B4-BE49-F238E27FC236}">
                  <a16:creationId xmlns:a16="http://schemas.microsoft.com/office/drawing/2014/main" id="{4733FA42-DBEF-D96E-306E-6EB2D8476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7080" y="2889885"/>
              <a:ext cx="2438400" cy="2438400"/>
            </a:xfrm>
            <a:prstGeom prst="rect">
              <a:avLst/>
            </a:prstGeom>
          </p:spPr>
        </p:pic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8BABD56F-D370-410E-C1B2-1F998B60A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" y="2889885"/>
              <a:ext cx="2438400" cy="2438400"/>
            </a:xfrm>
            <a:prstGeom prst="rect">
              <a:avLst/>
            </a:prstGeom>
          </p:spPr>
        </p:pic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9AD21070-2B99-14EB-17AD-D711DF7E6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5480" y="2889885"/>
              <a:ext cx="2438400" cy="2438400"/>
            </a:xfrm>
            <a:prstGeom prst="rect">
              <a:avLst/>
            </a:prstGeom>
          </p:spPr>
        </p:pic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7C35ACB6-63F1-D135-EE40-1D53414B9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3880" y="2889885"/>
              <a:ext cx="2438400" cy="2438400"/>
            </a:xfrm>
            <a:prstGeom prst="rect">
              <a:avLst/>
            </a:prstGeom>
          </p:spPr>
        </p:pic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5603EFA8-7AB5-9788-FC5A-FCD4EF75371E}"/>
              </a:ext>
            </a:extLst>
          </p:cNvPr>
          <p:cNvSpPr txBox="1"/>
          <p:nvPr/>
        </p:nvSpPr>
        <p:spPr>
          <a:xfrm>
            <a:off x="2905124" y="5867400"/>
            <a:ext cx="6381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0070C0"/>
                </a:solidFill>
              </a:rPr>
              <a:t>A memory is a collection of Storage Units. </a:t>
            </a:r>
          </a:p>
        </p:txBody>
      </p:sp>
      <p:sp>
        <p:nvSpPr>
          <p:cNvPr id="255" name="Thought Bubble: Cloud 254">
            <a:extLst>
              <a:ext uri="{FF2B5EF4-FFF2-40B4-BE49-F238E27FC236}">
                <a16:creationId xmlns:a16="http://schemas.microsoft.com/office/drawing/2014/main" id="{C219747F-B5CD-AE5F-FD2E-3389B303F999}"/>
              </a:ext>
            </a:extLst>
          </p:cNvPr>
          <p:cNvSpPr/>
          <p:nvPr/>
        </p:nvSpPr>
        <p:spPr>
          <a:xfrm>
            <a:off x="5095875" y="452437"/>
            <a:ext cx="5057775" cy="3228975"/>
          </a:xfrm>
          <a:prstGeom prst="cloudCallout">
            <a:avLst>
              <a:gd name="adj1" fmla="val -41549"/>
              <a:gd name="adj2" fmla="val 82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 Question:</a:t>
            </a:r>
          </a:p>
          <a:p>
            <a:pPr algn="ctr"/>
            <a:r>
              <a:rPr lang="en-IN" dirty="0"/>
              <a:t>How to Identify Each Storage Unit Uniquely?</a:t>
            </a:r>
          </a:p>
        </p:txBody>
      </p:sp>
      <p:sp>
        <p:nvSpPr>
          <p:cNvPr id="256" name="Thought Bubble: Cloud 255">
            <a:extLst>
              <a:ext uri="{FF2B5EF4-FFF2-40B4-BE49-F238E27FC236}">
                <a16:creationId xmlns:a16="http://schemas.microsoft.com/office/drawing/2014/main" id="{C4491830-8BD2-E128-6181-4C0702DCF95C}"/>
              </a:ext>
            </a:extLst>
          </p:cNvPr>
          <p:cNvSpPr/>
          <p:nvPr/>
        </p:nvSpPr>
        <p:spPr>
          <a:xfrm flipH="1">
            <a:off x="1457326" y="452437"/>
            <a:ext cx="5057775" cy="3228975"/>
          </a:xfrm>
          <a:prstGeom prst="cloudCallout">
            <a:avLst>
              <a:gd name="adj1" fmla="val -41549"/>
              <a:gd name="adj2" fmla="val 8226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Solution:</a:t>
            </a:r>
          </a:p>
          <a:p>
            <a:pPr algn="ctr"/>
            <a:r>
              <a:rPr lang="en-IN" dirty="0"/>
              <a:t>Number Each Storage Unit Uniquely</a:t>
            </a:r>
          </a:p>
        </p:txBody>
      </p:sp>
    </p:spTree>
    <p:extLst>
      <p:ext uri="{BB962C8B-B14F-4D97-AF65-F5344CB8AC3E}">
        <p14:creationId xmlns:p14="http://schemas.microsoft.com/office/powerpoint/2010/main" val="170114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/>
      <p:bldP spid="255" grpId="0" animBg="1"/>
      <p:bldP spid="255" grpId="1" animBg="1"/>
      <p:bldP spid="2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244">
            <a:extLst>
              <a:ext uri="{FF2B5EF4-FFF2-40B4-BE49-F238E27FC236}">
                <a16:creationId xmlns:a16="http://schemas.microsoft.com/office/drawing/2014/main" id="{480005DF-C626-D0B3-CAEE-823FE1969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2438400" cy="2438400"/>
          </a:xfrm>
          <a:prstGeom prst="rect">
            <a:avLst/>
          </a:prstGeom>
        </p:spPr>
      </p:pic>
      <p:pic>
        <p:nvPicPr>
          <p:cNvPr id="246" name="Picture 245">
            <a:extLst>
              <a:ext uri="{FF2B5EF4-FFF2-40B4-BE49-F238E27FC236}">
                <a16:creationId xmlns:a16="http://schemas.microsoft.com/office/drawing/2014/main" id="{B46F5149-26D7-FE81-CFD7-031F4030F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90600"/>
            <a:ext cx="2438400" cy="2438400"/>
          </a:xfrm>
          <a:prstGeom prst="rect">
            <a:avLst/>
          </a:prstGeom>
        </p:spPr>
      </p:pic>
      <p:pic>
        <p:nvPicPr>
          <p:cNvPr id="247" name="Picture 246">
            <a:extLst>
              <a:ext uri="{FF2B5EF4-FFF2-40B4-BE49-F238E27FC236}">
                <a16:creationId xmlns:a16="http://schemas.microsoft.com/office/drawing/2014/main" id="{0752D18F-E81C-745A-5403-A5A021B9A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90600"/>
            <a:ext cx="2438400" cy="2438400"/>
          </a:xfrm>
          <a:prstGeom prst="rect">
            <a:avLst/>
          </a:prstGeom>
        </p:spPr>
      </p:pic>
      <p:pic>
        <p:nvPicPr>
          <p:cNvPr id="248" name="Picture 247">
            <a:extLst>
              <a:ext uri="{FF2B5EF4-FFF2-40B4-BE49-F238E27FC236}">
                <a16:creationId xmlns:a16="http://schemas.microsoft.com/office/drawing/2014/main" id="{84DD7EF1-0BDF-CBB7-BA52-D8F9E999C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990600"/>
            <a:ext cx="2438400" cy="2438400"/>
          </a:xfrm>
          <a:prstGeom prst="rect">
            <a:avLst/>
          </a:prstGeom>
        </p:spPr>
      </p:pic>
      <p:pic>
        <p:nvPicPr>
          <p:cNvPr id="249" name="Picture 248">
            <a:extLst>
              <a:ext uri="{FF2B5EF4-FFF2-40B4-BE49-F238E27FC236}">
                <a16:creationId xmlns:a16="http://schemas.microsoft.com/office/drawing/2014/main" id="{4733FA42-DBEF-D96E-306E-6EB2D8476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429000"/>
            <a:ext cx="2438400" cy="2438400"/>
          </a:xfrm>
          <a:prstGeom prst="rect">
            <a:avLst/>
          </a:prstGeom>
        </p:spPr>
      </p:pic>
      <p:pic>
        <p:nvPicPr>
          <p:cNvPr id="250" name="Picture 249">
            <a:extLst>
              <a:ext uri="{FF2B5EF4-FFF2-40B4-BE49-F238E27FC236}">
                <a16:creationId xmlns:a16="http://schemas.microsoft.com/office/drawing/2014/main" id="{8BABD56F-D370-410E-C1B2-1F998B60A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429000"/>
            <a:ext cx="2438400" cy="2438400"/>
          </a:xfrm>
          <a:prstGeom prst="rect">
            <a:avLst/>
          </a:prstGeom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id="{9AD21070-2B99-14EB-17AD-D711DF7E6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2438400" cy="2438400"/>
          </a:xfrm>
          <a:prstGeom prst="rect">
            <a:avLst/>
          </a:prstGeom>
        </p:spPr>
      </p:pic>
      <p:pic>
        <p:nvPicPr>
          <p:cNvPr id="252" name="Picture 251">
            <a:extLst>
              <a:ext uri="{FF2B5EF4-FFF2-40B4-BE49-F238E27FC236}">
                <a16:creationId xmlns:a16="http://schemas.microsoft.com/office/drawing/2014/main" id="{7C35ACB6-63F1-D135-EE40-1D53414B9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3429000"/>
            <a:ext cx="2438400" cy="2438400"/>
          </a:xfrm>
          <a:prstGeom prst="rect">
            <a:avLst/>
          </a:prstGeom>
        </p:spPr>
      </p:pic>
      <p:sp>
        <p:nvSpPr>
          <p:cNvPr id="254" name="TextBox 253">
            <a:extLst>
              <a:ext uri="{FF2B5EF4-FFF2-40B4-BE49-F238E27FC236}">
                <a16:creationId xmlns:a16="http://schemas.microsoft.com/office/drawing/2014/main" id="{5603EFA8-7AB5-9788-FC5A-FCD4EF75371E}"/>
              </a:ext>
            </a:extLst>
          </p:cNvPr>
          <p:cNvSpPr txBox="1"/>
          <p:nvPr/>
        </p:nvSpPr>
        <p:spPr>
          <a:xfrm>
            <a:off x="2905124" y="5867400"/>
            <a:ext cx="6381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0070C0"/>
                </a:solidFill>
              </a:rPr>
              <a:t>A memory is a collection of Storage Units.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A0C3CA-C768-7581-CD05-3082040E0E0C}"/>
              </a:ext>
            </a:extLst>
          </p:cNvPr>
          <p:cNvSpPr txBox="1"/>
          <p:nvPr/>
        </p:nvSpPr>
        <p:spPr>
          <a:xfrm>
            <a:off x="1219200" y="191741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0B217F-1AE0-FDC9-650B-FB82BB867B99}"/>
              </a:ext>
            </a:extLst>
          </p:cNvPr>
          <p:cNvSpPr txBox="1"/>
          <p:nvPr/>
        </p:nvSpPr>
        <p:spPr>
          <a:xfrm>
            <a:off x="3657600" y="191741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A028E0-8109-FAAD-C0B3-830018A24D61}"/>
              </a:ext>
            </a:extLst>
          </p:cNvPr>
          <p:cNvSpPr txBox="1"/>
          <p:nvPr/>
        </p:nvSpPr>
        <p:spPr>
          <a:xfrm>
            <a:off x="6096000" y="191741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F16B0-0BC6-7E39-2488-803E2C364235}"/>
              </a:ext>
            </a:extLst>
          </p:cNvPr>
          <p:cNvSpPr txBox="1"/>
          <p:nvPr/>
        </p:nvSpPr>
        <p:spPr>
          <a:xfrm>
            <a:off x="8534400" y="191741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A3AD7A-0DA9-0285-AEBC-6FFDA00C214C}"/>
              </a:ext>
            </a:extLst>
          </p:cNvPr>
          <p:cNvSpPr txBox="1"/>
          <p:nvPr/>
        </p:nvSpPr>
        <p:spPr>
          <a:xfrm>
            <a:off x="1219200" y="435581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D1FC80-DE86-AC13-09D2-6EF2510238EA}"/>
              </a:ext>
            </a:extLst>
          </p:cNvPr>
          <p:cNvSpPr txBox="1"/>
          <p:nvPr/>
        </p:nvSpPr>
        <p:spPr>
          <a:xfrm>
            <a:off x="3657600" y="435581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F2EF93-1280-3FDB-0F4F-8E69D336FE27}"/>
              </a:ext>
            </a:extLst>
          </p:cNvPr>
          <p:cNvSpPr txBox="1"/>
          <p:nvPr/>
        </p:nvSpPr>
        <p:spPr>
          <a:xfrm>
            <a:off x="6096000" y="435581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4BA327-0585-399C-EAFB-2101368369FE}"/>
              </a:ext>
            </a:extLst>
          </p:cNvPr>
          <p:cNvSpPr txBox="1"/>
          <p:nvPr/>
        </p:nvSpPr>
        <p:spPr>
          <a:xfrm>
            <a:off x="8534400" y="435581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28E1B-533B-4415-CD37-FA0C7415FE28}"/>
              </a:ext>
            </a:extLst>
          </p:cNvPr>
          <p:cNvSpPr txBox="1"/>
          <p:nvPr/>
        </p:nvSpPr>
        <p:spPr>
          <a:xfrm>
            <a:off x="1285874" y="467380"/>
            <a:ext cx="9620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number which identifies each Storage Unit uniquely is known as </a:t>
            </a:r>
            <a:r>
              <a:rPr lang="en-IN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</a:t>
            </a: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8255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D60FE2-E3A3-E206-D82B-B3C6E8F5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1397000"/>
            <a:ext cx="4064000" cy="4064000"/>
          </a:xfrm>
          <a:prstGeom prst="rect">
            <a:avLst/>
          </a:prstGeom>
        </p:spPr>
      </p:pic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B4D9F31-E3CA-B1B4-5DD8-07965A07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699062"/>
              </p:ext>
            </p:extLst>
          </p:nvPr>
        </p:nvGraphicFramePr>
        <p:xfrm>
          <a:off x="4625040" y="3598545"/>
          <a:ext cx="2941920" cy="304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7740">
                  <a:extLst>
                    <a:ext uri="{9D8B030D-6E8A-4147-A177-3AD203B41FA5}">
                      <a16:colId xmlns:a16="http://schemas.microsoft.com/office/drawing/2014/main" val="3046343533"/>
                    </a:ext>
                  </a:extLst>
                </a:gridCol>
                <a:gridCol w="367740">
                  <a:extLst>
                    <a:ext uri="{9D8B030D-6E8A-4147-A177-3AD203B41FA5}">
                      <a16:colId xmlns:a16="http://schemas.microsoft.com/office/drawing/2014/main" val="711257655"/>
                    </a:ext>
                  </a:extLst>
                </a:gridCol>
                <a:gridCol w="367740">
                  <a:extLst>
                    <a:ext uri="{9D8B030D-6E8A-4147-A177-3AD203B41FA5}">
                      <a16:colId xmlns:a16="http://schemas.microsoft.com/office/drawing/2014/main" val="3234148269"/>
                    </a:ext>
                  </a:extLst>
                </a:gridCol>
                <a:gridCol w="367740">
                  <a:extLst>
                    <a:ext uri="{9D8B030D-6E8A-4147-A177-3AD203B41FA5}">
                      <a16:colId xmlns:a16="http://schemas.microsoft.com/office/drawing/2014/main" val="3545411384"/>
                    </a:ext>
                  </a:extLst>
                </a:gridCol>
                <a:gridCol w="367740">
                  <a:extLst>
                    <a:ext uri="{9D8B030D-6E8A-4147-A177-3AD203B41FA5}">
                      <a16:colId xmlns:a16="http://schemas.microsoft.com/office/drawing/2014/main" val="392543877"/>
                    </a:ext>
                  </a:extLst>
                </a:gridCol>
                <a:gridCol w="367740">
                  <a:extLst>
                    <a:ext uri="{9D8B030D-6E8A-4147-A177-3AD203B41FA5}">
                      <a16:colId xmlns:a16="http://schemas.microsoft.com/office/drawing/2014/main" val="1712755414"/>
                    </a:ext>
                  </a:extLst>
                </a:gridCol>
                <a:gridCol w="367740">
                  <a:extLst>
                    <a:ext uri="{9D8B030D-6E8A-4147-A177-3AD203B41FA5}">
                      <a16:colId xmlns:a16="http://schemas.microsoft.com/office/drawing/2014/main" val="419558051"/>
                    </a:ext>
                  </a:extLst>
                </a:gridCol>
                <a:gridCol w="367740">
                  <a:extLst>
                    <a:ext uri="{9D8B030D-6E8A-4147-A177-3AD203B41FA5}">
                      <a16:colId xmlns:a16="http://schemas.microsoft.com/office/drawing/2014/main" val="115467930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25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28AA65D-4929-3971-B864-EDB41C75001D}"/>
              </a:ext>
            </a:extLst>
          </p:cNvPr>
          <p:cNvSpPr txBox="1"/>
          <p:nvPr/>
        </p:nvSpPr>
        <p:spPr>
          <a:xfrm>
            <a:off x="4428512" y="26746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003223AF-3529-3759-202E-FF8B0C01E35F}"/>
              </a:ext>
            </a:extLst>
          </p:cNvPr>
          <p:cNvSpPr/>
          <p:nvPr/>
        </p:nvSpPr>
        <p:spPr>
          <a:xfrm flipH="1">
            <a:off x="2219325" y="2062032"/>
            <a:ext cx="1568450" cy="612648"/>
          </a:xfrm>
          <a:prstGeom prst="borderCallout2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is Address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9DD75-9B7B-D8B8-E1B8-D30091F82FFB}"/>
              </a:ext>
            </a:extLst>
          </p:cNvPr>
          <p:cNvSpPr txBox="1"/>
          <p:nvPr/>
        </p:nvSpPr>
        <p:spPr>
          <a:xfrm>
            <a:off x="5422226" y="5091668"/>
            <a:ext cx="134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Storage Unit</a:t>
            </a: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C95D65AC-E30A-0B24-2704-C71E55A743A1}"/>
              </a:ext>
            </a:extLst>
          </p:cNvPr>
          <p:cNvSpPr/>
          <p:nvPr/>
        </p:nvSpPr>
        <p:spPr>
          <a:xfrm>
            <a:off x="8381041" y="2816352"/>
            <a:ext cx="1568450" cy="612648"/>
          </a:xfrm>
          <a:prstGeom prst="borderCallout2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is Data</a:t>
            </a:r>
          </a:p>
        </p:txBody>
      </p:sp>
    </p:spTree>
    <p:extLst>
      <p:ext uri="{BB962C8B-B14F-4D97-AF65-F5344CB8AC3E}">
        <p14:creationId xmlns:p14="http://schemas.microsoft.com/office/powerpoint/2010/main" val="365151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A438D9-20EE-B2F3-2C22-F6B51C18C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507" y="1790558"/>
            <a:ext cx="3314987" cy="3276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8E4989-8F92-C76A-E80B-B1E0D280EA15}"/>
              </a:ext>
            </a:extLst>
          </p:cNvPr>
          <p:cNvSpPr txBox="1"/>
          <p:nvPr/>
        </p:nvSpPr>
        <p:spPr>
          <a:xfrm>
            <a:off x="1709738" y="1095286"/>
            <a:ext cx="8772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i="0" u="none" strike="noStrike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</a:rPr>
              <a:t>A pseudo memory component illustrating the address, data, and control connections.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891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113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Memory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Sandeep Godbole</dc:creator>
  <cp:lastModifiedBy>Sandeep Godbole</cp:lastModifiedBy>
  <cp:revision>2</cp:revision>
  <dcterms:created xsi:type="dcterms:W3CDTF">2022-07-04T05:41:50Z</dcterms:created>
  <dcterms:modified xsi:type="dcterms:W3CDTF">2022-07-04T08:39:02Z</dcterms:modified>
</cp:coreProperties>
</file>