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sldIdLst>
    <p:sldId id="256" r:id="rId3"/>
    <p:sldId id="259" r:id="rId4"/>
    <p:sldId id="258" r:id="rId5"/>
    <p:sldId id="257" r:id="rId6"/>
    <p:sldId id="260" r:id="rId7"/>
    <p:sldId id="261" r:id="rId8"/>
    <p:sldId id="262" r:id="rId9"/>
    <p:sldId id="263" r:id="rId10"/>
    <p:sldId id="267" r:id="rId11"/>
    <p:sldId id="264" r:id="rId12"/>
    <p:sldId id="265" r:id="rId13"/>
    <p:sldId id="266" r:id="rId14"/>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51" d="100"/>
          <a:sy n="51" d="100"/>
        </p:scale>
        <p:origin x="244"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0693" y="914401"/>
            <a:ext cx="15530642" cy="198834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12707" y="3132480"/>
            <a:ext cx="7318799" cy="1235868"/>
          </a:xfrm>
        </p:spPr>
        <p:txBody>
          <a:bodyPr anchor="b"/>
          <a:lstStyle>
            <a:lvl1pPr marL="0" indent="0">
              <a:lnSpc>
                <a:spcPct val="100000"/>
              </a:lnSpc>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370693" y="4368348"/>
            <a:ext cx="7660812" cy="4318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03005" y="3132480"/>
            <a:ext cx="7298331" cy="1235868"/>
          </a:xfrm>
        </p:spPr>
        <p:txBody>
          <a:bodyPr anchor="b"/>
          <a:lstStyle>
            <a:lvl1pPr marL="0" indent="0">
              <a:lnSpc>
                <a:spcPct val="100000"/>
              </a:lnSpc>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4368348"/>
            <a:ext cx="7643036" cy="4318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9/20/2023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66584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9/20/2023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30938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9/20/2023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36986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5843" y="914400"/>
            <a:ext cx="5898356" cy="3543300"/>
          </a:xfrm>
        </p:spPr>
        <p:txBody>
          <a:bodyPr anchor="b">
            <a:normAutofit/>
          </a:bodyPr>
          <a:lstStyle>
            <a:lvl1pPr>
              <a:defRPr sz="4200"/>
            </a:lvl1pPr>
          </a:lstStyle>
          <a:p>
            <a:r>
              <a:rPr lang="en-US"/>
              <a:t>Click to edit Master title style</a:t>
            </a:r>
            <a:endParaRPr lang="en-US" dirty="0"/>
          </a:p>
        </p:txBody>
      </p:sp>
      <p:sp>
        <p:nvSpPr>
          <p:cNvPr id="3" name="Content Placeholder 2"/>
          <p:cNvSpPr>
            <a:spLocks noGrp="1"/>
          </p:cNvSpPr>
          <p:nvPr>
            <p:ph idx="1"/>
          </p:nvPr>
        </p:nvSpPr>
        <p:spPr>
          <a:xfrm>
            <a:off x="7617096" y="914400"/>
            <a:ext cx="9284238" cy="77724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75843" y="4457700"/>
            <a:ext cx="5898356" cy="4229099"/>
          </a:xfrm>
        </p:spPr>
        <p:txBody>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9/20/2023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30012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5841" y="914400"/>
            <a:ext cx="8894660" cy="3543300"/>
          </a:xfrm>
        </p:spPr>
        <p:txBody>
          <a:bodyPr anchor="b">
            <a:normAutofit/>
          </a:bodyPr>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137206" y="1138322"/>
            <a:ext cx="4883034" cy="7324557"/>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370691" y="4457700"/>
            <a:ext cx="8902425" cy="4229100"/>
          </a:xfrm>
        </p:spPr>
        <p:txBody>
          <a:bodyPr>
            <a:normAutofit/>
          </a:bodyPr>
          <a:lstStyle>
            <a:lvl1pPr marL="0" indent="0" algn="ctr">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9/20/2023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77945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0709" y="6434059"/>
            <a:ext cx="15551346" cy="1229033"/>
          </a:xfrm>
        </p:spPr>
        <p:txBody>
          <a:bodyPr anchor="b">
            <a:normAutofit/>
          </a:bodyPr>
          <a:lstStyle>
            <a:lvl1pPr>
              <a:defRPr sz="4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0709" y="931982"/>
            <a:ext cx="15551346" cy="5069603"/>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370693" y="7663092"/>
            <a:ext cx="15548997" cy="1023708"/>
          </a:xfrm>
        </p:spPr>
        <p:txBody>
          <a:bodyPr>
            <a:normAutofit/>
          </a:bodyPr>
          <a:lstStyle>
            <a:lvl1pPr marL="0" indent="0" algn="ctr">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9/20/2023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88693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70693" y="914401"/>
            <a:ext cx="15530643" cy="5137289"/>
          </a:xfrm>
        </p:spPr>
        <p:txBody>
          <a:bodyPr anchor="ctr"/>
          <a:lstStyle>
            <a:lvl1pP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93" y="6307230"/>
            <a:ext cx="15530642" cy="2388279"/>
          </a:xfrm>
        </p:spPr>
        <p:txBody>
          <a:bodyPr anchor="ct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9/20/2023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134139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9318" y="914400"/>
            <a:ext cx="13954128" cy="4489356"/>
          </a:xfrm>
        </p:spPr>
        <p:txBody>
          <a:bodyPr anchor="ctr"/>
          <a:lstStyle>
            <a:lvl1pP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2580967" y="5415048"/>
            <a:ext cx="13128449" cy="640218"/>
          </a:xfrm>
        </p:spPr>
        <p:txBody>
          <a:bodyPr anchor="t">
            <a:normAutofit/>
          </a:bodyPr>
          <a:lstStyle>
            <a:lvl1pPr marL="0" indent="0" algn="r">
              <a:buNone/>
              <a:defRPr sz="21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4" name="Text Placeholder 3"/>
          <p:cNvSpPr>
            <a:spLocks noGrp="1"/>
          </p:cNvSpPr>
          <p:nvPr>
            <p:ph type="body" sz="half" idx="2"/>
          </p:nvPr>
        </p:nvSpPr>
        <p:spPr>
          <a:xfrm>
            <a:off x="1370691" y="6307232"/>
            <a:ext cx="15530643" cy="2379570"/>
          </a:xfrm>
        </p:spPr>
        <p:txBody>
          <a:bodyPr anchor="ctr">
            <a:normAutofit/>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9/20/2023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
        <p:nvSpPr>
          <p:cNvPr id="11" name="TextBox 10"/>
          <p:cNvSpPr txBox="1"/>
          <p:nvPr/>
        </p:nvSpPr>
        <p:spPr>
          <a:xfrm>
            <a:off x="1254918" y="1102862"/>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3" name="TextBox 12"/>
          <p:cNvSpPr txBox="1"/>
          <p:nvPr/>
        </p:nvSpPr>
        <p:spPr>
          <a:xfrm>
            <a:off x="15986934" y="4458140"/>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Tree>
    <p:extLst>
      <p:ext uri="{BB962C8B-B14F-4D97-AF65-F5344CB8AC3E}">
        <p14:creationId xmlns:p14="http://schemas.microsoft.com/office/powerpoint/2010/main" val="42276709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370710" y="3190414"/>
            <a:ext cx="15532991" cy="3767753"/>
          </a:xfrm>
        </p:spPr>
        <p:txBody>
          <a:bodyPr anchor="b"/>
          <a:lstStyle>
            <a:lvl1pP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92" y="6975834"/>
            <a:ext cx="15530645" cy="1710966"/>
          </a:xfrm>
        </p:spPr>
        <p:txBody>
          <a:bodyPr anchor="t"/>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9/20/2023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24681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370691" y="914401"/>
            <a:ext cx="15530643" cy="1988345"/>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70691" y="3132479"/>
            <a:ext cx="4948434" cy="1234958"/>
          </a:xfrm>
        </p:spPr>
        <p:txBody>
          <a:bodyPr anchor="b">
            <a:noAutofit/>
          </a:bodyPr>
          <a:lstStyle>
            <a:lvl1pPr marL="0" indent="0" algn="ctr">
              <a:lnSpc>
                <a:spcPct val="100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8" name="Text Placeholder 3"/>
          <p:cNvSpPr>
            <a:spLocks noGrp="1"/>
          </p:cNvSpPr>
          <p:nvPr>
            <p:ph type="body" sz="half" idx="15"/>
          </p:nvPr>
        </p:nvSpPr>
        <p:spPr>
          <a:xfrm>
            <a:off x="1370691" y="4367436"/>
            <a:ext cx="4948434" cy="4319364"/>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9" name="Text Placeholder 4"/>
          <p:cNvSpPr>
            <a:spLocks noGrp="1"/>
          </p:cNvSpPr>
          <p:nvPr>
            <p:ph type="body" sz="quarter" idx="3"/>
          </p:nvPr>
        </p:nvSpPr>
        <p:spPr>
          <a:xfrm>
            <a:off x="6667317" y="3132480"/>
            <a:ext cx="4947837" cy="1234956"/>
          </a:xfrm>
        </p:spPr>
        <p:txBody>
          <a:bodyPr anchor="b">
            <a:noAutofit/>
          </a:bodyPr>
          <a:lstStyle>
            <a:lvl1pPr marL="0" indent="0" algn="ctr">
              <a:lnSpc>
                <a:spcPct val="100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0" name="Text Placeholder 3"/>
          <p:cNvSpPr>
            <a:spLocks noGrp="1"/>
          </p:cNvSpPr>
          <p:nvPr>
            <p:ph type="body" sz="half" idx="16"/>
          </p:nvPr>
        </p:nvSpPr>
        <p:spPr>
          <a:xfrm>
            <a:off x="6667318" y="4367436"/>
            <a:ext cx="4949732" cy="4319364"/>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1" name="Text Placeholder 4"/>
          <p:cNvSpPr>
            <a:spLocks noGrp="1"/>
          </p:cNvSpPr>
          <p:nvPr>
            <p:ph type="body" sz="quarter" idx="13"/>
          </p:nvPr>
        </p:nvSpPr>
        <p:spPr>
          <a:xfrm>
            <a:off x="11959948" y="3132480"/>
            <a:ext cx="4936817" cy="1234956"/>
          </a:xfrm>
        </p:spPr>
        <p:txBody>
          <a:bodyPr anchor="b">
            <a:noAutofit/>
          </a:bodyPr>
          <a:lstStyle>
            <a:lvl1pPr marL="0" indent="0" algn="ctr">
              <a:lnSpc>
                <a:spcPct val="100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2" name="Text Placeholder 3"/>
          <p:cNvSpPr>
            <a:spLocks noGrp="1"/>
          </p:cNvSpPr>
          <p:nvPr>
            <p:ph type="body" sz="half" idx="17"/>
          </p:nvPr>
        </p:nvSpPr>
        <p:spPr>
          <a:xfrm>
            <a:off x="11964520" y="4367436"/>
            <a:ext cx="4936817" cy="4319364"/>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9/20/2023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7916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8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700" b="0" i="0">
                <a:solidFill>
                  <a:schemeClr val="bg1"/>
                </a:solidFill>
                <a:latin typeface="Lato"/>
                <a:cs typeface="La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370693" y="914401"/>
            <a:ext cx="15530643" cy="1988345"/>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70693" y="6293849"/>
            <a:ext cx="4948433" cy="864393"/>
          </a:xfrm>
        </p:spPr>
        <p:txBody>
          <a:bodyPr anchor="b">
            <a:noAutofit/>
          </a:bodyPr>
          <a:lstStyle>
            <a:lvl1pPr marL="0" indent="0" algn="ctr">
              <a:lnSpc>
                <a:spcPct val="100000"/>
              </a:lnSpc>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Picture Placeholder 2"/>
          <p:cNvSpPr>
            <a:spLocks noGrp="1" noChangeAspect="1"/>
          </p:cNvSpPr>
          <p:nvPr>
            <p:ph type="pic" idx="15"/>
          </p:nvPr>
        </p:nvSpPr>
        <p:spPr>
          <a:xfrm>
            <a:off x="1638030" y="3448481"/>
            <a:ext cx="4410075" cy="2286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1" name="Text Placeholder 3"/>
          <p:cNvSpPr>
            <a:spLocks noGrp="1"/>
          </p:cNvSpPr>
          <p:nvPr>
            <p:ph type="body" sz="half" idx="18"/>
          </p:nvPr>
        </p:nvSpPr>
        <p:spPr>
          <a:xfrm>
            <a:off x="1370693" y="7158242"/>
            <a:ext cx="4948433" cy="1528557"/>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2" name="Text Placeholder 4"/>
          <p:cNvSpPr>
            <a:spLocks noGrp="1"/>
          </p:cNvSpPr>
          <p:nvPr>
            <p:ph type="body" sz="quarter" idx="3"/>
          </p:nvPr>
        </p:nvSpPr>
        <p:spPr>
          <a:xfrm>
            <a:off x="6664052" y="6293849"/>
            <a:ext cx="4948475" cy="864393"/>
          </a:xfrm>
        </p:spPr>
        <p:txBody>
          <a:bodyPr anchor="b">
            <a:noAutofit/>
          </a:bodyPr>
          <a:lstStyle>
            <a:lvl1pPr marL="0" indent="0" algn="ctr">
              <a:lnSpc>
                <a:spcPct val="100000"/>
              </a:lnSpc>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3" name="Picture Placeholder 2"/>
          <p:cNvSpPr>
            <a:spLocks noGrp="1" noChangeAspect="1"/>
          </p:cNvSpPr>
          <p:nvPr>
            <p:ph type="pic" idx="21"/>
          </p:nvPr>
        </p:nvSpPr>
        <p:spPr>
          <a:xfrm>
            <a:off x="6853495" y="3448481"/>
            <a:ext cx="4395788" cy="2286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19"/>
          </p:nvPr>
        </p:nvSpPr>
        <p:spPr>
          <a:xfrm>
            <a:off x="6662022" y="7158240"/>
            <a:ext cx="4950504" cy="1528557"/>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5" name="Text Placeholder 4"/>
          <p:cNvSpPr>
            <a:spLocks noGrp="1"/>
          </p:cNvSpPr>
          <p:nvPr>
            <p:ph type="body" sz="quarter" idx="13"/>
          </p:nvPr>
        </p:nvSpPr>
        <p:spPr>
          <a:xfrm>
            <a:off x="11960135" y="6293849"/>
            <a:ext cx="4934850" cy="864393"/>
          </a:xfrm>
        </p:spPr>
        <p:txBody>
          <a:bodyPr anchor="b">
            <a:noAutofit/>
          </a:bodyPr>
          <a:lstStyle>
            <a:lvl1pPr marL="0" indent="0" algn="ctr">
              <a:lnSpc>
                <a:spcPct val="100000"/>
              </a:lnSpc>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6" name="Picture Placeholder 2"/>
          <p:cNvSpPr>
            <a:spLocks noGrp="1" noChangeAspect="1"/>
          </p:cNvSpPr>
          <p:nvPr>
            <p:ph type="pic" idx="22"/>
          </p:nvPr>
        </p:nvSpPr>
        <p:spPr>
          <a:xfrm>
            <a:off x="12229205" y="3448481"/>
            <a:ext cx="4398170" cy="2286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7" name="Text Placeholder 3"/>
          <p:cNvSpPr>
            <a:spLocks noGrp="1"/>
          </p:cNvSpPr>
          <p:nvPr>
            <p:ph type="body" sz="half" idx="20"/>
          </p:nvPr>
        </p:nvSpPr>
        <p:spPr>
          <a:xfrm>
            <a:off x="11959947" y="7158242"/>
            <a:ext cx="4941387" cy="1528556"/>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9/20/2023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166560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276663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914399"/>
            <a:ext cx="3813986" cy="7772402"/>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370692" y="914399"/>
            <a:ext cx="11488058" cy="77724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38752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800" b="1" i="0">
                <a:solidFill>
                  <a:schemeClr val="bg1"/>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8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71475" y="391884"/>
            <a:ext cx="17545049" cy="9382109"/>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2904" y="1683545"/>
            <a:ext cx="13502193" cy="3581400"/>
          </a:xfrm>
        </p:spPr>
        <p:txBody>
          <a:bodyPr anchor="b">
            <a:normAutofit/>
          </a:bodyPr>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2392904" y="5403057"/>
            <a:ext cx="13502193"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53453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17400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43866" y="985840"/>
            <a:ext cx="14600268" cy="4279106"/>
          </a:xfrm>
        </p:spPr>
        <p:txBody>
          <a:bodyPr anchor="b">
            <a:normAutofit/>
          </a:bodyPr>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1843866" y="5403058"/>
            <a:ext cx="14600268" cy="2250281"/>
          </a:xfrm>
        </p:spPr>
        <p:txBody>
          <a:bodyPr/>
          <a:lstStyle>
            <a:lvl1pPr marL="0" indent="0" algn="ctr">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82121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693" y="914401"/>
            <a:ext cx="15530642" cy="198948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370693" y="3132479"/>
            <a:ext cx="7659006" cy="55543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60105" y="3132479"/>
            <a:ext cx="7641231" cy="55543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9/20/2023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016100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195814" y="1064147"/>
            <a:ext cx="7896370" cy="1061720"/>
          </a:xfrm>
          <a:prstGeom prst="rect">
            <a:avLst/>
          </a:prstGeom>
        </p:spPr>
        <p:txBody>
          <a:bodyPr wrap="square" lIns="0" tIns="0" rIns="0" bIns="0">
            <a:spAutoFit/>
          </a:bodyPr>
          <a:lstStyle>
            <a:lvl1pPr>
              <a:defRPr sz="6800" b="1" i="0">
                <a:solidFill>
                  <a:schemeClr val="bg1"/>
                </a:solidFill>
                <a:latin typeface="Arial"/>
                <a:cs typeface="Arial"/>
              </a:defRPr>
            </a:lvl1pPr>
          </a:lstStyle>
          <a:p>
            <a:endParaRPr/>
          </a:p>
        </p:txBody>
      </p:sp>
      <p:sp>
        <p:nvSpPr>
          <p:cNvPr id="3" name="Holder 3"/>
          <p:cNvSpPr>
            <a:spLocks noGrp="1"/>
          </p:cNvSpPr>
          <p:nvPr>
            <p:ph type="body" idx="1"/>
          </p:nvPr>
        </p:nvSpPr>
        <p:spPr>
          <a:xfrm>
            <a:off x="809040" y="3612805"/>
            <a:ext cx="16669918" cy="2413635"/>
          </a:xfrm>
          <a:prstGeom prst="rect">
            <a:avLst/>
          </a:prstGeom>
        </p:spPr>
        <p:txBody>
          <a:bodyPr wrap="square" lIns="0" tIns="0" rIns="0" bIns="0">
            <a:spAutoFit/>
          </a:bodyPr>
          <a:lstStyle>
            <a:lvl1pPr>
              <a:defRPr sz="2700" b="0" i="0">
                <a:solidFill>
                  <a:schemeClr val="bg1"/>
                </a:solidFill>
                <a:latin typeface="Lato"/>
                <a:cs typeface="Lato"/>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9/20/2023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0693" y="914401"/>
            <a:ext cx="15530642" cy="198948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70693" y="3144096"/>
            <a:ext cx="15530643" cy="55427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518104" y="8824913"/>
            <a:ext cx="4114800" cy="547688"/>
          </a:xfrm>
          <a:prstGeom prst="rect">
            <a:avLst/>
          </a:prstGeom>
        </p:spPr>
        <p:txBody>
          <a:bodyPr vert="horz" lIns="91440" tIns="45720" rIns="91440" bIns="45720" rtlCol="0" anchor="ctr"/>
          <a:lstStyle>
            <a:lvl1pPr algn="r">
              <a:defRPr sz="1500">
                <a:solidFill>
                  <a:schemeClr val="tx1">
                    <a:tint val="75000"/>
                  </a:schemeClr>
                </a:solidFill>
              </a:defRPr>
            </a:lvl1pPr>
          </a:lstStyle>
          <a:p>
            <a:fld id="{1D8BD707-D9CF-40AE-B4C6-C98DA3205C09}" type="datetimeFigureOut">
              <a:rPr lang="en-US" smtClean="0"/>
              <a:t>9/20/2023</a:t>
            </a:fld>
            <a:endParaRPr lang="en-US"/>
          </a:p>
        </p:txBody>
      </p:sp>
      <p:sp>
        <p:nvSpPr>
          <p:cNvPr id="5" name="Footer Placeholder 4"/>
          <p:cNvSpPr>
            <a:spLocks noGrp="1"/>
          </p:cNvSpPr>
          <p:nvPr>
            <p:ph type="ftr" sz="quarter" idx="3"/>
          </p:nvPr>
        </p:nvSpPr>
        <p:spPr>
          <a:xfrm>
            <a:off x="1370692" y="8824913"/>
            <a:ext cx="10009298" cy="547688"/>
          </a:xfrm>
          <a:prstGeom prst="rect">
            <a:avLst/>
          </a:prstGeom>
        </p:spPr>
        <p:txBody>
          <a:bodyPr vert="horz" lIns="91440" tIns="45720" rIns="91440" bIns="45720" rtlCol="0" anchor="ctr"/>
          <a:lstStyle>
            <a:lvl1pPr algn="l">
              <a:defRPr sz="15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771017" y="8824913"/>
            <a:ext cx="1130318" cy="547688"/>
          </a:xfrm>
          <a:prstGeom prst="rect">
            <a:avLst/>
          </a:prstGeom>
        </p:spPr>
        <p:txBody>
          <a:bodyPr vert="horz" lIns="91440" tIns="45720" rIns="91440" bIns="45720" rtlCol="0" anchor="ctr"/>
          <a:lstStyle>
            <a:lvl1pPr algn="r">
              <a:defRPr sz="150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609007019"/>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ctr" defTabSz="1371600" rtl="0" eaLnBrk="1" latinLnBrk="0" hangingPunct="1">
        <a:lnSpc>
          <a:spcPct val="90000"/>
        </a:lnSpc>
        <a:spcBef>
          <a:spcPct val="0"/>
        </a:spcBef>
        <a:buNone/>
        <a:defRPr sz="51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342900" indent="-342900" algn="l" defTabSz="1371600" rtl="0" eaLnBrk="1" latinLnBrk="0" hangingPunct="1">
        <a:lnSpc>
          <a:spcPct val="120000"/>
        </a:lnSpc>
        <a:spcBef>
          <a:spcPts val="1500"/>
        </a:spcBef>
        <a:buFont typeface="Arial" panose="020B0604020202020204" pitchFamily="34" charset="0"/>
        <a:buChar char="•"/>
        <a:defRPr sz="3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1028700" indent="-342900" algn="l" defTabSz="1371600" rtl="0" eaLnBrk="1" latinLnBrk="0" hangingPunct="1">
        <a:lnSpc>
          <a:spcPct val="120000"/>
        </a:lnSpc>
        <a:spcBef>
          <a:spcPts val="750"/>
        </a:spcBef>
        <a:buFont typeface="Arial" panose="020B0604020202020204" pitchFamily="34" charset="0"/>
        <a:buChar char="•"/>
        <a:defRPr sz="27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714500" indent="-342900" algn="l" defTabSz="1371600" rtl="0" eaLnBrk="1" latinLnBrk="0" hangingPunct="1">
        <a:lnSpc>
          <a:spcPct val="120000"/>
        </a:lnSpc>
        <a:spcBef>
          <a:spcPts val="750"/>
        </a:spcBef>
        <a:buFont typeface="Arial" panose="020B0604020202020204" pitchFamily="34" charset="0"/>
        <a:buChar char="•"/>
        <a:defRPr sz="2400" kern="1200">
          <a:solidFill>
            <a:schemeClr val="tx1"/>
          </a:solidFill>
          <a:effectLst>
            <a:outerShdw blurRad="50800" dist="38100" dir="2700000" algn="tl" rotWithShape="0">
              <a:srgbClr val="000000">
                <a:alpha val="48000"/>
              </a:srgbClr>
            </a:outerShdw>
          </a:effectLst>
          <a:latin typeface="+mn-lt"/>
          <a:ea typeface="+mn-ea"/>
          <a:cs typeface="+mn-cs"/>
        </a:defRPr>
      </a:lvl3pPr>
      <a:lvl4pPr marL="2400300" indent="-342900" algn="l" defTabSz="1371600" rtl="0" eaLnBrk="1" latinLnBrk="0" hangingPunct="1">
        <a:lnSpc>
          <a:spcPct val="120000"/>
        </a:lnSpc>
        <a:spcBef>
          <a:spcPts val="750"/>
        </a:spcBef>
        <a:buFont typeface="Arial" panose="020B0604020202020204" pitchFamily="34" charset="0"/>
        <a:buChar char="•"/>
        <a:defRPr sz="2100" kern="1200">
          <a:solidFill>
            <a:schemeClr val="tx1"/>
          </a:solidFill>
          <a:effectLst>
            <a:outerShdw blurRad="50800" dist="38100" dir="2700000" algn="tl" rotWithShape="0">
              <a:srgbClr val="000000">
                <a:alpha val="48000"/>
              </a:srgbClr>
            </a:outerShdw>
          </a:effectLst>
          <a:latin typeface="+mn-lt"/>
          <a:ea typeface="+mn-ea"/>
          <a:cs typeface="+mn-cs"/>
        </a:defRPr>
      </a:lvl4pPr>
      <a:lvl5pPr marL="3086100" indent="-342900" algn="l" defTabSz="1371600" rtl="0" eaLnBrk="1" latinLnBrk="0" hangingPunct="1">
        <a:lnSpc>
          <a:spcPct val="120000"/>
        </a:lnSpc>
        <a:spcBef>
          <a:spcPts val="75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5pPr>
      <a:lvl6pPr marL="3771900" indent="-342900" algn="l" defTabSz="1371600" rtl="0" eaLnBrk="1" latinLnBrk="0" hangingPunct="1">
        <a:lnSpc>
          <a:spcPct val="120000"/>
        </a:lnSpc>
        <a:spcBef>
          <a:spcPts val="75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6pPr>
      <a:lvl7pPr marL="4457700" indent="-342900" algn="l" defTabSz="1371600" rtl="0" eaLnBrk="1" latinLnBrk="0" hangingPunct="1">
        <a:lnSpc>
          <a:spcPct val="120000"/>
        </a:lnSpc>
        <a:spcBef>
          <a:spcPts val="75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7pPr>
      <a:lvl8pPr marL="5143500" indent="-342900" algn="l" defTabSz="1371600" rtl="0" eaLnBrk="1" latinLnBrk="0" hangingPunct="1">
        <a:lnSpc>
          <a:spcPct val="120000"/>
        </a:lnSpc>
        <a:spcBef>
          <a:spcPts val="75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8pPr>
      <a:lvl9pPr marL="5829300" indent="-342900" algn="l" defTabSz="1371600" rtl="0" eaLnBrk="1" latinLnBrk="0" hangingPunct="1">
        <a:lnSpc>
          <a:spcPct val="120000"/>
        </a:lnSpc>
        <a:spcBef>
          <a:spcPts val="75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0782" y="20204"/>
            <a:ext cx="18288000" cy="10287000"/>
            <a:chOff x="0" y="0"/>
            <a:chExt cx="18288000" cy="10287000"/>
          </a:xfrm>
        </p:grpSpPr>
        <p:sp>
          <p:nvSpPr>
            <p:cNvPr id="3" name="object 3"/>
            <p:cNvSpPr/>
            <p:nvPr/>
          </p:nvSpPr>
          <p:spPr>
            <a:xfrm>
              <a:off x="8439850" y="7058313"/>
              <a:ext cx="1409699" cy="8570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434041" y="1020439"/>
              <a:ext cx="3419459" cy="3038474"/>
            </a:xfrm>
            <a:prstGeom prst="rect">
              <a:avLst/>
            </a:prstGeom>
            <a:blipFill>
              <a:blip r:embed="rId3"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xfrm>
            <a:off x="5211328" y="4022120"/>
            <a:ext cx="7910195" cy="2398395"/>
          </a:xfrm>
          <a:prstGeom prst="rect">
            <a:avLst/>
          </a:prstGeom>
        </p:spPr>
        <p:txBody>
          <a:bodyPr vert="horz" wrap="square" lIns="0" tIns="17145" rIns="0" bIns="0" rtlCol="0">
            <a:spAutoFit/>
          </a:bodyPr>
          <a:lstStyle/>
          <a:p>
            <a:pPr algn="ctr">
              <a:lnSpc>
                <a:spcPct val="100000"/>
              </a:lnSpc>
              <a:spcBef>
                <a:spcPts val="135"/>
              </a:spcBef>
            </a:pPr>
            <a:r>
              <a:rPr sz="10900" spc="1490" dirty="0"/>
              <a:t>M</a:t>
            </a:r>
            <a:r>
              <a:rPr sz="10900" spc="690" dirty="0"/>
              <a:t>e</a:t>
            </a:r>
            <a:r>
              <a:rPr sz="10900" spc="425" dirty="0"/>
              <a:t>d</a:t>
            </a:r>
            <a:r>
              <a:rPr sz="10900" spc="660" dirty="0">
                <a:solidFill>
                  <a:srgbClr val="5CE1E6"/>
                </a:solidFill>
              </a:rPr>
              <a:t>u</a:t>
            </a:r>
            <a:r>
              <a:rPr sz="10900" spc="500" dirty="0">
                <a:solidFill>
                  <a:srgbClr val="5CE1E6"/>
                </a:solidFill>
              </a:rPr>
              <a:t>l</a:t>
            </a:r>
            <a:r>
              <a:rPr sz="10900" spc="745" dirty="0">
                <a:solidFill>
                  <a:srgbClr val="5CE1E6"/>
                </a:solidFill>
              </a:rPr>
              <a:t>a</a:t>
            </a:r>
            <a:r>
              <a:rPr sz="10900" spc="660" dirty="0">
                <a:solidFill>
                  <a:srgbClr val="5CE1E6"/>
                </a:solidFill>
              </a:rPr>
              <a:t>n</a:t>
            </a:r>
            <a:r>
              <a:rPr sz="10900" spc="-175" dirty="0">
                <a:solidFill>
                  <a:srgbClr val="5CE1E6"/>
                </a:solidFill>
              </a:rPr>
              <a:t>c</a:t>
            </a:r>
            <a:r>
              <a:rPr sz="10900" spc="695" dirty="0">
                <a:solidFill>
                  <a:srgbClr val="5CE1E6"/>
                </a:solidFill>
              </a:rPr>
              <a:t>e</a:t>
            </a:r>
            <a:endParaRPr sz="10900" dirty="0"/>
          </a:p>
          <a:p>
            <a:pPr marR="36830" algn="ctr">
              <a:lnSpc>
                <a:spcPct val="100000"/>
              </a:lnSpc>
              <a:spcBef>
                <a:spcPts val="2210"/>
              </a:spcBef>
            </a:pPr>
            <a:r>
              <a:rPr sz="2800" b="0" spc="-5" dirty="0">
                <a:latin typeface="Lato"/>
                <a:cs typeface="Lato"/>
              </a:rPr>
              <a:t>ASSISTING</a:t>
            </a:r>
            <a:r>
              <a:rPr sz="2800" b="0" spc="-10" dirty="0">
                <a:latin typeface="Lato"/>
                <a:cs typeface="Lato"/>
              </a:rPr>
              <a:t> </a:t>
            </a:r>
            <a:r>
              <a:rPr sz="2800" b="0" spc="-5" dirty="0">
                <a:latin typeface="Lato"/>
                <a:cs typeface="Lato"/>
              </a:rPr>
              <a:t>LIVES</a:t>
            </a:r>
            <a:endParaRPr sz="2800" dirty="0">
              <a:latin typeface="Lato"/>
              <a:cs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674492" y="5618896"/>
            <a:ext cx="6238859" cy="363854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028698" y="9224946"/>
            <a:ext cx="6239510" cy="33655"/>
          </a:xfrm>
          <a:custGeom>
            <a:avLst/>
            <a:gdLst/>
            <a:ahLst/>
            <a:cxnLst/>
            <a:rect l="l" t="t" r="r" b="b"/>
            <a:pathLst>
              <a:path w="6239509" h="33654">
                <a:moveTo>
                  <a:pt x="0" y="0"/>
                </a:moveTo>
                <a:lnTo>
                  <a:pt x="6238892" y="33322"/>
                </a:lnTo>
              </a:path>
            </a:pathLst>
          </a:custGeom>
          <a:ln w="66675">
            <a:solidFill>
              <a:srgbClr val="1A2D3B"/>
            </a:solidFill>
          </a:ln>
        </p:spPr>
        <p:txBody>
          <a:bodyPr wrap="square" lIns="0" tIns="0" rIns="0" bIns="0" rtlCol="0"/>
          <a:lstStyle/>
          <a:p>
            <a:endParaRPr/>
          </a:p>
        </p:txBody>
      </p:sp>
      <p:sp>
        <p:nvSpPr>
          <p:cNvPr id="4" name="object 4"/>
          <p:cNvSpPr/>
          <p:nvPr/>
        </p:nvSpPr>
        <p:spPr>
          <a:xfrm>
            <a:off x="353040" y="644773"/>
            <a:ext cx="9410699" cy="470533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047113" y="3543300"/>
            <a:ext cx="85725" cy="85725"/>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10474966" y="3405258"/>
            <a:ext cx="7113270" cy="1060547"/>
          </a:xfrm>
          <a:prstGeom prst="rect">
            <a:avLst/>
          </a:prstGeom>
        </p:spPr>
        <p:txBody>
          <a:bodyPr vert="horz" wrap="square" lIns="0" tIns="12065" rIns="0" bIns="0" rtlCol="0">
            <a:spAutoFit/>
          </a:bodyPr>
          <a:lstStyle/>
          <a:p>
            <a:pPr marL="12700" marR="5080">
              <a:lnSpc>
                <a:spcPct val="116500"/>
              </a:lnSpc>
              <a:spcBef>
                <a:spcPts val="95"/>
              </a:spcBef>
            </a:pPr>
            <a:r>
              <a:rPr sz="2000" spc="-5" dirty="0">
                <a:latin typeface="Lato Heavy"/>
                <a:cs typeface="Lato Heavy"/>
              </a:rPr>
              <a:t>In the next 2-3 years, there is </a:t>
            </a:r>
            <a:r>
              <a:rPr sz="2000" dirty="0">
                <a:latin typeface="Lato Heavy"/>
                <a:cs typeface="Lato Heavy"/>
              </a:rPr>
              <a:t>a </a:t>
            </a:r>
            <a:r>
              <a:rPr sz="2000" spc="-5" dirty="0">
                <a:latin typeface="Lato Heavy"/>
                <a:cs typeface="Lato Heavy"/>
              </a:rPr>
              <a:t>plan to actively grow  hospital partnerships by providing technology for quality  care through our 5G</a:t>
            </a:r>
            <a:r>
              <a:rPr sz="2000" spc="-10" dirty="0">
                <a:latin typeface="Lato Heavy"/>
                <a:cs typeface="Lato Heavy"/>
              </a:rPr>
              <a:t> </a:t>
            </a:r>
            <a:r>
              <a:rPr sz="2000" spc="-5" dirty="0">
                <a:latin typeface="Lato Heavy"/>
                <a:cs typeface="Lato Heavy"/>
              </a:rPr>
              <a:t>ambulance.</a:t>
            </a:r>
            <a:endParaRPr sz="2000" dirty="0">
              <a:latin typeface="Lato Heavy"/>
              <a:cs typeface="Lato Heavy"/>
            </a:endParaRPr>
          </a:p>
        </p:txBody>
      </p:sp>
      <p:sp>
        <p:nvSpPr>
          <p:cNvPr id="7" name="object 7"/>
          <p:cNvSpPr txBox="1"/>
          <p:nvPr/>
        </p:nvSpPr>
        <p:spPr>
          <a:xfrm>
            <a:off x="1016000" y="6871211"/>
            <a:ext cx="6009640" cy="985519"/>
          </a:xfrm>
          <a:prstGeom prst="rect">
            <a:avLst/>
          </a:prstGeom>
        </p:spPr>
        <p:txBody>
          <a:bodyPr vert="horz" wrap="square" lIns="0" tIns="12700" rIns="0" bIns="0" rtlCol="0">
            <a:spAutoFit/>
          </a:bodyPr>
          <a:lstStyle/>
          <a:p>
            <a:pPr marL="12700">
              <a:lnSpc>
                <a:spcPct val="100000"/>
              </a:lnSpc>
              <a:spcBef>
                <a:spcPts val="100"/>
              </a:spcBef>
            </a:pPr>
            <a:r>
              <a:rPr sz="6300" b="1" spc="-200" dirty="0">
                <a:latin typeface="Arial"/>
                <a:cs typeface="Arial"/>
              </a:rPr>
              <a:t>FUTURE</a:t>
            </a:r>
            <a:r>
              <a:rPr sz="6300" b="1" spc="-195" dirty="0">
                <a:latin typeface="Arial"/>
                <a:cs typeface="Arial"/>
              </a:rPr>
              <a:t> </a:t>
            </a:r>
            <a:r>
              <a:rPr sz="6300" b="1" spc="-55" dirty="0">
                <a:latin typeface="Arial"/>
                <a:cs typeface="Arial"/>
              </a:rPr>
              <a:t>PLANS</a:t>
            </a:r>
            <a:endParaRPr sz="6300">
              <a:latin typeface="Arial"/>
              <a:cs typeface="Arial"/>
            </a:endParaRPr>
          </a:p>
        </p:txBody>
      </p:sp>
      <p:sp>
        <p:nvSpPr>
          <p:cNvPr id="8" name="object 8"/>
          <p:cNvSpPr/>
          <p:nvPr/>
        </p:nvSpPr>
        <p:spPr>
          <a:xfrm>
            <a:off x="10033627" y="1181100"/>
            <a:ext cx="85725" cy="85725"/>
          </a:xfrm>
          <a:prstGeom prst="rect">
            <a:avLst/>
          </a:prstGeom>
          <a:blipFill>
            <a:blip r:embed="rId4" cstate="print"/>
            <a:stretch>
              <a:fillRect/>
            </a:stretch>
          </a:blipFill>
        </p:spPr>
        <p:txBody>
          <a:bodyPr wrap="square" lIns="0" tIns="0" rIns="0" bIns="0" rtlCol="0"/>
          <a:lstStyle/>
          <a:p>
            <a:endParaRPr/>
          </a:p>
        </p:txBody>
      </p:sp>
      <p:sp>
        <p:nvSpPr>
          <p:cNvPr id="9" name="object 9"/>
          <p:cNvSpPr txBox="1">
            <a:spLocks noGrp="1"/>
          </p:cNvSpPr>
          <p:nvPr>
            <p:ph type="title"/>
          </p:nvPr>
        </p:nvSpPr>
        <p:spPr>
          <a:xfrm>
            <a:off x="10089976" y="1029555"/>
            <a:ext cx="7822876" cy="1715854"/>
          </a:xfrm>
          <a:prstGeom prst="rect">
            <a:avLst/>
          </a:prstGeom>
        </p:spPr>
        <p:txBody>
          <a:bodyPr vert="horz" wrap="square" lIns="0" tIns="10160" rIns="0" bIns="0" rtlCol="0">
            <a:spAutoFit/>
          </a:bodyPr>
          <a:lstStyle/>
          <a:p>
            <a:pPr marL="159385" marR="151765" indent="-635" algn="ctr">
              <a:lnSpc>
                <a:spcPts val="2780"/>
              </a:lnSpc>
              <a:spcBef>
                <a:spcPts val="80"/>
              </a:spcBef>
            </a:pPr>
            <a:r>
              <a:rPr sz="2000" b="0" spc="-5" dirty="0">
                <a:solidFill>
                  <a:srgbClr val="000000"/>
                </a:solidFill>
                <a:latin typeface="Lato Heavy"/>
                <a:cs typeface="Lato Heavy"/>
              </a:rPr>
              <a:t>Over the next 2-3 years, as the demand for emergency  response systems increases, Medulance is planning to  expand its fleet to over 20,000 ambulances in 1,000</a:t>
            </a:r>
            <a:r>
              <a:rPr sz="2000" b="0" spc="70" dirty="0">
                <a:solidFill>
                  <a:srgbClr val="000000"/>
                </a:solidFill>
                <a:latin typeface="Lato Heavy"/>
                <a:cs typeface="Lato Heavy"/>
              </a:rPr>
              <a:t> </a:t>
            </a:r>
            <a:r>
              <a:rPr sz="2000" b="0" spc="-5" dirty="0">
                <a:solidFill>
                  <a:srgbClr val="000000"/>
                </a:solidFill>
                <a:latin typeface="Lato Heavy"/>
                <a:cs typeface="Lato Heavy"/>
              </a:rPr>
              <a:t>cities.</a:t>
            </a:r>
            <a:endParaRPr sz="2000" b="0" dirty="0">
              <a:latin typeface="Lato Heavy"/>
              <a:cs typeface="Lato Heavy"/>
            </a:endParaRPr>
          </a:p>
          <a:p>
            <a:pPr algn="ctr">
              <a:lnSpc>
                <a:spcPct val="100000"/>
              </a:lnSpc>
              <a:spcBef>
                <a:spcPts val="10"/>
              </a:spcBef>
            </a:pPr>
            <a:r>
              <a:rPr sz="2000" b="0" spc="-5" dirty="0">
                <a:solidFill>
                  <a:srgbClr val="000000"/>
                </a:solidFill>
                <a:latin typeface="Lato Heavy"/>
                <a:cs typeface="Lato Heavy"/>
              </a:rPr>
              <a:t>The end goal is to have the maximum number of</a:t>
            </a:r>
            <a:r>
              <a:rPr sz="2000" b="0" spc="80" dirty="0">
                <a:solidFill>
                  <a:srgbClr val="000000"/>
                </a:solidFill>
                <a:latin typeface="Lato Heavy"/>
                <a:cs typeface="Lato Heavy"/>
              </a:rPr>
              <a:t> </a:t>
            </a:r>
            <a:r>
              <a:rPr sz="2000" b="0" spc="-5" dirty="0">
                <a:solidFill>
                  <a:srgbClr val="000000"/>
                </a:solidFill>
                <a:latin typeface="Lato Heavy"/>
                <a:cs typeface="Lato Heavy"/>
              </a:rPr>
              <a:t>ambulances</a:t>
            </a:r>
            <a:endParaRPr sz="2000" b="0" dirty="0">
              <a:latin typeface="Lato Heavy"/>
              <a:cs typeface="Lato Heavy"/>
            </a:endParaRPr>
          </a:p>
          <a:p>
            <a:pPr algn="ctr">
              <a:lnSpc>
                <a:spcPct val="100000"/>
              </a:lnSpc>
              <a:spcBef>
                <a:spcPts val="135"/>
              </a:spcBef>
            </a:pPr>
            <a:r>
              <a:rPr sz="2000" b="0" spc="-5" dirty="0">
                <a:solidFill>
                  <a:srgbClr val="000000"/>
                </a:solidFill>
                <a:latin typeface="Lato Heavy"/>
                <a:cs typeface="Lato Heavy"/>
              </a:rPr>
              <a:t>per pin code to ensure faster response</a:t>
            </a:r>
            <a:r>
              <a:rPr sz="2000" b="0" spc="30" dirty="0">
                <a:solidFill>
                  <a:srgbClr val="000000"/>
                </a:solidFill>
                <a:latin typeface="Lato Heavy"/>
                <a:cs typeface="Lato Heavy"/>
              </a:rPr>
              <a:t> </a:t>
            </a:r>
            <a:r>
              <a:rPr sz="2000" b="0" spc="-5" dirty="0">
                <a:solidFill>
                  <a:srgbClr val="000000"/>
                </a:solidFill>
                <a:latin typeface="Lato Heavy"/>
                <a:cs typeface="Lato Heavy"/>
              </a:rPr>
              <a:t>time.</a:t>
            </a:r>
            <a:endParaRPr sz="2000" b="0" dirty="0">
              <a:latin typeface="Lato Heavy"/>
              <a:cs typeface="Lato Heav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8254" y="3544803"/>
            <a:ext cx="7515859" cy="1692910"/>
          </a:xfrm>
          <a:prstGeom prst="rect">
            <a:avLst/>
          </a:prstGeom>
        </p:spPr>
        <p:txBody>
          <a:bodyPr vert="horz" wrap="square" lIns="0" tIns="17145" rIns="0" bIns="0" rtlCol="0">
            <a:spAutoFit/>
          </a:bodyPr>
          <a:lstStyle/>
          <a:p>
            <a:pPr marL="12700">
              <a:lnSpc>
                <a:spcPct val="100000"/>
              </a:lnSpc>
              <a:spcBef>
                <a:spcPts val="135"/>
              </a:spcBef>
            </a:pPr>
            <a:r>
              <a:rPr sz="10900" spc="600" dirty="0"/>
              <a:t>Thank</a:t>
            </a:r>
            <a:r>
              <a:rPr sz="10900" spc="-825" dirty="0"/>
              <a:t> </a:t>
            </a:r>
            <a:r>
              <a:rPr sz="10900" spc="320" dirty="0">
                <a:solidFill>
                  <a:srgbClr val="5CE1E6"/>
                </a:solidFill>
              </a:rPr>
              <a:t>You</a:t>
            </a:r>
            <a:endParaRPr sz="10900"/>
          </a:p>
        </p:txBody>
      </p:sp>
      <p:sp>
        <p:nvSpPr>
          <p:cNvPr id="3" name="object 3"/>
          <p:cNvSpPr/>
          <p:nvPr/>
        </p:nvSpPr>
        <p:spPr>
          <a:xfrm>
            <a:off x="8440662" y="6634101"/>
            <a:ext cx="1409700" cy="24765"/>
          </a:xfrm>
          <a:custGeom>
            <a:avLst/>
            <a:gdLst/>
            <a:ahLst/>
            <a:cxnLst/>
            <a:rect l="l" t="t" r="r" b="b"/>
            <a:pathLst>
              <a:path w="1409700" h="24765">
                <a:moveTo>
                  <a:pt x="0" y="0"/>
                </a:moveTo>
                <a:lnTo>
                  <a:pt x="1409621" y="24705"/>
                </a:lnTo>
              </a:path>
            </a:pathLst>
          </a:custGeom>
          <a:ln w="95250">
            <a:solidFill>
              <a:srgbClr val="5CE1E6"/>
            </a:solidFill>
          </a:ln>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8317230" cy="7416165"/>
          </a:xfrm>
          <a:custGeom>
            <a:avLst/>
            <a:gdLst/>
            <a:ahLst/>
            <a:cxnLst/>
            <a:rect l="l" t="t" r="r" b="b"/>
            <a:pathLst>
              <a:path w="8317229" h="7416165">
                <a:moveTo>
                  <a:pt x="0" y="7415661"/>
                </a:moveTo>
                <a:lnTo>
                  <a:pt x="8317229" y="7415661"/>
                </a:lnTo>
                <a:lnTo>
                  <a:pt x="8317229" y="0"/>
                </a:lnTo>
                <a:lnTo>
                  <a:pt x="0" y="0"/>
                </a:lnTo>
                <a:lnTo>
                  <a:pt x="0" y="7415661"/>
                </a:lnTo>
                <a:close/>
              </a:path>
            </a:pathLst>
          </a:custGeom>
          <a:solidFill>
            <a:srgbClr val="1A2D3B"/>
          </a:solidFill>
        </p:spPr>
        <p:txBody>
          <a:bodyPr wrap="square" lIns="0" tIns="0" rIns="0" bIns="0" rtlCol="0"/>
          <a:lstStyle/>
          <a:p>
            <a:endParaRPr/>
          </a:p>
        </p:txBody>
      </p:sp>
      <p:grpSp>
        <p:nvGrpSpPr>
          <p:cNvPr id="3" name="object 3"/>
          <p:cNvGrpSpPr/>
          <p:nvPr/>
        </p:nvGrpSpPr>
        <p:grpSpPr>
          <a:xfrm>
            <a:off x="313922" y="0"/>
            <a:ext cx="17639665" cy="7906384"/>
            <a:chOff x="313922" y="0"/>
            <a:chExt cx="17639665" cy="7906384"/>
          </a:xfrm>
        </p:grpSpPr>
        <p:sp>
          <p:nvSpPr>
            <p:cNvPr id="4" name="object 4"/>
            <p:cNvSpPr/>
            <p:nvPr/>
          </p:nvSpPr>
          <p:spPr>
            <a:xfrm>
              <a:off x="8412480" y="0"/>
              <a:ext cx="9540875" cy="7416165"/>
            </a:xfrm>
            <a:custGeom>
              <a:avLst/>
              <a:gdLst/>
              <a:ahLst/>
              <a:cxnLst/>
              <a:rect l="l" t="t" r="r" b="b"/>
              <a:pathLst>
                <a:path w="9540875" h="7416165">
                  <a:moveTo>
                    <a:pt x="0" y="7415661"/>
                  </a:moveTo>
                  <a:lnTo>
                    <a:pt x="9540788" y="7415661"/>
                  </a:lnTo>
                  <a:lnTo>
                    <a:pt x="9540788" y="0"/>
                  </a:lnTo>
                  <a:lnTo>
                    <a:pt x="0" y="0"/>
                  </a:lnTo>
                  <a:lnTo>
                    <a:pt x="0" y="7415661"/>
                  </a:lnTo>
                  <a:close/>
                </a:path>
              </a:pathLst>
            </a:custGeom>
            <a:solidFill>
              <a:srgbClr val="1A2D3B"/>
            </a:solidFill>
          </p:spPr>
          <p:txBody>
            <a:bodyPr wrap="square" lIns="0" tIns="0" rIns="0" bIns="0" rtlCol="0"/>
            <a:lstStyle/>
            <a:p>
              <a:endParaRPr/>
            </a:p>
          </p:txBody>
        </p:sp>
        <p:sp>
          <p:nvSpPr>
            <p:cNvPr id="5" name="object 5"/>
            <p:cNvSpPr/>
            <p:nvPr/>
          </p:nvSpPr>
          <p:spPr>
            <a:xfrm>
              <a:off x="8364855" y="32"/>
              <a:ext cx="0" cy="7906384"/>
            </a:xfrm>
            <a:custGeom>
              <a:avLst/>
              <a:gdLst/>
              <a:ahLst/>
              <a:cxnLst/>
              <a:rect l="l" t="t" r="r" b="b"/>
              <a:pathLst>
                <a:path h="7906384">
                  <a:moveTo>
                    <a:pt x="0" y="0"/>
                  </a:moveTo>
                  <a:lnTo>
                    <a:pt x="0" y="7905825"/>
                  </a:lnTo>
                </a:path>
              </a:pathLst>
            </a:custGeom>
            <a:ln w="95241">
              <a:solidFill>
                <a:srgbClr val="FFFFFF"/>
              </a:solidFill>
            </a:ln>
          </p:spPr>
          <p:txBody>
            <a:bodyPr wrap="square" lIns="0" tIns="0" rIns="0" bIns="0" rtlCol="0"/>
            <a:lstStyle/>
            <a:p>
              <a:endParaRPr/>
            </a:p>
          </p:txBody>
        </p:sp>
        <p:sp>
          <p:nvSpPr>
            <p:cNvPr id="6" name="object 6"/>
            <p:cNvSpPr/>
            <p:nvPr/>
          </p:nvSpPr>
          <p:spPr>
            <a:xfrm>
              <a:off x="8798509" y="6541891"/>
              <a:ext cx="1409699" cy="8570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13922" y="992581"/>
              <a:ext cx="8000999" cy="5429249"/>
            </a:xfrm>
            <a:prstGeom prst="rect">
              <a:avLst/>
            </a:prstGeom>
            <a:blipFill>
              <a:blip r:embed="rId3" cstate="print"/>
              <a:stretch>
                <a:fillRect/>
              </a:stretch>
            </a:blipFill>
          </p:spPr>
          <p:txBody>
            <a:bodyPr wrap="square" lIns="0" tIns="0" rIns="0" bIns="0" rtlCol="0"/>
            <a:lstStyle/>
            <a:p>
              <a:endParaRPr/>
            </a:p>
          </p:txBody>
        </p:sp>
      </p:grpSp>
      <p:sp>
        <p:nvSpPr>
          <p:cNvPr id="8" name="object 8"/>
          <p:cNvSpPr txBox="1">
            <a:spLocks noGrp="1"/>
          </p:cNvSpPr>
          <p:nvPr>
            <p:ph type="title"/>
          </p:nvPr>
        </p:nvSpPr>
        <p:spPr>
          <a:xfrm>
            <a:off x="8785809" y="1222803"/>
            <a:ext cx="4732020" cy="1968500"/>
          </a:xfrm>
          <a:prstGeom prst="rect">
            <a:avLst/>
          </a:prstGeom>
        </p:spPr>
        <p:txBody>
          <a:bodyPr vert="horz" wrap="square" lIns="0" tIns="69850" rIns="0" bIns="0" rtlCol="0">
            <a:spAutoFit/>
          </a:bodyPr>
          <a:lstStyle/>
          <a:p>
            <a:pPr marL="12700">
              <a:lnSpc>
                <a:spcPct val="100000"/>
              </a:lnSpc>
              <a:spcBef>
                <a:spcPts val="550"/>
              </a:spcBef>
            </a:pPr>
            <a:r>
              <a:rPr sz="6000" spc="520" dirty="0"/>
              <a:t>What</a:t>
            </a:r>
            <a:r>
              <a:rPr sz="6000" spc="-120" dirty="0"/>
              <a:t> </a:t>
            </a:r>
            <a:r>
              <a:rPr sz="6000" spc="70" dirty="0"/>
              <a:t>is</a:t>
            </a:r>
            <a:endParaRPr sz="6000"/>
          </a:p>
          <a:p>
            <a:pPr marL="12700">
              <a:lnSpc>
                <a:spcPct val="100000"/>
              </a:lnSpc>
              <a:spcBef>
                <a:spcPts val="450"/>
              </a:spcBef>
            </a:pPr>
            <a:r>
              <a:rPr sz="6000" spc="235" dirty="0"/>
              <a:t>Medulance?</a:t>
            </a:r>
            <a:endParaRPr sz="6000"/>
          </a:p>
        </p:txBody>
      </p:sp>
      <p:sp>
        <p:nvSpPr>
          <p:cNvPr id="9" name="object 9"/>
          <p:cNvSpPr txBox="1">
            <a:spLocks noGrp="1"/>
          </p:cNvSpPr>
          <p:nvPr>
            <p:ph type="body" idx="1"/>
          </p:nvPr>
        </p:nvSpPr>
        <p:spPr>
          <a:prstGeom prst="rect">
            <a:avLst/>
          </a:prstGeom>
        </p:spPr>
        <p:txBody>
          <a:bodyPr vert="horz" wrap="square" lIns="0" tIns="12700" rIns="0" bIns="0" rtlCol="0">
            <a:spAutoFit/>
          </a:bodyPr>
          <a:lstStyle/>
          <a:p>
            <a:pPr marL="7988934" marR="5080">
              <a:lnSpc>
                <a:spcPct val="116100"/>
              </a:lnSpc>
              <a:spcBef>
                <a:spcPts val="100"/>
              </a:spcBef>
            </a:pPr>
            <a:r>
              <a:rPr spc="-10" dirty="0"/>
              <a:t>India's first, GPS based technology platform for fast and  reliable first point medical attention. With an increasing  emphasis on promoting independent living today, having  access to the nearest ambulance to you can provide much  needed peace of mind </a:t>
            </a:r>
            <a:r>
              <a:rPr spc="-5" dirty="0"/>
              <a:t>in a </a:t>
            </a:r>
            <a:r>
              <a:rPr lang="en-IN" spc="-10" dirty="0"/>
              <a:t>worst-case</a:t>
            </a:r>
            <a:r>
              <a:rPr spc="5" dirty="0"/>
              <a:t> </a:t>
            </a:r>
            <a:r>
              <a:rPr spc="-10" dirty="0"/>
              <a:t>scenario.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01000" y="2358542"/>
            <a:ext cx="10287000" cy="537575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016000" y="1002441"/>
            <a:ext cx="5342890" cy="909319"/>
          </a:xfrm>
          <a:prstGeom prst="rect">
            <a:avLst/>
          </a:prstGeom>
        </p:spPr>
        <p:txBody>
          <a:bodyPr vert="horz" wrap="square" lIns="0" tIns="12700" rIns="0" bIns="0" rtlCol="0">
            <a:spAutoFit/>
          </a:bodyPr>
          <a:lstStyle/>
          <a:p>
            <a:pPr marL="12700">
              <a:lnSpc>
                <a:spcPct val="100000"/>
              </a:lnSpc>
              <a:spcBef>
                <a:spcPts val="100"/>
              </a:spcBef>
            </a:pPr>
            <a:r>
              <a:rPr sz="5800" u="sng" spc="45" dirty="0">
                <a:solidFill>
                  <a:srgbClr val="000000"/>
                </a:solidFill>
              </a:rPr>
              <a:t>HISTORY</a:t>
            </a:r>
            <a:r>
              <a:rPr sz="5800" spc="45" dirty="0">
                <a:solidFill>
                  <a:srgbClr val="000000"/>
                </a:solidFill>
              </a:rPr>
              <a:t>/</a:t>
            </a:r>
            <a:r>
              <a:rPr sz="5800" u="sng" spc="45" dirty="0">
                <a:solidFill>
                  <a:srgbClr val="000000"/>
                </a:solidFill>
              </a:rPr>
              <a:t>IDEA</a:t>
            </a:r>
            <a:endParaRPr sz="5800" u="sng" dirty="0"/>
          </a:p>
        </p:txBody>
      </p:sp>
      <p:sp>
        <p:nvSpPr>
          <p:cNvPr id="4" name="object 4"/>
          <p:cNvSpPr txBox="1"/>
          <p:nvPr/>
        </p:nvSpPr>
        <p:spPr>
          <a:xfrm>
            <a:off x="1016000" y="3260672"/>
            <a:ext cx="5968365" cy="4321175"/>
          </a:xfrm>
          <a:prstGeom prst="rect">
            <a:avLst/>
          </a:prstGeom>
        </p:spPr>
        <p:txBody>
          <a:bodyPr vert="horz" wrap="square" lIns="0" tIns="12700" rIns="0" bIns="0" rtlCol="0">
            <a:spAutoFit/>
          </a:bodyPr>
          <a:lstStyle/>
          <a:p>
            <a:pPr marL="12700" marR="5080">
              <a:lnSpc>
                <a:spcPct val="116500"/>
              </a:lnSpc>
              <a:spcBef>
                <a:spcPts val="100"/>
              </a:spcBef>
            </a:pPr>
            <a:r>
              <a:rPr sz="2200" spc="-5" dirty="0">
                <a:latin typeface="Lato"/>
                <a:cs typeface="Lato"/>
              </a:rPr>
              <a:t>Emergency response </a:t>
            </a:r>
            <a:r>
              <a:rPr sz="2200" dirty="0">
                <a:latin typeface="Lato"/>
                <a:cs typeface="Lato"/>
              </a:rPr>
              <a:t>is </a:t>
            </a:r>
            <a:r>
              <a:rPr sz="2200" spc="-5" dirty="0">
                <a:latin typeface="Lato"/>
                <a:cs typeface="Lato"/>
              </a:rPr>
              <a:t>the most critical </a:t>
            </a:r>
            <a:r>
              <a:rPr sz="2200" dirty="0">
                <a:latin typeface="Lato"/>
                <a:cs typeface="Lato"/>
              </a:rPr>
              <a:t>to </a:t>
            </a:r>
            <a:r>
              <a:rPr sz="2200" spc="-5" dirty="0">
                <a:latin typeface="Lato"/>
                <a:cs typeface="Lato"/>
              </a:rPr>
              <a:t>the  lifeline of any country. Medulance wants </a:t>
            </a:r>
            <a:r>
              <a:rPr sz="2200" dirty="0">
                <a:latin typeface="Lato"/>
                <a:cs typeface="Lato"/>
              </a:rPr>
              <a:t>to  </a:t>
            </a:r>
            <a:r>
              <a:rPr sz="2200" spc="-5" dirty="0">
                <a:latin typeface="Lato"/>
                <a:cs typeface="Lato"/>
              </a:rPr>
              <a:t>inspire breakthroughs </a:t>
            </a:r>
            <a:r>
              <a:rPr sz="2200" dirty="0">
                <a:latin typeface="Lato"/>
                <a:cs typeface="Lato"/>
              </a:rPr>
              <a:t>in </a:t>
            </a:r>
            <a:r>
              <a:rPr sz="2200" spc="-5" dirty="0">
                <a:latin typeface="Lato"/>
                <a:cs typeface="Lato"/>
              </a:rPr>
              <a:t>the way India looks at  ambulances and first-point medical attention  and </a:t>
            </a:r>
            <a:r>
              <a:rPr sz="2200" dirty="0">
                <a:latin typeface="Lato"/>
                <a:cs typeface="Lato"/>
              </a:rPr>
              <a:t>to </a:t>
            </a:r>
            <a:r>
              <a:rPr sz="2200" spc="-5" dirty="0">
                <a:latin typeface="Lato"/>
                <a:cs typeface="Lato"/>
              </a:rPr>
              <a:t>touch lives. Medulance was started </a:t>
            </a:r>
            <a:r>
              <a:rPr sz="2200" dirty="0">
                <a:latin typeface="Lato"/>
                <a:cs typeface="Lato"/>
              </a:rPr>
              <a:t>in </a:t>
            </a:r>
            <a:r>
              <a:rPr sz="2200" spc="-5" dirty="0">
                <a:latin typeface="Lato"/>
                <a:cs typeface="Lato"/>
              </a:rPr>
              <a:t>the  year 2017 </a:t>
            </a:r>
            <a:r>
              <a:rPr sz="2200" dirty="0">
                <a:latin typeface="Lato"/>
                <a:cs typeface="Lato"/>
              </a:rPr>
              <a:t>to </a:t>
            </a:r>
            <a:r>
              <a:rPr sz="2200" spc="-5" dirty="0">
                <a:latin typeface="Lato"/>
                <a:cs typeface="Lato"/>
              </a:rPr>
              <a:t>make finding an ambulance as easy  as finding food or taxis these days </a:t>
            </a:r>
            <a:r>
              <a:rPr sz="2200" dirty="0">
                <a:latin typeface="Lato"/>
                <a:cs typeface="Lato"/>
              </a:rPr>
              <a:t>to </a:t>
            </a:r>
            <a:r>
              <a:rPr sz="2200" spc="-5" dirty="0">
                <a:latin typeface="Lato"/>
                <a:cs typeface="Lato"/>
              </a:rPr>
              <a:t>assist lives.  Medulance </a:t>
            </a:r>
            <a:r>
              <a:rPr sz="2200" dirty="0">
                <a:latin typeface="Lato"/>
                <a:cs typeface="Lato"/>
              </a:rPr>
              <a:t>is </a:t>
            </a:r>
            <a:r>
              <a:rPr sz="2200" spc="-5" dirty="0">
                <a:latin typeface="Lato"/>
                <a:cs typeface="Lato"/>
              </a:rPr>
              <a:t>an integrated emergency response  support provider, ambulance booking and  tracking system designed </a:t>
            </a:r>
            <a:r>
              <a:rPr sz="2200" dirty="0">
                <a:latin typeface="Lato"/>
                <a:cs typeface="Lato"/>
              </a:rPr>
              <a:t>to </a:t>
            </a:r>
            <a:r>
              <a:rPr sz="2200" spc="-5" dirty="0">
                <a:latin typeface="Lato"/>
                <a:cs typeface="Lato"/>
              </a:rPr>
              <a:t>provide first-point  medical</a:t>
            </a:r>
            <a:r>
              <a:rPr sz="2200" spc="-10" dirty="0">
                <a:latin typeface="Lato"/>
                <a:cs typeface="Lato"/>
              </a:rPr>
              <a:t> </a:t>
            </a:r>
            <a:r>
              <a:rPr sz="2200" spc="-5" dirty="0">
                <a:latin typeface="Lato"/>
                <a:cs typeface="Lato"/>
              </a:rPr>
              <a:t>attention.</a:t>
            </a:r>
            <a:endParaRPr sz="2200">
              <a:latin typeface="Lato"/>
              <a:cs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8698" y="2729883"/>
            <a:ext cx="9398000" cy="4894802"/>
          </a:xfrm>
          <a:prstGeom prst="rect">
            <a:avLst/>
          </a:prstGeom>
        </p:spPr>
        <p:txBody>
          <a:bodyPr vert="horz" wrap="square" lIns="0" tIns="12065" rIns="0" bIns="0" rtlCol="0">
            <a:spAutoFit/>
          </a:bodyPr>
          <a:lstStyle/>
          <a:p>
            <a:pPr marL="104775" marR="96520" algn="ctr">
              <a:lnSpc>
                <a:spcPts val="2730"/>
              </a:lnSpc>
              <a:spcBef>
                <a:spcPts val="95"/>
              </a:spcBef>
            </a:pPr>
            <a:r>
              <a:rPr sz="2000" spc="10" dirty="0">
                <a:latin typeface="Arimo"/>
                <a:cs typeface="Arimo"/>
              </a:rPr>
              <a:t>Pranav </a:t>
            </a:r>
            <a:r>
              <a:rPr sz="2000" spc="5" dirty="0">
                <a:latin typeface="Arimo"/>
                <a:cs typeface="Arimo"/>
              </a:rPr>
              <a:t>Bajaj, </a:t>
            </a:r>
            <a:r>
              <a:rPr sz="2000" spc="10" dirty="0">
                <a:latin typeface="Arimo"/>
                <a:cs typeface="Arimo"/>
              </a:rPr>
              <a:t>Co-founder, Medulance Healthcare </a:t>
            </a:r>
            <a:r>
              <a:rPr sz="2000" spc="5" dirty="0">
                <a:latin typeface="Arimo"/>
                <a:cs typeface="Arimo"/>
              </a:rPr>
              <a:t>drives partner acquisition  </a:t>
            </a:r>
            <a:r>
              <a:rPr sz="2000" spc="10" dirty="0">
                <a:latin typeface="Arimo"/>
                <a:cs typeface="Arimo"/>
              </a:rPr>
              <a:t>and growth at Medulance. Born and </a:t>
            </a:r>
            <a:r>
              <a:rPr sz="2000" spc="5" dirty="0">
                <a:latin typeface="Arimo"/>
                <a:cs typeface="Arimo"/>
              </a:rPr>
              <a:t>raised in Delhi, </a:t>
            </a:r>
            <a:r>
              <a:rPr sz="2000" spc="10" dirty="0">
                <a:latin typeface="Arimo"/>
                <a:cs typeface="Arimo"/>
              </a:rPr>
              <a:t>an alumni of Modern  School, Pranav pursued </a:t>
            </a:r>
            <a:r>
              <a:rPr sz="2000" spc="5" dirty="0">
                <a:latin typeface="Arimo"/>
                <a:cs typeface="Arimo"/>
              </a:rPr>
              <a:t>his graduation in </a:t>
            </a:r>
            <a:r>
              <a:rPr sz="2000" spc="10" dirty="0">
                <a:latin typeface="Arimo"/>
                <a:cs typeface="Arimo"/>
              </a:rPr>
              <a:t>Finance from Shaheed Sukhdev  College of Business</a:t>
            </a:r>
            <a:r>
              <a:rPr sz="2000" spc="-10" dirty="0">
                <a:latin typeface="Arimo"/>
                <a:cs typeface="Arimo"/>
              </a:rPr>
              <a:t> </a:t>
            </a:r>
            <a:r>
              <a:rPr sz="2000" spc="5" dirty="0">
                <a:latin typeface="Arimo"/>
                <a:cs typeface="Arimo"/>
              </a:rPr>
              <a:t>Studies.</a:t>
            </a:r>
            <a:endParaRPr sz="2000" dirty="0">
              <a:latin typeface="Arimo"/>
              <a:cs typeface="Arimo"/>
            </a:endParaRPr>
          </a:p>
          <a:p>
            <a:pPr marL="227965" marR="220345" algn="ctr">
              <a:lnSpc>
                <a:spcPts val="2730"/>
              </a:lnSpc>
              <a:spcBef>
                <a:spcPts val="20"/>
              </a:spcBef>
            </a:pPr>
            <a:r>
              <a:rPr sz="2000" spc="15" dirty="0">
                <a:latin typeface="Arimo"/>
                <a:cs typeface="Arimo"/>
              </a:rPr>
              <a:t>He </a:t>
            </a:r>
            <a:r>
              <a:rPr sz="2000" spc="10" dirty="0">
                <a:latin typeface="Arimo"/>
                <a:cs typeface="Arimo"/>
              </a:rPr>
              <a:t>also leverages </a:t>
            </a:r>
            <a:r>
              <a:rPr sz="2000" spc="5" dirty="0">
                <a:latin typeface="Arimo"/>
                <a:cs typeface="Arimo"/>
              </a:rPr>
              <a:t>his </a:t>
            </a:r>
            <a:r>
              <a:rPr sz="2000" spc="10" dirty="0">
                <a:latin typeface="Arimo"/>
                <a:cs typeface="Arimo"/>
              </a:rPr>
              <a:t>marketing lead experience </a:t>
            </a:r>
            <a:r>
              <a:rPr sz="2000" spc="5" dirty="0">
                <a:latin typeface="Arimo"/>
                <a:cs typeface="Arimo"/>
              </a:rPr>
              <a:t>with ThatsRealty, </a:t>
            </a:r>
            <a:r>
              <a:rPr sz="2000" spc="15" dirty="0">
                <a:latin typeface="Arimo"/>
                <a:cs typeface="Arimo"/>
              </a:rPr>
              <a:t>a </a:t>
            </a:r>
            <a:r>
              <a:rPr sz="2000" spc="5" dirty="0">
                <a:latin typeface="Arimo"/>
                <a:cs typeface="Arimo"/>
              </a:rPr>
              <a:t>real  estate start-up, </a:t>
            </a:r>
            <a:r>
              <a:rPr sz="2000" spc="10" dirty="0">
                <a:latin typeface="Arimo"/>
                <a:cs typeface="Arimo"/>
              </a:rPr>
              <a:t>as </a:t>
            </a:r>
            <a:r>
              <a:rPr sz="2000" spc="5" dirty="0">
                <a:latin typeface="Arimo"/>
                <a:cs typeface="Arimo"/>
              </a:rPr>
              <a:t>well </a:t>
            </a:r>
            <a:r>
              <a:rPr sz="2000" spc="10" dirty="0">
                <a:latin typeface="Arimo"/>
                <a:cs typeface="Arimo"/>
              </a:rPr>
              <a:t>as some </a:t>
            </a:r>
            <a:r>
              <a:rPr sz="2000" spc="5" dirty="0">
                <a:latin typeface="Arimo"/>
                <a:cs typeface="Arimo"/>
              </a:rPr>
              <a:t>quality </a:t>
            </a:r>
            <a:r>
              <a:rPr sz="2000" spc="10" dirty="0">
                <a:latin typeface="Arimo"/>
                <a:cs typeface="Arimo"/>
              </a:rPr>
              <a:t>time </a:t>
            </a:r>
            <a:r>
              <a:rPr sz="2000" spc="5" dirty="0">
                <a:latin typeface="Arimo"/>
                <a:cs typeface="Arimo"/>
              </a:rPr>
              <a:t>in Strategy </a:t>
            </a:r>
            <a:r>
              <a:rPr sz="2000" spc="10" dirty="0">
                <a:latin typeface="Arimo"/>
                <a:cs typeface="Arimo"/>
              </a:rPr>
              <a:t>and Operations  </a:t>
            </a:r>
            <a:r>
              <a:rPr sz="2000" spc="5" dirty="0">
                <a:latin typeface="Arimo"/>
                <a:cs typeface="Arimo"/>
              </a:rPr>
              <a:t>consulting </a:t>
            </a:r>
            <a:r>
              <a:rPr sz="2000" spc="10" dirty="0">
                <a:latin typeface="Arimo"/>
                <a:cs typeface="Arimo"/>
              </a:rPr>
              <a:t>at </a:t>
            </a:r>
            <a:r>
              <a:rPr sz="2000" spc="5" dirty="0">
                <a:latin typeface="Arimo"/>
                <a:cs typeface="Arimo"/>
              </a:rPr>
              <a:t>Deloitte, </a:t>
            </a:r>
            <a:r>
              <a:rPr sz="2000" spc="10" dirty="0">
                <a:latin typeface="Arimo"/>
                <a:cs typeface="Arimo"/>
              </a:rPr>
              <a:t>to add value to </a:t>
            </a:r>
            <a:r>
              <a:rPr sz="2000" spc="5" dirty="0">
                <a:latin typeface="Arimo"/>
                <a:cs typeface="Arimo"/>
              </a:rPr>
              <a:t>his role </a:t>
            </a:r>
            <a:r>
              <a:rPr sz="2000" spc="10" dirty="0">
                <a:latin typeface="Arimo"/>
                <a:cs typeface="Arimo"/>
              </a:rPr>
              <a:t>at</a:t>
            </a:r>
            <a:r>
              <a:rPr sz="2000" spc="-10" dirty="0">
                <a:latin typeface="Arimo"/>
                <a:cs typeface="Arimo"/>
              </a:rPr>
              <a:t> </a:t>
            </a:r>
            <a:r>
              <a:rPr sz="2000" spc="10" dirty="0">
                <a:latin typeface="Arimo"/>
                <a:cs typeface="Arimo"/>
              </a:rPr>
              <a:t>Medulance.</a:t>
            </a:r>
            <a:endParaRPr sz="2000" dirty="0">
              <a:latin typeface="Arimo"/>
              <a:cs typeface="Arimo"/>
            </a:endParaRPr>
          </a:p>
          <a:p>
            <a:pPr>
              <a:lnSpc>
                <a:spcPct val="100000"/>
              </a:lnSpc>
            </a:pPr>
            <a:endParaRPr sz="2400" dirty="0">
              <a:latin typeface="Arimo"/>
              <a:cs typeface="Arimo"/>
            </a:endParaRPr>
          </a:p>
          <a:p>
            <a:pPr>
              <a:lnSpc>
                <a:spcPct val="100000"/>
              </a:lnSpc>
              <a:spcBef>
                <a:spcPts val="10"/>
              </a:spcBef>
            </a:pPr>
            <a:endParaRPr sz="2250" dirty="0">
              <a:latin typeface="Arimo"/>
              <a:cs typeface="Arimo"/>
            </a:endParaRPr>
          </a:p>
          <a:p>
            <a:pPr marL="12700" marR="5080" indent="-635" algn="ctr">
              <a:lnSpc>
                <a:spcPct val="106000"/>
              </a:lnSpc>
            </a:pPr>
            <a:r>
              <a:rPr sz="2000" spc="20" dirty="0">
                <a:latin typeface="Arimo"/>
                <a:cs typeface="Arimo"/>
              </a:rPr>
              <a:t>A </a:t>
            </a:r>
            <a:r>
              <a:rPr sz="2000" spc="10" dirty="0">
                <a:latin typeface="Arimo"/>
                <a:cs typeface="Arimo"/>
              </a:rPr>
              <a:t>Computer Science Engineer, Ravjot </a:t>
            </a:r>
            <a:r>
              <a:rPr sz="2000" spc="5" dirty="0">
                <a:latin typeface="Arimo"/>
                <a:cs typeface="Arimo"/>
              </a:rPr>
              <a:t>is </a:t>
            </a:r>
            <a:r>
              <a:rPr sz="2000" spc="15" dirty="0">
                <a:latin typeface="Arimo"/>
                <a:cs typeface="Arimo"/>
              </a:rPr>
              <a:t>a </a:t>
            </a:r>
            <a:r>
              <a:rPr sz="2000" spc="5" dirty="0">
                <a:latin typeface="Arimo"/>
                <a:cs typeface="Arimo"/>
              </a:rPr>
              <a:t>resident </a:t>
            </a:r>
            <a:r>
              <a:rPr sz="2000" spc="10" dirty="0">
                <a:latin typeface="Arimo"/>
                <a:cs typeface="Arimo"/>
              </a:rPr>
              <a:t>of </a:t>
            </a:r>
            <a:r>
              <a:rPr sz="2000" spc="5" dirty="0">
                <a:latin typeface="Arimo"/>
                <a:cs typeface="Arimo"/>
              </a:rPr>
              <a:t>Delhi with </a:t>
            </a:r>
            <a:r>
              <a:rPr sz="2000" spc="15" dirty="0">
                <a:latin typeface="Arimo"/>
                <a:cs typeface="Arimo"/>
              </a:rPr>
              <a:t>a </a:t>
            </a:r>
            <a:r>
              <a:rPr sz="2000" spc="5" dirty="0">
                <a:latin typeface="Arimo"/>
                <a:cs typeface="Arimo"/>
              </a:rPr>
              <a:t>Certificate  </a:t>
            </a:r>
            <a:r>
              <a:rPr sz="2000" spc="10" dirty="0">
                <a:latin typeface="Arimo"/>
                <a:cs typeface="Arimo"/>
              </a:rPr>
              <a:t>of </a:t>
            </a:r>
            <a:r>
              <a:rPr sz="2000" spc="5" dirty="0">
                <a:latin typeface="Arimo"/>
                <a:cs typeface="Arimo"/>
              </a:rPr>
              <a:t>Entrepreneurship </a:t>
            </a:r>
            <a:r>
              <a:rPr sz="2000" spc="10" dirty="0">
                <a:latin typeface="Arimo"/>
                <a:cs typeface="Arimo"/>
              </a:rPr>
              <a:t>from </a:t>
            </a:r>
            <a:r>
              <a:rPr sz="2000" spc="5" dirty="0">
                <a:latin typeface="Arimo"/>
                <a:cs typeface="Arimo"/>
              </a:rPr>
              <a:t>IIM, Kashipur. </a:t>
            </a:r>
            <a:r>
              <a:rPr sz="2000" spc="10" dirty="0">
                <a:latin typeface="Arimo"/>
                <a:cs typeface="Arimo"/>
              </a:rPr>
              <a:t>Always an </a:t>
            </a:r>
            <a:r>
              <a:rPr sz="2000" spc="5" dirty="0">
                <a:latin typeface="Arimo"/>
                <a:cs typeface="Arimo"/>
              </a:rPr>
              <a:t>innovative thinker with </a:t>
            </a:r>
            <a:r>
              <a:rPr sz="2000" spc="10" dirty="0">
                <a:latin typeface="Arimo"/>
                <a:cs typeface="Arimo"/>
              </a:rPr>
              <a:t>an  </a:t>
            </a:r>
            <a:r>
              <a:rPr sz="2000" spc="5" dirty="0">
                <a:latin typeface="Arimo"/>
                <a:cs typeface="Arimo"/>
              </a:rPr>
              <a:t>itch </a:t>
            </a:r>
            <a:r>
              <a:rPr sz="2000" spc="10" dirty="0">
                <a:latin typeface="Arimo"/>
                <a:cs typeface="Arimo"/>
              </a:rPr>
              <a:t>to do </a:t>
            </a:r>
            <a:r>
              <a:rPr sz="2000" spc="5" dirty="0">
                <a:latin typeface="Arimo"/>
                <a:cs typeface="Arimo"/>
              </a:rPr>
              <a:t>things differently, </a:t>
            </a:r>
            <a:r>
              <a:rPr sz="2000" spc="10" dirty="0">
                <a:latin typeface="Arimo"/>
                <a:cs typeface="Arimo"/>
              </a:rPr>
              <a:t>Ravjot had been working on </a:t>
            </a:r>
            <a:r>
              <a:rPr lang="en-IN" sz="2000" spc="5" dirty="0">
                <a:latin typeface="Arimo"/>
                <a:cs typeface="Arimo"/>
              </a:rPr>
              <a:t>location-based</a:t>
            </a:r>
            <a:r>
              <a:rPr sz="2000" spc="10" dirty="0">
                <a:latin typeface="Arimo"/>
                <a:cs typeface="Arimo"/>
              </a:rPr>
              <a:t>  </a:t>
            </a:r>
            <a:r>
              <a:rPr sz="2000" spc="5" dirty="0">
                <a:latin typeface="Arimo"/>
                <a:cs typeface="Arimo"/>
              </a:rPr>
              <a:t>technology, </a:t>
            </a:r>
            <a:r>
              <a:rPr sz="2000" spc="10" dirty="0">
                <a:latin typeface="Arimo"/>
                <a:cs typeface="Arimo"/>
              </a:rPr>
              <a:t>emergency technology ever since </a:t>
            </a:r>
            <a:r>
              <a:rPr sz="2000" spc="5" dirty="0">
                <a:latin typeface="Arimo"/>
                <a:cs typeface="Arimo"/>
              </a:rPr>
              <a:t>college days.Ravjot brings in  </a:t>
            </a:r>
            <a:r>
              <a:rPr sz="2000" spc="15" dirty="0">
                <a:latin typeface="Arimo"/>
                <a:cs typeface="Arimo"/>
              </a:rPr>
              <a:t>new </a:t>
            </a:r>
            <a:r>
              <a:rPr sz="2000" spc="10" dirty="0">
                <a:latin typeface="Arimo"/>
                <a:cs typeface="Arimo"/>
              </a:rPr>
              <a:t>ideas and </a:t>
            </a:r>
            <a:r>
              <a:rPr sz="2000" spc="5" dirty="0">
                <a:latin typeface="Arimo"/>
                <a:cs typeface="Arimo"/>
              </a:rPr>
              <a:t>technological integrations while directing </a:t>
            </a:r>
            <a:r>
              <a:rPr sz="2000" spc="10" dirty="0">
                <a:latin typeface="Arimo"/>
                <a:cs typeface="Arimo"/>
              </a:rPr>
              <a:t>the </a:t>
            </a:r>
            <a:r>
              <a:rPr sz="2000" spc="5" dirty="0">
                <a:latin typeface="Arimo"/>
                <a:cs typeface="Arimo"/>
              </a:rPr>
              <a:t>operational  </a:t>
            </a:r>
            <a:r>
              <a:rPr sz="2000" spc="10" dirty="0">
                <a:latin typeface="Arimo"/>
                <a:cs typeface="Arimo"/>
              </a:rPr>
              <a:t>aspects to ensure </a:t>
            </a:r>
            <a:r>
              <a:rPr sz="2000" spc="5" dirty="0">
                <a:latin typeface="Arimo"/>
                <a:cs typeface="Arimo"/>
              </a:rPr>
              <a:t>effective </a:t>
            </a:r>
            <a:r>
              <a:rPr sz="2000" spc="10" dirty="0">
                <a:latin typeface="Arimo"/>
                <a:cs typeface="Arimo"/>
              </a:rPr>
              <a:t>working at</a:t>
            </a:r>
            <a:r>
              <a:rPr sz="2000" spc="-25" dirty="0">
                <a:latin typeface="Arimo"/>
                <a:cs typeface="Arimo"/>
              </a:rPr>
              <a:t> </a:t>
            </a:r>
            <a:r>
              <a:rPr sz="2000" spc="10" dirty="0">
                <a:latin typeface="Arimo"/>
                <a:cs typeface="Arimo"/>
              </a:rPr>
              <a:t>Medulance.</a:t>
            </a:r>
            <a:endParaRPr sz="2000" dirty="0">
              <a:latin typeface="Arimo"/>
              <a:cs typeface="Arimo"/>
            </a:endParaRPr>
          </a:p>
        </p:txBody>
      </p:sp>
      <p:sp>
        <p:nvSpPr>
          <p:cNvPr id="3" name="object 3"/>
          <p:cNvSpPr/>
          <p:nvPr/>
        </p:nvSpPr>
        <p:spPr>
          <a:xfrm>
            <a:off x="10125668" y="425744"/>
            <a:ext cx="7867649" cy="943929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631488" y="705075"/>
            <a:ext cx="4277995" cy="1093470"/>
          </a:xfrm>
          <a:prstGeom prst="rect">
            <a:avLst/>
          </a:prstGeom>
        </p:spPr>
        <p:txBody>
          <a:bodyPr vert="horz" wrap="square" lIns="0" tIns="13335" rIns="0" bIns="0" rtlCol="0">
            <a:spAutoFit/>
          </a:bodyPr>
          <a:lstStyle/>
          <a:p>
            <a:pPr marL="12700">
              <a:lnSpc>
                <a:spcPct val="100000"/>
              </a:lnSpc>
              <a:spcBef>
                <a:spcPts val="105"/>
              </a:spcBef>
            </a:pPr>
            <a:r>
              <a:rPr sz="7000" u="sng" spc="-505" dirty="0">
                <a:solidFill>
                  <a:srgbClr val="000000"/>
                </a:solidFill>
              </a:rPr>
              <a:t>F</a:t>
            </a:r>
            <a:r>
              <a:rPr sz="7000" u="sng" spc="180" dirty="0">
                <a:solidFill>
                  <a:srgbClr val="000000"/>
                </a:solidFill>
              </a:rPr>
              <a:t>o</a:t>
            </a:r>
            <a:r>
              <a:rPr sz="7000" u="sng" spc="409" dirty="0">
                <a:solidFill>
                  <a:srgbClr val="000000"/>
                </a:solidFill>
              </a:rPr>
              <a:t>un</a:t>
            </a:r>
            <a:r>
              <a:rPr sz="7000" u="sng" spc="220" dirty="0">
                <a:solidFill>
                  <a:srgbClr val="000000"/>
                </a:solidFill>
              </a:rPr>
              <a:t>d</a:t>
            </a:r>
            <a:r>
              <a:rPr sz="7000" u="sng" spc="430" dirty="0">
                <a:solidFill>
                  <a:srgbClr val="000000"/>
                </a:solidFill>
              </a:rPr>
              <a:t>e</a:t>
            </a:r>
            <a:r>
              <a:rPr sz="7000" u="sng" spc="555" dirty="0">
                <a:solidFill>
                  <a:srgbClr val="000000"/>
                </a:solidFill>
              </a:rPr>
              <a:t>r</a:t>
            </a:r>
            <a:r>
              <a:rPr sz="7000" u="sng" spc="-160" dirty="0">
                <a:solidFill>
                  <a:srgbClr val="000000"/>
                </a:solidFill>
              </a:rPr>
              <a:t>s</a:t>
            </a:r>
            <a:endParaRPr sz="7000" u="sng" dirty="0"/>
          </a:p>
        </p:txBody>
      </p:sp>
      <p:sp>
        <p:nvSpPr>
          <p:cNvPr id="5" name="object 5"/>
          <p:cNvSpPr/>
          <p:nvPr/>
        </p:nvSpPr>
        <p:spPr>
          <a:xfrm>
            <a:off x="438698" y="5135018"/>
            <a:ext cx="9525635" cy="0"/>
          </a:xfrm>
          <a:custGeom>
            <a:avLst/>
            <a:gdLst/>
            <a:ahLst/>
            <a:cxnLst/>
            <a:rect l="l" t="t" r="r" b="b"/>
            <a:pathLst>
              <a:path w="9525635">
                <a:moveTo>
                  <a:pt x="0" y="0"/>
                </a:moveTo>
                <a:lnTo>
                  <a:pt x="9525095" y="0"/>
                </a:lnTo>
              </a:path>
            </a:pathLst>
          </a:custGeom>
          <a:ln w="38100">
            <a:solidFill>
              <a:srgbClr val="000000"/>
            </a:solidFill>
          </a:ln>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60096" y="3909965"/>
            <a:ext cx="142875" cy="14287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860096" y="4510040"/>
            <a:ext cx="142875" cy="1428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860096" y="5710190"/>
            <a:ext cx="142875" cy="14287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860096" y="6310265"/>
            <a:ext cx="142875" cy="14287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860096" y="6910340"/>
            <a:ext cx="142875" cy="14287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860096" y="7510415"/>
            <a:ext cx="142875" cy="14287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860096" y="8110490"/>
            <a:ext cx="142875" cy="142875"/>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1456871" y="2364216"/>
            <a:ext cx="12891135" cy="6097182"/>
          </a:xfrm>
          <a:prstGeom prst="rect">
            <a:avLst/>
          </a:prstGeom>
        </p:spPr>
        <p:txBody>
          <a:bodyPr vert="horz" wrap="square" lIns="0" tIns="15240" rIns="0" bIns="0" rtlCol="0">
            <a:spAutoFit/>
          </a:bodyPr>
          <a:lstStyle/>
          <a:p>
            <a:pPr marL="12700">
              <a:lnSpc>
                <a:spcPct val="100000"/>
              </a:lnSpc>
              <a:spcBef>
                <a:spcPts val="120"/>
              </a:spcBef>
            </a:pPr>
            <a:r>
              <a:rPr sz="4100" spc="5" dirty="0">
                <a:latin typeface="Lato"/>
                <a:cs typeface="Lato"/>
              </a:rPr>
              <a:t>The major issues faced are</a:t>
            </a:r>
            <a:r>
              <a:rPr sz="4100" spc="-30" dirty="0">
                <a:latin typeface="Lato"/>
                <a:cs typeface="Lato"/>
              </a:rPr>
              <a:t> </a:t>
            </a:r>
            <a:r>
              <a:rPr sz="4100" spc="5" dirty="0">
                <a:latin typeface="Lato"/>
                <a:cs typeface="Lato"/>
              </a:rPr>
              <a:t>-</a:t>
            </a:r>
            <a:endParaRPr sz="4100" dirty="0">
              <a:latin typeface="Lato"/>
              <a:cs typeface="Lato"/>
            </a:endParaRPr>
          </a:p>
          <a:p>
            <a:pPr>
              <a:lnSpc>
                <a:spcPct val="100000"/>
              </a:lnSpc>
              <a:spcBef>
                <a:spcPts val="10"/>
              </a:spcBef>
            </a:pPr>
            <a:endParaRPr sz="4000" dirty="0">
              <a:latin typeface="Lato"/>
              <a:cs typeface="Lato"/>
            </a:endParaRPr>
          </a:p>
          <a:p>
            <a:pPr marL="751205" marR="52705">
              <a:lnSpc>
                <a:spcPct val="115799"/>
              </a:lnSpc>
            </a:pPr>
            <a:r>
              <a:rPr sz="3400" spc="5" dirty="0">
                <a:latin typeface="Lato"/>
                <a:cs typeface="Lato"/>
              </a:rPr>
              <a:t>Severe lack of awareness and </a:t>
            </a:r>
            <a:r>
              <a:rPr sz="3400" dirty="0">
                <a:latin typeface="Lato"/>
                <a:cs typeface="Lato"/>
              </a:rPr>
              <a:t>facility </a:t>
            </a:r>
            <a:r>
              <a:rPr sz="3400" spc="5" dirty="0">
                <a:latin typeface="Lato"/>
                <a:cs typeface="Lato"/>
              </a:rPr>
              <a:t>of </a:t>
            </a:r>
            <a:r>
              <a:rPr sz="3400" dirty="0">
                <a:latin typeface="Lato"/>
                <a:cs typeface="Lato"/>
              </a:rPr>
              <a:t>first </a:t>
            </a:r>
            <a:r>
              <a:rPr sz="3400" spc="5" dirty="0">
                <a:latin typeface="Lato"/>
                <a:cs typeface="Lato"/>
              </a:rPr>
              <a:t>aid communication  </a:t>
            </a:r>
            <a:r>
              <a:rPr sz="3400" dirty="0">
                <a:latin typeface="Lato"/>
                <a:cs typeface="Lato"/>
              </a:rPr>
              <a:t>Inability </a:t>
            </a:r>
            <a:r>
              <a:rPr sz="3400" spc="5" dirty="0">
                <a:latin typeface="Lato"/>
                <a:cs typeface="Lato"/>
              </a:rPr>
              <a:t>of </a:t>
            </a:r>
            <a:r>
              <a:rPr sz="3400" spc="10" dirty="0">
                <a:latin typeface="Lato"/>
                <a:cs typeface="Lato"/>
              </a:rPr>
              <a:t>a </a:t>
            </a:r>
            <a:r>
              <a:rPr sz="3400" spc="5" dirty="0">
                <a:latin typeface="Lato"/>
                <a:cs typeface="Lato"/>
              </a:rPr>
              <a:t>person to have </a:t>
            </a:r>
            <a:r>
              <a:rPr sz="3400" spc="10" dirty="0">
                <a:latin typeface="Lato"/>
                <a:cs typeface="Lato"/>
              </a:rPr>
              <a:t>a </a:t>
            </a:r>
            <a:r>
              <a:rPr sz="3400" spc="5" dirty="0">
                <a:latin typeface="Lato"/>
                <a:cs typeface="Lato"/>
              </a:rPr>
              <a:t>top of mind </a:t>
            </a:r>
            <a:r>
              <a:rPr sz="3400" dirty="0">
                <a:latin typeface="Lato"/>
                <a:cs typeface="Lato"/>
              </a:rPr>
              <a:t>recall </a:t>
            </a:r>
            <a:r>
              <a:rPr sz="3400" spc="5" dirty="0">
                <a:latin typeface="Lato"/>
                <a:cs typeface="Lato"/>
              </a:rPr>
              <a:t>of emergency  numbers</a:t>
            </a:r>
            <a:endParaRPr sz="3400" dirty="0">
              <a:latin typeface="Lato"/>
              <a:cs typeface="Lato"/>
            </a:endParaRPr>
          </a:p>
          <a:p>
            <a:pPr marL="751205">
              <a:lnSpc>
                <a:spcPct val="100000"/>
              </a:lnSpc>
              <a:spcBef>
                <a:spcPts val="645"/>
              </a:spcBef>
            </a:pPr>
            <a:r>
              <a:rPr sz="3400" spc="5" dirty="0">
                <a:latin typeface="Lato"/>
                <a:cs typeface="Lato"/>
              </a:rPr>
              <a:t>High response</a:t>
            </a:r>
            <a:r>
              <a:rPr sz="3400" spc="-10" dirty="0">
                <a:latin typeface="Lato"/>
                <a:cs typeface="Lato"/>
              </a:rPr>
              <a:t> </a:t>
            </a:r>
            <a:r>
              <a:rPr sz="3400" spc="5" dirty="0">
                <a:latin typeface="Lato"/>
                <a:cs typeface="Lato"/>
              </a:rPr>
              <a:t>time</a:t>
            </a:r>
            <a:endParaRPr sz="3400" dirty="0">
              <a:latin typeface="Lato"/>
              <a:cs typeface="Lato"/>
            </a:endParaRPr>
          </a:p>
          <a:p>
            <a:pPr marL="751205">
              <a:lnSpc>
                <a:spcPct val="100000"/>
              </a:lnSpc>
              <a:spcBef>
                <a:spcPts val="645"/>
              </a:spcBef>
            </a:pPr>
            <a:r>
              <a:rPr sz="3400" spc="5" dirty="0">
                <a:latin typeface="Lato"/>
                <a:cs typeface="Lato"/>
              </a:rPr>
              <a:t>Large number of </a:t>
            </a:r>
            <a:r>
              <a:rPr sz="3400" dirty="0">
                <a:latin typeface="Lato"/>
                <a:cs typeface="Lato"/>
              </a:rPr>
              <a:t>calls </a:t>
            </a:r>
            <a:r>
              <a:rPr sz="3400" spc="5" dirty="0">
                <a:latin typeface="Lato"/>
                <a:cs typeface="Lato"/>
              </a:rPr>
              <a:t>being</a:t>
            </a:r>
            <a:r>
              <a:rPr sz="3400" spc="-5" dirty="0">
                <a:latin typeface="Lato"/>
                <a:cs typeface="Lato"/>
              </a:rPr>
              <a:t> </a:t>
            </a:r>
            <a:r>
              <a:rPr sz="3400" spc="5" dirty="0">
                <a:latin typeface="Lato"/>
                <a:cs typeface="Lato"/>
              </a:rPr>
              <a:t>missed</a:t>
            </a:r>
            <a:endParaRPr sz="3400" dirty="0">
              <a:latin typeface="Lato"/>
              <a:cs typeface="Lato"/>
            </a:endParaRPr>
          </a:p>
          <a:p>
            <a:pPr marL="751205" marR="606425">
              <a:lnSpc>
                <a:spcPct val="115799"/>
              </a:lnSpc>
            </a:pPr>
            <a:r>
              <a:rPr sz="3400" spc="5" dirty="0">
                <a:latin typeface="Lato"/>
                <a:cs typeface="Lato"/>
              </a:rPr>
              <a:t>The Emergency </a:t>
            </a:r>
            <a:r>
              <a:rPr sz="3400" spc="15" dirty="0">
                <a:latin typeface="Lato"/>
                <a:cs typeface="Lato"/>
              </a:rPr>
              <a:t>&amp; </a:t>
            </a:r>
            <a:r>
              <a:rPr sz="3400" spc="5" dirty="0">
                <a:latin typeface="Lato"/>
                <a:cs typeface="Lato"/>
              </a:rPr>
              <a:t>Ambulatory services sector </a:t>
            </a:r>
            <a:r>
              <a:rPr sz="3400" dirty="0">
                <a:latin typeface="Lato"/>
                <a:cs typeface="Lato"/>
              </a:rPr>
              <a:t>is </a:t>
            </a:r>
            <a:r>
              <a:rPr sz="3400" spc="5" dirty="0">
                <a:latin typeface="Lato"/>
                <a:cs typeface="Lato"/>
              </a:rPr>
              <a:t>unorganised  Lack of awareness coupled with the lack of</a:t>
            </a:r>
            <a:r>
              <a:rPr sz="3400" spc="-35" dirty="0">
                <a:latin typeface="Lato"/>
                <a:cs typeface="Lato"/>
              </a:rPr>
              <a:t> </a:t>
            </a:r>
            <a:r>
              <a:rPr sz="3400" spc="5" dirty="0">
                <a:latin typeface="Lato"/>
                <a:cs typeface="Lato"/>
              </a:rPr>
              <a:t>technology</a:t>
            </a:r>
            <a:endParaRPr sz="3400" dirty="0">
              <a:latin typeface="Lato"/>
              <a:cs typeface="Lato"/>
            </a:endParaRPr>
          </a:p>
          <a:p>
            <a:pPr marL="751205">
              <a:lnSpc>
                <a:spcPct val="100000"/>
              </a:lnSpc>
              <a:spcBef>
                <a:spcPts val="645"/>
              </a:spcBef>
            </a:pPr>
            <a:r>
              <a:rPr sz="3400" spc="10" dirty="0">
                <a:latin typeface="Lato"/>
                <a:cs typeface="Lato"/>
              </a:rPr>
              <a:t>No </a:t>
            </a:r>
            <a:r>
              <a:rPr sz="3400" spc="5" dirty="0">
                <a:latin typeface="Lato"/>
                <a:cs typeface="Lato"/>
              </a:rPr>
              <a:t>prominent national entity in emergency</a:t>
            </a:r>
            <a:r>
              <a:rPr sz="3400" spc="-35" dirty="0">
                <a:latin typeface="Lato"/>
                <a:cs typeface="Lato"/>
              </a:rPr>
              <a:t> </a:t>
            </a:r>
            <a:r>
              <a:rPr sz="3400" spc="5" dirty="0">
                <a:latin typeface="Lato"/>
                <a:cs typeface="Lato"/>
              </a:rPr>
              <a:t>response.</a:t>
            </a:r>
            <a:endParaRPr sz="3400" dirty="0">
              <a:latin typeface="Lato"/>
              <a:cs typeface="Lato"/>
            </a:endParaRPr>
          </a:p>
        </p:txBody>
      </p:sp>
      <p:sp>
        <p:nvSpPr>
          <p:cNvPr id="11" name="object 11"/>
          <p:cNvSpPr/>
          <p:nvPr/>
        </p:nvSpPr>
        <p:spPr>
          <a:xfrm>
            <a:off x="14676291" y="221428"/>
            <a:ext cx="2783779" cy="2700866"/>
          </a:xfrm>
          <a:prstGeom prst="rect">
            <a:avLst/>
          </a:prstGeom>
          <a:blipFill>
            <a:blip r:embed="rId4" cstate="print"/>
            <a:stretch>
              <a:fillRect/>
            </a:stretch>
          </a:blipFill>
        </p:spPr>
        <p:txBody>
          <a:bodyPr wrap="square" lIns="0" tIns="0" rIns="0" bIns="0" rtlCol="0"/>
          <a:lstStyle/>
          <a:p>
            <a:endParaRPr/>
          </a:p>
        </p:txBody>
      </p:sp>
      <p:sp>
        <p:nvSpPr>
          <p:cNvPr id="12" name="object 12"/>
          <p:cNvSpPr txBox="1">
            <a:spLocks noGrp="1"/>
          </p:cNvSpPr>
          <p:nvPr>
            <p:ph type="title"/>
          </p:nvPr>
        </p:nvSpPr>
        <p:spPr>
          <a:xfrm>
            <a:off x="1456871" y="495326"/>
            <a:ext cx="7206615" cy="1092835"/>
          </a:xfrm>
          <a:prstGeom prst="rect">
            <a:avLst/>
          </a:prstGeom>
        </p:spPr>
        <p:txBody>
          <a:bodyPr vert="horz" wrap="square" lIns="0" tIns="12700" rIns="0" bIns="0" rtlCol="0">
            <a:spAutoFit/>
          </a:bodyPr>
          <a:lstStyle/>
          <a:p>
            <a:pPr marL="12700">
              <a:lnSpc>
                <a:spcPct val="100000"/>
              </a:lnSpc>
              <a:spcBef>
                <a:spcPts val="100"/>
              </a:spcBef>
            </a:pPr>
            <a:r>
              <a:rPr sz="7000" u="sng" spc="254" dirty="0">
                <a:solidFill>
                  <a:srgbClr val="000000"/>
                </a:solidFill>
              </a:rPr>
              <a:t>Problems</a:t>
            </a:r>
            <a:r>
              <a:rPr sz="7000" u="sng" spc="-200" dirty="0">
                <a:solidFill>
                  <a:srgbClr val="000000"/>
                </a:solidFill>
              </a:rPr>
              <a:t> </a:t>
            </a:r>
            <a:r>
              <a:rPr sz="7000" u="sng" spc="95" dirty="0">
                <a:solidFill>
                  <a:srgbClr val="000000"/>
                </a:solidFill>
              </a:rPr>
              <a:t>Faced</a:t>
            </a:r>
            <a:endParaRPr sz="7000" u="sn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776850" y="1184437"/>
            <a:ext cx="7051507" cy="746310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771071" y="989267"/>
            <a:ext cx="7192645" cy="924560"/>
          </a:xfrm>
          <a:prstGeom prst="rect">
            <a:avLst/>
          </a:prstGeom>
        </p:spPr>
        <p:txBody>
          <a:bodyPr vert="horz" wrap="square" lIns="0" tIns="12700" rIns="0" bIns="0" rtlCol="0">
            <a:spAutoFit/>
          </a:bodyPr>
          <a:lstStyle/>
          <a:p>
            <a:pPr marL="12700">
              <a:lnSpc>
                <a:spcPct val="100000"/>
              </a:lnSpc>
              <a:spcBef>
                <a:spcPts val="100"/>
              </a:spcBef>
            </a:pPr>
            <a:r>
              <a:rPr sz="5900" u="sng" spc="195" dirty="0">
                <a:solidFill>
                  <a:srgbClr val="000000"/>
                </a:solidFill>
              </a:rPr>
              <a:t>Solutions/Services</a:t>
            </a:r>
            <a:endParaRPr sz="5900" u="sng" dirty="0"/>
          </a:p>
        </p:txBody>
      </p:sp>
      <p:sp>
        <p:nvSpPr>
          <p:cNvPr id="4" name="object 4"/>
          <p:cNvSpPr/>
          <p:nvPr/>
        </p:nvSpPr>
        <p:spPr>
          <a:xfrm>
            <a:off x="831412" y="3782152"/>
            <a:ext cx="122458" cy="122458"/>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156963" y="3468284"/>
            <a:ext cx="8774430" cy="3930650"/>
          </a:xfrm>
          <a:prstGeom prst="rect">
            <a:avLst/>
          </a:prstGeom>
        </p:spPr>
        <p:txBody>
          <a:bodyPr vert="horz" wrap="square" lIns="0" tIns="12700" rIns="0" bIns="0" rtlCol="0">
            <a:spAutoFit/>
          </a:bodyPr>
          <a:lstStyle/>
          <a:p>
            <a:pPr marL="12700" marR="1630680">
              <a:lnSpc>
                <a:spcPct val="116199"/>
              </a:lnSpc>
              <a:spcBef>
                <a:spcPts val="100"/>
              </a:spcBef>
            </a:pPr>
            <a:r>
              <a:rPr sz="3150" spc="-10" dirty="0">
                <a:latin typeface="Lato"/>
                <a:cs typeface="Lato"/>
              </a:rPr>
              <a:t>End to end emergency response service  GPS enabled high quality ambulances  Emergency Management Technology  Trained Drivers and certified</a:t>
            </a:r>
            <a:r>
              <a:rPr sz="3150" spc="10" dirty="0">
                <a:latin typeface="Lato"/>
                <a:cs typeface="Lato"/>
              </a:rPr>
              <a:t> </a:t>
            </a:r>
            <a:r>
              <a:rPr sz="3150" spc="-10" dirty="0">
                <a:latin typeface="Lato"/>
                <a:cs typeface="Lato"/>
              </a:rPr>
              <a:t>Paramedics</a:t>
            </a:r>
            <a:endParaRPr sz="3150">
              <a:latin typeface="Lato"/>
              <a:cs typeface="Lato"/>
            </a:endParaRPr>
          </a:p>
          <a:p>
            <a:pPr marL="12700" marR="5080">
              <a:lnSpc>
                <a:spcPct val="116199"/>
              </a:lnSpc>
            </a:pPr>
            <a:r>
              <a:rPr sz="3150" spc="-10" dirty="0">
                <a:latin typeface="Lato"/>
                <a:cs typeface="Lato"/>
              </a:rPr>
              <a:t>Covering 22 cities </a:t>
            </a:r>
            <a:r>
              <a:rPr sz="3150" spc="-5" dirty="0">
                <a:latin typeface="Lato"/>
                <a:cs typeface="Lato"/>
              </a:rPr>
              <a:t>in </a:t>
            </a:r>
            <a:r>
              <a:rPr sz="3150" spc="-10" dirty="0">
                <a:latin typeface="Lato"/>
                <a:cs typeface="Lato"/>
              </a:rPr>
              <a:t>India </a:t>
            </a:r>
            <a:r>
              <a:rPr sz="3150" spc="-5" dirty="0">
                <a:latin typeface="Lato"/>
                <a:cs typeface="Lato"/>
              </a:rPr>
              <a:t>(All </a:t>
            </a:r>
            <a:r>
              <a:rPr sz="3150" spc="-10" dirty="0">
                <a:latin typeface="Lato"/>
                <a:cs typeface="Lato"/>
              </a:rPr>
              <a:t>metros &amp; Major tier  </a:t>
            </a:r>
            <a:r>
              <a:rPr sz="3150" spc="-5" dirty="0">
                <a:latin typeface="Lato"/>
                <a:cs typeface="Lato"/>
              </a:rPr>
              <a:t>2</a:t>
            </a:r>
            <a:r>
              <a:rPr sz="3150" spc="-10" dirty="0">
                <a:latin typeface="Lato"/>
                <a:cs typeface="Lato"/>
              </a:rPr>
              <a:t> cities)</a:t>
            </a:r>
            <a:endParaRPr sz="3150">
              <a:latin typeface="Lato"/>
              <a:cs typeface="Lato"/>
            </a:endParaRPr>
          </a:p>
          <a:p>
            <a:pPr marL="12700">
              <a:lnSpc>
                <a:spcPct val="100000"/>
              </a:lnSpc>
              <a:spcBef>
                <a:spcPts val="615"/>
              </a:spcBef>
            </a:pPr>
            <a:r>
              <a:rPr sz="3150" spc="-10" dirty="0">
                <a:latin typeface="Lato"/>
                <a:cs typeface="Lato"/>
              </a:rPr>
              <a:t>Dedicated Helpline</a:t>
            </a:r>
            <a:r>
              <a:rPr sz="3150" spc="-5" dirty="0">
                <a:latin typeface="Lato"/>
                <a:cs typeface="Lato"/>
              </a:rPr>
              <a:t> </a:t>
            </a:r>
            <a:r>
              <a:rPr sz="3150" spc="-10" dirty="0">
                <a:latin typeface="Lato"/>
                <a:cs typeface="Lato"/>
              </a:rPr>
              <a:t>Number</a:t>
            </a:r>
            <a:endParaRPr sz="3150">
              <a:latin typeface="Lato"/>
              <a:cs typeface="Lato"/>
            </a:endParaRPr>
          </a:p>
        </p:txBody>
      </p:sp>
      <p:sp>
        <p:nvSpPr>
          <p:cNvPr id="6" name="object 6"/>
          <p:cNvSpPr/>
          <p:nvPr/>
        </p:nvSpPr>
        <p:spPr>
          <a:xfrm>
            <a:off x="831412" y="4340020"/>
            <a:ext cx="122458" cy="12245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831412" y="4897889"/>
            <a:ext cx="122458" cy="122458"/>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831412" y="5455757"/>
            <a:ext cx="122458" cy="122458"/>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831412" y="6013625"/>
            <a:ext cx="122458" cy="122458"/>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831412" y="7129362"/>
            <a:ext cx="122458" cy="122458"/>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841282" y="3424834"/>
            <a:ext cx="4557251" cy="321278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260928" y="538417"/>
            <a:ext cx="5862320" cy="1134110"/>
          </a:xfrm>
          <a:prstGeom prst="rect">
            <a:avLst/>
          </a:prstGeom>
        </p:spPr>
        <p:txBody>
          <a:bodyPr vert="horz" wrap="square" lIns="0" tIns="15875" rIns="0" bIns="0" rtlCol="0">
            <a:spAutoFit/>
          </a:bodyPr>
          <a:lstStyle/>
          <a:p>
            <a:pPr marL="12700">
              <a:lnSpc>
                <a:spcPct val="100000"/>
              </a:lnSpc>
              <a:spcBef>
                <a:spcPts val="125"/>
              </a:spcBef>
            </a:pPr>
            <a:r>
              <a:rPr sz="7250" u="sng" spc="480" dirty="0">
                <a:solidFill>
                  <a:srgbClr val="000000"/>
                </a:solidFill>
              </a:rPr>
              <a:t>Growth</a:t>
            </a:r>
            <a:r>
              <a:rPr sz="7250" u="sng" spc="-190" dirty="0">
                <a:solidFill>
                  <a:srgbClr val="000000"/>
                </a:solidFill>
              </a:rPr>
              <a:t> </a:t>
            </a:r>
            <a:r>
              <a:rPr sz="7250" u="sng" spc="620" dirty="0">
                <a:solidFill>
                  <a:srgbClr val="000000"/>
                </a:solidFill>
              </a:rPr>
              <a:t>rate</a:t>
            </a:r>
            <a:endParaRPr sz="7250" u="sng" dirty="0"/>
          </a:p>
        </p:txBody>
      </p:sp>
      <p:sp>
        <p:nvSpPr>
          <p:cNvPr id="4" name="object 4"/>
          <p:cNvSpPr/>
          <p:nvPr/>
        </p:nvSpPr>
        <p:spPr>
          <a:xfrm>
            <a:off x="1263743" y="2259774"/>
            <a:ext cx="99441" cy="99441"/>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507699" y="2051807"/>
            <a:ext cx="4997450" cy="7185659"/>
          </a:xfrm>
          <a:prstGeom prst="rect">
            <a:avLst/>
          </a:prstGeom>
        </p:spPr>
        <p:txBody>
          <a:bodyPr vert="horz" wrap="square" lIns="0" tIns="12065" rIns="0" bIns="0" rtlCol="0">
            <a:spAutoFit/>
          </a:bodyPr>
          <a:lstStyle/>
          <a:p>
            <a:pPr marL="12700" marR="24765">
              <a:lnSpc>
                <a:spcPct val="115999"/>
              </a:lnSpc>
              <a:spcBef>
                <a:spcPts val="95"/>
              </a:spcBef>
            </a:pPr>
            <a:r>
              <a:rPr sz="2250" spc="15" dirty="0">
                <a:latin typeface="Lato"/>
                <a:cs typeface="Lato"/>
              </a:rPr>
              <a:t>The </a:t>
            </a:r>
            <a:r>
              <a:rPr sz="2250" spc="10" dirty="0">
                <a:latin typeface="Lato"/>
                <a:cs typeface="Lato"/>
              </a:rPr>
              <a:t>startup has registered a growth of  </a:t>
            </a:r>
            <a:r>
              <a:rPr sz="2250" spc="15" dirty="0">
                <a:latin typeface="Lato"/>
                <a:cs typeface="Lato"/>
              </a:rPr>
              <a:t>300% </a:t>
            </a:r>
            <a:r>
              <a:rPr sz="2250" spc="10" dirty="0">
                <a:latin typeface="Lato"/>
                <a:cs typeface="Lato"/>
              </a:rPr>
              <a:t>in 2019-2021. </a:t>
            </a:r>
            <a:r>
              <a:rPr sz="2250" spc="5" dirty="0">
                <a:latin typeface="Lato"/>
                <a:cs typeface="Lato"/>
              </a:rPr>
              <a:t>It </a:t>
            </a:r>
            <a:r>
              <a:rPr sz="2250" spc="10" dirty="0">
                <a:latin typeface="Lato"/>
                <a:cs typeface="Lato"/>
              </a:rPr>
              <a:t>further </a:t>
            </a:r>
            <a:r>
              <a:rPr sz="2250" spc="15" dirty="0">
                <a:latin typeface="Lato"/>
                <a:cs typeface="Lato"/>
              </a:rPr>
              <a:t>grew</a:t>
            </a:r>
            <a:r>
              <a:rPr sz="2250" spc="-40" dirty="0">
                <a:latin typeface="Lato"/>
                <a:cs typeface="Lato"/>
              </a:rPr>
              <a:t> </a:t>
            </a:r>
            <a:r>
              <a:rPr sz="2250" spc="15" dirty="0">
                <a:latin typeface="Lato"/>
                <a:cs typeface="Lato"/>
              </a:rPr>
              <a:t>2x  </a:t>
            </a:r>
            <a:r>
              <a:rPr sz="2250" spc="10" dirty="0">
                <a:latin typeface="Lato"/>
                <a:cs typeface="Lato"/>
              </a:rPr>
              <a:t>the next year, Pranav Bajaj, co-founder  of Medulance, said in a conversation  with Business Insider</a:t>
            </a:r>
            <a:r>
              <a:rPr sz="2250" spc="-15" dirty="0">
                <a:latin typeface="Lato"/>
                <a:cs typeface="Lato"/>
              </a:rPr>
              <a:t> </a:t>
            </a:r>
            <a:r>
              <a:rPr sz="2250" spc="10" dirty="0">
                <a:latin typeface="Lato"/>
                <a:cs typeface="Lato"/>
              </a:rPr>
              <a:t>India.</a:t>
            </a:r>
            <a:endParaRPr sz="2250">
              <a:latin typeface="Lato"/>
              <a:cs typeface="Lato"/>
            </a:endParaRPr>
          </a:p>
          <a:p>
            <a:pPr marL="12700" marR="5080">
              <a:lnSpc>
                <a:spcPct val="115999"/>
              </a:lnSpc>
            </a:pPr>
            <a:r>
              <a:rPr sz="2250" spc="15" dirty="0">
                <a:latin typeface="Lato"/>
                <a:cs typeface="Lato"/>
              </a:rPr>
              <a:t>Medulance </a:t>
            </a:r>
            <a:r>
              <a:rPr sz="2250" spc="10" dirty="0">
                <a:latin typeface="Lato"/>
                <a:cs typeface="Lato"/>
              </a:rPr>
              <a:t>runs a fleet of </a:t>
            </a:r>
            <a:r>
              <a:rPr sz="2250" spc="15" dirty="0">
                <a:latin typeface="Lato"/>
                <a:cs typeface="Lato"/>
              </a:rPr>
              <a:t>5800  </a:t>
            </a:r>
            <a:r>
              <a:rPr sz="2250" spc="10" dirty="0">
                <a:latin typeface="Lato"/>
                <a:cs typeface="Lato"/>
              </a:rPr>
              <a:t>ambulances across </a:t>
            </a:r>
            <a:r>
              <a:rPr sz="2250" spc="15" dirty="0">
                <a:latin typeface="Lato"/>
                <a:cs typeface="Lato"/>
              </a:rPr>
              <a:t>22 </a:t>
            </a:r>
            <a:r>
              <a:rPr sz="2250" spc="10" dirty="0">
                <a:latin typeface="Lato"/>
                <a:cs typeface="Lato"/>
              </a:rPr>
              <a:t>cities </a:t>
            </a:r>
            <a:r>
              <a:rPr sz="2250" spc="15" dirty="0">
                <a:latin typeface="Lato"/>
                <a:cs typeface="Lato"/>
              </a:rPr>
              <a:t>and </a:t>
            </a:r>
            <a:r>
              <a:rPr sz="2250" spc="10" dirty="0">
                <a:latin typeface="Lato"/>
                <a:cs typeface="Lato"/>
              </a:rPr>
              <a:t>the  aggregator aims to increase the fleet</a:t>
            </a:r>
            <a:r>
              <a:rPr sz="2250" spc="-25" dirty="0">
                <a:latin typeface="Lato"/>
                <a:cs typeface="Lato"/>
              </a:rPr>
              <a:t> </a:t>
            </a:r>
            <a:r>
              <a:rPr sz="2250" spc="10" dirty="0">
                <a:latin typeface="Lato"/>
                <a:cs typeface="Lato"/>
              </a:rPr>
              <a:t>to  approx. </a:t>
            </a:r>
            <a:r>
              <a:rPr sz="2250" spc="15" dirty="0">
                <a:latin typeface="Lato"/>
                <a:cs typeface="Lato"/>
              </a:rPr>
              <a:t>7000 by </a:t>
            </a:r>
            <a:r>
              <a:rPr sz="2250" spc="10" dirty="0">
                <a:latin typeface="Lato"/>
                <a:cs typeface="Lato"/>
              </a:rPr>
              <a:t>the </a:t>
            </a:r>
            <a:r>
              <a:rPr sz="2250" spc="15" dirty="0">
                <a:latin typeface="Lato"/>
                <a:cs typeface="Lato"/>
              </a:rPr>
              <a:t>end </a:t>
            </a:r>
            <a:r>
              <a:rPr sz="2250" spc="10" dirty="0">
                <a:latin typeface="Lato"/>
                <a:cs typeface="Lato"/>
              </a:rPr>
              <a:t>of </a:t>
            </a:r>
            <a:r>
              <a:rPr sz="2250" spc="15" dirty="0">
                <a:latin typeface="Lato"/>
                <a:cs typeface="Lato"/>
              </a:rPr>
              <a:t>2021 and  12000 by </a:t>
            </a:r>
            <a:r>
              <a:rPr sz="2250" spc="10" dirty="0">
                <a:latin typeface="Lato"/>
                <a:cs typeface="Lato"/>
              </a:rPr>
              <a:t>the </a:t>
            </a:r>
            <a:r>
              <a:rPr sz="2250" spc="15" dirty="0">
                <a:latin typeface="Lato"/>
                <a:cs typeface="Lato"/>
              </a:rPr>
              <a:t>end </a:t>
            </a:r>
            <a:r>
              <a:rPr sz="2250" spc="10" dirty="0">
                <a:latin typeface="Lato"/>
                <a:cs typeface="Lato"/>
              </a:rPr>
              <a:t>of 2025. Currently,  the paramedical services startup takes  </a:t>
            </a:r>
            <a:r>
              <a:rPr sz="2250" spc="15" dirty="0">
                <a:latin typeface="Lato"/>
                <a:cs typeface="Lato"/>
              </a:rPr>
              <a:t>more </a:t>
            </a:r>
            <a:r>
              <a:rPr sz="2250" spc="10" dirty="0">
                <a:latin typeface="Lato"/>
                <a:cs typeface="Lato"/>
              </a:rPr>
              <a:t>than </a:t>
            </a:r>
            <a:r>
              <a:rPr sz="2250" spc="15" dirty="0">
                <a:latin typeface="Lato"/>
                <a:cs typeface="Lato"/>
              </a:rPr>
              <a:t>400 </a:t>
            </a:r>
            <a:r>
              <a:rPr sz="2250" spc="10" dirty="0">
                <a:latin typeface="Lato"/>
                <a:cs typeface="Lato"/>
              </a:rPr>
              <a:t>calls daily </a:t>
            </a:r>
            <a:r>
              <a:rPr sz="2250" spc="15" dirty="0">
                <a:latin typeface="Lato"/>
                <a:cs typeface="Lato"/>
              </a:rPr>
              <a:t>and </a:t>
            </a:r>
            <a:r>
              <a:rPr sz="2250" spc="10" dirty="0">
                <a:latin typeface="Lato"/>
                <a:cs typeface="Lato"/>
              </a:rPr>
              <a:t>services  </a:t>
            </a:r>
            <a:r>
              <a:rPr sz="2250" spc="15" dirty="0">
                <a:latin typeface="Lato"/>
                <a:cs typeface="Lato"/>
              </a:rPr>
              <a:t>95 </a:t>
            </a:r>
            <a:r>
              <a:rPr sz="2250" spc="10" dirty="0">
                <a:latin typeface="Lato"/>
                <a:cs typeface="Lato"/>
              </a:rPr>
              <a:t>per cent of these distress calls with  </a:t>
            </a:r>
            <a:r>
              <a:rPr sz="2250" spc="5" dirty="0">
                <a:latin typeface="Lato"/>
                <a:cs typeface="Lato"/>
              </a:rPr>
              <a:t>its </a:t>
            </a:r>
            <a:r>
              <a:rPr sz="2250" spc="10" dirty="0">
                <a:latin typeface="Lato"/>
                <a:cs typeface="Lato"/>
              </a:rPr>
              <a:t>GPS-enabled ambulances with a  dispatch time of just 3-4</a:t>
            </a:r>
            <a:r>
              <a:rPr sz="2250" spc="-25" dirty="0">
                <a:latin typeface="Lato"/>
                <a:cs typeface="Lato"/>
              </a:rPr>
              <a:t> </a:t>
            </a:r>
            <a:r>
              <a:rPr sz="2250" spc="10" dirty="0">
                <a:latin typeface="Lato"/>
                <a:cs typeface="Lato"/>
              </a:rPr>
              <a:t>minutes.</a:t>
            </a:r>
            <a:endParaRPr sz="2250">
              <a:latin typeface="Lato"/>
              <a:cs typeface="Lato"/>
            </a:endParaRPr>
          </a:p>
          <a:p>
            <a:pPr marL="12700" marR="72390">
              <a:lnSpc>
                <a:spcPct val="115999"/>
              </a:lnSpc>
            </a:pPr>
            <a:r>
              <a:rPr sz="2250" spc="10" dirty="0">
                <a:latin typeface="Lato"/>
                <a:cs typeface="Lato"/>
              </a:rPr>
              <a:t>During the second </a:t>
            </a:r>
            <a:r>
              <a:rPr sz="2250" spc="15" dirty="0">
                <a:latin typeface="Lato"/>
                <a:cs typeface="Lato"/>
              </a:rPr>
              <a:t>wave </a:t>
            </a:r>
            <a:r>
              <a:rPr sz="2250" spc="10" dirty="0">
                <a:latin typeface="Lato"/>
                <a:cs typeface="Lato"/>
              </a:rPr>
              <a:t>of the  pandemic, this </a:t>
            </a:r>
            <a:r>
              <a:rPr sz="2250" spc="15" dirty="0">
                <a:latin typeface="Lato"/>
                <a:cs typeface="Lato"/>
              </a:rPr>
              <a:t>number went </a:t>
            </a:r>
            <a:r>
              <a:rPr sz="2250" spc="10" dirty="0">
                <a:latin typeface="Lato"/>
                <a:cs typeface="Lato"/>
              </a:rPr>
              <a:t>as high</a:t>
            </a:r>
            <a:r>
              <a:rPr sz="2250" spc="-65" dirty="0">
                <a:latin typeface="Lato"/>
                <a:cs typeface="Lato"/>
              </a:rPr>
              <a:t> </a:t>
            </a:r>
            <a:r>
              <a:rPr sz="2250" spc="10" dirty="0">
                <a:latin typeface="Lato"/>
                <a:cs typeface="Lato"/>
              </a:rPr>
              <a:t>as  </a:t>
            </a:r>
            <a:r>
              <a:rPr sz="2250" spc="15" dirty="0">
                <a:latin typeface="Lato"/>
                <a:cs typeface="Lato"/>
              </a:rPr>
              <a:t>1400+ </a:t>
            </a:r>
            <a:r>
              <a:rPr sz="2250" spc="10" dirty="0">
                <a:latin typeface="Lato"/>
                <a:cs typeface="Lato"/>
              </a:rPr>
              <a:t>calls per</a:t>
            </a:r>
            <a:r>
              <a:rPr sz="2250" spc="-20" dirty="0">
                <a:latin typeface="Lato"/>
                <a:cs typeface="Lato"/>
              </a:rPr>
              <a:t> </a:t>
            </a:r>
            <a:r>
              <a:rPr sz="2250" spc="10" dirty="0">
                <a:latin typeface="Lato"/>
                <a:cs typeface="Lato"/>
              </a:rPr>
              <a:t>day.</a:t>
            </a:r>
            <a:endParaRPr sz="2250">
              <a:latin typeface="Lato"/>
              <a:cs typeface="Lato"/>
            </a:endParaRPr>
          </a:p>
        </p:txBody>
      </p:sp>
      <p:sp>
        <p:nvSpPr>
          <p:cNvPr id="6" name="object 6"/>
          <p:cNvSpPr/>
          <p:nvPr/>
        </p:nvSpPr>
        <p:spPr>
          <a:xfrm>
            <a:off x="1263743" y="4248608"/>
            <a:ext cx="99441" cy="99441"/>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88635" cy="3214370"/>
            <a:chOff x="0" y="0"/>
            <a:chExt cx="18288635" cy="3214370"/>
          </a:xfrm>
        </p:grpSpPr>
        <p:sp>
          <p:nvSpPr>
            <p:cNvPr id="3" name="object 3"/>
            <p:cNvSpPr/>
            <p:nvPr/>
          </p:nvSpPr>
          <p:spPr>
            <a:xfrm>
              <a:off x="0" y="0"/>
              <a:ext cx="18288635" cy="3214370"/>
            </a:xfrm>
            <a:custGeom>
              <a:avLst/>
              <a:gdLst/>
              <a:ahLst/>
              <a:cxnLst/>
              <a:rect l="l" t="t" r="r" b="b"/>
              <a:pathLst>
                <a:path w="18288635" h="3214370">
                  <a:moveTo>
                    <a:pt x="18288030" y="3214021"/>
                  </a:moveTo>
                  <a:lnTo>
                    <a:pt x="0" y="3214021"/>
                  </a:lnTo>
                  <a:lnTo>
                    <a:pt x="0" y="0"/>
                  </a:lnTo>
                  <a:lnTo>
                    <a:pt x="18288030" y="0"/>
                  </a:lnTo>
                  <a:lnTo>
                    <a:pt x="18288030" y="3214021"/>
                  </a:lnTo>
                  <a:close/>
                </a:path>
              </a:pathLst>
            </a:custGeom>
            <a:solidFill>
              <a:srgbClr val="1A2D3B"/>
            </a:solidFill>
          </p:spPr>
          <p:txBody>
            <a:bodyPr wrap="square" lIns="0" tIns="0" rIns="0" bIns="0" rtlCol="0"/>
            <a:lstStyle/>
            <a:p>
              <a:endParaRPr/>
            </a:p>
          </p:txBody>
        </p:sp>
        <p:sp>
          <p:nvSpPr>
            <p:cNvPr id="4" name="object 4"/>
            <p:cNvSpPr/>
            <p:nvPr/>
          </p:nvSpPr>
          <p:spPr>
            <a:xfrm>
              <a:off x="0" y="10285"/>
              <a:ext cx="18287999" cy="2790824"/>
            </a:xfrm>
            <a:prstGeom prst="rect">
              <a:avLst/>
            </a:prstGeom>
            <a:blipFill>
              <a:blip r:embed="rId2" cstate="print"/>
              <a:stretch>
                <a:fillRect/>
              </a:stretch>
            </a:blipFill>
          </p:spPr>
          <p:txBody>
            <a:bodyPr wrap="square" lIns="0" tIns="0" rIns="0" bIns="0" rtlCol="0"/>
            <a:lstStyle/>
            <a:p>
              <a:endParaRPr/>
            </a:p>
          </p:txBody>
        </p:sp>
      </p:grpSp>
      <p:sp>
        <p:nvSpPr>
          <p:cNvPr id="5" name="object 5"/>
          <p:cNvSpPr/>
          <p:nvPr/>
        </p:nvSpPr>
        <p:spPr>
          <a:xfrm>
            <a:off x="6377543" y="5558302"/>
            <a:ext cx="0" cy="2934335"/>
          </a:xfrm>
          <a:custGeom>
            <a:avLst/>
            <a:gdLst/>
            <a:ahLst/>
            <a:cxnLst/>
            <a:rect l="l" t="t" r="r" b="b"/>
            <a:pathLst>
              <a:path h="2934334">
                <a:moveTo>
                  <a:pt x="0" y="0"/>
                </a:moveTo>
                <a:lnTo>
                  <a:pt x="0" y="2933770"/>
                </a:lnTo>
              </a:path>
            </a:pathLst>
          </a:custGeom>
          <a:ln w="38059">
            <a:solidFill>
              <a:srgbClr val="5CE1E6"/>
            </a:solidFill>
          </a:ln>
        </p:spPr>
        <p:txBody>
          <a:bodyPr wrap="square" lIns="0" tIns="0" rIns="0" bIns="0" rtlCol="0"/>
          <a:lstStyle/>
          <a:p>
            <a:endParaRPr/>
          </a:p>
        </p:txBody>
      </p:sp>
      <p:sp>
        <p:nvSpPr>
          <p:cNvPr id="6" name="object 6"/>
          <p:cNvSpPr/>
          <p:nvPr/>
        </p:nvSpPr>
        <p:spPr>
          <a:xfrm>
            <a:off x="12095134" y="5463052"/>
            <a:ext cx="0" cy="2934335"/>
          </a:xfrm>
          <a:custGeom>
            <a:avLst/>
            <a:gdLst/>
            <a:ahLst/>
            <a:cxnLst/>
            <a:rect l="l" t="t" r="r" b="b"/>
            <a:pathLst>
              <a:path h="2934334">
                <a:moveTo>
                  <a:pt x="0" y="0"/>
                </a:moveTo>
                <a:lnTo>
                  <a:pt x="0" y="2933770"/>
                </a:lnTo>
              </a:path>
            </a:pathLst>
          </a:custGeom>
          <a:ln w="38059">
            <a:solidFill>
              <a:srgbClr val="5CE1E6"/>
            </a:solidFill>
          </a:ln>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305" dirty="0"/>
              <a:t>Happy</a:t>
            </a:r>
            <a:r>
              <a:rPr spc="-190" dirty="0"/>
              <a:t> </a:t>
            </a:r>
            <a:r>
              <a:rPr spc="254" dirty="0"/>
              <a:t>Customers</a:t>
            </a:r>
          </a:p>
        </p:txBody>
      </p:sp>
      <p:sp>
        <p:nvSpPr>
          <p:cNvPr id="8" name="object 8"/>
          <p:cNvSpPr txBox="1"/>
          <p:nvPr/>
        </p:nvSpPr>
        <p:spPr>
          <a:xfrm>
            <a:off x="786637" y="5213959"/>
            <a:ext cx="4556125" cy="2347595"/>
          </a:xfrm>
          <a:prstGeom prst="rect">
            <a:avLst/>
          </a:prstGeom>
        </p:spPr>
        <p:txBody>
          <a:bodyPr vert="horz" wrap="square" lIns="0" tIns="12065" rIns="0" bIns="0" rtlCol="0">
            <a:spAutoFit/>
          </a:bodyPr>
          <a:lstStyle/>
          <a:p>
            <a:pPr marL="12700" marR="5080" algn="ctr">
              <a:lnSpc>
                <a:spcPct val="118100"/>
              </a:lnSpc>
              <a:spcBef>
                <a:spcPts val="95"/>
              </a:spcBef>
            </a:pPr>
            <a:r>
              <a:rPr sz="2150" spc="10" dirty="0">
                <a:latin typeface="Lato"/>
                <a:cs typeface="Lato"/>
              </a:rPr>
              <a:t>The </a:t>
            </a:r>
            <a:r>
              <a:rPr sz="2150" spc="5" dirty="0">
                <a:latin typeface="Lato"/>
                <a:cs typeface="Lato"/>
              </a:rPr>
              <a:t>services </a:t>
            </a:r>
            <a:r>
              <a:rPr sz="2150" spc="10" dirty="0">
                <a:latin typeface="Lato"/>
                <a:cs typeface="Lato"/>
              </a:rPr>
              <a:t>were easy to connect to  and incredibly </a:t>
            </a:r>
            <a:r>
              <a:rPr sz="2150" spc="5" dirty="0">
                <a:latin typeface="Lato"/>
                <a:cs typeface="Lato"/>
              </a:rPr>
              <a:t>quick. </a:t>
            </a:r>
            <a:r>
              <a:rPr sz="2150" spc="15" dirty="0">
                <a:latin typeface="Lato"/>
                <a:cs typeface="Lato"/>
              </a:rPr>
              <a:t>When </a:t>
            </a:r>
            <a:r>
              <a:rPr sz="2150" spc="5" dirty="0">
                <a:latin typeface="Lato"/>
                <a:cs typeface="Lato"/>
              </a:rPr>
              <a:t>I </a:t>
            </a:r>
            <a:r>
              <a:rPr sz="2150" spc="10" dirty="0">
                <a:latin typeface="Lato"/>
                <a:cs typeface="Lato"/>
              </a:rPr>
              <a:t>called  them, they inquired about </a:t>
            </a:r>
            <a:r>
              <a:rPr sz="2150" spc="15" dirty="0">
                <a:latin typeface="Lato"/>
                <a:cs typeface="Lato"/>
              </a:rPr>
              <a:t>my </a:t>
            </a:r>
            <a:r>
              <a:rPr sz="2150" spc="10" dirty="0">
                <a:latin typeface="Lato"/>
                <a:cs typeface="Lato"/>
              </a:rPr>
              <a:t>needs  and dispatched an ambulance with</a:t>
            </a:r>
            <a:r>
              <a:rPr sz="2150" spc="-60" dirty="0">
                <a:latin typeface="Lato"/>
                <a:cs typeface="Lato"/>
              </a:rPr>
              <a:t> </a:t>
            </a:r>
            <a:r>
              <a:rPr sz="2150" spc="5" dirty="0">
                <a:latin typeface="Lato"/>
                <a:cs typeface="Lato"/>
              </a:rPr>
              <a:t>all  </a:t>
            </a:r>
            <a:r>
              <a:rPr sz="2150" spc="10" dirty="0">
                <a:latin typeface="Lato"/>
                <a:cs typeface="Lato"/>
              </a:rPr>
              <a:t>the necessary equipment. Overall, </a:t>
            </a:r>
            <a:r>
              <a:rPr sz="2150" spc="5" dirty="0">
                <a:latin typeface="Lato"/>
                <a:cs typeface="Lato"/>
              </a:rPr>
              <a:t>it  </a:t>
            </a:r>
            <a:r>
              <a:rPr sz="2150" spc="10" dirty="0">
                <a:latin typeface="Lato"/>
                <a:cs typeface="Lato"/>
              </a:rPr>
              <a:t>was a great</a:t>
            </a:r>
            <a:r>
              <a:rPr sz="2150" spc="-15" dirty="0">
                <a:latin typeface="Lato"/>
                <a:cs typeface="Lato"/>
              </a:rPr>
              <a:t> </a:t>
            </a:r>
            <a:r>
              <a:rPr sz="2150" spc="5" dirty="0">
                <a:latin typeface="Lato"/>
                <a:cs typeface="Lato"/>
              </a:rPr>
              <a:t>service.</a:t>
            </a:r>
            <a:endParaRPr sz="2150" dirty="0">
              <a:latin typeface="Lato"/>
              <a:cs typeface="Lato"/>
            </a:endParaRPr>
          </a:p>
        </p:txBody>
      </p:sp>
      <p:sp>
        <p:nvSpPr>
          <p:cNvPr id="9" name="object 9"/>
          <p:cNvSpPr txBox="1"/>
          <p:nvPr/>
        </p:nvSpPr>
        <p:spPr>
          <a:xfrm>
            <a:off x="2800173" y="7874590"/>
            <a:ext cx="2663825" cy="358140"/>
          </a:xfrm>
          <a:prstGeom prst="rect">
            <a:avLst/>
          </a:prstGeom>
        </p:spPr>
        <p:txBody>
          <a:bodyPr vert="horz" wrap="square" lIns="0" tIns="16510" rIns="0" bIns="0" rtlCol="0">
            <a:spAutoFit/>
          </a:bodyPr>
          <a:lstStyle/>
          <a:p>
            <a:pPr marL="12700">
              <a:lnSpc>
                <a:spcPct val="100000"/>
              </a:lnSpc>
              <a:spcBef>
                <a:spcPts val="130"/>
              </a:spcBef>
            </a:pPr>
            <a:r>
              <a:rPr sz="2150" spc="10" dirty="0">
                <a:latin typeface="Lato"/>
                <a:cs typeface="Lato"/>
              </a:rPr>
              <a:t>- </a:t>
            </a:r>
            <a:r>
              <a:rPr sz="2150" spc="5" dirty="0">
                <a:latin typeface="Lato"/>
                <a:cs typeface="Lato"/>
              </a:rPr>
              <a:t>Kaushlaya,</a:t>
            </a:r>
            <a:r>
              <a:rPr sz="2150" spc="-30" dirty="0">
                <a:latin typeface="Lato"/>
                <a:cs typeface="Lato"/>
              </a:rPr>
              <a:t> </a:t>
            </a:r>
            <a:r>
              <a:rPr sz="2150" spc="10" dirty="0">
                <a:latin typeface="Lato"/>
                <a:cs typeface="Lato"/>
              </a:rPr>
              <a:t>Lucknow</a:t>
            </a:r>
            <a:endParaRPr sz="2150">
              <a:latin typeface="Lato"/>
              <a:cs typeface="Lato"/>
            </a:endParaRPr>
          </a:p>
        </p:txBody>
      </p:sp>
      <p:sp>
        <p:nvSpPr>
          <p:cNvPr id="10" name="object 10"/>
          <p:cNvSpPr txBox="1"/>
          <p:nvPr/>
        </p:nvSpPr>
        <p:spPr>
          <a:xfrm>
            <a:off x="6735238" y="5382995"/>
            <a:ext cx="4817745" cy="1587500"/>
          </a:xfrm>
          <a:prstGeom prst="rect">
            <a:avLst/>
          </a:prstGeom>
        </p:spPr>
        <p:txBody>
          <a:bodyPr vert="horz" wrap="square" lIns="0" tIns="12700" rIns="0" bIns="0" rtlCol="0">
            <a:spAutoFit/>
          </a:bodyPr>
          <a:lstStyle/>
          <a:p>
            <a:pPr marL="12700" marR="5080" algn="ctr">
              <a:lnSpc>
                <a:spcPct val="116500"/>
              </a:lnSpc>
              <a:spcBef>
                <a:spcPts val="100"/>
              </a:spcBef>
            </a:pPr>
            <a:r>
              <a:rPr sz="2200" spc="-5" dirty="0">
                <a:latin typeface="Lato"/>
                <a:cs typeface="Lato"/>
              </a:rPr>
              <a:t>The services were very </a:t>
            </a:r>
            <a:r>
              <a:rPr lang="en-IN" sz="2200" spc="-5" dirty="0">
                <a:latin typeface="Lato"/>
                <a:cs typeface="Lato"/>
              </a:rPr>
              <a:t>prompt,</a:t>
            </a:r>
            <a:r>
              <a:rPr sz="2200" spc="-5" dirty="0">
                <a:latin typeface="Lato"/>
                <a:cs typeface="Lato"/>
              </a:rPr>
              <a:t> and the  staff was very friendly and co-  operative. The Ambulance </a:t>
            </a:r>
            <a:r>
              <a:rPr sz="2200" dirty="0">
                <a:latin typeface="Lato"/>
                <a:cs typeface="Lato"/>
              </a:rPr>
              <a:t>is </a:t>
            </a:r>
            <a:r>
              <a:rPr sz="2200" spc="-5" dirty="0">
                <a:latin typeface="Lato"/>
                <a:cs typeface="Lato"/>
              </a:rPr>
              <a:t>very well  equipped and very</a:t>
            </a:r>
            <a:r>
              <a:rPr sz="2200" spc="-20" dirty="0">
                <a:latin typeface="Lato"/>
                <a:cs typeface="Lato"/>
              </a:rPr>
              <a:t> </a:t>
            </a:r>
            <a:r>
              <a:rPr sz="2200" spc="-5" dirty="0">
                <a:latin typeface="Lato"/>
                <a:cs typeface="Lato"/>
              </a:rPr>
              <a:t>hygienic.</a:t>
            </a:r>
            <a:endParaRPr sz="2200" dirty="0">
              <a:latin typeface="Lato"/>
              <a:cs typeface="Lato"/>
            </a:endParaRPr>
          </a:p>
        </p:txBody>
      </p:sp>
      <p:sp>
        <p:nvSpPr>
          <p:cNvPr id="11" name="object 11"/>
          <p:cNvSpPr txBox="1"/>
          <p:nvPr/>
        </p:nvSpPr>
        <p:spPr>
          <a:xfrm>
            <a:off x="8864104" y="7897473"/>
            <a:ext cx="2723515" cy="360680"/>
          </a:xfrm>
          <a:prstGeom prst="rect">
            <a:avLst/>
          </a:prstGeom>
        </p:spPr>
        <p:txBody>
          <a:bodyPr vert="horz" wrap="square" lIns="0" tIns="12700" rIns="0" bIns="0" rtlCol="0">
            <a:spAutoFit/>
          </a:bodyPr>
          <a:lstStyle/>
          <a:p>
            <a:pPr marL="12700">
              <a:lnSpc>
                <a:spcPct val="100000"/>
              </a:lnSpc>
              <a:spcBef>
                <a:spcPts val="100"/>
              </a:spcBef>
            </a:pPr>
            <a:r>
              <a:rPr sz="2200" dirty="0">
                <a:latin typeface="Lato"/>
                <a:cs typeface="Lato"/>
              </a:rPr>
              <a:t>- </a:t>
            </a:r>
            <a:r>
              <a:rPr sz="2200" spc="-5" dirty="0">
                <a:latin typeface="Lato"/>
                <a:cs typeface="Lato"/>
              </a:rPr>
              <a:t>Jitendra Bajaj,</a:t>
            </a:r>
            <a:r>
              <a:rPr sz="2200" spc="-60" dirty="0">
                <a:latin typeface="Lato"/>
                <a:cs typeface="Lato"/>
              </a:rPr>
              <a:t> </a:t>
            </a:r>
            <a:r>
              <a:rPr sz="2200" spc="-5" dirty="0">
                <a:latin typeface="Lato"/>
                <a:cs typeface="Lato"/>
              </a:rPr>
              <a:t>Jaipur</a:t>
            </a:r>
            <a:endParaRPr sz="2200" dirty="0">
              <a:latin typeface="Lato"/>
              <a:cs typeface="Lato"/>
            </a:endParaRPr>
          </a:p>
        </p:txBody>
      </p:sp>
      <p:sp>
        <p:nvSpPr>
          <p:cNvPr id="12" name="object 12"/>
          <p:cNvSpPr txBox="1"/>
          <p:nvPr/>
        </p:nvSpPr>
        <p:spPr>
          <a:xfrm>
            <a:off x="12470253" y="5382995"/>
            <a:ext cx="4740275" cy="1978025"/>
          </a:xfrm>
          <a:prstGeom prst="rect">
            <a:avLst/>
          </a:prstGeom>
        </p:spPr>
        <p:txBody>
          <a:bodyPr vert="horz" wrap="square" lIns="0" tIns="12700" rIns="0" bIns="0" rtlCol="0">
            <a:spAutoFit/>
          </a:bodyPr>
          <a:lstStyle/>
          <a:p>
            <a:pPr marL="12700" marR="5080" indent="-635" algn="ctr">
              <a:lnSpc>
                <a:spcPct val="116500"/>
              </a:lnSpc>
              <a:spcBef>
                <a:spcPts val="100"/>
              </a:spcBef>
            </a:pPr>
            <a:r>
              <a:rPr sz="2200" spc="-5" dirty="0">
                <a:latin typeface="Lato"/>
                <a:cs typeface="Lato"/>
              </a:rPr>
              <a:t>The driver showed concern by waiting  after the drop, </a:t>
            </a:r>
            <a:r>
              <a:rPr sz="2200" dirty="0">
                <a:latin typeface="Lato"/>
                <a:cs typeface="Lato"/>
              </a:rPr>
              <a:t>to </a:t>
            </a:r>
            <a:r>
              <a:rPr sz="2200" spc="-5" dirty="0">
                <a:latin typeface="Lato"/>
                <a:cs typeface="Lato"/>
              </a:rPr>
              <a:t>make sure the  patient's home oxygen concentrator  was working properly. The entire crew  was very</a:t>
            </a:r>
            <a:r>
              <a:rPr sz="2200" spc="-15" dirty="0">
                <a:latin typeface="Lato"/>
                <a:cs typeface="Lato"/>
              </a:rPr>
              <a:t> </a:t>
            </a:r>
            <a:r>
              <a:rPr sz="2200" spc="-5" dirty="0">
                <a:latin typeface="Lato"/>
                <a:cs typeface="Lato"/>
              </a:rPr>
              <a:t>helpful.</a:t>
            </a:r>
            <a:endParaRPr sz="2200">
              <a:latin typeface="Lato"/>
              <a:cs typeface="Lato"/>
            </a:endParaRPr>
          </a:p>
        </p:txBody>
      </p:sp>
      <p:sp>
        <p:nvSpPr>
          <p:cNvPr id="13" name="object 13"/>
          <p:cNvSpPr txBox="1"/>
          <p:nvPr/>
        </p:nvSpPr>
        <p:spPr>
          <a:xfrm>
            <a:off x="13792200" y="7897473"/>
            <a:ext cx="3611879" cy="360680"/>
          </a:xfrm>
          <a:prstGeom prst="rect">
            <a:avLst/>
          </a:prstGeom>
        </p:spPr>
        <p:txBody>
          <a:bodyPr vert="horz" wrap="square" lIns="0" tIns="12700" rIns="0" bIns="0" rtlCol="0">
            <a:spAutoFit/>
          </a:bodyPr>
          <a:lstStyle/>
          <a:p>
            <a:pPr marL="12700">
              <a:lnSpc>
                <a:spcPct val="100000"/>
              </a:lnSpc>
              <a:spcBef>
                <a:spcPts val="100"/>
              </a:spcBef>
            </a:pPr>
            <a:r>
              <a:rPr sz="2200" dirty="0">
                <a:latin typeface="Lato"/>
                <a:cs typeface="Lato"/>
              </a:rPr>
              <a:t>- </a:t>
            </a:r>
            <a:r>
              <a:rPr sz="2200" spc="-5" dirty="0">
                <a:latin typeface="Lato"/>
                <a:cs typeface="Lato"/>
              </a:rPr>
              <a:t>Greenidge Fernandes,</a:t>
            </a:r>
            <a:r>
              <a:rPr sz="2200" spc="-70" dirty="0">
                <a:latin typeface="Lato"/>
                <a:cs typeface="Lato"/>
              </a:rPr>
              <a:t> </a:t>
            </a:r>
            <a:r>
              <a:rPr sz="2200" spc="-5" dirty="0">
                <a:latin typeface="Lato"/>
                <a:cs typeface="Lato"/>
              </a:rPr>
              <a:t>Delhi</a:t>
            </a:r>
            <a:endParaRPr sz="2200" dirty="0">
              <a:latin typeface="Lato"/>
              <a:cs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81444" y="3452038"/>
            <a:ext cx="0" cy="286702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CC3C4FD-DF83-AC46-3C3A-97AA8AAB5E64}"/>
              </a:ext>
            </a:extLst>
          </p:cNvPr>
          <p:cNvSpPr>
            <a:spLocks noGrp="1"/>
          </p:cNvSpPr>
          <p:nvPr>
            <p:ph idx="1"/>
          </p:nvPr>
        </p:nvSpPr>
        <p:spPr>
          <a:xfrm>
            <a:off x="7239003" y="1457323"/>
            <a:ext cx="9662332" cy="6924675"/>
          </a:xfrm>
        </p:spPr>
        <p:txBody>
          <a:bodyPr anchor="ctr">
            <a:normAutofit/>
          </a:bodyPr>
          <a:lstStyle/>
          <a:p>
            <a:pPr marL="0" indent="0">
              <a:buNone/>
            </a:pPr>
            <a:r>
              <a:rPr lang="en-GB" sz="7200" b="1" dirty="0"/>
              <a:t>COMPETITORS</a:t>
            </a:r>
            <a:endParaRPr lang="en-IN" sz="7200" b="1" dirty="0"/>
          </a:p>
        </p:txBody>
      </p:sp>
    </p:spTree>
    <p:extLst>
      <p:ext uri="{BB962C8B-B14F-4D97-AF65-F5344CB8AC3E}">
        <p14:creationId xmlns:p14="http://schemas.microsoft.com/office/powerpoint/2010/main" val="204765773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19</TotalTime>
  <Words>707</Words>
  <Application>Microsoft Office PowerPoint</Application>
  <PresentationFormat>Custom</PresentationFormat>
  <Paragraphs>43</Paragraphs>
  <Slides>12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Arimo</vt:lpstr>
      <vt:lpstr>Bookman Old Style</vt:lpstr>
      <vt:lpstr>Calibri</vt:lpstr>
      <vt:lpstr>Lato</vt:lpstr>
      <vt:lpstr>Lato Heavy</vt:lpstr>
      <vt:lpstr>Rockwell</vt:lpstr>
      <vt:lpstr>Office Theme</vt:lpstr>
      <vt:lpstr>Damask</vt:lpstr>
      <vt:lpstr>Medulance ASSISTING LIVES</vt:lpstr>
      <vt:lpstr>What is Medulance?</vt:lpstr>
      <vt:lpstr>HISTORY/IDEA</vt:lpstr>
      <vt:lpstr>Founders</vt:lpstr>
      <vt:lpstr>Problems Faced</vt:lpstr>
      <vt:lpstr>Solutions/Services</vt:lpstr>
      <vt:lpstr>Growth rate</vt:lpstr>
      <vt:lpstr>Happy Customers</vt:lpstr>
      <vt:lpstr>PowerPoint Presentation</vt:lpstr>
      <vt:lpstr>PowerPoint Presentation</vt:lpstr>
      <vt:lpstr>Over the next 2-3 years, as the demand for emergency  response systems increases, Medulance is planning to  expand its fleet to over 20,000 ambulances in 1,000 cities. The end goal is to have the maximum number of ambulances per pin code to ensure faster response time.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dc:title>
  <dc:creator>Ashutosh Biswal</dc:creator>
  <cp:keywords>DAFuoLhQheQ,BAFExfWO3-w</cp:keywords>
  <cp:lastModifiedBy>Ashutosh Biswal [Information Technology - 2021]</cp:lastModifiedBy>
  <cp:revision>7</cp:revision>
  <dcterms:created xsi:type="dcterms:W3CDTF">2023-09-17T13:06:09Z</dcterms:created>
  <dcterms:modified xsi:type="dcterms:W3CDTF">2023-09-20T04:43:40Z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2023-09-17T00:00:00Z</vt:filetime>
  </property>
  <property fmtid="{D5CDD505-2E9C-101B-9397-08002B2CF9AE}" pid="3" name="Creator">
    <vt:lpwstr>Canva</vt:lpwstr>
  </property>
  <property fmtid="{D5CDD505-2E9C-101B-9397-08002B2CF9AE}" pid="4" name="LastSaved">
    <vt:filetime>2023-09-17T00:00:00Z</vt:filetime>
  </property>
</Properties>
</file>